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7" r:id="rId5"/>
    <p:sldMasterId id="2147483716" r:id="rId6"/>
    <p:sldMasterId id="2147483718" r:id="rId7"/>
  </p:sldMasterIdLst>
  <p:notesMasterIdLst>
    <p:notesMasterId r:id="rId40"/>
  </p:notesMasterIdLst>
  <p:sldIdLst>
    <p:sldId id="350" r:id="rId8"/>
    <p:sldId id="351" r:id="rId9"/>
    <p:sldId id="328" r:id="rId10"/>
    <p:sldId id="329" r:id="rId11"/>
    <p:sldId id="330" r:id="rId12"/>
    <p:sldId id="331" r:id="rId13"/>
    <p:sldId id="286" r:id="rId14"/>
    <p:sldId id="293"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16" r:id="rId28"/>
    <p:sldId id="317" r:id="rId29"/>
    <p:sldId id="344" r:id="rId30"/>
    <p:sldId id="345" r:id="rId31"/>
    <p:sldId id="308" r:id="rId32"/>
    <p:sldId id="309" r:id="rId33"/>
    <p:sldId id="346" r:id="rId34"/>
    <p:sldId id="347" r:id="rId35"/>
    <p:sldId id="348" r:id="rId36"/>
    <p:sldId id="349" r:id="rId37"/>
    <p:sldId id="326" r:id="rId38"/>
    <p:sldId id="327"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po-oja Jenni" initials="HJ" lastIdx="2" clrIdx="0">
    <p:extLst>
      <p:ext uri="{19B8F6BF-5375-455C-9EA6-DF929625EA0E}">
        <p15:presenceInfo xmlns:p15="http://schemas.microsoft.com/office/powerpoint/2012/main" userId="Hepo-oja Jen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3DC"/>
    <a:srgbClr val="236192"/>
    <a:srgbClr val="2C5234"/>
    <a:srgbClr val="BF9474"/>
    <a:srgbClr val="F6F3E5"/>
    <a:srgbClr val="C66E4E"/>
    <a:srgbClr val="FF585D"/>
    <a:srgbClr val="8F993E"/>
    <a:srgbClr val="70AD47"/>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1742F-D99E-4041-AC90-5CDFD61D54BD}" v="35" dt="2023-12-15T08:12:39.920"/>
    <p1510:client id="{F9620D1E-201A-3ED3-68C4-419F54E830A4}" v="9" dt="2023-12-15T08:10:45.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B6089-6F46-46DB-BD25-3B015BD2080F}" type="datetimeFigureOut">
              <a:rPr lang="fi-FI" smtClean="0"/>
              <a:t>2.1.2025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2CA85-B453-45E3-A748-B564E6B8D27E}" type="slidenum">
              <a:rPr lang="fi-FI" smtClean="0"/>
              <a:t>‹#›</a:t>
            </a:fld>
            <a:endParaRPr lang="fi-FI"/>
          </a:p>
        </p:txBody>
      </p:sp>
    </p:spTree>
    <p:extLst>
      <p:ext uri="{BB962C8B-B14F-4D97-AF65-F5344CB8AC3E}">
        <p14:creationId xmlns:p14="http://schemas.microsoft.com/office/powerpoint/2010/main" val="50586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6C2CA85-B453-45E3-A748-B564E6B8D27E}" type="slidenum">
              <a:rPr lang="fi-FI" smtClean="0"/>
              <a:t>1</a:t>
            </a:fld>
            <a:endParaRPr lang="fi-FI"/>
          </a:p>
        </p:txBody>
      </p:sp>
    </p:spTree>
    <p:extLst>
      <p:ext uri="{BB962C8B-B14F-4D97-AF65-F5344CB8AC3E}">
        <p14:creationId xmlns:p14="http://schemas.microsoft.com/office/powerpoint/2010/main" val="209465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6C2CA85-B453-45E3-A748-B564E6B8D27E}" type="slidenum">
              <a:rPr lang="fi-FI" smtClean="0"/>
              <a:t>2</a:t>
            </a:fld>
            <a:endParaRPr lang="fi-FI"/>
          </a:p>
        </p:txBody>
      </p:sp>
    </p:spTree>
    <p:extLst>
      <p:ext uri="{BB962C8B-B14F-4D97-AF65-F5344CB8AC3E}">
        <p14:creationId xmlns:p14="http://schemas.microsoft.com/office/powerpoint/2010/main" val="428641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6C2CA85-B453-45E3-A748-B564E6B8D27E}" type="slidenum">
              <a:rPr lang="fi-FI" smtClean="0"/>
              <a:t>3</a:t>
            </a:fld>
            <a:endParaRPr lang="fi-FI"/>
          </a:p>
        </p:txBody>
      </p:sp>
    </p:spTree>
    <p:extLst>
      <p:ext uri="{BB962C8B-B14F-4D97-AF65-F5344CB8AC3E}">
        <p14:creationId xmlns:p14="http://schemas.microsoft.com/office/powerpoint/2010/main" val="2012387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E0C09F"/>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1AE6B3D6-2E8A-46E0-BCA4-C993A0EE525B}"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spTree>
    <p:extLst>
      <p:ext uri="{BB962C8B-B14F-4D97-AF65-F5344CB8AC3E}">
        <p14:creationId xmlns:p14="http://schemas.microsoft.com/office/powerpoint/2010/main" val="422938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E40C3922-C4FF-439E-97C9-29FAF7A6197D}" type="datetime1">
              <a:rPr lang="fi-FI" smtClean="0"/>
              <a:t>2.1.2025</a:t>
            </a:fld>
            <a:endParaRPr lang="fi-FI"/>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9379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7EEE63CA-3BBE-43DD-ADEF-D0577A787475}" type="datetime1">
              <a:rPr lang="fi-FI" smtClean="0"/>
              <a:t>2.1.2025</a:t>
            </a:fld>
            <a:endParaRPr lang="fi-FI"/>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13304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3">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267E9DE0-346A-468B-B8EC-0E31AE5E139F}" type="datetime1">
              <a:rPr lang="fi-FI" smtClean="0"/>
              <a:t>2.1.2025</a:t>
            </a:fld>
            <a:endParaRPr lang="fi-FI"/>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03919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4">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lvl1pPr>
              <a:defRPr>
                <a:solidFill>
                  <a:schemeClr val="bg1"/>
                </a:solidFill>
              </a:defRPr>
            </a:lvl1pPr>
          </a:lstStyle>
          <a:p>
            <a:fld id="{BFDD373D-220E-4A08-BDB2-B265AC47484B}" type="datetime1">
              <a:rPr lang="fi-FI" smtClean="0"/>
              <a:t>2.1.2025</a:t>
            </a:fld>
            <a:endParaRPr lang="fi-FI"/>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90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solidFill>
          <a:srgbClr val="F6F3E5"/>
        </a:solidFill>
        <a:effectLst/>
      </p:bgPr>
    </p:bg>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0B1EBC13-26BA-41ED-9AB8-37FCC7493DD3}"/>
              </a:ext>
            </a:extLst>
          </p:cNvPr>
          <p:cNvGrpSpPr/>
          <p:nvPr userDrawn="1"/>
        </p:nvGrpSpPr>
        <p:grpSpPr>
          <a:xfrm>
            <a:off x="0" y="0"/>
            <a:ext cx="12193200" cy="6858000"/>
            <a:chOff x="28576" y="14288"/>
            <a:chExt cx="12134850" cy="6829425"/>
          </a:xfrm>
        </p:grpSpPr>
        <p:sp>
          <p:nvSpPr>
            <p:cNvPr id="12" name="Freeform 5">
              <a:extLst>
                <a:ext uri="{FF2B5EF4-FFF2-40B4-BE49-F238E27FC236}">
                  <a16:creationId xmlns:a16="http://schemas.microsoft.com/office/drawing/2014/main" id="{38A02F32-FC24-498B-B5DC-EA2EE15EDD9C}"/>
                </a:ext>
                <a:ext uri="{C183D7F6-B498-43B3-948B-1728B52AA6E4}">
                  <adec:decorative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9D2B7547-5841-430A-BE03-E887AD50A40C}"/>
                </a:ext>
                <a:ext uri="{C183D7F6-B498-43B3-948B-1728B52AA6E4}">
                  <adec:decorative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a:extLst>
                <a:ext uri="{FF2B5EF4-FFF2-40B4-BE49-F238E27FC236}">
                  <a16:creationId xmlns:a16="http://schemas.microsoft.com/office/drawing/2014/main" id="{0D738C49-FCAB-45AC-92CE-1A4DAFFC597C}"/>
                </a:ext>
                <a:ext uri="{C183D7F6-B498-43B3-948B-1728B52AA6E4}">
                  <adec:decorative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5" name="Kuva 14">
            <a:extLst>
              <a:ext uri="{FF2B5EF4-FFF2-40B4-BE49-F238E27FC236}">
                <a16:creationId xmlns:a16="http://schemas.microsoft.com/office/drawing/2014/main" id="{60C228F0-E29C-4AE8-BAF2-A1043DF81FAE}"/>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0824" y="2307600"/>
            <a:ext cx="4990430"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307600"/>
            <a:ext cx="4990431"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E5C52C4-01DD-4CC4-AAE1-A35F87022CE4}"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spTree>
    <p:extLst>
      <p:ext uri="{BB962C8B-B14F-4D97-AF65-F5344CB8AC3E}">
        <p14:creationId xmlns:p14="http://schemas.microsoft.com/office/powerpoint/2010/main" val="288977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ailu">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B72A65B4-B4AA-4C75-9E45-4ED7D6550170}"/>
              </a:ext>
            </a:extLst>
          </p:cNvPr>
          <p:cNvGrpSpPr/>
          <p:nvPr userDrawn="1"/>
        </p:nvGrpSpPr>
        <p:grpSpPr>
          <a:xfrm>
            <a:off x="0" y="0"/>
            <a:ext cx="12193200" cy="6858000"/>
            <a:chOff x="28576" y="14288"/>
            <a:chExt cx="12134850" cy="6829425"/>
          </a:xfrm>
        </p:grpSpPr>
        <p:sp>
          <p:nvSpPr>
            <p:cNvPr id="15" name="Freeform 5">
              <a:extLst>
                <a:ext uri="{FF2B5EF4-FFF2-40B4-BE49-F238E27FC236}">
                  <a16:creationId xmlns:a16="http://schemas.microsoft.com/office/drawing/2014/main" id="{2D11D198-4616-4BC9-B310-4A051B115A57}"/>
                </a:ext>
                <a:ext uri="{C183D7F6-B498-43B3-948B-1728B52AA6E4}">
                  <adec:decorative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F81FACE6-DEE1-4D53-B4F4-69C19C258FC5}"/>
                </a:ext>
                <a:ext uri="{C183D7F6-B498-43B3-948B-1728B52AA6E4}">
                  <adec:decorative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9F1AF29C-EC35-4003-AB72-32984B1F91AA}"/>
                </a:ext>
                <a:ext uri="{C183D7F6-B498-43B3-948B-1728B52AA6E4}">
                  <adec:decorative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3" name="Kuva 12">
            <a:extLst>
              <a:ext uri="{FF2B5EF4-FFF2-40B4-BE49-F238E27FC236}">
                <a16:creationId xmlns:a16="http://schemas.microsoft.com/office/drawing/2014/main" id="{896B6C9F-5FC9-4537-9183-7F7C6578D63E}"/>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656" y="2664690"/>
            <a:ext cx="4936144"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664690"/>
            <a:ext cx="4990431"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D0294E4-858D-41F1-9E43-9382DF6BCC09}"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sp>
        <p:nvSpPr>
          <p:cNvPr id="11" name="Tekstin paikkamerkki 2">
            <a:extLst>
              <a:ext uri="{FF2B5EF4-FFF2-40B4-BE49-F238E27FC236}">
                <a16:creationId xmlns:a16="http://schemas.microsoft.com/office/drawing/2014/main" id="{EA723B6F-3AEE-4C1F-A07D-CF62876A1C29}"/>
              </a:ext>
            </a:extLst>
          </p:cNvPr>
          <p:cNvSpPr>
            <a:spLocks noGrp="1"/>
          </p:cNvSpPr>
          <p:nvPr>
            <p:ph type="body" idx="13"/>
          </p:nvPr>
        </p:nvSpPr>
        <p:spPr>
          <a:xfrm>
            <a:off x="893244" y="2266038"/>
            <a:ext cx="4936144"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8F9339DB-CF67-4862-BE88-3EAB6729B4FA}"/>
              </a:ext>
            </a:extLst>
          </p:cNvPr>
          <p:cNvSpPr>
            <a:spLocks noGrp="1"/>
          </p:cNvSpPr>
          <p:nvPr>
            <p:ph type="body" sz="quarter" idx="3"/>
          </p:nvPr>
        </p:nvSpPr>
        <p:spPr>
          <a:xfrm>
            <a:off x="6309156" y="2266038"/>
            <a:ext cx="4989600"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94764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austakuva">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C947E3E7-D3BE-432F-BF25-DFBF968EA365}"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2460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austakuva 2">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9E9C0BC-E463-4E14-B11B-B9064BD0BD2E}"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0062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ain otsikko">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A33E8E-7135-4A68-A76F-30B8A0EBEDED}"/>
              </a:ext>
            </a:extLst>
          </p:cNvPr>
          <p:cNvSpPr>
            <a:spLocks noGrp="1"/>
          </p:cNvSpPr>
          <p:nvPr>
            <p:ph type="title"/>
          </p:nvPr>
        </p:nvSpPr>
        <p:spPr/>
        <p:txBody>
          <a:bodyPr/>
          <a:lstStyle/>
          <a:p>
            <a:r>
              <a:rPr lang="fi-FI"/>
              <a:t>Muokkaa ots. perustyyl. napsautt.</a:t>
            </a:r>
          </a:p>
        </p:txBody>
      </p:sp>
      <p:sp>
        <p:nvSpPr>
          <p:cNvPr id="7" name="Alatunnisteen paikkamerkki 6">
            <a:extLst>
              <a:ext uri="{FF2B5EF4-FFF2-40B4-BE49-F238E27FC236}">
                <a16:creationId xmlns:a16="http://schemas.microsoft.com/office/drawing/2014/main" id="{B85D004C-96C6-4FC0-B203-09F69993350C}"/>
              </a:ext>
            </a:extLst>
          </p:cNvPr>
          <p:cNvSpPr>
            <a:spLocks noGrp="1"/>
          </p:cNvSpPr>
          <p:nvPr>
            <p:ph type="ftr" sz="quarter" idx="11"/>
          </p:nvPr>
        </p:nvSpPr>
        <p:spPr/>
        <p:txBody>
          <a:bodyPr/>
          <a:lstStyle/>
          <a:p>
            <a:pPr algn="r"/>
            <a:r>
              <a:rPr lang="fi-FI"/>
              <a:t>Esityksen nimi</a:t>
            </a:r>
          </a:p>
        </p:txBody>
      </p:sp>
      <p:sp>
        <p:nvSpPr>
          <p:cNvPr id="6" name="Päivämäärän paikkamerkki 5">
            <a:extLst>
              <a:ext uri="{FF2B5EF4-FFF2-40B4-BE49-F238E27FC236}">
                <a16:creationId xmlns:a16="http://schemas.microsoft.com/office/drawing/2014/main" id="{62285FEF-A383-45BC-B43D-0AE3416344D1}"/>
              </a:ext>
            </a:extLst>
          </p:cNvPr>
          <p:cNvSpPr>
            <a:spLocks noGrp="1"/>
          </p:cNvSpPr>
          <p:nvPr>
            <p:ph type="dt" sz="half" idx="10"/>
          </p:nvPr>
        </p:nvSpPr>
        <p:spPr/>
        <p:txBody>
          <a:bodyPr/>
          <a:lstStyle/>
          <a:p>
            <a:fld id="{11956A8D-6DB0-49DF-B4E0-79E614B24A77}" type="datetime1">
              <a:rPr lang="fi-FI" smtClean="0"/>
              <a:t>2.1.2025</a:t>
            </a:fld>
            <a:endParaRPr lang="fi-FI"/>
          </a:p>
        </p:txBody>
      </p:sp>
      <p:sp>
        <p:nvSpPr>
          <p:cNvPr id="8" name="Dian numeron paikkamerkki 7">
            <a:extLst>
              <a:ext uri="{FF2B5EF4-FFF2-40B4-BE49-F238E27FC236}">
                <a16:creationId xmlns:a16="http://schemas.microsoft.com/office/drawing/2014/main" id="{006EF8D8-B61E-49B2-BE93-EBACCBB3D007}"/>
              </a:ext>
            </a:extLst>
          </p:cNvPr>
          <p:cNvSpPr>
            <a:spLocks noGrp="1"/>
          </p:cNvSpPr>
          <p:nvPr>
            <p:ph type="sldNum" sz="quarter" idx="12"/>
          </p:nvPr>
        </p:nvSpPr>
        <p:spPr/>
        <p:txBody>
          <a:bodyPr/>
          <a:lstStyle/>
          <a:p>
            <a:fld id="{91E53C16-2649-4D48-AFD3-9E32AB86C978}" type="slidenum">
              <a:rPr lang="fi-FI" smtClean="0"/>
              <a:pPr/>
              <a:t>‹#›</a:t>
            </a:fld>
            <a:endParaRPr lang="fi-FI"/>
          </a:p>
        </p:txBody>
      </p:sp>
    </p:spTree>
    <p:extLst>
      <p:ext uri="{BB962C8B-B14F-4D97-AF65-F5344CB8AC3E}">
        <p14:creationId xmlns:p14="http://schemas.microsoft.com/office/powerpoint/2010/main" val="629354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9D6569EC-135D-470D-AF34-2A7FC831DBDD}" type="datetime1">
              <a:rPr lang="fi-FI" smtClean="0"/>
              <a:t>2.1.2025</a:t>
            </a:fld>
            <a:endParaRPr lang="fi-FI"/>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Tree>
    <p:extLst>
      <p:ext uri="{BB962C8B-B14F-4D97-AF65-F5344CB8AC3E}">
        <p14:creationId xmlns:p14="http://schemas.microsoft.com/office/powerpoint/2010/main" val="694888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a:t>Aleksanterinkatu 7, Helsinki | PL 35, FI-00023 Valtioneuvosto | ym.fi</a:t>
            </a:r>
          </a:p>
        </p:txBody>
      </p:sp>
      <p:pic>
        <p:nvPicPr>
          <p:cNvPr id="7" name="Kuva 6">
            <a:extLst>
              <a:ext uri="{FF2B5EF4-FFF2-40B4-BE49-F238E27FC236}">
                <a16:creationId xmlns:a16="http://schemas.microsoft.com/office/drawing/2014/main" id="{57713E97-BD14-4CBA-B9A7-8D1F17CA2BD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grpSp>
        <p:nvGrpSpPr>
          <p:cNvPr id="8" name="Ryhmä 7">
            <a:extLst>
              <a:ext uri="{FF2B5EF4-FFF2-40B4-BE49-F238E27FC236}">
                <a16:creationId xmlns:a16="http://schemas.microsoft.com/office/drawing/2014/main" id="{201F22C6-9E0C-4B9F-BEC7-0F50A5CF7CC6}"/>
              </a:ext>
              <a:ext uri="{C183D7F6-B498-43B3-948B-1728B52AA6E4}">
                <adec:decorative xmlns:adec="http://schemas.microsoft.com/office/drawing/2017/decorative"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8283AA95-D6CF-4AA1-8EF5-42C325091E8D}"/>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3683C4C9-8ADD-40FB-A76A-A60E1E97D133}"/>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3BBD8ED3-AA58-4320-8E9C-A40443255DD6}"/>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26C33C88-6212-40EB-8019-FAFC90F4B5A8}"/>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67BADCDE-B540-4CAC-B255-EBD5E5946772}"/>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45B2A027-5589-4E5F-832A-5C4D5C7E6215}"/>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3FB38335-EC1D-443E-BF48-828B4C0B93BD}"/>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63471B87-E8C6-49C0-BBCB-995D66C02AE0}"/>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C94F907D-9B55-49B8-90C3-F9F9CDB1232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E7884CE8-D25E-4CE0-9970-E5B29B1E8064}"/>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8AD838E8-E1B9-4719-9438-EAEF7601675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3D4876B7-1F8F-4F68-817D-BEC1E0ECA5A6}"/>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F6FFB1E9-73E7-4788-8A49-9848EBA67CED}"/>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31E712EC-C35E-4EEC-AFD0-8194425AC6C4}"/>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B3807498-1C36-4AB9-B34B-4884CD52A5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1846319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BF947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a:t>Aleksanterinkatu 7, Helsinki | PL 35, FI-00023 Valtioneuvosto | ym.fi</a:t>
            </a:r>
          </a:p>
        </p:txBody>
      </p:sp>
      <p:grpSp>
        <p:nvGrpSpPr>
          <p:cNvPr id="24" name="Ryhmä 23">
            <a:extLst>
              <a:ext uri="{FF2B5EF4-FFF2-40B4-BE49-F238E27FC236}">
                <a16:creationId xmlns:a16="http://schemas.microsoft.com/office/drawing/2014/main" id="{EE2D4F6F-A409-4A7B-BE8B-C15AD728F1E6}"/>
              </a:ext>
              <a:ext uri="{C183D7F6-B498-43B3-948B-1728B52AA6E4}">
                <adec:decorative xmlns:adec="http://schemas.microsoft.com/office/drawing/2017/decorative"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FD9F7D09-496E-4045-951B-2016A08C5A80}"/>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4B069986-397C-4BBA-B502-2BDEFB6384FB}"/>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B634079C-CC3D-496C-8C26-7BE43A461ABC}"/>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3614D881-BEC3-49C4-8A3D-D9CE330C8EE2}"/>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98DE4A0E-2229-4347-8210-DE133082E0EE}"/>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16C83E78-F34B-445D-A88B-09B48E4FFDB6}"/>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92F8BDC7-29B6-415F-BA5F-50D6D2CD7F7B}"/>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A3192873-A14B-437C-A7AB-938E2F74439E}"/>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BAFE031A-811B-4D9F-B8F8-F9FB62D7663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60D67342-7B91-4CF9-B9CA-79D510ACD42D}"/>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36752632-5820-47E7-9A2C-1D9C6D148E3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4C619B01-DAC7-41AE-A38D-AD3CE7300A34}"/>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AF6060D9-5EB7-454D-8532-A5ABDB0FC9B3}"/>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93A0D6B5-0CE5-4A86-9501-FD892BBEF1A2}"/>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3F68B0ED-E95F-4AEC-B36A-163011EF1E5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3962248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7C3360C-FE45-4FCE-B444-74AF7B91E73D}"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8085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tekstillinen kuva 2">
    <p:bg>
      <p:bgPr>
        <a:solidFill>
          <a:srgbClr val="F6F3E5"/>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7030ABF6-69E4-49A8-8BA4-CE05D33A70DF}"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69078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3">
    <p:bg>
      <p:bgPr>
        <a:solidFill>
          <a:srgbClr val="253746"/>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29D9B76-8420-449E-B6F0-476B2C5502E3}"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79621" y="6124534"/>
            <a:ext cx="1463452" cy="456168"/>
          </a:xfrm>
          <a:prstGeom prst="rect">
            <a:avLst/>
          </a:prstGeom>
        </p:spPr>
      </p:pic>
    </p:spTree>
    <p:extLst>
      <p:ext uri="{BB962C8B-B14F-4D97-AF65-F5344CB8AC3E}">
        <p14:creationId xmlns:p14="http://schemas.microsoft.com/office/powerpoint/2010/main" val="103744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4">
    <p:bg>
      <p:bgPr>
        <a:solidFill>
          <a:srgbClr val="ECC7CD"/>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327C405-E9BA-4634-845B-DBD69C364E76}"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7894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tekstillinen kuva vas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9CDD765C-0ACD-4B65-A1DF-0AE00C1BEA25}"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360651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tekstillinen kuva vasen 2">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A72F892-9FCB-4D87-AAC8-706A032CF24E}"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96908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vatekstillinen kuva vasen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7ACE52D7-1F93-4D3B-B89F-E50F52213094}"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57876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tekstillinen kuva vasen 4">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tx2"/>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tx2"/>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tx2"/>
                </a:solidFill>
              </a:defRPr>
            </a:lvl1pPr>
          </a:lstStyle>
          <a:p>
            <a:fld id="{BC3BA0B7-FD4B-4796-82A1-7EE7AD1082E7}"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0240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221B4716-86FA-41DD-B7B6-247140DD57EF}" type="datetime1">
              <a:rPr lang="fi-FI" smtClean="0"/>
              <a:t>2.1.2025</a:t>
            </a:fld>
            <a:endParaRPr lang="fi-FI"/>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451037" y="273402"/>
            <a:ext cx="1463452" cy="456168"/>
          </a:xfrm>
          <a:prstGeom prst="rect">
            <a:avLst/>
          </a:prstGeom>
        </p:spPr>
      </p:pic>
    </p:spTree>
    <p:extLst>
      <p:ext uri="{BB962C8B-B14F-4D97-AF65-F5344CB8AC3E}">
        <p14:creationId xmlns:p14="http://schemas.microsoft.com/office/powerpoint/2010/main" val="364874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va muoto">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1B9A318-B5BC-4EF0-8D63-4C08EB33C6A0}"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234978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 muoto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34EBD4E-7936-4C1C-99C7-49C647895C25}"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68823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va muoto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5F6D5EC-31D0-4E4D-A74A-934D2A10ACC4}"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1477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va muoto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FA5642DC-A3DF-490E-BF8E-B67F0DDAC4DD}"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775549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muoto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DD25C64-A283-46BC-8D25-053573875597}"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44728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 muoto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231BFAA6-BD5B-45F8-8DA1-A1F57815D522}"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5249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muoto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FD8E590-8045-4F3A-8C99-669A633C0C3F}"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3387752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uva muoto vasen">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F141A23-3256-4F01-8F6E-08766DFCA825}"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434653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va muoto vasen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BC9AEEF7-CD66-46BE-A385-2449806D3C60}"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709092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va muoto vasen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66923E-3C23-4BDF-AA5D-B6F3050E742F}"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05441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B16D17D7-E9F7-4D00-BB6E-42BD790DB0B5}"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211317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va muoto vasen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449D3A9-0529-49DB-9C31-BB8990E35D6C}"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19603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va muoto vasen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DD5D9ED-96AC-46DE-8DE2-4C9C820F6AB5}"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43957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va muoto vasen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47D24029-ECBD-44AB-A55C-5DD4B34FD758}"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008758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 muoto vasen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A028633-6103-4861-8FCD-2B2415AADEB7}"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539209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sto kuvalla">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8E710D3-EFB8-49CE-806A-438313BD972A}"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395164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sto kuvalla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C2A712-E533-4CB3-84C2-D5D348623EB3}"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33546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sto kuvalla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906DC02-3892-4D81-B93F-5EAB433AA0E4}"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7347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sto kuvalla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2417AA7-CD36-4174-A593-825B66333A5A}"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6286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sto kuvalla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E9D9F25-71DF-4A89-8846-09D038062D09}"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32983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sto kuvalla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82209763-8ACA-4179-B5C5-79DC51628916}"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AB5077A1-D8AA-414A-AC0B-0C5211DD1BD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219141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F8901E5F-E743-4563-BE5B-8B4115EC5E81}"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202851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sto kuvalla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FF1CD424-9626-4121-A061-5A00DC2AC969}"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8EA35F40-FF2B-48E3-8F69-FDBD9698384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289170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sto">
    <p:bg>
      <p:bgPr>
        <a:solidFill>
          <a:srgbClr val="253746"/>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49DBD5C-AE26-407F-9D8D-3A9AF67D5740}"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7" name="Kuva 16">
            <a:extLst>
              <a:ext uri="{FF2B5EF4-FFF2-40B4-BE49-F238E27FC236}">
                <a16:creationId xmlns:a16="http://schemas.microsoft.com/office/drawing/2014/main" id="{6118B178-BC09-4607-9988-D4444BF5DBC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32501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sto 2">
    <p:bg>
      <p:bgPr>
        <a:solidFill>
          <a:srgbClr val="F6F3E5"/>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D9D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tx2"/>
                </a:solidFill>
              </a:defRPr>
            </a:lvl1pPr>
          </a:lstStyle>
          <a:p>
            <a:r>
              <a:rPr lang="fi-FI"/>
              <a:t>Muokkaa ots. perustyyl. napsautt.</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0ADAF3AF-98A9-4F02-AD8B-D8E1DDAB440C}"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6" name="Kuva 15">
            <a:extLst>
              <a:ext uri="{FF2B5EF4-FFF2-40B4-BE49-F238E27FC236}">
                <a16:creationId xmlns:a16="http://schemas.microsoft.com/office/drawing/2014/main" id="{EB3FFB57-B176-4D74-B604-3C803FFC82E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00281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sto 3">
    <p:bg>
      <p:bgPr>
        <a:solidFill>
          <a:srgbClr val="2C5234"/>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8F9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A2E0A90B-6EF6-41B9-87DE-D6FCF08AD2DC}" type="datetime1">
              <a:rPr lang="fi-FI" smtClean="0"/>
              <a:t>2.1.2025</a:t>
            </a:fld>
            <a:endParaRPr lang="fi-FI"/>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7" name="Kuva 16">
            <a:extLst>
              <a:ext uri="{FF2B5EF4-FFF2-40B4-BE49-F238E27FC236}">
                <a16:creationId xmlns:a16="http://schemas.microsoft.com/office/drawing/2014/main" id="{6118B178-BC09-4607-9988-D4444BF5DBC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98161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Osan ylätunniste">
    <p:bg>
      <p:bgPr>
        <a:solidFill>
          <a:srgbClr val="F6F3E5"/>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A6B90C6C-4BDB-453C-ABB3-B0E9E3ED4A09}"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0273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Osan ylätunniste 2">
    <p:bg>
      <p:bgPr>
        <a:solidFill>
          <a:srgbClr val="E0C09F"/>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F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F50CB4F9-3F74-4C4E-B78D-D4FC0E0B50DE}"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05370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Osan ylätunniste 3">
    <p:bg>
      <p:bgPr>
        <a:solidFill>
          <a:srgbClr val="236192"/>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8A338BC5-287A-4121-ADC2-9C0F5EBE080B}"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57352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Osan ylätunniste 4">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7D1A549-1C85-42E6-A8B0-F662ADAEFF05}"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6088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Osan ylätunniste 5">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4D8B85F0-2AB8-467E-B2B5-2F7B26F603B8}"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88534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6">
    <p:bg>
      <p:bgPr>
        <a:solidFill>
          <a:srgbClr val="ECC7CD"/>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EBA05674-0731-4441-A72C-BF042317643D}" type="datetime1">
              <a:rPr lang="fi-FI" smtClean="0"/>
              <a:t>2.1.2025</a:t>
            </a:fld>
            <a:endParaRPr lang="fi-FI"/>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5197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kuvalla 3">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791D6DF2-00A9-46A5-84F1-CF845F543CE3}"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540234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 kuvalla 4">
    <p:bg>
      <p:bgPr>
        <a:solidFill>
          <a:srgbClr val="FFB25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EF66433E-C569-479F-8885-634A554EBEDF}"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03199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 kuvalla 5">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2324BAB4-7A50-4285-A8AF-2E76234A09B7}" type="datetime1">
              <a:rPr lang="fi-FI" smtClean="0"/>
              <a:t>2.1.2025</a:t>
            </a:fld>
            <a:endParaRPr lang="fi-FI"/>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21682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p:bg>
      <p:bgPr>
        <a:solidFill>
          <a:srgbClr val="253746"/>
        </a:solidFill>
        <a:effectLst/>
      </p:bgPr>
    </p:bg>
    <p:spTree>
      <p:nvGrpSpPr>
        <p:cNvPr id="1" name=""/>
        <p:cNvGrpSpPr/>
        <p:nvPr/>
      </p:nvGrpSpPr>
      <p:grpSpPr>
        <a:xfrm>
          <a:off x="0" y="0"/>
          <a:ext cx="0" cy="0"/>
          <a:chOff x="0" y="0"/>
          <a:chExt cx="0" cy="0"/>
        </a:xfrm>
      </p:grpSpPr>
      <p:grpSp>
        <p:nvGrpSpPr>
          <p:cNvPr id="18" name="Ryhmä 17">
            <a:extLst>
              <a:ext uri="{FF2B5EF4-FFF2-40B4-BE49-F238E27FC236}">
                <a16:creationId xmlns:a16="http://schemas.microsoft.com/office/drawing/2014/main" id="{EF0C7F69-67FB-4466-89F3-B0AD00AEFE5E}"/>
              </a:ext>
              <a:ext uri="{C183D7F6-B498-43B3-948B-1728B52AA6E4}">
                <adec:decorative xmlns:adec="http://schemas.microsoft.com/office/drawing/2017/decorative" val="1"/>
              </a:ext>
            </a:extLst>
          </p:cNvPr>
          <p:cNvGrpSpPr>
            <a:grpSpLocks noChangeAspect="1"/>
          </p:cNvGrpSpPr>
          <p:nvPr userDrawn="1"/>
        </p:nvGrpSpPr>
        <p:grpSpPr>
          <a:xfrm>
            <a:off x="0" y="0"/>
            <a:ext cx="12193200" cy="6862264"/>
            <a:chOff x="28576" y="14288"/>
            <a:chExt cx="12134850" cy="6829425"/>
          </a:xfrm>
        </p:grpSpPr>
        <p:sp>
          <p:nvSpPr>
            <p:cNvPr id="15" name="Freeform 5">
              <a:extLst>
                <a:ext uri="{FF2B5EF4-FFF2-40B4-BE49-F238E27FC236}">
                  <a16:creationId xmlns:a16="http://schemas.microsoft.com/office/drawing/2014/main" id="{C34792C5-13ED-4754-B07E-752F3FE4F3C1}"/>
                </a:ext>
              </a:extLst>
            </p:cNvPr>
            <p:cNvSpPr>
              <a:spLocks/>
            </p:cNvSpPr>
            <p:nvPr userDrawn="1"/>
          </p:nvSpPr>
          <p:spPr bwMode="auto">
            <a:xfrm>
              <a:off x="8713788" y="14288"/>
              <a:ext cx="3449638" cy="3195638"/>
            </a:xfrm>
            <a:custGeom>
              <a:avLst/>
              <a:gdLst>
                <a:gd name="T0" fmla="*/ 9630 w 9630"/>
                <a:gd name="T1" fmla="*/ 8173 h 8914"/>
                <a:gd name="T2" fmla="*/ 9061 w 9630"/>
                <a:gd name="T3" fmla="*/ 5919 h 8914"/>
                <a:gd name="T4" fmla="*/ 7449 w 9630"/>
                <a:gd name="T5" fmla="*/ 3154 h 8914"/>
                <a:gd name="T6" fmla="*/ 6545 w 9630"/>
                <a:gd name="T7" fmla="*/ 2774 h 8914"/>
                <a:gd name="T8" fmla="*/ 6753 w 9630"/>
                <a:gd name="T9" fmla="*/ 6469 h 8914"/>
                <a:gd name="T10" fmla="*/ 3878 w 9630"/>
                <a:gd name="T11" fmla="*/ 6168 h 8914"/>
                <a:gd name="T12" fmla="*/ 3514 w 9630"/>
                <a:gd name="T13" fmla="*/ 1207 h 8914"/>
                <a:gd name="T14" fmla="*/ 3042 w 9630"/>
                <a:gd name="T15" fmla="*/ 710 h 8914"/>
                <a:gd name="T16" fmla="*/ 2328 w 9630"/>
                <a:gd name="T17" fmla="*/ 1269 h 8914"/>
                <a:gd name="T18" fmla="*/ 2328 w 9630"/>
                <a:gd name="T19" fmla="*/ 2375 h 8914"/>
                <a:gd name="T20" fmla="*/ 2206 w 9630"/>
                <a:gd name="T21" fmla="*/ 3367 h 8914"/>
                <a:gd name="T22" fmla="*/ 644 w 9630"/>
                <a:gd name="T23" fmla="*/ 3286 h 8914"/>
                <a:gd name="T24" fmla="*/ 983 w 9630"/>
                <a:gd name="T25" fmla="*/ 0 h 8914"/>
                <a:gd name="T26" fmla="*/ 9630 w 9630"/>
                <a:gd name="T27" fmla="*/ 0 h 8914"/>
                <a:gd name="T28" fmla="*/ 9630 w 9630"/>
                <a:gd name="T29" fmla="*/ 8173 h 8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30" h="8914">
                  <a:moveTo>
                    <a:pt x="9630" y="8173"/>
                  </a:moveTo>
                  <a:cubicBezTo>
                    <a:pt x="9434" y="7424"/>
                    <a:pt x="9281" y="6660"/>
                    <a:pt x="9061" y="5919"/>
                  </a:cubicBezTo>
                  <a:cubicBezTo>
                    <a:pt x="8747" y="4868"/>
                    <a:pt x="8270" y="3830"/>
                    <a:pt x="7449" y="3154"/>
                  </a:cubicBezTo>
                  <a:cubicBezTo>
                    <a:pt x="7097" y="2865"/>
                    <a:pt x="6957" y="2563"/>
                    <a:pt x="6545" y="2774"/>
                  </a:cubicBezTo>
                  <a:cubicBezTo>
                    <a:pt x="6024" y="3040"/>
                    <a:pt x="6602" y="5814"/>
                    <a:pt x="6753" y="6469"/>
                  </a:cubicBezTo>
                  <a:cubicBezTo>
                    <a:pt x="7320" y="8914"/>
                    <a:pt x="4279" y="8559"/>
                    <a:pt x="3878" y="6168"/>
                  </a:cubicBezTo>
                  <a:cubicBezTo>
                    <a:pt x="3555" y="4242"/>
                    <a:pt x="4200" y="2701"/>
                    <a:pt x="3514" y="1207"/>
                  </a:cubicBezTo>
                  <a:cubicBezTo>
                    <a:pt x="3413" y="989"/>
                    <a:pt x="3269" y="765"/>
                    <a:pt x="3042" y="710"/>
                  </a:cubicBezTo>
                  <a:cubicBezTo>
                    <a:pt x="2728" y="635"/>
                    <a:pt x="2415" y="938"/>
                    <a:pt x="2328" y="1269"/>
                  </a:cubicBezTo>
                  <a:cubicBezTo>
                    <a:pt x="2241" y="1599"/>
                    <a:pt x="2283" y="2039"/>
                    <a:pt x="2328" y="2375"/>
                  </a:cubicBezTo>
                  <a:cubicBezTo>
                    <a:pt x="2374" y="2710"/>
                    <a:pt x="2387" y="3079"/>
                    <a:pt x="2206" y="3367"/>
                  </a:cubicBezTo>
                  <a:cubicBezTo>
                    <a:pt x="1864" y="3911"/>
                    <a:pt x="1030" y="3773"/>
                    <a:pt x="644" y="3286"/>
                  </a:cubicBezTo>
                  <a:cubicBezTo>
                    <a:pt x="0" y="2474"/>
                    <a:pt x="675" y="1310"/>
                    <a:pt x="983" y="0"/>
                  </a:cubicBezTo>
                  <a:lnTo>
                    <a:pt x="9630" y="0"/>
                  </a:lnTo>
                  <a:lnTo>
                    <a:pt x="9630" y="81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57D3DC12-2AB8-442E-A2B3-B20C49742CE4}"/>
                </a:ext>
              </a:extLst>
            </p:cNvPr>
            <p:cNvSpPr>
              <a:spLocks/>
            </p:cNvSpPr>
            <p:nvPr userDrawn="1"/>
          </p:nvSpPr>
          <p:spPr bwMode="auto">
            <a:xfrm>
              <a:off x="28576" y="3703638"/>
              <a:ext cx="2260600" cy="3140075"/>
            </a:xfrm>
            <a:custGeom>
              <a:avLst/>
              <a:gdLst>
                <a:gd name="T0" fmla="*/ 5817 w 6311"/>
                <a:gd name="T1" fmla="*/ 8760 h 8760"/>
                <a:gd name="T2" fmla="*/ 6135 w 6311"/>
                <a:gd name="T3" fmla="*/ 6444 h 8760"/>
                <a:gd name="T4" fmla="*/ 3976 w 6311"/>
                <a:gd name="T5" fmla="*/ 4315 h 8760"/>
                <a:gd name="T6" fmla="*/ 2249 w 6311"/>
                <a:gd name="T7" fmla="*/ 1713 h 8760"/>
                <a:gd name="T8" fmla="*/ 0 w 6311"/>
                <a:gd name="T9" fmla="*/ 65 h 8760"/>
                <a:gd name="T10" fmla="*/ 0 w 6311"/>
                <a:gd name="T11" fmla="*/ 8760 h 8760"/>
                <a:gd name="T12" fmla="*/ 5817 w 6311"/>
                <a:gd name="T13" fmla="*/ 8760 h 8760"/>
              </a:gdLst>
              <a:ahLst/>
              <a:cxnLst>
                <a:cxn ang="0">
                  <a:pos x="T0" y="T1"/>
                </a:cxn>
                <a:cxn ang="0">
                  <a:pos x="T2" y="T3"/>
                </a:cxn>
                <a:cxn ang="0">
                  <a:pos x="T4" y="T5"/>
                </a:cxn>
                <a:cxn ang="0">
                  <a:pos x="T6" y="T7"/>
                </a:cxn>
                <a:cxn ang="0">
                  <a:pos x="T8" y="T9"/>
                </a:cxn>
                <a:cxn ang="0">
                  <a:pos x="T10" y="T11"/>
                </a:cxn>
                <a:cxn ang="0">
                  <a:pos x="T12" y="T13"/>
                </a:cxn>
              </a:cxnLst>
              <a:rect l="0" t="0" r="r" b="b"/>
              <a:pathLst>
                <a:path w="6311" h="8760">
                  <a:moveTo>
                    <a:pt x="5817" y="8760"/>
                  </a:moveTo>
                  <a:cubicBezTo>
                    <a:pt x="6107" y="7955"/>
                    <a:pt x="6311" y="7064"/>
                    <a:pt x="6135" y="6444"/>
                  </a:cubicBezTo>
                  <a:cubicBezTo>
                    <a:pt x="5817" y="5323"/>
                    <a:pt x="4828" y="4874"/>
                    <a:pt x="3976" y="4315"/>
                  </a:cubicBezTo>
                  <a:cubicBezTo>
                    <a:pt x="2850" y="3577"/>
                    <a:pt x="2550" y="2923"/>
                    <a:pt x="2249" y="1713"/>
                  </a:cubicBezTo>
                  <a:cubicBezTo>
                    <a:pt x="2032" y="839"/>
                    <a:pt x="946" y="0"/>
                    <a:pt x="0" y="65"/>
                  </a:cubicBezTo>
                  <a:lnTo>
                    <a:pt x="0" y="8760"/>
                  </a:lnTo>
                  <a:lnTo>
                    <a:pt x="5817" y="876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11C0F6C0-C73C-4038-9828-480298458403}"/>
                </a:ext>
              </a:extLst>
            </p:cNvPr>
            <p:cNvSpPr>
              <a:spLocks/>
            </p:cNvSpPr>
            <p:nvPr userDrawn="1"/>
          </p:nvSpPr>
          <p:spPr bwMode="auto">
            <a:xfrm>
              <a:off x="8939213" y="4800600"/>
              <a:ext cx="3224213" cy="2043113"/>
            </a:xfrm>
            <a:custGeom>
              <a:avLst/>
              <a:gdLst>
                <a:gd name="T0" fmla="*/ 9001 w 9001"/>
                <a:gd name="T1" fmla="*/ 351 h 5698"/>
                <a:gd name="T2" fmla="*/ 4492 w 9001"/>
                <a:gd name="T3" fmla="*/ 730 h 5698"/>
                <a:gd name="T4" fmla="*/ 2761 w 9001"/>
                <a:gd name="T5" fmla="*/ 1486 h 5698"/>
                <a:gd name="T6" fmla="*/ 196 w 9001"/>
                <a:gd name="T7" fmla="*/ 4004 h 5698"/>
                <a:gd name="T8" fmla="*/ 94 w 9001"/>
                <a:gd name="T9" fmla="*/ 5698 h 5698"/>
                <a:gd name="T10" fmla="*/ 9001 w 9001"/>
                <a:gd name="T11" fmla="*/ 5698 h 5698"/>
                <a:gd name="T12" fmla="*/ 9001 w 9001"/>
                <a:gd name="T13" fmla="*/ 351 h 5698"/>
              </a:gdLst>
              <a:ahLst/>
              <a:cxnLst>
                <a:cxn ang="0">
                  <a:pos x="T0" y="T1"/>
                </a:cxn>
                <a:cxn ang="0">
                  <a:pos x="T2" y="T3"/>
                </a:cxn>
                <a:cxn ang="0">
                  <a:pos x="T4" y="T5"/>
                </a:cxn>
                <a:cxn ang="0">
                  <a:pos x="T6" y="T7"/>
                </a:cxn>
                <a:cxn ang="0">
                  <a:pos x="T8" y="T9"/>
                </a:cxn>
                <a:cxn ang="0">
                  <a:pos x="T10" y="T11"/>
                </a:cxn>
                <a:cxn ang="0">
                  <a:pos x="T12" y="T13"/>
                </a:cxn>
              </a:cxnLst>
              <a:rect l="0" t="0" r="r" b="b"/>
              <a:pathLst>
                <a:path w="9001" h="5698">
                  <a:moveTo>
                    <a:pt x="9001" y="351"/>
                  </a:moveTo>
                  <a:cubicBezTo>
                    <a:pt x="7468" y="0"/>
                    <a:pt x="5988" y="196"/>
                    <a:pt x="4492" y="730"/>
                  </a:cubicBezTo>
                  <a:cubicBezTo>
                    <a:pt x="3897" y="942"/>
                    <a:pt x="3319" y="1196"/>
                    <a:pt x="2761" y="1486"/>
                  </a:cubicBezTo>
                  <a:cubicBezTo>
                    <a:pt x="1712" y="2031"/>
                    <a:pt x="622" y="2783"/>
                    <a:pt x="196" y="4004"/>
                  </a:cubicBezTo>
                  <a:cubicBezTo>
                    <a:pt x="3" y="4557"/>
                    <a:pt x="0" y="5132"/>
                    <a:pt x="94" y="5698"/>
                  </a:cubicBezTo>
                  <a:lnTo>
                    <a:pt x="9001" y="5698"/>
                  </a:lnTo>
                  <a:lnTo>
                    <a:pt x="9001" y="351"/>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4" name="Päivämäärän paikkamerkki 3">
            <a:extLst>
              <a:ext uri="{FF2B5EF4-FFF2-40B4-BE49-F238E27FC236}">
                <a16:creationId xmlns:a16="http://schemas.microsoft.com/office/drawing/2014/main" id="{DBD3988B-505C-4A43-9233-C39AB400D668}"/>
              </a:ext>
            </a:extLst>
          </p:cNvPr>
          <p:cNvSpPr>
            <a:spLocks noGrp="1"/>
          </p:cNvSpPr>
          <p:nvPr>
            <p:ph type="dt" sz="half" idx="10"/>
          </p:nvPr>
        </p:nvSpPr>
        <p:spPr>
          <a:xfrm>
            <a:off x="280081" y="229365"/>
            <a:ext cx="1026205" cy="204481"/>
          </a:xfrm>
        </p:spPr>
        <p:txBody>
          <a:bodyPr/>
          <a:lstStyle>
            <a:lvl1pPr algn="l">
              <a:defRPr>
                <a:solidFill>
                  <a:schemeClr val="accent2"/>
                </a:solidFill>
              </a:defRPr>
            </a:lvl1pPr>
          </a:lstStyle>
          <a:p>
            <a:fld id="{2A7E3B0E-B251-407B-8636-10AD5910FED4}" type="datetime1">
              <a:rPr lang="fi-FI" smtClean="0"/>
              <a:t>2.1.2025</a:t>
            </a:fld>
            <a:endParaRPr lang="fi-FI"/>
          </a:p>
        </p:txBody>
      </p:sp>
      <p:pic>
        <p:nvPicPr>
          <p:cNvPr id="11" name="Kuva 10">
            <a:extLst>
              <a:ext uri="{FF2B5EF4-FFF2-40B4-BE49-F238E27FC236}">
                <a16:creationId xmlns:a16="http://schemas.microsoft.com/office/drawing/2014/main" id="{1A39CC0E-82E0-4C8B-92E1-CE7DE6254A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7183" y="2351314"/>
            <a:ext cx="7197634" cy="2155371"/>
          </a:xfrm>
          <a:prstGeom prst="rect">
            <a:avLst/>
          </a:prstGeom>
        </p:spPr>
      </p:pic>
    </p:spTree>
    <p:extLst>
      <p:ext uri="{BB962C8B-B14F-4D97-AF65-F5344CB8AC3E}">
        <p14:creationId xmlns:p14="http://schemas.microsoft.com/office/powerpoint/2010/main" val="87530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6C92F02F-BB91-4F5D-9986-38A851A58566}" type="datetime1">
              <a:rPr lang="fi-FI" smtClean="0"/>
              <a:t>2.1.2025</a:t>
            </a:fld>
            <a:endParaRPr lang="fi-FI"/>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a:p>
        </p:txBody>
      </p:sp>
    </p:spTree>
    <p:extLst>
      <p:ext uri="{BB962C8B-B14F-4D97-AF65-F5344CB8AC3E}">
        <p14:creationId xmlns:p14="http://schemas.microsoft.com/office/powerpoint/2010/main" val="2159992812"/>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59" r:id="rId4"/>
    <p:sldLayoutId id="2147483670" r:id="rId5"/>
    <p:sldLayoutId id="2147483671" r:id="rId6"/>
    <p:sldLayoutId id="2147483672" r:id="rId7"/>
    <p:sldLayoutId id="2147483673" r:id="rId8"/>
    <p:sldLayoutId id="2147483658" r:id="rId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3F0C5D76-F752-4F95-BA63-C3B7D9AE33C8}" type="datetime1">
              <a:rPr lang="fi-FI" smtClean="0"/>
              <a:t>2.1.2025</a:t>
            </a:fld>
            <a:endParaRPr lang="fi-FI"/>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a:p>
        </p:txBody>
      </p:sp>
    </p:spTree>
    <p:extLst>
      <p:ext uri="{BB962C8B-B14F-4D97-AF65-F5344CB8AC3E}">
        <p14:creationId xmlns:p14="http://schemas.microsoft.com/office/powerpoint/2010/main" val="3240885133"/>
      </p:ext>
    </p:extLst>
  </p:cSld>
  <p:clrMap bg1="lt1" tx1="dk1" bg2="lt2" tx2="dk2" accent1="accent1" accent2="accent2" accent3="accent3" accent4="accent4" accent5="accent5" accent6="accent6" hlink="hlink" folHlink="folHlink"/>
  <p:sldLayoutIdLst>
    <p:sldLayoutId id="2147483650" r:id="rId1"/>
    <p:sldLayoutId id="2147483682" r:id="rId2"/>
    <p:sldLayoutId id="2147483684" r:id="rId3"/>
    <p:sldLayoutId id="2147483683" r:id="rId4"/>
    <p:sldLayoutId id="2147483652" r:id="rId5"/>
    <p:sldLayoutId id="2147483660" r:id="rId6"/>
    <p:sldLayoutId id="2147483680" r:id="rId7"/>
    <p:sldLayoutId id="2147483681" r:id="rId8"/>
    <p:sldLayoutId id="2147483654" r:id="rId9"/>
    <p:sldLayoutId id="2147483655" r:id="rId10"/>
    <p:sldLayoutId id="2147483666" r:id="rId11"/>
    <p:sldLayoutId id="2147483713" r:id="rId12"/>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46DEC1E8-9372-441F-8A25-8647F0D9BBF1}" type="datetime1">
              <a:rPr lang="fi-FI" smtClean="0"/>
              <a:t>2.1.2025</a:t>
            </a:fld>
            <a:endParaRPr lang="fi-FI"/>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a:p>
        </p:txBody>
      </p:sp>
    </p:spTree>
    <p:extLst>
      <p:ext uri="{BB962C8B-B14F-4D97-AF65-F5344CB8AC3E}">
        <p14:creationId xmlns:p14="http://schemas.microsoft.com/office/powerpoint/2010/main" val="1038912502"/>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85" r:id="rId3"/>
    <p:sldLayoutId id="2147483687" r:id="rId4"/>
    <p:sldLayoutId id="2147483690" r:id="rId5"/>
    <p:sldLayoutId id="2147483662" r:id="rId6"/>
    <p:sldLayoutId id="2147483688" r:id="rId7"/>
    <p:sldLayoutId id="2147483689" r:id="rId8"/>
    <p:sldLayoutId id="2147483664" r:id="rId9"/>
    <p:sldLayoutId id="2147483691" r:id="rId10"/>
    <p:sldLayoutId id="2147483692" r:id="rId11"/>
    <p:sldLayoutId id="2147483693" r:id="rId12"/>
    <p:sldLayoutId id="2147483694" r:id="rId13"/>
    <p:sldLayoutId id="2147483695" r:id="rId14"/>
    <p:sldLayoutId id="2147483696" r:id="rId15"/>
    <p:sldLayoutId id="2147483663" r:id="rId16"/>
    <p:sldLayoutId id="2147483697" r:id="rId17"/>
    <p:sldLayoutId id="2147483698" r:id="rId18"/>
    <p:sldLayoutId id="2147483699" r:id="rId19"/>
    <p:sldLayoutId id="2147483700" r:id="rId20"/>
    <p:sldLayoutId id="2147483701" r:id="rId21"/>
    <p:sldLayoutId id="2147483702" r:id="rId22"/>
    <p:sldLayoutId id="2147483665" r:id="rId23"/>
    <p:sldLayoutId id="2147483706" r:id="rId24"/>
    <p:sldLayoutId id="2147483707" r:id="rId25"/>
    <p:sldLayoutId id="2147483708" r:id="rId26"/>
    <p:sldLayoutId id="2147483709" r:id="rId27"/>
    <p:sldLayoutId id="2147483711" r:id="rId28"/>
    <p:sldLayoutId id="2147483712" r:id="rId2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090824B3-8E52-45C6-B36B-800297486258}" type="datetime1">
              <a:rPr lang="fi-FI" smtClean="0"/>
              <a:t>2.1.2025</a:t>
            </a:fld>
            <a:endParaRPr lang="fi-FI"/>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a:p>
        </p:txBody>
      </p:sp>
    </p:spTree>
    <p:extLst>
      <p:ext uri="{BB962C8B-B14F-4D97-AF65-F5344CB8AC3E}">
        <p14:creationId xmlns:p14="http://schemas.microsoft.com/office/powerpoint/2010/main" val="284845629"/>
      </p:ext>
    </p:extLst>
  </p:cSld>
  <p:clrMap bg1="lt1" tx1="dk1" bg2="lt2" tx2="dk2" accent1="accent1" accent2="accent2" accent3="accent3" accent4="accent4" accent5="accent5" accent6="accent6" hlink="hlink" folHlink="folHlink"/>
  <p:sldLayoutIdLst>
    <p:sldLayoutId id="2147483703" r:id="rId1"/>
    <p:sldLayoutId id="2147483714" r:id="rId2"/>
    <p:sldLayoutId id="2147483715" r:id="rId3"/>
    <p:sldLayoutId id="2147483651" r:id="rId4"/>
    <p:sldLayoutId id="2147483674" r:id="rId5"/>
    <p:sldLayoutId id="2147483675" r:id="rId6"/>
    <p:sldLayoutId id="2147483676" r:id="rId7"/>
    <p:sldLayoutId id="2147483678" r:id="rId8"/>
    <p:sldLayoutId id="2147483679" r:id="rId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spoo.fi/fi/kaupunki-ja-paatoksenteko/espoo-tarina/kestava-espoo/kestava-espoo-ohjelman-projektit" TargetMode="External"/><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hyperlink" Target="mailto:salli.ojala@valonia.fi" TargetMode="External"/><Relationship Id="rId2" Type="http://schemas.openxmlformats.org/officeDocument/2006/relationships/hyperlink" Target="https://valonia.fi/hanke/sanoista-tekoihin-kuntien-ilmastosuunnitelmien-jalkautus/" TargetMode="Externa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hyperlink" Target="mailto:aino.angervuori@nurmijarvi.fi" TargetMode="External"/><Relationship Id="rId2" Type="http://schemas.openxmlformats.org/officeDocument/2006/relationships/hyperlink" Target="https://www.nurmijarvi.fi/teemasivut/ilmastotyo/ilmastokummit-hanke/" TargetMode="Externa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hyperlink" Target="mailto:samuli.huusko@vaasa.fi" TargetMode="External"/><Relationship Id="rId2" Type="http://schemas.openxmlformats.org/officeDocument/2006/relationships/hyperlink" Target="mailto:jukka.talvi@vaasa.fi" TargetMode="Externa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hyperlink" Target="https://epliitto.fi/kayttovoimaselvitys"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mailto:outi.manninen@jyvaskyla.fi"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hyperlink" Target="https://www.jyvaskyla.fi/ymparisto/resurssiviisaus/yhteistyossa-voimaa" TargetMode="External"/><Relationship Id="rId5" Type="http://schemas.openxmlformats.org/officeDocument/2006/relationships/hyperlink" Target="mailto:paivi.pietarinen@jyvaskyla.fi" TargetMode="External"/><Relationship Id="rId4" Type="http://schemas.openxmlformats.org/officeDocument/2006/relationships/hyperlink" Target="mailto:veli-heikki.vanttinen@jyvaskyla.fi"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hyperlink" Target="mailto:salka.orivuori@jarvenpaa.fi" TargetMode="External"/><Relationship Id="rId2" Type="http://schemas.openxmlformats.org/officeDocument/2006/relationships/hyperlink" Target="https://www.jarvenpaa.fi/asuminen-ja-ymparisto/ymparisto-ja-luonto/resurssiviisaus/resurssiviisautta-edistavia-hankkeita" TargetMode="Externa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hyperlink" Target="https://kaarina.fi/fi/oljylammityksesta-vahapaastoisempiin-lammitysmuotoihin-ilmastohanke#fbe7d260" TargetMode="Externa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hyperlink" Target="https://www.kimitoon.fi/jobb-och-foretagande/projekt-2/" TargetMode="External"/><Relationship Id="rId2" Type="http://schemas.openxmlformats.org/officeDocument/2006/relationships/hyperlink" Target="https://klimatvakten.kimitoon.fi/" TargetMode="Externa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03444" y="2193878"/>
            <a:ext cx="5296131" cy="1350832"/>
          </a:xfrm>
        </p:spPr>
        <p:txBody>
          <a:bodyPr/>
          <a:lstStyle/>
          <a:p>
            <a:r>
              <a:rPr lang="fi-FI"/>
              <a:t>Espoon kaupunkikonsernin sisäisen ilmasto- ja talousjohtamisen käytäntöjen kehittäminen</a:t>
            </a:r>
          </a:p>
        </p:txBody>
      </p:sp>
      <p:sp>
        <p:nvSpPr>
          <p:cNvPr id="3" name="Tekstin paikkamerkki 2"/>
          <p:cNvSpPr>
            <a:spLocks noGrp="1"/>
          </p:cNvSpPr>
          <p:nvPr>
            <p:ph type="body" sz="quarter" idx="14"/>
          </p:nvPr>
        </p:nvSpPr>
        <p:spPr>
          <a:xfrm>
            <a:off x="1003444" y="3714750"/>
            <a:ext cx="4646612" cy="2915789"/>
          </a:xfrm>
        </p:spPr>
        <p:txBody>
          <a:bodyPr vert="horz" lIns="0" tIns="0" rIns="0" bIns="0" rtlCol="0" anchor="t">
            <a:noAutofit/>
          </a:bodyPr>
          <a:lstStyle/>
          <a:p>
            <a:r>
              <a:rPr lang="fi-FI" dirty="0"/>
              <a:t>Hankkeessa kehitettiin Espoon kaupungin ilmastojohtamista. Ilmastotyön talouskoostetta (ent. ilmastobudjetti) varten kehitettiin tietopohjaa rakentamisen kulutusperäisistä päästöistä ja niiden kustannusvaikutuksista. Lisäksi hankkeessa vahvistettiin kaupungin johdon ja henkilöstön osaamista ilmastotyön talouskoosteesta ja ilmastotyön ristikkäisvaikutuksista. </a:t>
            </a:r>
          </a:p>
        </p:txBody>
      </p:sp>
      <p:sp>
        <p:nvSpPr>
          <p:cNvPr id="4" name="Tekstin paikkamerkki 3"/>
          <p:cNvSpPr>
            <a:spLocks noGrp="1"/>
          </p:cNvSpPr>
          <p:nvPr>
            <p:ph type="body" sz="quarter" idx="15"/>
          </p:nvPr>
        </p:nvSpPr>
        <p:spPr>
          <a:xfrm>
            <a:off x="7068312" y="1218040"/>
            <a:ext cx="4394253" cy="4892820"/>
          </a:xfrm>
        </p:spPr>
        <p:txBody>
          <a:bodyPr vert="horz" lIns="0" tIns="0" rIns="0" bIns="0" rtlCol="0" anchor="t">
            <a:noAutofit/>
          </a:bodyPr>
          <a:lstStyle/>
          <a:p>
            <a:r>
              <a:rPr lang="fi-FI" sz="2000" b="1" dirty="0">
                <a:solidFill>
                  <a:srgbClr val="236192"/>
                </a:solidFill>
              </a:rPr>
              <a:t>Vastuutaho: </a:t>
            </a:r>
            <a:r>
              <a:rPr lang="fi-FI" sz="2000" dirty="0">
                <a:solidFill>
                  <a:srgbClr val="236192"/>
                </a:solidFill>
              </a:rPr>
              <a:t>Espoon kaupunki</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11/23-09/24</a:t>
            </a: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80 000 €</a:t>
            </a:r>
          </a:p>
          <a:p>
            <a:r>
              <a:rPr lang="fi-FI" sz="2000" b="1" dirty="0">
                <a:solidFill>
                  <a:srgbClr val="236192"/>
                </a:solidFill>
              </a:rPr>
              <a:t>Avustusosuus</a:t>
            </a:r>
            <a:r>
              <a:rPr lang="fi-FI" sz="2000" dirty="0">
                <a:solidFill>
                  <a:srgbClr val="236192"/>
                </a:solidFill>
              </a:rPr>
              <a:t>: 56 000 €</a:t>
            </a:r>
          </a:p>
          <a:p>
            <a:endParaRPr lang="fi-FI" sz="2000" dirty="0">
              <a:solidFill>
                <a:srgbClr val="236192"/>
              </a:solidFill>
            </a:endParaRPr>
          </a:p>
          <a:p>
            <a:r>
              <a:rPr lang="fi-FI" sz="2000" dirty="0">
                <a:solidFill>
                  <a:srgbClr val="236192"/>
                </a:solidFill>
                <a:hlinkClick r:id="rId3"/>
              </a:rPr>
              <a:t>Linkki hankkeeseen</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Karoliina Isoaho, karoliina.isoaho@espoo.fi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1</a:t>
            </a:fld>
            <a:endParaRPr lang="fi-FI"/>
          </a:p>
        </p:txBody>
      </p:sp>
    </p:spTree>
    <p:extLst>
      <p:ext uri="{BB962C8B-B14F-4D97-AF65-F5344CB8AC3E}">
        <p14:creationId xmlns:p14="http://schemas.microsoft.com/office/powerpoint/2010/main" val="1291713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819504" y="1380225"/>
            <a:ext cx="5558866" cy="1759790"/>
          </a:xfrm>
        </p:spPr>
        <p:txBody>
          <a:bodyPr/>
          <a:lstStyle/>
          <a:p>
            <a:br>
              <a:rPr lang="sv-SE" sz="9600" i="1" dirty="0">
                <a:solidFill>
                  <a:srgbClr val="236192"/>
                </a:solidFill>
              </a:rPr>
            </a:br>
            <a:r>
              <a:rPr lang="sv-SE" sz="9600" i="1" dirty="0">
                <a:solidFill>
                  <a:srgbClr val="236192"/>
                </a:solidFill>
              </a:rPr>
              <a:t>” </a:t>
            </a:r>
            <a:br>
              <a:rPr lang="sv-SE" i="1" dirty="0">
                <a:solidFill>
                  <a:srgbClr val="236192"/>
                </a:solidFill>
              </a:rPr>
            </a:br>
            <a:r>
              <a:rPr lang="sv-SE" sz="2400" i="1" dirty="0">
                <a:solidFill>
                  <a:srgbClr val="236192"/>
                </a:solidFill>
              </a:rPr>
              <a:t>Genom Klimatvakten har vi fått ett transparent och effektivt verktyg för att följa upp våra klimatmål. Med projektet 'Från bord till gjord' har vi gjort betydande framsteg i vårt klimatarbete. Under det gångna året har vi lyckats formulera en tydlig agenda för både kortsiktiga och långsiktiga mål. Jag anser att projektet har varit särskilt värdefullt för att stötta ledningen av och ledningsverktygen för klimatarbetet inom kommunen.</a:t>
            </a:r>
            <a:br>
              <a:rPr lang="sv-SE" sz="2400" i="1" dirty="0">
                <a:solidFill>
                  <a:srgbClr val="236192"/>
                </a:solidFill>
              </a:rPr>
            </a:br>
            <a:br>
              <a:rPr lang="sv-SE" sz="2400" i="1" dirty="0">
                <a:solidFill>
                  <a:srgbClr val="236192"/>
                </a:solidFill>
              </a:rPr>
            </a:br>
            <a:r>
              <a:rPr lang="sv-SE" sz="2000" dirty="0">
                <a:solidFill>
                  <a:srgbClr val="236192"/>
                </a:solidFill>
              </a:rPr>
              <a:t>- Erika Strandberg, kommundirektör</a:t>
            </a: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fi-FI" sz="800" b="0" i="0" u="none" strike="noStrike" kern="1200" cap="none" spc="0" normalizeH="0" baseline="0" noProof="0">
              <a:ln>
                <a:noFill/>
              </a:ln>
              <a:solidFill>
                <a:srgbClr val="253746"/>
              </a:solidFill>
              <a:effectLst/>
              <a:uLnTx/>
              <a:uFillTx/>
              <a:latin typeface="Arial" panose="020B0604020202020204"/>
              <a:ea typeface="+mn-ea"/>
              <a:cs typeface="+mn-cs"/>
            </a:endParaRPr>
          </a:p>
        </p:txBody>
      </p:sp>
      <p:pic>
        <p:nvPicPr>
          <p:cNvPr id="20" name="Platshållare för bild 19" descr="En bild som visar text, skärmbild, Webbplats, Webbsida&#10;&#10;Automatiskt genererad beskrivning">
            <a:extLst>
              <a:ext uri="{FF2B5EF4-FFF2-40B4-BE49-F238E27FC236}">
                <a16:creationId xmlns:a16="http://schemas.microsoft.com/office/drawing/2014/main" id="{4AC6D35D-76D4-646E-5D45-266DAEB156F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695" r="25695"/>
          <a:stretch>
            <a:fillRect/>
          </a:stretch>
        </p:blipFill>
        <p:spPr/>
      </p:pic>
    </p:spTree>
    <p:extLst>
      <p:ext uri="{BB962C8B-B14F-4D97-AF65-F5344CB8AC3E}">
        <p14:creationId xmlns:p14="http://schemas.microsoft.com/office/powerpoint/2010/main" val="248788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231728"/>
            <a:ext cx="4645891" cy="1350832"/>
          </a:xfrm>
        </p:spPr>
        <p:txBody>
          <a:bodyPr/>
          <a:lstStyle/>
          <a:p>
            <a:r>
              <a:rPr lang="fi-FI" dirty="0"/>
              <a:t>Maistuva ilmastoruoka</a:t>
            </a:r>
          </a:p>
        </p:txBody>
      </p:sp>
      <p:sp>
        <p:nvSpPr>
          <p:cNvPr id="3" name="Tekstin paikkamerkki 2"/>
          <p:cNvSpPr>
            <a:spLocks noGrp="1"/>
          </p:cNvSpPr>
          <p:nvPr>
            <p:ph type="body" sz="quarter" idx="14"/>
          </p:nvPr>
        </p:nvSpPr>
        <p:spPr>
          <a:xfrm>
            <a:off x="888423" y="1932632"/>
            <a:ext cx="4646612" cy="3562734"/>
          </a:xfrm>
        </p:spPr>
        <p:txBody>
          <a:bodyPr/>
          <a:lstStyle/>
          <a:p>
            <a:pPr algn="l"/>
            <a:r>
              <a:rPr lang="fi-FI" dirty="0"/>
              <a:t>Kasvisruokailun edistämiseksi kouluruokailuun ja kotitalousopetukseen tuotettiin uudenlaisia materiaaleja ja kehitettiin uusia toimintatapoja. Skididialogit toivat esille konkreettisia esteitä, miksi linjaston kasvisruokia ei uskalleta ottaa. Esteitä voidaan purkaa muun muassa viestimällä nykyistä paremmin kouluruokailun käytänteistä. Kotitalousopetus on tärkeä paikka oppia valmistamaan ja maistamaan erilaisia kasviproteiineja. Kouluruokailu on ruoka- ja kestävyyskasvatuksen osalta kuitenkin vielä  vaikuttavampi areena kuin yksi oppiaine. Ruokakasvatukselle olisi tärkeä löytää nykyistä selkeämpi rooli koulutyössä. </a:t>
            </a:r>
          </a:p>
        </p:txBody>
      </p:sp>
      <p:sp>
        <p:nvSpPr>
          <p:cNvPr id="4" name="Tekstin paikkamerkki 3"/>
          <p:cNvSpPr>
            <a:spLocks noGrp="1"/>
          </p:cNvSpPr>
          <p:nvPr>
            <p:ph type="body" sz="quarter" idx="15"/>
          </p:nvPr>
        </p:nvSpPr>
        <p:spPr>
          <a:xfrm>
            <a:off x="7068312" y="1218040"/>
            <a:ext cx="4394253" cy="5304058"/>
          </a:xfrm>
        </p:spPr>
        <p:txBody>
          <a:bodyPr vert="horz" lIns="0" tIns="0" rIns="0" bIns="0" rtlCol="0" anchor="t">
            <a:noAutofit/>
          </a:bodyPr>
          <a:lstStyle/>
          <a:p>
            <a:r>
              <a:rPr lang="fi-FI" sz="2000" b="1" dirty="0">
                <a:solidFill>
                  <a:srgbClr val="236192"/>
                </a:solidFill>
              </a:rPr>
              <a:t>Vastuutaho: Lahden kaupunki</a:t>
            </a:r>
            <a:endParaRPr lang="fi-FI" sz="2000" dirty="0">
              <a:solidFill>
                <a:srgbClr val="236192"/>
              </a:solidFill>
            </a:endParaRPr>
          </a:p>
          <a:p>
            <a:endParaRPr lang="fi-FI" sz="2000" dirty="0">
              <a:solidFill>
                <a:srgbClr val="236192"/>
              </a:solidFill>
            </a:endParaRPr>
          </a:p>
          <a:p>
            <a:r>
              <a:rPr lang="fi-FI" sz="2000" b="1" dirty="0">
                <a:solidFill>
                  <a:srgbClr val="236192"/>
                </a:solidFill>
              </a:rPr>
              <a:t>Muut konsortioon osallistuvat:</a:t>
            </a:r>
          </a:p>
          <a:p>
            <a:r>
              <a:rPr lang="fi-FI" sz="2000" dirty="0">
                <a:solidFill>
                  <a:srgbClr val="236192"/>
                </a:solidFill>
              </a:rPr>
              <a:t>Päijät-Hämeen Ateriapalvelut Oy</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11/23-9/24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76 800 €</a:t>
            </a:r>
          </a:p>
          <a:p>
            <a:r>
              <a:rPr lang="fi-FI" sz="2000" b="1" dirty="0">
                <a:solidFill>
                  <a:srgbClr val="236192"/>
                </a:solidFill>
              </a:rPr>
              <a:t>Avustusosuus</a:t>
            </a:r>
            <a:r>
              <a:rPr lang="fi-FI" sz="2000" dirty="0">
                <a:solidFill>
                  <a:srgbClr val="236192"/>
                </a:solidFill>
              </a:rPr>
              <a:t>: 53 760 €</a:t>
            </a:r>
          </a:p>
          <a:p>
            <a:endParaRPr lang="fi-FI" sz="2000" dirty="0">
              <a:solidFill>
                <a:srgbClr val="236192"/>
              </a:solidFill>
            </a:endParaRPr>
          </a:p>
          <a:p>
            <a:r>
              <a:rPr lang="fi-FI" sz="2000" b="1" dirty="0">
                <a:solidFill>
                  <a:srgbClr val="236192"/>
                </a:solidFill>
              </a:rPr>
              <a:t>Lisätietoja: Päivi Sieppi, paivi.sieppi@lahti.fi</a:t>
            </a:r>
            <a:endParaRPr lang="fi-FI" sz="2000" dirty="0">
              <a:solidFill>
                <a:srgbClr val="236192"/>
              </a:solidFill>
            </a:endParaRPr>
          </a:p>
        </p:txBody>
      </p:sp>
      <p:sp>
        <p:nvSpPr>
          <p:cNvPr id="7" name="Dian numeron paikkamerkki 6"/>
          <p:cNvSpPr>
            <a:spLocks noGrp="1"/>
          </p:cNvSpPr>
          <p:nvPr>
            <p:ph type="sldNum" sz="quarter" idx="12"/>
          </p:nvPr>
        </p:nvSpPr>
        <p:spPr/>
        <p:txBody>
          <a:bodyPr/>
          <a:lstStyle/>
          <a:p>
            <a:fld id="{91E53C16-2649-4D48-AFD3-9E32AB86C978}" type="slidenum">
              <a:rPr lang="fi-FI" smtClean="0"/>
              <a:pPr/>
              <a:t>11</a:t>
            </a:fld>
            <a:endParaRPr lang="fi-FI" dirty="0"/>
          </a:p>
        </p:txBody>
      </p:sp>
    </p:spTree>
    <p:extLst>
      <p:ext uri="{BB962C8B-B14F-4D97-AF65-F5344CB8AC3E}">
        <p14:creationId xmlns:p14="http://schemas.microsoft.com/office/powerpoint/2010/main" val="3717315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br>
              <a:rPr lang="fi-FI" i="1" dirty="0">
                <a:solidFill>
                  <a:srgbClr val="236192"/>
                </a:solidFill>
              </a:rPr>
            </a:br>
            <a:r>
              <a:rPr lang="fi-FI" sz="2800" i="1" dirty="0">
                <a:solidFill>
                  <a:srgbClr val="236192"/>
                </a:solidFill>
              </a:rPr>
              <a:t>Kasvisruoka pitäisi kertoa luokissa, että kaikki tietävät, että semmoinenkin on. </a:t>
            </a:r>
            <a:br>
              <a:rPr lang="fi-FI" sz="2800" i="1" dirty="0">
                <a:solidFill>
                  <a:srgbClr val="236192"/>
                </a:solidFill>
              </a:rPr>
            </a:br>
            <a:br>
              <a:rPr lang="fi-FI" i="1" dirty="0">
                <a:solidFill>
                  <a:srgbClr val="236192"/>
                </a:solidFill>
              </a:rPr>
            </a:br>
            <a:r>
              <a:rPr lang="fi-FI" sz="2000" i="1" dirty="0">
                <a:solidFill>
                  <a:srgbClr val="236192"/>
                </a:solidFill>
              </a:rPr>
              <a:t>- Lahden peruskoulun oppilas </a:t>
            </a:r>
            <a:r>
              <a:rPr lang="fi-FI" sz="2000" i="1">
                <a:solidFill>
                  <a:srgbClr val="236192"/>
                </a:solidFill>
              </a:rPr>
              <a:t>kouluruokateemaisessa Skididialogissa</a:t>
            </a:r>
            <a:endParaRPr lang="fi-FI" sz="2000" i="1" dirty="0">
              <a:solidFill>
                <a:srgbClr val="236192"/>
              </a:solidFill>
            </a:endParaRPr>
          </a:p>
        </p:txBody>
      </p:sp>
      <p:sp>
        <p:nvSpPr>
          <p:cNvPr id="7" name="Dian numeron paikkamerkki 6"/>
          <p:cNvSpPr>
            <a:spLocks noGrp="1"/>
          </p:cNvSpPr>
          <p:nvPr>
            <p:ph type="sldNum" sz="quarter" idx="12"/>
          </p:nvPr>
        </p:nvSpPr>
        <p:spPr/>
        <p:txBody>
          <a:bodyPr/>
          <a:lstStyle/>
          <a:p>
            <a:fld id="{91E53C16-2649-4D48-AFD3-9E32AB86C978}" type="slidenum">
              <a:rPr lang="fi-FI" smtClean="0"/>
              <a:pPr/>
              <a:t>12</a:t>
            </a:fld>
            <a:endParaRPr lang="fi-FI" dirty="0"/>
          </a:p>
        </p:txBody>
      </p:sp>
      <p:pic>
        <p:nvPicPr>
          <p:cNvPr id="6" name="Kuvan paikkamerkki 5" descr="Kuva, joka sisältää kohteen teksti, juliste, ruoka, kuvitus&#10;&#10;Kuvaus luotu automaattisesti">
            <a:extLst>
              <a:ext uri="{FF2B5EF4-FFF2-40B4-BE49-F238E27FC236}">
                <a16:creationId xmlns:a16="http://schemas.microsoft.com/office/drawing/2014/main" id="{1BE6F58C-92C4-7E18-155E-5AE9474C7FE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148" b="9148"/>
          <a:stretch>
            <a:fillRect/>
          </a:stretch>
        </p:blipFill>
        <p:spPr/>
      </p:pic>
    </p:spTree>
    <p:extLst>
      <p:ext uri="{BB962C8B-B14F-4D97-AF65-F5344CB8AC3E}">
        <p14:creationId xmlns:p14="http://schemas.microsoft.com/office/powerpoint/2010/main" val="299177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231728"/>
            <a:ext cx="4645891" cy="1350832"/>
          </a:xfrm>
        </p:spPr>
        <p:txBody>
          <a:bodyPr/>
          <a:lstStyle/>
          <a:p>
            <a:r>
              <a:rPr lang="fi-FI" sz="2800" dirty="0"/>
              <a:t>Sanoista tekoihin – kuntien ilmastosuunnitelmien jalkautus</a:t>
            </a:r>
          </a:p>
        </p:txBody>
      </p:sp>
      <p:sp>
        <p:nvSpPr>
          <p:cNvPr id="3" name="Tekstin paikkamerkki 2"/>
          <p:cNvSpPr>
            <a:spLocks noGrp="1"/>
          </p:cNvSpPr>
          <p:nvPr>
            <p:ph type="body" sz="quarter" idx="14"/>
          </p:nvPr>
        </p:nvSpPr>
        <p:spPr>
          <a:xfrm>
            <a:off x="889144" y="1713103"/>
            <a:ext cx="5553753" cy="3929549"/>
          </a:xfrm>
        </p:spPr>
        <p:txBody>
          <a:bodyPr vert="horz" lIns="0" tIns="0" rIns="0" bIns="0" rtlCol="0" anchor="t">
            <a:noAutofit/>
          </a:bodyPr>
          <a:lstStyle/>
          <a:p>
            <a:pPr>
              <a:lnSpc>
                <a:spcPct val="113999"/>
              </a:lnSpc>
            </a:pPr>
            <a:r>
              <a:rPr lang="fi-FI" dirty="0">
                <a:cs typeface="Arial"/>
              </a:rPr>
              <a:t>Hankkeen aikana kunnille toteutettiin kolmiosainen ilmastojohtamisen koulutuskokonaisuus sekä viestintätyöpaja ja kaksi ilmastoviestinnän kampanjaa. Lisäksi järjestettiin yhteiskehittämistilaisuuksia kuntien ja elinkeinoelämän yhteistyön vahvistamisesta sekä ilmastotyön seurannan kehittämisestä. </a:t>
            </a:r>
            <a:endParaRPr lang="fi-FI" dirty="0">
              <a:solidFill>
                <a:srgbClr val="FF0000"/>
              </a:solidFill>
              <a:cs typeface="Arial"/>
            </a:endParaRPr>
          </a:p>
          <a:p>
            <a:pPr>
              <a:lnSpc>
                <a:spcPct val="113999"/>
              </a:lnSpc>
            </a:pPr>
            <a:endParaRPr lang="fi-FI" dirty="0">
              <a:cs typeface="Arial"/>
            </a:endParaRPr>
          </a:p>
          <a:p>
            <a:pPr>
              <a:lnSpc>
                <a:spcPct val="113999"/>
              </a:lnSpc>
            </a:pPr>
            <a:r>
              <a:rPr lang="fi-FI" dirty="0">
                <a:cs typeface="Arial"/>
              </a:rPr>
              <a:t>Hankkeen myötä vauhditettiin kuntien ilmasto-ohjelmien toimeenpanoa osana kunnan strategista johtamista ja taloussuunnittelua, vahvistettiin kuntien ilmastotyön suunnittelua ja seurantaa sekä aktivoitiin kuntalaisia ja sidosryhmiä  yhdessä kuntien kanssa.</a:t>
            </a:r>
          </a:p>
          <a:p>
            <a:pPr>
              <a:lnSpc>
                <a:spcPct val="113999"/>
              </a:lnSpc>
            </a:pPr>
            <a:endParaRPr lang="fi-FI" dirty="0">
              <a:cs typeface="Arial"/>
            </a:endParaRPr>
          </a:p>
          <a:p>
            <a:pPr>
              <a:lnSpc>
                <a:spcPct val="113999"/>
              </a:lnSpc>
            </a:pPr>
            <a:r>
              <a:rPr lang="fi-FI" dirty="0">
                <a:cs typeface="Arial"/>
              </a:rPr>
              <a:t>Hankkeen työskentelymallit, kuten ilmastojohtamisen koulutus, ovat monistettavissa muihin kuntiin. Hankkeessa tuotetut materiaalit ovat saatavilla </a:t>
            </a:r>
            <a:r>
              <a:rPr lang="fi-FI" dirty="0" err="1">
                <a:cs typeface="Arial"/>
              </a:rPr>
              <a:t>Valonian</a:t>
            </a:r>
            <a:r>
              <a:rPr lang="fi-FI" dirty="0">
                <a:cs typeface="Arial"/>
              </a:rPr>
              <a:t> kotisivujen kautta.</a:t>
            </a:r>
            <a:endParaRPr lang="fi-FI"/>
          </a:p>
          <a:p>
            <a:pPr>
              <a:lnSpc>
                <a:spcPct val="113999"/>
              </a:lnSpc>
            </a:pPr>
            <a:endParaRPr lang="fi-FI" dirty="0">
              <a:cs typeface="Arial"/>
            </a:endParaRPr>
          </a:p>
        </p:txBody>
      </p:sp>
      <p:sp>
        <p:nvSpPr>
          <p:cNvPr id="4" name="Tekstin paikkamerkki 3"/>
          <p:cNvSpPr>
            <a:spLocks noGrp="1"/>
          </p:cNvSpPr>
          <p:nvPr>
            <p:ph type="body" sz="quarter" idx="15"/>
          </p:nvPr>
        </p:nvSpPr>
        <p:spPr>
          <a:xfrm>
            <a:off x="7068312" y="1218040"/>
            <a:ext cx="4394253" cy="4892820"/>
          </a:xfrm>
        </p:spPr>
        <p:txBody>
          <a:bodyPr vert="horz" lIns="0" tIns="0" rIns="0" bIns="0" rtlCol="0" anchor="t">
            <a:noAutofit/>
          </a:bodyPr>
          <a:lstStyle/>
          <a:p>
            <a:r>
              <a:rPr lang="fi-FI" sz="2000" b="1" dirty="0">
                <a:solidFill>
                  <a:srgbClr val="236192"/>
                </a:solidFill>
              </a:rPr>
              <a:t>Vastuutaho: Valonia</a:t>
            </a:r>
            <a:endParaRPr lang="fi-FI" sz="2000" dirty="0">
              <a:solidFill>
                <a:srgbClr val="236192"/>
              </a:solidFill>
            </a:endParaRP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11/23-9/24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75 394 €</a:t>
            </a:r>
            <a:endParaRPr lang="fi-FI" sz="2000" dirty="0">
              <a:solidFill>
                <a:srgbClr val="236192"/>
              </a:solidFill>
              <a:cs typeface="Arial"/>
            </a:endParaRPr>
          </a:p>
          <a:p>
            <a:r>
              <a:rPr lang="fi-FI" sz="2000" b="1" dirty="0">
                <a:solidFill>
                  <a:srgbClr val="236192"/>
                </a:solidFill>
              </a:rPr>
              <a:t>Avustusosuus</a:t>
            </a:r>
            <a:r>
              <a:rPr lang="fi-FI" sz="2000" dirty="0">
                <a:solidFill>
                  <a:srgbClr val="236192"/>
                </a:solidFill>
              </a:rPr>
              <a:t>: 52 776 €</a:t>
            </a:r>
            <a:endParaRPr lang="fi-FI" sz="2000" dirty="0">
              <a:solidFill>
                <a:srgbClr val="236192"/>
              </a:solidFill>
              <a:cs typeface="Arial"/>
            </a:endParaRPr>
          </a:p>
          <a:p>
            <a:endParaRPr lang="fi-FI" sz="2000" dirty="0">
              <a:solidFill>
                <a:srgbClr val="236192"/>
              </a:solidFill>
            </a:endParaRPr>
          </a:p>
          <a:p>
            <a:r>
              <a:rPr lang="fi-FI" sz="2000" dirty="0">
                <a:solidFill>
                  <a:srgbClr val="236192"/>
                </a:solidFill>
                <a:hlinkClick r:id="rId2"/>
              </a:rPr>
              <a:t>Hankkeen</a:t>
            </a:r>
            <a:r>
              <a:rPr lang="fi-FI" sz="2000" dirty="0">
                <a:solidFill>
                  <a:srgbClr val="236192"/>
                </a:solidFill>
                <a:hlinkClick r:id="rId2">
                  <a:extLst>
                    <a:ext uri="{A12FA001-AC4F-418D-AE19-62706E023703}">
                      <ahyp:hlinkClr xmlns:ahyp="http://schemas.microsoft.com/office/drawing/2018/hyperlinkcolor" val="tx"/>
                    </a:ext>
                  </a:extLst>
                </a:hlinkClick>
              </a:rPr>
              <a:t> kotisivut (valonia.fi)</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p>
          <a:p>
            <a:r>
              <a:rPr lang="fi-FI" sz="2000" dirty="0">
                <a:solidFill>
                  <a:srgbClr val="236192"/>
                </a:solidFill>
              </a:rPr>
              <a:t>Salli Ojala</a:t>
            </a:r>
          </a:p>
          <a:p>
            <a:r>
              <a:rPr lang="fi-FI" sz="2000" dirty="0">
                <a:solidFill>
                  <a:srgbClr val="236192"/>
                </a:solidFill>
              </a:rPr>
              <a:t>Ilmastotyön asiantuntija, </a:t>
            </a:r>
            <a:r>
              <a:rPr lang="fi-FI" sz="2000" dirty="0" err="1">
                <a:solidFill>
                  <a:srgbClr val="236192"/>
                </a:solidFill>
              </a:rPr>
              <a:t>Valonia</a:t>
            </a:r>
            <a:endParaRPr lang="fi-FI" sz="2000" dirty="0">
              <a:solidFill>
                <a:srgbClr val="236192"/>
              </a:solidFill>
            </a:endParaRPr>
          </a:p>
          <a:p>
            <a:r>
              <a:rPr lang="fi-FI" sz="2000" dirty="0">
                <a:solidFill>
                  <a:srgbClr val="236192"/>
                </a:solidFill>
                <a:hlinkClick r:id="rId3"/>
              </a:rPr>
              <a:t>salli.ojala@valonia.fi</a:t>
            </a:r>
            <a:endParaRPr lang="fi-FI" sz="2000" dirty="0">
              <a:solidFill>
                <a:srgbClr val="236192"/>
              </a:solidFill>
            </a:endParaRPr>
          </a:p>
        </p:txBody>
      </p:sp>
      <p:sp>
        <p:nvSpPr>
          <p:cNvPr id="7" name="Dian numeron paikkamerkki 6"/>
          <p:cNvSpPr>
            <a:spLocks noGrp="1"/>
          </p:cNvSpPr>
          <p:nvPr>
            <p:ph type="sldNum" sz="quarter" idx="12"/>
          </p:nvPr>
        </p:nvSpPr>
        <p:spPr/>
        <p:txBody>
          <a:bodyPr/>
          <a:lstStyle/>
          <a:p>
            <a:fld id="{91E53C16-2649-4D48-AFD3-9E32AB86C978}" type="slidenum">
              <a:rPr lang="fi-FI" smtClean="0"/>
              <a:pPr/>
              <a:t>13</a:t>
            </a:fld>
            <a:endParaRPr lang="fi-FI" dirty="0"/>
          </a:p>
        </p:txBody>
      </p:sp>
    </p:spTree>
    <p:extLst>
      <p:ext uri="{BB962C8B-B14F-4D97-AF65-F5344CB8AC3E}">
        <p14:creationId xmlns:p14="http://schemas.microsoft.com/office/powerpoint/2010/main" val="80769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br>
              <a:rPr lang="fi-FI" i="1" dirty="0">
                <a:solidFill>
                  <a:srgbClr val="236192"/>
                </a:solidFill>
              </a:rPr>
            </a:br>
            <a:br>
              <a:rPr lang="fi-FI" sz="1600" i="1" dirty="0"/>
            </a:br>
            <a:r>
              <a:rPr lang="fi-FI" sz="2800" i="1" dirty="0">
                <a:solidFill>
                  <a:srgbClr val="236192"/>
                </a:solidFill>
              </a:rPr>
              <a:t>Kuntien tuen tarpeissa korostuvat samat haasteet, jolloin</a:t>
            </a:r>
            <a:br>
              <a:rPr lang="fi-FI" sz="2800" i="1" dirty="0">
                <a:solidFill>
                  <a:srgbClr val="236192"/>
                </a:solidFill>
              </a:rPr>
            </a:br>
            <a:r>
              <a:rPr lang="fi-FI" sz="2800" i="1" dirty="0">
                <a:solidFill>
                  <a:srgbClr val="236192"/>
                </a:solidFill>
              </a:rPr>
              <a:t>mahdollisuus yhteiselle keskustelulle on paras kasvualusta tavoitteelliselle ilmastotyölle ja hyvien käytänteiden yleistymiselle.</a:t>
            </a:r>
            <a:br>
              <a:rPr lang="fi-FI" sz="2800" i="1" dirty="0">
                <a:solidFill>
                  <a:srgbClr val="FF0000"/>
                </a:solidFill>
              </a:rPr>
            </a:br>
            <a:br>
              <a:rPr lang="fi-FI" i="1" dirty="0">
                <a:solidFill>
                  <a:srgbClr val="236192"/>
                </a:solidFill>
              </a:rPr>
            </a:br>
            <a:r>
              <a:rPr lang="fi-FI" sz="2000" i="1" dirty="0">
                <a:solidFill>
                  <a:srgbClr val="236192"/>
                </a:solidFill>
              </a:rPr>
              <a:t>- Salli Ojala, ilmastotyön asiantuntija, </a:t>
            </a:r>
            <a:r>
              <a:rPr lang="fi-FI" sz="2000" i="1" dirty="0" err="1">
                <a:solidFill>
                  <a:srgbClr val="236192"/>
                </a:solidFill>
              </a:rPr>
              <a:t>Valonia</a:t>
            </a:r>
            <a:endParaRPr lang="fi-FI" sz="2000" i="1" dirty="0" err="1">
              <a:solidFill>
                <a:srgbClr val="236192"/>
              </a:solidFill>
              <a:cs typeface="Arial"/>
            </a:endParaRPr>
          </a:p>
        </p:txBody>
      </p:sp>
      <p:pic>
        <p:nvPicPr>
          <p:cNvPr id="4" name="Kuvan paikkamerkki 3">
            <a:extLst>
              <a:ext uri="{FF2B5EF4-FFF2-40B4-BE49-F238E27FC236}">
                <a16:creationId xmlns:a16="http://schemas.microsoft.com/office/drawing/2014/main" id="{3CC81C16-65EC-4FB9-8F5C-86E462ED1A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0" r="21160"/>
          <a:stretch/>
        </p:blipFill>
        <p:spPr>
          <a:xfrm>
            <a:off x="7158749" y="777327"/>
            <a:ext cx="4585974" cy="5303346"/>
          </a:xfrm>
        </p:spPr>
      </p:pic>
      <p:sp>
        <p:nvSpPr>
          <p:cNvPr id="7" name="Dian numeron paikkamerkki 6"/>
          <p:cNvSpPr>
            <a:spLocks noGrp="1"/>
          </p:cNvSpPr>
          <p:nvPr>
            <p:ph type="sldNum" sz="quarter" idx="12"/>
          </p:nvPr>
        </p:nvSpPr>
        <p:spPr/>
        <p:txBody>
          <a:bodyPr/>
          <a:lstStyle/>
          <a:p>
            <a:fld id="{91E53C16-2649-4D48-AFD3-9E32AB86C978}" type="slidenum">
              <a:rPr lang="fi-FI" smtClean="0"/>
              <a:pPr/>
              <a:t>14</a:t>
            </a:fld>
            <a:endParaRPr lang="fi-FI" dirty="0"/>
          </a:p>
        </p:txBody>
      </p:sp>
    </p:spTree>
    <p:extLst>
      <p:ext uri="{BB962C8B-B14F-4D97-AF65-F5344CB8AC3E}">
        <p14:creationId xmlns:p14="http://schemas.microsoft.com/office/powerpoint/2010/main" val="396193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231728"/>
            <a:ext cx="5502131" cy="1700904"/>
          </a:xfrm>
        </p:spPr>
        <p:txBody>
          <a:bodyPr/>
          <a:lstStyle/>
          <a:p>
            <a:r>
              <a:rPr lang="fi-FI" dirty="0"/>
              <a:t>Ilmasto-osaavat nurmijärveläiset </a:t>
            </a:r>
            <a:r>
              <a:rPr lang="fi-FI"/>
              <a:t>– </a:t>
            </a:r>
            <a:br>
              <a:rPr lang="fi-FI"/>
            </a:br>
            <a:r>
              <a:rPr lang="fi-FI" sz="2000"/>
              <a:t>yritysten</a:t>
            </a:r>
            <a:r>
              <a:rPr lang="fi-FI" sz="2000" dirty="0"/>
              <a:t>, asukkaiden ja oppilaitosten osallistaminen ilmastotyöhön</a:t>
            </a:r>
            <a:endParaRPr lang="fi-FI" dirty="0"/>
          </a:p>
        </p:txBody>
      </p:sp>
      <p:sp>
        <p:nvSpPr>
          <p:cNvPr id="3" name="Tekstin paikkamerkki 2"/>
          <p:cNvSpPr>
            <a:spLocks noGrp="1"/>
          </p:cNvSpPr>
          <p:nvPr>
            <p:ph type="body" sz="quarter" idx="14"/>
          </p:nvPr>
        </p:nvSpPr>
        <p:spPr>
          <a:xfrm>
            <a:off x="888423" y="2148396"/>
            <a:ext cx="5426652" cy="3757104"/>
          </a:xfrm>
        </p:spPr>
        <p:txBody>
          <a:bodyPr vert="horz" lIns="0" tIns="0" rIns="0" bIns="0" rtlCol="0" anchor="t">
            <a:noAutofit/>
          </a:bodyPr>
          <a:lstStyle/>
          <a:p>
            <a:pPr algn="l"/>
            <a:r>
              <a:rPr lang="fi-FI" sz="1800" b="0" i="0" dirty="0">
                <a:solidFill>
                  <a:schemeClr val="tx2">
                    <a:lumMod val="50000"/>
                  </a:schemeClr>
                </a:solidFill>
                <a:effectLst/>
              </a:rPr>
              <a:t>Ilmastotyöhön ryhtymistä </a:t>
            </a:r>
            <a:r>
              <a:rPr lang="fi-FI" sz="1800" dirty="0">
                <a:solidFill>
                  <a:schemeClr val="tx2">
                    <a:lumMod val="50000"/>
                  </a:schemeClr>
                </a:solidFill>
              </a:rPr>
              <a:t>tuettiin</a:t>
            </a:r>
            <a:r>
              <a:rPr lang="fi-FI" sz="1800" b="0" i="0" dirty="0">
                <a:solidFill>
                  <a:schemeClr val="tx2">
                    <a:lumMod val="50000"/>
                  </a:schemeClr>
                </a:solidFill>
                <a:effectLst/>
              </a:rPr>
              <a:t> konkreettisesti perustamalla yritysten ilmastotyöryhmä, järjestämällä asukkaille kestävien elämäntapojen </a:t>
            </a:r>
            <a:r>
              <a:rPr lang="fi-FI" sz="1800" b="0" i="0" dirty="0" err="1">
                <a:solidFill>
                  <a:schemeClr val="tx2">
                    <a:lumMod val="50000"/>
                  </a:schemeClr>
                </a:solidFill>
                <a:effectLst/>
              </a:rPr>
              <a:t>kiihdyttämöjä</a:t>
            </a:r>
            <a:r>
              <a:rPr lang="fi-FI" sz="1800" b="0" i="0" dirty="0">
                <a:solidFill>
                  <a:schemeClr val="tx2">
                    <a:lumMod val="50000"/>
                  </a:schemeClr>
                </a:solidFill>
                <a:effectLst/>
              </a:rPr>
              <a:t> ja kouluttamalla mm. opettajia fasilitoimaan yläkoululaisille ilmastopalapeliä.</a:t>
            </a:r>
          </a:p>
          <a:p>
            <a:pPr algn="l"/>
            <a:endParaRPr lang="fi-FI" sz="1800" dirty="0">
              <a:solidFill>
                <a:schemeClr val="tx2">
                  <a:lumMod val="50000"/>
                </a:schemeClr>
              </a:solidFill>
            </a:endParaRPr>
          </a:p>
          <a:p>
            <a:r>
              <a:rPr lang="fi-FI" sz="1800" dirty="0">
                <a:solidFill>
                  <a:schemeClr val="tx2">
                    <a:lumMod val="50000"/>
                  </a:schemeClr>
                </a:solidFill>
              </a:rPr>
              <a:t>Yritystyöryhmälle luotiin</a:t>
            </a:r>
            <a:r>
              <a:rPr lang="fi-FI" sz="1800" b="0" i="0" dirty="0">
                <a:solidFill>
                  <a:schemeClr val="tx2">
                    <a:lumMod val="50000"/>
                  </a:schemeClr>
                </a:solidFill>
                <a:effectLst/>
              </a:rPr>
              <a:t> monistettava toimintamalli, jota kunta organisoi hankeajan jälkeen. </a:t>
            </a:r>
            <a:r>
              <a:rPr lang="fi-FI" sz="1800" dirty="0" err="1">
                <a:solidFill>
                  <a:schemeClr val="tx2">
                    <a:lumMod val="50000"/>
                  </a:schemeClr>
                </a:solidFill>
              </a:rPr>
              <a:t>Kiihdyttämöihin</a:t>
            </a:r>
            <a:r>
              <a:rPr lang="fi-FI" sz="1800" dirty="0">
                <a:solidFill>
                  <a:schemeClr val="tx2">
                    <a:lumMod val="50000"/>
                  </a:schemeClr>
                </a:solidFill>
              </a:rPr>
              <a:t> osallistuneet kotitaloudet vähensivät kokeilujaksolla päästöjään 25 %. Ilmastopalapeli otettiin käyttöön yläkouluissa ja lukiossa, ja sitä saa lainata kirjastoista kuka tahansa.</a:t>
            </a:r>
            <a:endParaRPr lang="fi-FI" sz="1800" b="0" i="0" dirty="0">
              <a:solidFill>
                <a:schemeClr val="tx2">
                  <a:lumMod val="50000"/>
                </a:schemeClr>
              </a:solidFill>
              <a:effectLst/>
            </a:endParaRPr>
          </a:p>
        </p:txBody>
      </p:sp>
      <p:sp>
        <p:nvSpPr>
          <p:cNvPr id="4" name="Tekstin paikkamerkki 3"/>
          <p:cNvSpPr>
            <a:spLocks noGrp="1"/>
          </p:cNvSpPr>
          <p:nvPr>
            <p:ph type="body" sz="quarter" idx="15"/>
          </p:nvPr>
        </p:nvSpPr>
        <p:spPr>
          <a:xfrm>
            <a:off x="7068312" y="1218040"/>
            <a:ext cx="4394253" cy="4892820"/>
          </a:xfrm>
        </p:spPr>
        <p:txBody>
          <a:bodyPr vert="horz" lIns="0" tIns="0" rIns="0" bIns="0" rtlCol="0" anchor="t">
            <a:noAutofit/>
          </a:bodyPr>
          <a:lstStyle/>
          <a:p>
            <a:r>
              <a:rPr lang="fi-FI" sz="2000" b="1" dirty="0">
                <a:solidFill>
                  <a:srgbClr val="236192"/>
                </a:solidFill>
              </a:rPr>
              <a:t>Vastuutaho: Nurmijärven kunta</a:t>
            </a:r>
            <a:endParaRPr lang="fi-FI" sz="2000" dirty="0">
              <a:solidFill>
                <a:srgbClr val="236192"/>
              </a:solidFill>
            </a:endParaRPr>
          </a:p>
          <a:p>
            <a:endParaRPr lang="fi-FI" sz="2000" dirty="0">
              <a:solidFill>
                <a:srgbClr val="236192"/>
              </a:solidFill>
            </a:endParaRPr>
          </a:p>
          <a:p>
            <a:r>
              <a:rPr lang="fi-FI" sz="2000" b="1" dirty="0">
                <a:solidFill>
                  <a:srgbClr val="236192"/>
                </a:solidFill>
              </a:rPr>
              <a:t>Muut konsortioon osallistuvat:</a:t>
            </a:r>
          </a:p>
          <a:p>
            <a:r>
              <a:rPr lang="fi-FI" sz="2000" dirty="0">
                <a:solidFill>
                  <a:srgbClr val="236192"/>
                </a:solidFill>
              </a:rPr>
              <a:t>Nurmijärven Kodit Oy</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11/23-9/24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98 364,35  €</a:t>
            </a:r>
            <a:endParaRPr lang="fi-FI" sz="2000" dirty="0">
              <a:solidFill>
                <a:srgbClr val="236192"/>
              </a:solidFill>
              <a:cs typeface="Arial"/>
            </a:endParaRPr>
          </a:p>
          <a:p>
            <a:r>
              <a:rPr lang="fi-FI" sz="2000" b="1" dirty="0">
                <a:solidFill>
                  <a:srgbClr val="236192"/>
                </a:solidFill>
              </a:rPr>
              <a:t>Avustusosuus</a:t>
            </a:r>
            <a:r>
              <a:rPr lang="fi-FI" sz="2000" dirty="0">
                <a:solidFill>
                  <a:srgbClr val="236192"/>
                </a:solidFill>
              </a:rPr>
              <a:t>: 56 000 €</a:t>
            </a:r>
          </a:p>
          <a:p>
            <a:endParaRPr lang="fi-FI" sz="2000" dirty="0">
              <a:solidFill>
                <a:srgbClr val="236192"/>
              </a:solidFill>
            </a:endParaRPr>
          </a:p>
          <a:p>
            <a:r>
              <a:rPr lang="fi-FI" sz="2000" dirty="0">
                <a:solidFill>
                  <a:srgbClr val="236192"/>
                </a:solidFill>
                <a:hlinkClick r:id="rId2"/>
              </a:rPr>
              <a:t>Linkki hankkeeseen</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Aino Angervuori </a:t>
            </a:r>
            <a:r>
              <a:rPr lang="fi-FI" sz="2000" dirty="0">
                <a:solidFill>
                  <a:srgbClr val="236192"/>
                </a:solidFill>
                <a:hlinkClick r:id="rId3"/>
              </a:rPr>
              <a:t>aino.angervuori@nurmijarvi.fi</a:t>
            </a:r>
            <a:r>
              <a:rPr lang="fi-FI" sz="2000" dirty="0">
                <a:solidFill>
                  <a:srgbClr val="236192"/>
                </a:solidFill>
              </a:rPr>
              <a:t> </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15</a:t>
            </a:fld>
            <a:endParaRPr lang="fi-FI" dirty="0"/>
          </a:p>
        </p:txBody>
      </p:sp>
    </p:spTree>
    <p:extLst>
      <p:ext uri="{BB962C8B-B14F-4D97-AF65-F5344CB8AC3E}">
        <p14:creationId xmlns:p14="http://schemas.microsoft.com/office/powerpoint/2010/main" val="190908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280284" y="1465544"/>
            <a:ext cx="5183735" cy="3604504"/>
          </a:xfrm>
        </p:spPr>
        <p:txBody>
          <a:bodyPr/>
          <a:lstStyle/>
          <a:p>
            <a:r>
              <a:rPr lang="fi-FI" sz="9600" i="1" dirty="0">
                <a:solidFill>
                  <a:srgbClr val="236192"/>
                </a:solidFill>
              </a:rPr>
              <a:t>” </a:t>
            </a:r>
            <a:br>
              <a:rPr lang="fi-FI" i="1" dirty="0">
                <a:solidFill>
                  <a:srgbClr val="236192"/>
                </a:solidFill>
              </a:rPr>
            </a:br>
            <a:r>
              <a:rPr lang="fi-FI" sz="2800" i="1" dirty="0">
                <a:solidFill>
                  <a:srgbClr val="236192"/>
                </a:solidFill>
              </a:rPr>
              <a:t>Hanke lisäsi kotitalouksien ja yritysten ymmärrystä omista vaikutusmahdollisuuksistaan päästöjen vähentämiseen, sekä madalsi kynnystä vaikuttavien toimien tekemiseen uusien verkostojen tuella.</a:t>
            </a:r>
            <a:br>
              <a:rPr lang="fi-FI" sz="2800" i="1" dirty="0">
                <a:solidFill>
                  <a:srgbClr val="236192"/>
                </a:solidFill>
              </a:rPr>
            </a:br>
            <a:br>
              <a:rPr lang="fi-FI" i="1" dirty="0">
                <a:solidFill>
                  <a:srgbClr val="236192"/>
                </a:solidFill>
              </a:rPr>
            </a:br>
            <a:r>
              <a:rPr lang="fi-FI" sz="2000" i="1" dirty="0">
                <a:solidFill>
                  <a:srgbClr val="236192"/>
                </a:solidFill>
              </a:rPr>
              <a:t>- Aino Angervuori, alueisännöitsijä</a:t>
            </a:r>
          </a:p>
        </p:txBody>
      </p:sp>
      <p:pic>
        <p:nvPicPr>
          <p:cNvPr id="4" name="Kuvan paikkamerkki 3" descr="Kuva, joka sisältää kohteen teksti, vaate, henkilö, Tarralappu&#10;&#10;Kuvaus luotu automaattisesti">
            <a:extLst>
              <a:ext uri="{FF2B5EF4-FFF2-40B4-BE49-F238E27FC236}">
                <a16:creationId xmlns:a16="http://schemas.microsoft.com/office/drawing/2014/main" id="{30179811-EBC1-3234-32D3-AC67387776B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729" r="19729"/>
          <a:stretch>
            <a:fillRect/>
          </a:stretch>
        </p:blipFill>
        <p:spPr/>
      </p:pic>
      <p:sp>
        <p:nvSpPr>
          <p:cNvPr id="7" name="Dian numeron paikkamerkki 6"/>
          <p:cNvSpPr>
            <a:spLocks noGrp="1"/>
          </p:cNvSpPr>
          <p:nvPr>
            <p:ph type="sldNum" sz="quarter" idx="12"/>
          </p:nvPr>
        </p:nvSpPr>
        <p:spPr/>
        <p:txBody>
          <a:bodyPr/>
          <a:lstStyle/>
          <a:p>
            <a:fld id="{91E53C16-2649-4D48-AFD3-9E32AB86C978}" type="slidenum">
              <a:rPr lang="fi-FI" smtClean="0"/>
              <a:pPr/>
              <a:t>16</a:t>
            </a:fld>
            <a:endParaRPr lang="fi-FI" dirty="0"/>
          </a:p>
        </p:txBody>
      </p:sp>
    </p:spTree>
    <p:extLst>
      <p:ext uri="{BB962C8B-B14F-4D97-AF65-F5344CB8AC3E}">
        <p14:creationId xmlns:p14="http://schemas.microsoft.com/office/powerpoint/2010/main" val="3579252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8422" y="356616"/>
            <a:ext cx="4645891" cy="906212"/>
          </a:xfrm>
        </p:spPr>
        <p:txBody>
          <a:bodyPr/>
          <a:lstStyle/>
          <a:p>
            <a:r>
              <a:rPr lang="fi-FI" dirty="0"/>
              <a:t>NETZERODATA</a:t>
            </a:r>
          </a:p>
        </p:txBody>
      </p:sp>
      <p:sp>
        <p:nvSpPr>
          <p:cNvPr id="3" name="Tekstin paikkamerkki 2"/>
          <p:cNvSpPr>
            <a:spLocks noGrp="1"/>
          </p:cNvSpPr>
          <p:nvPr>
            <p:ph type="body" sz="quarter" idx="14"/>
          </p:nvPr>
        </p:nvSpPr>
        <p:spPr>
          <a:xfrm>
            <a:off x="888422" y="1520368"/>
            <a:ext cx="5666490" cy="4405349"/>
          </a:xfrm>
        </p:spPr>
        <p:txBody>
          <a:bodyPr vert="horz" lIns="0" tIns="0" rIns="0" bIns="0" rtlCol="0" anchor="t">
            <a:noAutofit/>
          </a:bodyPr>
          <a:lstStyle/>
          <a:p>
            <a:pPr>
              <a:lnSpc>
                <a:spcPct val="113999"/>
              </a:lnSpc>
            </a:pPr>
            <a:r>
              <a:rPr lang="fi-FI" sz="1800" dirty="0">
                <a:ea typeface="+mn-lt"/>
                <a:cs typeface="+mn-lt"/>
              </a:rPr>
              <a:t>NetZeroData - Alueellisen ilmasto-ohjelman seurantamenetelmän ja -työkalun kehittäminen EU:n hiilineutraalien ja älykkäiden kaupunkien ohjelman seurantaa varten.</a:t>
            </a:r>
          </a:p>
          <a:p>
            <a:pPr>
              <a:lnSpc>
                <a:spcPct val="113999"/>
              </a:lnSpc>
            </a:pPr>
            <a:endParaRPr lang="fi-FI" sz="1800" dirty="0">
              <a:cs typeface="Arial"/>
            </a:endParaRPr>
          </a:p>
          <a:p>
            <a:pPr>
              <a:lnSpc>
                <a:spcPct val="113999"/>
              </a:lnSpc>
            </a:pPr>
            <a:r>
              <a:rPr lang="fi-FI" sz="1800" dirty="0">
                <a:ea typeface="+mn-lt"/>
                <a:cs typeface="+mn-lt"/>
              </a:rPr>
              <a:t>Hankkeen tavoitteena oli kehittää menetelmä ja työkalu kuntien ilmastotyön seurantaan ja tuottaa sekä seurata sillä Lappeenrannan alueen ilmasto-ohjelmaan liittyvä koko kaupungin alueen investointisuunnitelma.</a:t>
            </a:r>
          </a:p>
          <a:p>
            <a:pPr>
              <a:lnSpc>
                <a:spcPct val="113999"/>
              </a:lnSpc>
            </a:pPr>
            <a:r>
              <a:rPr lang="fi-FI" sz="1800" dirty="0">
                <a:ea typeface="+mn-lt"/>
                <a:cs typeface="+mn-lt"/>
              </a:rPr>
              <a:t>Lisäksi hankkeessa kehitettiin ilmastotoimenpiteiden oheishyötyjen raportointia osaksi ilmasto-ohjelman seurantatyökalua. Työkalut julkaistaan muiden kuntien käyttöön Suomessa 2024. Esitellään toteutusta myös EU:n älykkäille ja hiilineutraaleille kaupungeille. </a:t>
            </a:r>
            <a:endParaRPr lang="fi-FI" sz="2000" dirty="0">
              <a:cs typeface="Arial"/>
            </a:endParaRPr>
          </a:p>
        </p:txBody>
      </p:sp>
      <p:sp>
        <p:nvSpPr>
          <p:cNvPr id="4" name="Tekstin paikkamerkki 3"/>
          <p:cNvSpPr>
            <a:spLocks noGrp="1"/>
          </p:cNvSpPr>
          <p:nvPr>
            <p:ph type="body" sz="quarter" idx="15"/>
          </p:nvPr>
        </p:nvSpPr>
        <p:spPr>
          <a:xfrm>
            <a:off x="6893960" y="1520369"/>
            <a:ext cx="4968633" cy="4405349"/>
          </a:xfrm>
        </p:spPr>
        <p:txBody>
          <a:bodyPr vert="horz" lIns="0" tIns="0" rIns="0" bIns="0" rtlCol="0" anchor="t">
            <a:noAutofit/>
          </a:bodyPr>
          <a:lstStyle/>
          <a:p>
            <a:r>
              <a:rPr lang="fi-FI" sz="2000" b="1" dirty="0">
                <a:solidFill>
                  <a:srgbClr val="236192"/>
                </a:solidFill>
              </a:rPr>
              <a:t>Vastuutaho: </a:t>
            </a:r>
            <a:r>
              <a:rPr lang="fi-FI" sz="2000" dirty="0">
                <a:solidFill>
                  <a:srgbClr val="236192"/>
                </a:solidFill>
              </a:rPr>
              <a:t>Lappeenrannan kaupunki</a:t>
            </a:r>
          </a:p>
          <a:p>
            <a:endParaRPr lang="fi-FI" sz="2000" dirty="0">
              <a:solidFill>
                <a:srgbClr val="236192"/>
              </a:solidFill>
            </a:endParaRPr>
          </a:p>
          <a:p>
            <a:r>
              <a:rPr lang="fi-FI" sz="2000" b="1" dirty="0">
                <a:solidFill>
                  <a:srgbClr val="236192"/>
                </a:solidFill>
              </a:rPr>
              <a:t>Muut konsortioon osallistuvat:</a:t>
            </a:r>
          </a:p>
          <a:p>
            <a:r>
              <a:rPr lang="fi-FI" sz="2000">
                <a:solidFill>
                  <a:srgbClr val="236192"/>
                </a:solidFill>
                <a:cs typeface="Arial"/>
              </a:rPr>
              <a:t>Ostopalvelulla palveluntarjoaja</a:t>
            </a:r>
            <a:endParaRPr lang="fi-FI" sz="2000" dirty="0">
              <a:solidFill>
                <a:srgbClr val="236192"/>
              </a:solidFill>
            </a:endParaRP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12/23-09/24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70 000 €</a:t>
            </a:r>
            <a:endParaRPr lang="fi-FI" sz="2000" dirty="0">
              <a:solidFill>
                <a:srgbClr val="236192"/>
              </a:solidFill>
              <a:cs typeface="Arial"/>
            </a:endParaRPr>
          </a:p>
          <a:p>
            <a:r>
              <a:rPr lang="fi-FI" sz="2000" b="1" dirty="0">
                <a:solidFill>
                  <a:srgbClr val="236192"/>
                </a:solidFill>
              </a:rPr>
              <a:t>Avustusosuus</a:t>
            </a:r>
            <a:r>
              <a:rPr lang="fi-FI" sz="2000" dirty="0">
                <a:solidFill>
                  <a:srgbClr val="236192"/>
                </a:solidFill>
              </a:rPr>
              <a:t>: 49 000 €</a:t>
            </a:r>
            <a:endParaRPr lang="fi-FI" sz="2000" dirty="0">
              <a:solidFill>
                <a:srgbClr val="236192"/>
              </a:solidFill>
              <a:cs typeface="Arial"/>
            </a:endParaRP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Ympäristöjohtaja Ilkka Räsänen, ilkka.rasanen@lappeenranta.fi</a:t>
            </a:r>
            <a:endParaRPr lang="fi-FI" sz="2000" dirty="0">
              <a:solidFill>
                <a:srgbClr val="236192"/>
              </a:solidFill>
              <a:cs typeface="Arial"/>
            </a:endParaRPr>
          </a:p>
        </p:txBody>
      </p:sp>
      <p:sp>
        <p:nvSpPr>
          <p:cNvPr id="7" name="Dian numeron paikkamerkki 6"/>
          <p:cNvSpPr>
            <a:spLocks noGrp="1"/>
          </p:cNvSpPr>
          <p:nvPr>
            <p:ph type="sldNum" sz="quarter" idx="12"/>
          </p:nvPr>
        </p:nvSpPr>
        <p:spPr/>
        <p:txBody>
          <a:bodyPr/>
          <a:lstStyle/>
          <a:p>
            <a:fld id="{91E53C16-2649-4D48-AFD3-9E32AB86C978}" type="slidenum">
              <a:rPr lang="fi-FI" smtClean="0"/>
              <a:pPr/>
              <a:t>17</a:t>
            </a:fld>
            <a:endParaRPr lang="fi-FI" dirty="0"/>
          </a:p>
        </p:txBody>
      </p:sp>
    </p:spTree>
    <p:extLst>
      <p:ext uri="{BB962C8B-B14F-4D97-AF65-F5344CB8AC3E}">
        <p14:creationId xmlns:p14="http://schemas.microsoft.com/office/powerpoint/2010/main" val="229790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br>
              <a:rPr lang="fi-FI" i="1" dirty="0">
                <a:solidFill>
                  <a:srgbClr val="236192"/>
                </a:solidFill>
              </a:rPr>
            </a:br>
            <a:r>
              <a:rPr lang="fi-FI" sz="2800" i="1" dirty="0">
                <a:solidFill>
                  <a:srgbClr val="236192"/>
                </a:solidFill>
                <a:cs typeface="Arial"/>
              </a:rPr>
              <a:t>Ilmastonmuutoksen hillintä tuottaa oheishyötyjä. Niiden systemaattisempi seurantaa ja laskentaa kannattaa kehittää edelleen.</a:t>
            </a:r>
            <a:br>
              <a:rPr lang="fi-FI" sz="2800" i="1" dirty="0">
                <a:solidFill>
                  <a:srgbClr val="236192"/>
                </a:solidFill>
              </a:rPr>
            </a:br>
            <a:br>
              <a:rPr lang="fi-FI" i="1" dirty="0">
                <a:solidFill>
                  <a:srgbClr val="236192"/>
                </a:solidFill>
              </a:rPr>
            </a:br>
            <a:r>
              <a:rPr lang="fi-FI" sz="2000" i="1" dirty="0">
                <a:solidFill>
                  <a:srgbClr val="236192"/>
                </a:solidFill>
              </a:rPr>
              <a:t>- Petri Kero, Ilmastokoordinaattori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18</a:t>
            </a:fld>
            <a:endParaRPr lang="fi-FI" dirty="0"/>
          </a:p>
        </p:txBody>
      </p:sp>
      <p:pic>
        <p:nvPicPr>
          <p:cNvPr id="6" name="Kuvan paikkamerkki 5" descr="Kuva, joka sisältää kohteen piha-, puu, ruoho, vesi&#10;&#10;Kuvaus luotu automaattisesti">
            <a:extLst>
              <a:ext uri="{FF2B5EF4-FFF2-40B4-BE49-F238E27FC236}">
                <a16:creationId xmlns:a16="http://schemas.microsoft.com/office/drawing/2014/main" id="{4B9B3FE8-3EDF-D7E7-6EDB-EF949A6C32D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741" r="25741"/>
          <a:stretch>
            <a:fillRect/>
          </a:stretch>
        </p:blipFill>
        <p:spPr/>
      </p:pic>
    </p:spTree>
    <p:extLst>
      <p:ext uri="{BB962C8B-B14F-4D97-AF65-F5344CB8AC3E}">
        <p14:creationId xmlns:p14="http://schemas.microsoft.com/office/powerpoint/2010/main" val="2384680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8423" y="502033"/>
            <a:ext cx="6467875" cy="1488990"/>
          </a:xfrm>
        </p:spPr>
        <p:txBody>
          <a:bodyPr/>
          <a:lstStyle/>
          <a:p>
            <a:r>
              <a:rPr lang="fi-FI" sz="2800" dirty="0"/>
              <a:t>RAAHEN KAUPUNGIN KIINTEISTÖJEN ENERGIATEHOKKUUDEN PARANTAMINEN</a:t>
            </a:r>
          </a:p>
        </p:txBody>
      </p:sp>
      <p:sp>
        <p:nvSpPr>
          <p:cNvPr id="3" name="Tekstin paikkamerkki 2"/>
          <p:cNvSpPr>
            <a:spLocks noGrp="1"/>
          </p:cNvSpPr>
          <p:nvPr>
            <p:ph type="body" sz="quarter" idx="14"/>
          </p:nvPr>
        </p:nvSpPr>
        <p:spPr>
          <a:xfrm>
            <a:off x="888422" y="2332140"/>
            <a:ext cx="6723997" cy="3749879"/>
          </a:xfrm>
        </p:spPr>
        <p:txBody>
          <a:bodyPr/>
          <a:lstStyle/>
          <a:p>
            <a:r>
              <a:rPr lang="fi-FI" dirty="0"/>
              <a:t>Hankkeessa keskityttiin rajattuun määrään kiinteistöjä, joiden nykytekniikka mahdollistaa energiaseurannan, säätötoimenpiteet ja muutokset ilman merkittäviä laitehankintoja. Pääpaino oli nykyjärjestelmien ominaisuuksien tehokkaammassa hyödyntämisessä. </a:t>
            </a:r>
          </a:p>
          <a:p>
            <a:pPr>
              <a:lnSpc>
                <a:spcPct val="50000"/>
              </a:lnSpc>
            </a:pPr>
            <a:endParaRPr lang="fi-FI" dirty="0"/>
          </a:p>
          <a:p>
            <a:r>
              <a:rPr lang="fi-FI" dirty="0"/>
              <a:t>Hankkeen aikana selvitettiin tarkemmin kuuden kiinteistön energiankulutuksen säästöpotentiaalia ja löydettiin keinot energian vuosikulutuksen pienentämiseksi 1265 MWh:lla. Toimenpiteillä saavutetaan 185 tkgCO2-ekv alhaisempi päästötaso.</a:t>
            </a:r>
          </a:p>
          <a:p>
            <a:pPr>
              <a:lnSpc>
                <a:spcPct val="50000"/>
              </a:lnSpc>
            </a:pPr>
            <a:endParaRPr lang="fi-FI" dirty="0"/>
          </a:p>
          <a:p>
            <a:r>
              <a:rPr lang="fi-FI" dirty="0"/>
              <a:t>Hankkeen tuloksia tullaan hyödyntämään kaupungin koko kiinteistökannan energiankulutuksen optimoimisessa.</a:t>
            </a:r>
          </a:p>
        </p:txBody>
      </p:sp>
      <p:sp>
        <p:nvSpPr>
          <p:cNvPr id="4" name="Tekstin paikkamerkki 3"/>
          <p:cNvSpPr>
            <a:spLocks noGrp="1"/>
          </p:cNvSpPr>
          <p:nvPr>
            <p:ph type="body" sz="quarter" idx="15"/>
          </p:nvPr>
        </p:nvSpPr>
        <p:spPr>
          <a:xfrm>
            <a:off x="7965197" y="2332140"/>
            <a:ext cx="3761314" cy="4093917"/>
          </a:xfrm>
        </p:spPr>
        <p:txBody>
          <a:bodyPr vert="horz" lIns="0" tIns="0" rIns="0" bIns="0" rtlCol="0" anchor="t">
            <a:noAutofit/>
          </a:bodyPr>
          <a:lstStyle/>
          <a:p>
            <a:r>
              <a:rPr lang="fi-FI" sz="2000" b="1" dirty="0">
                <a:solidFill>
                  <a:srgbClr val="236192"/>
                </a:solidFill>
              </a:rPr>
              <a:t>Vastuutaho: </a:t>
            </a:r>
            <a:r>
              <a:rPr lang="fi-FI" sz="2000" dirty="0">
                <a:solidFill>
                  <a:srgbClr val="236192"/>
                </a:solidFill>
              </a:rPr>
              <a:t>Raahen kaupunki</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12/23-09/24</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80 000 €</a:t>
            </a:r>
          </a:p>
          <a:p>
            <a:r>
              <a:rPr lang="fi-FI" sz="2000" b="1" dirty="0">
                <a:solidFill>
                  <a:srgbClr val="236192"/>
                </a:solidFill>
              </a:rPr>
              <a:t>Avustusosuus</a:t>
            </a:r>
            <a:r>
              <a:rPr lang="fi-FI" sz="2000" dirty="0">
                <a:solidFill>
                  <a:srgbClr val="236192"/>
                </a:solidFill>
              </a:rPr>
              <a:t>: 56 000 €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hankekoordinaattori</a:t>
            </a:r>
            <a:r>
              <a:rPr lang="fi-FI" sz="2000" b="1" dirty="0">
                <a:solidFill>
                  <a:srgbClr val="236192"/>
                </a:solidFill>
              </a:rPr>
              <a:t> </a:t>
            </a:r>
          </a:p>
          <a:p>
            <a:r>
              <a:rPr lang="fi-FI" sz="2000" dirty="0">
                <a:solidFill>
                  <a:srgbClr val="236192"/>
                </a:solidFill>
              </a:rPr>
              <a:t>Harri Björkman </a:t>
            </a:r>
          </a:p>
          <a:p>
            <a:r>
              <a:rPr lang="fi-FI" sz="2000" dirty="0">
                <a:solidFill>
                  <a:srgbClr val="236192"/>
                </a:solidFill>
              </a:rPr>
              <a:t>harri.bjorkman@raahe.fi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19</a:t>
            </a:fld>
            <a:endParaRPr lang="fi-FI" dirty="0"/>
          </a:p>
        </p:txBody>
      </p:sp>
      <p:pic>
        <p:nvPicPr>
          <p:cNvPr id="11" name="Kuva 10">
            <a:extLst>
              <a:ext uri="{FF2B5EF4-FFF2-40B4-BE49-F238E27FC236}">
                <a16:creationId xmlns:a16="http://schemas.microsoft.com/office/drawing/2014/main" id="{2C11D2DD-88C4-4E3B-A69A-A3D7CB2232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51983" y="786197"/>
            <a:ext cx="2549998" cy="1204826"/>
          </a:xfrm>
          <a:prstGeom prst="rect">
            <a:avLst/>
          </a:prstGeom>
        </p:spPr>
      </p:pic>
    </p:spTree>
    <p:extLst>
      <p:ext uri="{BB962C8B-B14F-4D97-AF65-F5344CB8AC3E}">
        <p14:creationId xmlns:p14="http://schemas.microsoft.com/office/powerpoint/2010/main" val="128283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308569" y="1320197"/>
            <a:ext cx="5183735" cy="3604504"/>
          </a:xfrm>
        </p:spPr>
        <p:txBody>
          <a:bodyPr/>
          <a:lstStyle/>
          <a:p>
            <a:r>
              <a:rPr lang="fi-FI" sz="9600" i="1" dirty="0">
                <a:solidFill>
                  <a:srgbClr val="236192"/>
                </a:solidFill>
              </a:rPr>
              <a:t>” </a:t>
            </a:r>
            <a:br>
              <a:rPr lang="fi-FI" i="1" dirty="0">
                <a:solidFill>
                  <a:srgbClr val="236192"/>
                </a:solidFill>
              </a:rPr>
            </a:br>
            <a:r>
              <a:rPr lang="fi-FI" sz="2800" i="1" dirty="0">
                <a:solidFill>
                  <a:srgbClr val="236192"/>
                </a:solidFill>
              </a:rPr>
              <a:t>Hanke tuotti edistyksellistä tietopohjaa siitä, miten rakentamisen materiaalien päästöt kehittyvät tulevina vuosikymmeninä. Ilmastotyön talouskoosteen </a:t>
            </a:r>
            <a:r>
              <a:rPr lang="fi-FI" sz="2800" i="1">
                <a:solidFill>
                  <a:srgbClr val="236192"/>
                </a:solidFill>
              </a:rPr>
              <a:t>kehittäminen vahvisti </a:t>
            </a:r>
            <a:r>
              <a:rPr lang="fi-FI" sz="2800" i="1" dirty="0">
                <a:solidFill>
                  <a:srgbClr val="236192"/>
                </a:solidFill>
              </a:rPr>
              <a:t>kaupungin ilmastojohtamista ja Hiilineutraali Espoo 2030 -tiekartan toimeenpanoa. </a:t>
            </a:r>
            <a:br>
              <a:rPr lang="fi-FI" sz="2800" dirty="0">
                <a:solidFill>
                  <a:srgbClr val="000000"/>
                </a:solidFill>
                <a:effectLst/>
                <a:latin typeface="Calibri" panose="020F0502020204030204" pitchFamily="34" charset="0"/>
                <a:ea typeface="Calibri" panose="020F0502020204030204" pitchFamily="34" charset="0"/>
              </a:rPr>
            </a:br>
            <a:br>
              <a:rPr lang="fi-FI" sz="2800" i="1" dirty="0">
                <a:solidFill>
                  <a:srgbClr val="236192"/>
                </a:solidFill>
                <a:effectLst/>
                <a:latin typeface="Calibri" panose="020F0502020204030204" pitchFamily="34" charset="0"/>
                <a:ea typeface="Calibri" panose="020F0502020204030204" pitchFamily="34" charset="0"/>
              </a:rPr>
            </a:br>
            <a:r>
              <a:rPr lang="fi-FI" sz="2000" i="1" dirty="0">
                <a:solidFill>
                  <a:srgbClr val="236192"/>
                </a:solidFill>
              </a:rPr>
              <a:t>Karoliina Isoaho, erityisasiantuntija</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2</a:t>
            </a:fld>
            <a:endParaRPr lang="fi-FI"/>
          </a:p>
        </p:txBody>
      </p:sp>
      <p:pic>
        <p:nvPicPr>
          <p:cNvPr id="30" name="Kuvan paikkamerkki 29" descr="Kuva, joka sisältää kohteen kasvi, ruoho, piha-, taide&#10;&#10;Kuvaus luotu automaattisesti">
            <a:extLst>
              <a:ext uri="{FF2B5EF4-FFF2-40B4-BE49-F238E27FC236}">
                <a16:creationId xmlns:a16="http://schemas.microsoft.com/office/drawing/2014/main" id="{7A6F7979-F0D4-D291-60DB-5BD65CC603A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188" r="11188"/>
          <a:stretch>
            <a:fillRect/>
          </a:stretch>
        </p:blipFill>
        <p:spPr/>
      </p:pic>
    </p:spTree>
    <p:extLst>
      <p:ext uri="{BB962C8B-B14F-4D97-AF65-F5344CB8AC3E}">
        <p14:creationId xmlns:p14="http://schemas.microsoft.com/office/powerpoint/2010/main" val="247099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241571"/>
            <a:ext cx="5183735" cy="3867324"/>
          </a:xfrm>
        </p:spPr>
        <p:txBody>
          <a:bodyPr/>
          <a:lstStyle/>
          <a:p>
            <a:r>
              <a:rPr lang="fi-FI" sz="9600" i="1" dirty="0">
                <a:solidFill>
                  <a:srgbClr val="236192"/>
                </a:solidFill>
              </a:rPr>
              <a:t>” </a:t>
            </a:r>
            <a:br>
              <a:rPr lang="fi-FI" i="1" dirty="0">
                <a:solidFill>
                  <a:srgbClr val="236192"/>
                </a:solidFill>
              </a:rPr>
            </a:br>
            <a:r>
              <a:rPr lang="fi-FI" i="1" dirty="0">
                <a:solidFill>
                  <a:srgbClr val="236192"/>
                </a:solidFill>
              </a:rPr>
              <a:t>Mutta se, mitä tapahtuu juuri nyt, on todella mielenkiintoisempaa kuin se mitä tapahtui tuhat vuotta sitten. </a:t>
            </a:r>
            <a:br>
              <a:rPr lang="fi-FI" sz="2800" i="1" dirty="0">
                <a:solidFill>
                  <a:srgbClr val="236192"/>
                </a:solidFill>
              </a:rPr>
            </a:br>
            <a:br>
              <a:rPr lang="fi-FI" i="1" dirty="0">
                <a:solidFill>
                  <a:srgbClr val="236192"/>
                </a:solidFill>
              </a:rPr>
            </a:br>
            <a:r>
              <a:rPr lang="fi-FI" sz="2000" i="1" dirty="0">
                <a:solidFill>
                  <a:srgbClr val="236192"/>
                </a:solidFill>
              </a:rPr>
              <a:t>- Muumipeikko, kirjasta Taikatalvi (1957)</a:t>
            </a:r>
          </a:p>
        </p:txBody>
      </p:sp>
      <p:pic>
        <p:nvPicPr>
          <p:cNvPr id="4" name="Kuvan paikkamerkki 3">
            <a:extLst>
              <a:ext uri="{FF2B5EF4-FFF2-40B4-BE49-F238E27FC236}">
                <a16:creationId xmlns:a16="http://schemas.microsoft.com/office/drawing/2014/main" id="{0E266282-1F3E-454E-82EC-8A482B3E3FA4}"/>
              </a:ext>
            </a:extLst>
          </p:cNvPr>
          <p:cNvPicPr>
            <a:picLocks noGrp="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6503060" y="1482323"/>
            <a:ext cx="5303152" cy="3535434"/>
          </a:xfrm>
        </p:spPr>
      </p:pic>
      <p:sp>
        <p:nvSpPr>
          <p:cNvPr id="7" name="Dian numeron paikkamerkki 6"/>
          <p:cNvSpPr>
            <a:spLocks noGrp="1"/>
          </p:cNvSpPr>
          <p:nvPr>
            <p:ph type="sldNum" sz="quarter" idx="12"/>
          </p:nvPr>
        </p:nvSpPr>
        <p:spPr/>
        <p:txBody>
          <a:bodyPr/>
          <a:lstStyle/>
          <a:p>
            <a:fld id="{91E53C16-2649-4D48-AFD3-9E32AB86C978}" type="slidenum">
              <a:rPr lang="fi-FI" smtClean="0"/>
              <a:pPr/>
              <a:t>20</a:t>
            </a:fld>
            <a:endParaRPr lang="fi-FI" dirty="0"/>
          </a:p>
        </p:txBody>
      </p:sp>
    </p:spTree>
    <p:extLst>
      <p:ext uri="{BB962C8B-B14F-4D97-AF65-F5344CB8AC3E}">
        <p14:creationId xmlns:p14="http://schemas.microsoft.com/office/powerpoint/2010/main" val="4072905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1"/>
          <p:cNvSpPr>
            <a:spLocks noGrp="1"/>
          </p:cNvSpPr>
          <p:nvPr>
            <p:ph type="title"/>
          </p:nvPr>
        </p:nvSpPr>
        <p:spPr>
          <a:xfrm>
            <a:off x="889144" y="231728"/>
            <a:ext cx="4645891" cy="1350832"/>
          </a:xfrm>
        </p:spPr>
        <p:txBody>
          <a:bodyPr/>
          <a:lstStyle/>
          <a:p>
            <a:r>
              <a:rPr lang="fi-FI" dirty="0">
                <a:solidFill>
                  <a:schemeClr val="accent4">
                    <a:lumMod val="20000"/>
                    <a:lumOff val="80000"/>
                  </a:schemeClr>
                </a:solidFill>
              </a:rPr>
              <a:t>ITUJA – Ilmastotyön johtamiskulttuuri</a:t>
            </a:r>
          </a:p>
        </p:txBody>
      </p:sp>
      <p:sp>
        <p:nvSpPr>
          <p:cNvPr id="9" name="Tekstin paikkamerkki 2"/>
          <p:cNvSpPr>
            <a:spLocks noGrp="1"/>
          </p:cNvSpPr>
          <p:nvPr>
            <p:ph type="body" sz="quarter" idx="14"/>
          </p:nvPr>
        </p:nvSpPr>
        <p:spPr>
          <a:xfrm>
            <a:off x="816504" y="1706599"/>
            <a:ext cx="6005537" cy="4178229"/>
          </a:xfrm>
        </p:spPr>
        <p:txBody>
          <a:bodyPr vert="horz" lIns="0" tIns="0" rIns="0" bIns="0" rtlCol="0" anchor="t">
            <a:noAutofit/>
          </a:bodyPr>
          <a:lstStyle/>
          <a:p>
            <a:pPr>
              <a:lnSpc>
                <a:spcPct val="113999"/>
              </a:lnSpc>
            </a:pPr>
            <a:r>
              <a:rPr lang="fi-FI" sz="1400" dirty="0">
                <a:solidFill>
                  <a:schemeClr val="accent4">
                    <a:lumMod val="20000"/>
                    <a:lumOff val="80000"/>
                  </a:schemeClr>
                </a:solidFill>
                <a:ea typeface="+mn-lt"/>
                <a:cs typeface="+mn-lt"/>
              </a:rPr>
              <a:t>Turun hiilineutraaliustavoite 2029 edellyttää, että kaupungissa vallitsee kestävyystyötä tukeva ja innostava organisaatiokulttuuri ja johtamisen käytännöt. ITUJA-hanke tarjosi organisaatiokulttuurin kannalta avainrooleissa oleville palvelualueiden johtajille ja johtaville asiantuntijoille tukea, tietoa ja yhteiskehittämistä ilmastotyön edistämiseksi.</a:t>
            </a:r>
          </a:p>
          <a:p>
            <a:pPr>
              <a:lnSpc>
                <a:spcPct val="113999"/>
              </a:lnSpc>
            </a:pPr>
            <a:endParaRPr lang="fi-FI" sz="1400" dirty="0">
              <a:solidFill>
                <a:schemeClr val="accent4">
                  <a:lumMod val="20000"/>
                  <a:lumOff val="80000"/>
                </a:schemeClr>
              </a:solidFill>
              <a:ea typeface="+mn-lt"/>
              <a:cs typeface="+mn-lt"/>
            </a:endParaRPr>
          </a:p>
          <a:p>
            <a:pPr>
              <a:lnSpc>
                <a:spcPct val="113999"/>
              </a:lnSpc>
            </a:pPr>
            <a:r>
              <a:rPr lang="fi-FI" sz="1400" dirty="0">
                <a:solidFill>
                  <a:schemeClr val="accent4">
                    <a:lumMod val="20000"/>
                    <a:lumOff val="80000"/>
                  </a:schemeClr>
                </a:solidFill>
                <a:ea typeface="+mn-lt"/>
                <a:cs typeface="+mn-lt"/>
              </a:rPr>
              <a:t>Yhteiskehittämisen tarkoituksena oli muodostaa jaettu tilannekuva ilmastotyön etenemisestä ja tunnistaa organisaation tuki- ja resurssitarpeita, joihin vastaamalla ilmastoratkaisut voidaan saada luontevaksi osaksi suunnittelua ja työn toimintoja. </a:t>
            </a:r>
          </a:p>
          <a:p>
            <a:pPr>
              <a:lnSpc>
                <a:spcPct val="113999"/>
              </a:lnSpc>
            </a:pPr>
            <a:endParaRPr lang="fi-FI" sz="1400" dirty="0">
              <a:solidFill>
                <a:schemeClr val="accent4">
                  <a:lumMod val="20000"/>
                  <a:lumOff val="80000"/>
                </a:schemeClr>
              </a:solidFill>
              <a:ea typeface="+mn-lt"/>
              <a:cs typeface="+mn-lt"/>
            </a:endParaRPr>
          </a:p>
          <a:p>
            <a:pPr>
              <a:lnSpc>
                <a:spcPct val="113999"/>
              </a:lnSpc>
            </a:pPr>
            <a:r>
              <a:rPr lang="fi-FI" sz="1400" dirty="0">
                <a:solidFill>
                  <a:schemeClr val="accent4">
                    <a:lumMod val="20000"/>
                    <a:lumOff val="80000"/>
                  </a:schemeClr>
                </a:solidFill>
                <a:ea typeface="+mn-lt"/>
                <a:cs typeface="+mn-lt"/>
              </a:rPr>
              <a:t>Hankkeen lopussa julkaistiin ilmastotyön johtamisen käsikirja, joka on eri kuntaorganisaatioiden hyödynnettävissä. Lisäksi hankkeessa valmisteltiin ilmastojohtamisen valmennus, jota aletaan tarjota Turun kaupungin henkilöstölle osana johtajien perehdytystä.</a:t>
            </a:r>
          </a:p>
          <a:p>
            <a:pPr>
              <a:lnSpc>
                <a:spcPct val="113999"/>
              </a:lnSpc>
            </a:pPr>
            <a:endParaRPr lang="fi-FI" sz="1400" dirty="0">
              <a:solidFill>
                <a:schemeClr val="accent4">
                  <a:lumMod val="20000"/>
                  <a:lumOff val="80000"/>
                </a:schemeClr>
              </a:solidFill>
              <a:ea typeface="+mn-lt"/>
              <a:cs typeface="+mn-lt"/>
            </a:endParaRPr>
          </a:p>
          <a:p>
            <a:pPr>
              <a:lnSpc>
                <a:spcPct val="113999"/>
              </a:lnSpc>
            </a:pPr>
            <a:r>
              <a:rPr lang="fi-FI" sz="1400" dirty="0">
                <a:solidFill>
                  <a:schemeClr val="accent4">
                    <a:lumMod val="20000"/>
                    <a:lumOff val="80000"/>
                  </a:schemeClr>
                </a:solidFill>
                <a:ea typeface="+mn-lt"/>
                <a:cs typeface="+mn-lt"/>
              </a:rPr>
              <a:t>Hankkeen opit jäävät elämään Turun kaupunkiorganisaatiossa ja työtä ilmastojohtamisen kehittämiseksi jatketaan.</a:t>
            </a:r>
          </a:p>
          <a:p>
            <a:pPr>
              <a:lnSpc>
                <a:spcPct val="113999"/>
              </a:lnSpc>
            </a:pPr>
            <a:endParaRPr lang="fi-FI" sz="1200" dirty="0">
              <a:cs typeface="Arial"/>
            </a:endParaRPr>
          </a:p>
          <a:p>
            <a:endParaRPr lang="fi-FI" sz="1200" dirty="0">
              <a:cs typeface="Arial"/>
            </a:endParaRPr>
          </a:p>
          <a:p>
            <a:endParaRPr lang="fi-FI" sz="1200" dirty="0">
              <a:cs typeface="Arial"/>
            </a:endParaRPr>
          </a:p>
        </p:txBody>
      </p:sp>
      <p:sp>
        <p:nvSpPr>
          <p:cNvPr id="10" name="Tekstin paikkamerkki 3"/>
          <p:cNvSpPr>
            <a:spLocks noGrp="1"/>
          </p:cNvSpPr>
          <p:nvPr>
            <p:ph type="body" sz="quarter" idx="15"/>
          </p:nvPr>
        </p:nvSpPr>
        <p:spPr>
          <a:xfrm>
            <a:off x="7294343" y="717136"/>
            <a:ext cx="4394253" cy="5663116"/>
          </a:xfrm>
        </p:spPr>
        <p:txBody>
          <a:bodyPr vert="horz" lIns="0" tIns="0" rIns="0" bIns="0" rtlCol="0" anchor="t">
            <a:noAutofit/>
          </a:bodyPr>
          <a:lstStyle/>
          <a:p>
            <a:r>
              <a:rPr lang="fi-FI" sz="2000" b="1" dirty="0">
                <a:solidFill>
                  <a:schemeClr val="accent2"/>
                </a:solidFill>
              </a:rPr>
              <a:t>Hanke ilmastokaupungin organisaatiokulttuurin ja johtamisen kehittämiseen </a:t>
            </a:r>
          </a:p>
          <a:p>
            <a:endParaRPr lang="fi-FI" sz="2000" b="1" dirty="0">
              <a:solidFill>
                <a:schemeClr val="accent2"/>
              </a:solidFill>
            </a:endParaRPr>
          </a:p>
          <a:p>
            <a:r>
              <a:rPr lang="fi-FI" sz="2000" b="1" dirty="0">
                <a:solidFill>
                  <a:schemeClr val="accent2"/>
                </a:solidFill>
              </a:rPr>
              <a:t>Vastuutaho: </a:t>
            </a:r>
            <a:r>
              <a:rPr lang="fi-FI" sz="2000" dirty="0">
                <a:solidFill>
                  <a:schemeClr val="accent2"/>
                </a:solidFill>
              </a:rPr>
              <a:t>Turun kaupunki, Vihreän siirtymä palvelualue</a:t>
            </a:r>
          </a:p>
          <a:p>
            <a:endParaRPr lang="fi-FI" sz="2000" b="1" dirty="0">
              <a:solidFill>
                <a:schemeClr val="accent2"/>
              </a:solidFill>
            </a:endParaRPr>
          </a:p>
          <a:p>
            <a:r>
              <a:rPr lang="fi-FI" sz="2000" b="1" dirty="0">
                <a:solidFill>
                  <a:schemeClr val="accent2"/>
                </a:solidFill>
              </a:rPr>
              <a:t>Aikataulu: </a:t>
            </a:r>
            <a:r>
              <a:rPr lang="fi-FI" sz="2000" dirty="0">
                <a:solidFill>
                  <a:schemeClr val="accent2"/>
                </a:solidFill>
              </a:rPr>
              <a:t>11/23 - 9/24</a:t>
            </a:r>
          </a:p>
          <a:p>
            <a:endParaRPr lang="fi-FI" sz="2000" b="1" dirty="0">
              <a:solidFill>
                <a:schemeClr val="accent2"/>
              </a:solidFill>
            </a:endParaRPr>
          </a:p>
          <a:p>
            <a:r>
              <a:rPr lang="fi-FI" sz="2000" b="1" dirty="0">
                <a:solidFill>
                  <a:schemeClr val="accent2"/>
                </a:solidFill>
              </a:rPr>
              <a:t>Kokonaissumma: </a:t>
            </a:r>
            <a:r>
              <a:rPr lang="fi-FI" sz="2000" dirty="0">
                <a:solidFill>
                  <a:schemeClr val="accent2"/>
                </a:solidFill>
              </a:rPr>
              <a:t>80 000 €</a:t>
            </a:r>
          </a:p>
          <a:p>
            <a:r>
              <a:rPr lang="fi-FI" sz="2000" b="1" dirty="0">
                <a:solidFill>
                  <a:schemeClr val="accent2"/>
                </a:solidFill>
              </a:rPr>
              <a:t>Avustusosuus: </a:t>
            </a:r>
            <a:r>
              <a:rPr lang="fi-FI" sz="2000" dirty="0">
                <a:solidFill>
                  <a:schemeClr val="accent2"/>
                </a:solidFill>
              </a:rPr>
              <a:t>56 000 €</a:t>
            </a:r>
          </a:p>
          <a:p>
            <a:endParaRPr lang="fi-FI" sz="2000" b="1" dirty="0">
              <a:solidFill>
                <a:schemeClr val="accent2"/>
              </a:solidFill>
            </a:endParaRPr>
          </a:p>
          <a:p>
            <a:r>
              <a:rPr lang="fi-FI" sz="2000" b="1" dirty="0">
                <a:solidFill>
                  <a:schemeClr val="accent2"/>
                </a:solidFill>
              </a:rPr>
              <a:t>Lisätietoja: </a:t>
            </a:r>
          </a:p>
          <a:p>
            <a:r>
              <a:rPr lang="fi-FI" sz="2000" dirty="0">
                <a:solidFill>
                  <a:schemeClr val="accent2"/>
                </a:solidFill>
              </a:rPr>
              <a:t>Risto </a:t>
            </a:r>
            <a:r>
              <a:rPr lang="fi-FI" sz="2000" dirty="0" err="1">
                <a:solidFill>
                  <a:schemeClr val="accent2"/>
                </a:solidFill>
              </a:rPr>
              <a:t>Veivo</a:t>
            </a:r>
            <a:r>
              <a:rPr lang="fi-FI" sz="2000" dirty="0">
                <a:solidFill>
                  <a:schemeClr val="accent2"/>
                </a:solidFill>
              </a:rPr>
              <a:t>, ilmastojohtaja</a:t>
            </a:r>
          </a:p>
          <a:p>
            <a:r>
              <a:rPr lang="fi-FI" sz="2000" dirty="0">
                <a:solidFill>
                  <a:schemeClr val="accent2"/>
                </a:solidFill>
              </a:rPr>
              <a:t>Niina Ruuska, projektipäällikkö</a:t>
            </a:r>
          </a:p>
          <a:p>
            <a:r>
              <a:rPr lang="fi-FI" sz="2000" dirty="0">
                <a:solidFill>
                  <a:schemeClr val="accent2"/>
                </a:solidFill>
              </a:rPr>
              <a:t>etunimi.sukunimi@turku.fi</a:t>
            </a:r>
          </a:p>
        </p:txBody>
      </p:sp>
    </p:spTree>
    <p:extLst>
      <p:ext uri="{BB962C8B-B14F-4D97-AF65-F5344CB8AC3E}">
        <p14:creationId xmlns:p14="http://schemas.microsoft.com/office/powerpoint/2010/main" val="31312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44774" y="1447788"/>
            <a:ext cx="5556718" cy="3604504"/>
          </a:xfrm>
        </p:spPr>
        <p:txBody>
          <a:bodyPr/>
          <a:lstStyle/>
          <a:p>
            <a:r>
              <a:rPr lang="fi-FI" sz="8000" i="1" dirty="0">
                <a:solidFill>
                  <a:schemeClr val="accent2"/>
                </a:solidFill>
              </a:rPr>
              <a:t>” </a:t>
            </a:r>
            <a:r>
              <a:rPr lang="fi-FI" sz="3200" i="1" dirty="0">
                <a:solidFill>
                  <a:schemeClr val="accent2"/>
                </a:solidFill>
              </a:rPr>
              <a:t>Ilmastotavoite saavutetaan, kun organisaatiossa vallitsee kulttuuri, joka vahvasti tukee ilmastotyötä ja kannustaa kaikki jäsenensä tunnistamaan roolinsa, löytämään ja toteuttamaan ilmastoratkaisuja.</a:t>
            </a:r>
            <a:br>
              <a:rPr lang="fi-FI" sz="800" i="1" dirty="0">
                <a:solidFill>
                  <a:schemeClr val="accent2"/>
                </a:solidFill>
              </a:rPr>
            </a:br>
            <a:br>
              <a:rPr lang="fi-FI" sz="800" i="1" dirty="0">
                <a:solidFill>
                  <a:schemeClr val="accent2"/>
                </a:solidFill>
              </a:rPr>
            </a:br>
            <a:br>
              <a:rPr lang="fi-FI" sz="800" i="1" dirty="0">
                <a:solidFill>
                  <a:schemeClr val="accent2"/>
                </a:solidFill>
              </a:rPr>
            </a:br>
            <a:r>
              <a:rPr lang="fi-FI" sz="1400" i="1" dirty="0">
                <a:solidFill>
                  <a:schemeClr val="accent2"/>
                </a:solidFill>
              </a:rPr>
              <a:t>-</a:t>
            </a:r>
            <a:r>
              <a:rPr lang="fi-FI" sz="1800" i="1" dirty="0">
                <a:solidFill>
                  <a:schemeClr val="accent2"/>
                </a:solidFill>
              </a:rPr>
              <a:t> Niina Ruuska, projektipäällikkö Turun kaupunki</a:t>
            </a:r>
            <a:endParaRPr lang="fi-FI" dirty="0">
              <a:solidFill>
                <a:schemeClr val="accent2"/>
              </a:solidFill>
            </a:endParaRPr>
          </a:p>
        </p:txBody>
      </p:sp>
      <p:pic>
        <p:nvPicPr>
          <p:cNvPr id="6" name="Picture Placeholder 1">
            <a:extLst>
              <a:ext uri="{FF2B5EF4-FFF2-40B4-BE49-F238E27FC236}">
                <a16:creationId xmlns:a16="http://schemas.microsoft.com/office/drawing/2014/main" id="{F36D2D94-288A-496C-2705-E398E4ED7B5E}"/>
              </a:ext>
            </a:extLst>
          </p:cNvPr>
          <p:cNvPicPr>
            <a:picLocks noGrp="1" noChangeAspect="1"/>
          </p:cNvPicPr>
          <p:nvPr>
            <p:ph type="pic" sz="quarter" idx="13"/>
          </p:nvPr>
        </p:nvPicPr>
        <p:blipFill>
          <a:blip r:embed="rId2"/>
          <a:srcRect l="21168" r="21168"/>
          <a:stretch/>
        </p:blipFill>
        <p:spPr/>
      </p:pic>
    </p:spTree>
    <p:extLst>
      <p:ext uri="{BB962C8B-B14F-4D97-AF65-F5344CB8AC3E}">
        <p14:creationId xmlns:p14="http://schemas.microsoft.com/office/powerpoint/2010/main" val="343088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909204" y="1041353"/>
            <a:ext cx="5878659" cy="1350832"/>
          </a:xfrm>
        </p:spPr>
        <p:txBody>
          <a:bodyPr/>
          <a:lstStyle/>
          <a:p>
            <a:r>
              <a:rPr lang="fi-FI" dirty="0"/>
              <a:t>Toimintamalli sähköautojen julkisten latauspisteiden suunnitelmalliseksi kehittämiseksi</a:t>
            </a:r>
          </a:p>
        </p:txBody>
      </p:sp>
      <p:sp>
        <p:nvSpPr>
          <p:cNvPr id="3" name="Tekstin paikkamerkki 2"/>
          <p:cNvSpPr>
            <a:spLocks noGrp="1"/>
          </p:cNvSpPr>
          <p:nvPr>
            <p:ph type="body" sz="quarter" idx="14"/>
          </p:nvPr>
        </p:nvSpPr>
        <p:spPr>
          <a:xfrm>
            <a:off x="909204" y="2647224"/>
            <a:ext cx="5005821" cy="3463636"/>
          </a:xfrm>
        </p:spPr>
        <p:txBody>
          <a:bodyPr/>
          <a:lstStyle/>
          <a:p>
            <a:r>
              <a:rPr lang="fi-FI" dirty="0"/>
              <a:t>Autokannan käyttövoimasiirtymän tukeminen luomalla edellytyksiä latauspisteiden tarkoituksenmukaiselle sijoittelulle ja toteutukselle julkisilla alueilla.</a:t>
            </a:r>
          </a:p>
          <a:p>
            <a:endParaRPr lang="fi-FI" dirty="0"/>
          </a:p>
          <a:p>
            <a:r>
              <a:rPr lang="fi-FI" dirty="0"/>
              <a:t>On luotu monistettavissa oleva toimintamalli, jolla voidaan joustavasti reagoida toimintaympäristön muutoksiin.  Kaupunkilaisten ja yritysten tarpeet ja näkemykset on huomioitu, ja valittu kohteita sähköautojen julkisille latauspisteille Oulun keskeisen kaupunkialueen yleisiltä pysäköintialueilta ja kadunvarsilta. Tekninen toteutuskelpoisuus kohteille on varmistettu.</a:t>
            </a:r>
          </a:p>
        </p:txBody>
      </p:sp>
      <p:sp>
        <p:nvSpPr>
          <p:cNvPr id="4" name="Tekstin paikkamerkki 3"/>
          <p:cNvSpPr>
            <a:spLocks noGrp="1"/>
          </p:cNvSpPr>
          <p:nvPr>
            <p:ph type="body" sz="quarter" idx="15"/>
          </p:nvPr>
        </p:nvSpPr>
        <p:spPr>
          <a:xfrm>
            <a:off x="7068312" y="1218040"/>
            <a:ext cx="4394253" cy="4892820"/>
          </a:xfrm>
        </p:spPr>
        <p:txBody>
          <a:bodyPr vert="horz" lIns="0" tIns="0" rIns="0" bIns="0" rtlCol="0" anchor="t">
            <a:noAutofit/>
          </a:bodyPr>
          <a:lstStyle/>
          <a:p>
            <a:r>
              <a:rPr lang="fi-FI" sz="2000" b="1" dirty="0">
                <a:solidFill>
                  <a:srgbClr val="236192"/>
                </a:solidFill>
              </a:rPr>
              <a:t>Vastuutaho: Oulun kaupunki</a:t>
            </a:r>
            <a:endParaRPr lang="fi-FI" sz="2000" dirty="0">
              <a:solidFill>
                <a:srgbClr val="236192"/>
              </a:solidFill>
            </a:endParaRP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12/23-06/24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61 500 €</a:t>
            </a:r>
          </a:p>
          <a:p>
            <a:r>
              <a:rPr lang="fi-FI" sz="2000" b="1" dirty="0">
                <a:solidFill>
                  <a:srgbClr val="236192"/>
                </a:solidFill>
              </a:rPr>
              <a:t>Avustusosuus</a:t>
            </a:r>
            <a:r>
              <a:rPr lang="fi-FI" sz="2000" dirty="0">
                <a:solidFill>
                  <a:srgbClr val="236192"/>
                </a:solidFill>
              </a:rPr>
              <a:t>: 43 050 €</a:t>
            </a:r>
          </a:p>
          <a:p>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Sami Puuperä, Oulun kaupunki, sami.puupera@ouka.fi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23</a:t>
            </a:fld>
            <a:endParaRPr lang="fi-FI" dirty="0"/>
          </a:p>
        </p:txBody>
      </p:sp>
    </p:spTree>
    <p:extLst>
      <p:ext uri="{BB962C8B-B14F-4D97-AF65-F5344CB8AC3E}">
        <p14:creationId xmlns:p14="http://schemas.microsoft.com/office/powerpoint/2010/main" val="1488316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295388"/>
            <a:ext cx="5422726" cy="3604504"/>
          </a:xfrm>
        </p:spPr>
        <p:txBody>
          <a:bodyPr/>
          <a:lstStyle/>
          <a:p>
            <a:r>
              <a:rPr lang="fi-FI" sz="9600" i="1" dirty="0">
                <a:solidFill>
                  <a:srgbClr val="236192"/>
                </a:solidFill>
              </a:rPr>
              <a:t>” </a:t>
            </a:r>
            <a:br>
              <a:rPr lang="fi-FI" i="1">
                <a:solidFill>
                  <a:srgbClr val="236192"/>
                </a:solidFill>
              </a:rPr>
            </a:br>
            <a:r>
              <a:rPr lang="fi-FI" sz="2800" i="1">
                <a:solidFill>
                  <a:srgbClr val="236192"/>
                </a:solidFill>
              </a:rPr>
              <a:t>Tarvittiin </a:t>
            </a:r>
            <a:r>
              <a:rPr lang="fi-FI" sz="2800" i="1" dirty="0">
                <a:solidFill>
                  <a:srgbClr val="236192"/>
                </a:solidFill>
              </a:rPr>
              <a:t>osallistamista ja selkeät askelmerkit, </a:t>
            </a:r>
            <a:r>
              <a:rPr lang="fi-FI" sz="2800" i="1">
                <a:solidFill>
                  <a:srgbClr val="236192"/>
                </a:solidFill>
              </a:rPr>
              <a:t>jotta voitiin </a:t>
            </a:r>
            <a:r>
              <a:rPr lang="fi-FI" sz="2800" i="1" dirty="0">
                <a:solidFill>
                  <a:srgbClr val="236192"/>
                </a:solidFill>
              </a:rPr>
              <a:t>osoittaa toteuttamiskelpoisimmat sijainnit julkisille latauspisteille keskeisellä kaupunkialueella.</a:t>
            </a:r>
            <a:br>
              <a:rPr lang="fi-FI" sz="2800" i="1" dirty="0">
                <a:solidFill>
                  <a:srgbClr val="236192"/>
                </a:solidFill>
              </a:rPr>
            </a:br>
            <a:br>
              <a:rPr lang="fi-FI" i="1" dirty="0">
                <a:solidFill>
                  <a:srgbClr val="236192"/>
                </a:solidFill>
              </a:rPr>
            </a:br>
            <a:r>
              <a:rPr lang="fi-FI" sz="2000" i="1" dirty="0">
                <a:solidFill>
                  <a:srgbClr val="236192"/>
                </a:solidFill>
              </a:rPr>
              <a:t>- Sami Puuperä, liikenneinsinööri, Oulun kaupunki</a:t>
            </a:r>
          </a:p>
        </p:txBody>
      </p:sp>
      <p:pic>
        <p:nvPicPr>
          <p:cNvPr id="6" name="Kuvan paikkamerkki 5" descr="Kuva, joka sisältää kohteen piha-, maa, rengas, ajoneuvo&#10;&#10;Kuvaus luotu automaattisesti">
            <a:extLst>
              <a:ext uri="{FF2B5EF4-FFF2-40B4-BE49-F238E27FC236}">
                <a16:creationId xmlns:a16="http://schemas.microsoft.com/office/drawing/2014/main" id="{45082380-5FB5-EDCC-1A12-C6150E3D0D3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999" b="17999"/>
          <a:stretch>
            <a:fillRect/>
          </a:stretch>
        </p:blipFill>
        <p:spPr>
          <a:xfrm>
            <a:off x="7059925" y="678229"/>
            <a:ext cx="4585974" cy="5303346"/>
          </a:xfrm>
        </p:spPr>
      </p:pic>
      <p:sp>
        <p:nvSpPr>
          <p:cNvPr id="7" name="Dian numeron paikkamerkki 6"/>
          <p:cNvSpPr>
            <a:spLocks noGrp="1"/>
          </p:cNvSpPr>
          <p:nvPr>
            <p:ph type="sldNum" sz="quarter" idx="12"/>
          </p:nvPr>
        </p:nvSpPr>
        <p:spPr/>
        <p:txBody>
          <a:bodyPr/>
          <a:lstStyle/>
          <a:p>
            <a:fld id="{91E53C16-2649-4D48-AFD3-9E32AB86C978}" type="slidenum">
              <a:rPr lang="fi-FI" smtClean="0"/>
              <a:pPr/>
              <a:t>24</a:t>
            </a:fld>
            <a:endParaRPr lang="fi-FI" dirty="0"/>
          </a:p>
        </p:txBody>
      </p:sp>
    </p:spTree>
    <p:extLst>
      <p:ext uri="{BB962C8B-B14F-4D97-AF65-F5344CB8AC3E}">
        <p14:creationId xmlns:p14="http://schemas.microsoft.com/office/powerpoint/2010/main" val="492667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29435" y="863029"/>
            <a:ext cx="5774107" cy="1502751"/>
          </a:xfrm>
        </p:spPr>
        <p:txBody>
          <a:bodyPr/>
          <a:lstStyle/>
          <a:p>
            <a:r>
              <a:rPr lang="fi-FI" dirty="0"/>
              <a:t>ILMO- Ilmastojohtamisen toimintamalli ja toiminnan organisointi</a:t>
            </a:r>
          </a:p>
        </p:txBody>
      </p:sp>
      <p:sp>
        <p:nvSpPr>
          <p:cNvPr id="3" name="Tekstin paikkamerkki 2"/>
          <p:cNvSpPr>
            <a:spLocks noGrp="1"/>
          </p:cNvSpPr>
          <p:nvPr>
            <p:ph type="body" sz="quarter" idx="14"/>
          </p:nvPr>
        </p:nvSpPr>
        <p:spPr>
          <a:xfrm>
            <a:off x="729435" y="2586164"/>
            <a:ext cx="6298090" cy="3650531"/>
          </a:xfrm>
        </p:spPr>
        <p:txBody>
          <a:bodyPr/>
          <a:lstStyle/>
          <a:p>
            <a:r>
              <a:rPr lang="fi-FI" dirty="0"/>
              <a:t>Hankkeessa käynnistettiin liminkalainen ilmasto- ja ympäristötyö seuraavin toimenpitein:</a:t>
            </a:r>
          </a:p>
          <a:p>
            <a:pPr marL="285750" indent="-285750">
              <a:buFont typeface="Arial" panose="020B0604020202020204" pitchFamily="34" charset="0"/>
              <a:buChar char="•"/>
            </a:pPr>
            <a:r>
              <a:rPr lang="fi-FI" dirty="0"/>
              <a:t>ilmasto- ja ympäristöohjelman sisällöt jalkautettiin palvelualueille</a:t>
            </a:r>
          </a:p>
          <a:p>
            <a:pPr marL="285750" indent="-285750">
              <a:buFont typeface="Arial" panose="020B0604020202020204" pitchFamily="34" charset="0"/>
              <a:buChar char="•"/>
            </a:pPr>
            <a:r>
              <a:rPr lang="fi-FI" dirty="0"/>
              <a:t>Ohjelman tulosten mittareille luotiin seurantajärjestelmä</a:t>
            </a:r>
          </a:p>
          <a:p>
            <a:pPr marL="285750" indent="-285750">
              <a:buFont typeface="Arial" panose="020B0604020202020204" pitchFamily="34" charset="0"/>
              <a:buChar char="•"/>
            </a:pPr>
            <a:r>
              <a:rPr lang="fi-FI" dirty="0"/>
              <a:t>Kuntaan perustettiin poikkihallinnollinen ilmastotiimi, joka vastaa ohjelmatoimenpiteiden seurannasta</a:t>
            </a:r>
          </a:p>
          <a:p>
            <a:pPr marL="285750" indent="-285750">
              <a:buFont typeface="Arial" panose="020B0604020202020204" pitchFamily="34" charset="0"/>
              <a:buChar char="•"/>
            </a:pPr>
            <a:r>
              <a:rPr lang="fi-FI" dirty="0"/>
              <a:t>Johtoryhmää koulutettiin ilmasto- ja talousjohtamisen yhdistämisessä</a:t>
            </a:r>
          </a:p>
          <a:p>
            <a:pPr marL="285750" indent="-285750">
              <a:buFont typeface="Arial" panose="020B0604020202020204" pitchFamily="34" charset="0"/>
              <a:buChar char="•"/>
            </a:pPr>
            <a:r>
              <a:rPr lang="fi-FI" dirty="0"/>
              <a:t>Kunnan ilmastoviestinnälle luotiin graafiset elementit ja suunnitelma</a:t>
            </a:r>
          </a:p>
          <a:p>
            <a:pPr marL="285750" indent="-285750">
              <a:buFont typeface="Arial" panose="020B0604020202020204" pitchFamily="34" charset="0"/>
              <a:buChar char="•"/>
            </a:pPr>
            <a:r>
              <a:rPr lang="fi-FI" dirty="0"/>
              <a:t>Kunnan työntekijöille järjestettiin koulutusta ilmastonmuutoksesta, ilmastotunteiden käsittelystä ja ympäristökasvatuksesta</a:t>
            </a:r>
          </a:p>
          <a:p>
            <a:endParaRPr lang="fi-FI" sz="1800" dirty="0"/>
          </a:p>
        </p:txBody>
      </p:sp>
      <p:sp>
        <p:nvSpPr>
          <p:cNvPr id="4" name="Tekstin paikkamerkki 3"/>
          <p:cNvSpPr>
            <a:spLocks noGrp="1"/>
          </p:cNvSpPr>
          <p:nvPr>
            <p:ph type="body" sz="quarter" idx="15"/>
          </p:nvPr>
        </p:nvSpPr>
        <p:spPr>
          <a:xfrm>
            <a:off x="7376536" y="1787703"/>
            <a:ext cx="4394253" cy="4261512"/>
          </a:xfrm>
        </p:spPr>
        <p:txBody>
          <a:bodyPr vert="horz" lIns="0" tIns="0" rIns="0" bIns="0" rtlCol="0" anchor="t">
            <a:noAutofit/>
          </a:bodyPr>
          <a:lstStyle/>
          <a:p>
            <a:r>
              <a:rPr lang="fi-FI" sz="2000" b="1" dirty="0">
                <a:solidFill>
                  <a:schemeClr val="accent2">
                    <a:lumMod val="75000"/>
                  </a:schemeClr>
                </a:solidFill>
              </a:rPr>
              <a:t>Vastuutaho: </a:t>
            </a:r>
            <a:r>
              <a:rPr lang="fi-FI" sz="2000" dirty="0">
                <a:solidFill>
                  <a:schemeClr val="accent2">
                    <a:lumMod val="75000"/>
                  </a:schemeClr>
                </a:solidFill>
              </a:rPr>
              <a:t>Limingan kunta</a:t>
            </a:r>
          </a:p>
          <a:p>
            <a:endParaRPr lang="fi-FI" sz="2000" b="1" dirty="0">
              <a:solidFill>
                <a:schemeClr val="accent2">
                  <a:lumMod val="75000"/>
                </a:schemeClr>
              </a:solidFill>
            </a:endParaRPr>
          </a:p>
          <a:p>
            <a:r>
              <a:rPr lang="fi-FI" sz="2000" b="1" dirty="0">
                <a:solidFill>
                  <a:schemeClr val="accent2">
                    <a:lumMod val="75000"/>
                  </a:schemeClr>
                </a:solidFill>
              </a:rPr>
              <a:t>Aikataulu: </a:t>
            </a:r>
            <a:r>
              <a:rPr lang="fi-FI" sz="2000" dirty="0">
                <a:solidFill>
                  <a:schemeClr val="accent2">
                    <a:lumMod val="75000"/>
                  </a:schemeClr>
                </a:solidFill>
              </a:rPr>
              <a:t>12/23-9/24</a:t>
            </a:r>
          </a:p>
          <a:p>
            <a:endParaRPr lang="fi-FI" sz="2000" b="1" dirty="0">
              <a:solidFill>
                <a:schemeClr val="accent2">
                  <a:lumMod val="75000"/>
                </a:schemeClr>
              </a:solidFill>
            </a:endParaRPr>
          </a:p>
          <a:p>
            <a:r>
              <a:rPr lang="fi-FI" sz="2000" b="1" dirty="0">
                <a:solidFill>
                  <a:schemeClr val="accent2">
                    <a:lumMod val="75000"/>
                  </a:schemeClr>
                </a:solidFill>
              </a:rPr>
              <a:t>Kokonaissumma</a:t>
            </a:r>
            <a:r>
              <a:rPr lang="fi-FI" sz="2000" dirty="0">
                <a:solidFill>
                  <a:schemeClr val="accent2">
                    <a:lumMod val="75000"/>
                  </a:schemeClr>
                </a:solidFill>
              </a:rPr>
              <a:t>: 67 800 €</a:t>
            </a:r>
          </a:p>
          <a:p>
            <a:r>
              <a:rPr lang="fi-FI" sz="2000" b="1" dirty="0">
                <a:solidFill>
                  <a:schemeClr val="accent2">
                    <a:lumMod val="75000"/>
                  </a:schemeClr>
                </a:solidFill>
              </a:rPr>
              <a:t>Avustusosuus: </a:t>
            </a:r>
            <a:r>
              <a:rPr lang="fi-FI" sz="2000" dirty="0">
                <a:solidFill>
                  <a:schemeClr val="accent2">
                    <a:lumMod val="75000"/>
                  </a:schemeClr>
                </a:solidFill>
              </a:rPr>
              <a:t>47 460 €</a:t>
            </a:r>
          </a:p>
          <a:p>
            <a:endParaRPr lang="fi-FI" sz="2000" b="1" dirty="0">
              <a:solidFill>
                <a:schemeClr val="accent2">
                  <a:lumMod val="75000"/>
                </a:schemeClr>
              </a:solidFill>
            </a:endParaRPr>
          </a:p>
          <a:p>
            <a:r>
              <a:rPr lang="fi-FI" sz="2000" b="1" dirty="0">
                <a:solidFill>
                  <a:schemeClr val="accent2">
                    <a:lumMod val="75000"/>
                  </a:schemeClr>
                </a:solidFill>
              </a:rPr>
              <a:t>Lisätietoja: </a:t>
            </a:r>
            <a:r>
              <a:rPr lang="fi-FI" sz="2000" dirty="0">
                <a:solidFill>
                  <a:schemeClr val="accent2">
                    <a:lumMod val="75000"/>
                  </a:schemeClr>
                </a:solidFill>
              </a:rPr>
              <a:t>Laura </a:t>
            </a:r>
            <a:r>
              <a:rPr lang="fi-FI" sz="2000" dirty="0" err="1">
                <a:solidFill>
                  <a:schemeClr val="accent2">
                    <a:lumMod val="75000"/>
                  </a:schemeClr>
                </a:solidFill>
              </a:rPr>
              <a:t>Kelhä</a:t>
            </a:r>
            <a:r>
              <a:rPr lang="fi-FI" sz="2000" dirty="0">
                <a:solidFill>
                  <a:schemeClr val="accent2">
                    <a:lumMod val="75000"/>
                  </a:schemeClr>
                </a:solidFill>
              </a:rPr>
              <a:t>, kehityspäällikkö</a:t>
            </a:r>
          </a:p>
          <a:p>
            <a:r>
              <a:rPr lang="fi-FI" sz="2000" dirty="0">
                <a:solidFill>
                  <a:schemeClr val="accent2">
                    <a:lumMod val="75000"/>
                  </a:schemeClr>
                </a:solidFill>
              </a:rPr>
              <a:t>laura.kelha@liminka.fi</a:t>
            </a:r>
          </a:p>
          <a:p>
            <a:r>
              <a:rPr lang="fi-FI" sz="2000" dirty="0">
                <a:solidFill>
                  <a:schemeClr val="accent2">
                    <a:lumMod val="75000"/>
                  </a:schemeClr>
                </a:solidFill>
              </a:rPr>
              <a:t>p. 050 309 3868</a:t>
            </a: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8244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2">
                    <a:lumMod val="75000"/>
                  </a:schemeClr>
                </a:solidFill>
              </a:rPr>
              <a:t>” </a:t>
            </a:r>
            <a:br>
              <a:rPr lang="fi-FI" i="1" dirty="0">
                <a:solidFill>
                  <a:schemeClr val="accent2">
                    <a:lumMod val="75000"/>
                  </a:schemeClr>
                </a:solidFill>
              </a:rPr>
            </a:br>
            <a:r>
              <a:rPr lang="fi-FI" sz="2800" i="1" dirty="0">
                <a:solidFill>
                  <a:schemeClr val="accent2">
                    <a:lumMod val="75000"/>
                  </a:schemeClr>
                </a:solidFill>
              </a:rPr>
              <a:t>Kannustetaan toisiamme varmistamaan hyvä tulevaisuus seuraavien sukupolvien liminkalaisille ja tehdään sellaisia asioita, jotka ovat meille kuntana ja kuntalaisina sopivan kokoisia.</a:t>
            </a:r>
            <a:br>
              <a:rPr lang="fi-FI" sz="2800" i="1" dirty="0">
                <a:solidFill>
                  <a:schemeClr val="accent2">
                    <a:lumMod val="75000"/>
                  </a:schemeClr>
                </a:solidFill>
              </a:rPr>
            </a:br>
            <a:br>
              <a:rPr lang="fi-FI" i="1" dirty="0">
                <a:solidFill>
                  <a:schemeClr val="accent2">
                    <a:lumMod val="75000"/>
                  </a:schemeClr>
                </a:solidFill>
              </a:rPr>
            </a:br>
            <a:r>
              <a:rPr lang="fi-FI" sz="2000" i="1" dirty="0">
                <a:solidFill>
                  <a:schemeClr val="accent2">
                    <a:lumMod val="75000"/>
                  </a:schemeClr>
                </a:solidFill>
              </a:rPr>
              <a:t>- Petri Koivisto, Kestävä Liminka –työryhmän puheenjohtaja</a:t>
            </a:r>
          </a:p>
        </p:txBody>
      </p:sp>
      <p:pic>
        <p:nvPicPr>
          <p:cNvPr id="14" name="Kuvan paikkamerkki 13" descr="Kuva, joka sisältää kohteen lintu, vesilintu, kuiri, nokka&#10;&#10;Kuvaus luotu automaattisesti">
            <a:extLst>
              <a:ext uri="{FF2B5EF4-FFF2-40B4-BE49-F238E27FC236}">
                <a16:creationId xmlns:a16="http://schemas.microsoft.com/office/drawing/2014/main" id="{5E4B1917-800E-AE02-81D9-8E04D05D07A2}"/>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9641" r="9641"/>
          <a:stretch>
            <a:fillRect/>
          </a:stretch>
        </p:blipFill>
        <p:spPr/>
      </p:pic>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
        <p:nvSpPr>
          <p:cNvPr id="15" name="Tekstiruutu 14">
            <a:extLst>
              <a:ext uri="{FF2B5EF4-FFF2-40B4-BE49-F238E27FC236}">
                <a16:creationId xmlns:a16="http://schemas.microsoft.com/office/drawing/2014/main" id="{5ED20ACC-CF81-D5E1-E169-45E8165A94DC}"/>
              </a:ext>
            </a:extLst>
          </p:cNvPr>
          <p:cNvSpPr txBox="1"/>
          <p:nvPr/>
        </p:nvSpPr>
        <p:spPr>
          <a:xfrm>
            <a:off x="9438674" y="5858509"/>
            <a:ext cx="133427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Arial" panose="020B0604020202020204"/>
                <a:ea typeface="+mn-ea"/>
                <a:cs typeface="+mn-cs"/>
              </a:rPr>
              <a:t>Kuva: Mikko </a:t>
            </a:r>
            <a:r>
              <a:rPr kumimoji="0" lang="fi-FI" sz="1000" b="0" i="0" u="none" strike="noStrike" kern="1200" cap="none" spc="0" normalizeH="0" baseline="0" noProof="0" dirty="0" err="1">
                <a:ln>
                  <a:noFill/>
                </a:ln>
                <a:solidFill>
                  <a:prstClr val="black"/>
                </a:solidFill>
                <a:effectLst/>
                <a:uLnTx/>
                <a:uFillTx/>
                <a:latin typeface="Arial" panose="020B0604020202020204"/>
                <a:ea typeface="+mn-ea"/>
                <a:cs typeface="+mn-cs"/>
              </a:rPr>
              <a:t>Oivukka</a:t>
            </a:r>
            <a:endParaRPr kumimoji="0" lang="fi-FI"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8112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231728"/>
            <a:ext cx="5511656" cy="1350832"/>
          </a:xfrm>
        </p:spPr>
        <p:txBody>
          <a:bodyPr/>
          <a:lstStyle/>
          <a:p>
            <a:r>
              <a:rPr lang="fi-FI" dirty="0"/>
              <a:t>Vaasan pyöräpysäköinnin toimenpideohjelma</a:t>
            </a:r>
          </a:p>
        </p:txBody>
      </p:sp>
      <p:sp>
        <p:nvSpPr>
          <p:cNvPr id="3" name="Tekstin paikkamerkki 2"/>
          <p:cNvSpPr>
            <a:spLocks noGrp="1"/>
          </p:cNvSpPr>
          <p:nvPr>
            <p:ph type="body" sz="quarter" idx="14"/>
          </p:nvPr>
        </p:nvSpPr>
        <p:spPr>
          <a:xfrm>
            <a:off x="888422" y="1932632"/>
            <a:ext cx="5855278" cy="4178228"/>
          </a:xfrm>
        </p:spPr>
        <p:txBody>
          <a:bodyPr/>
          <a:lstStyle/>
          <a:p>
            <a:pPr marL="285750" indent="-285750">
              <a:buFont typeface="Arial" panose="020B0604020202020204" pitchFamily="34" charset="0"/>
              <a:buChar char="•"/>
            </a:pPr>
            <a:r>
              <a:rPr lang="fi-FI" sz="1800" dirty="0">
                <a:solidFill>
                  <a:schemeClr val="tx1"/>
                </a:solidFill>
              </a:rPr>
              <a:t>Hankkeessa kartoitettiin pyöräpysäköinnin nykytila ja päivitettiin pyöräpysäköintikartta.</a:t>
            </a:r>
          </a:p>
          <a:p>
            <a:pPr marL="285750" indent="-285750">
              <a:buFont typeface="Arial" panose="020B0604020202020204" pitchFamily="34" charset="0"/>
              <a:buChar char="•"/>
            </a:pPr>
            <a:r>
              <a:rPr lang="fi-FI" sz="1800" dirty="0">
                <a:solidFill>
                  <a:schemeClr val="tx1"/>
                </a:solidFill>
              </a:rPr>
              <a:t>Hankkeen tuloksena valmistui 18 kehittämiskorttia, jotka ohjaavat kohteena olleen toimipaikan pyöräpysäköinnin kehittämistä sekä toimivat mallina vastaavien suunnittelukohteiden pyöräpysäköinnin suunnittelussa. </a:t>
            </a:r>
          </a:p>
          <a:p>
            <a:pPr marL="285750" indent="-285750">
              <a:buFont typeface="Arial" panose="020B0604020202020204" pitchFamily="34" charset="0"/>
              <a:buChar char="•"/>
            </a:pPr>
            <a:r>
              <a:rPr lang="fi-FI" sz="1800" dirty="0">
                <a:solidFill>
                  <a:schemeClr val="tx1"/>
                </a:solidFill>
              </a:rPr>
              <a:t>Kehittämiskorttien havaintojen pohjalta tarkasteltiin Vaasan nykyisiä pyöräpysäköintinormeja ja laadittiin niille kehittämissuositukset</a:t>
            </a:r>
          </a:p>
          <a:p>
            <a:pPr marL="285750" indent="-285750">
              <a:buFont typeface="Arial" panose="020B0604020202020204" pitchFamily="34" charset="0"/>
              <a:buChar char="•"/>
            </a:pPr>
            <a:r>
              <a:rPr lang="fi-FI" sz="1800" dirty="0">
                <a:solidFill>
                  <a:schemeClr val="tx1"/>
                </a:solidFill>
              </a:rPr>
              <a:t>Hankkeessa </a:t>
            </a:r>
            <a:r>
              <a:rPr lang="fi-FI" sz="1800" dirty="0" err="1">
                <a:solidFill>
                  <a:schemeClr val="tx1"/>
                </a:solidFill>
              </a:rPr>
              <a:t>osallistettiin</a:t>
            </a:r>
            <a:r>
              <a:rPr lang="fi-FI" sz="1800" dirty="0">
                <a:solidFill>
                  <a:schemeClr val="tx1"/>
                </a:solidFill>
              </a:rPr>
              <a:t> suunnitteluun eri sidosryhmiä ja laadittiin ohjeistukset pyöräpysäköinnin suunnittelun ja kehittämisen tueksi taloyhtiöille ja yrityksille.</a:t>
            </a:r>
          </a:p>
          <a:p>
            <a:endParaRPr lang="fi-FI" dirty="0"/>
          </a:p>
        </p:txBody>
      </p:sp>
      <p:sp>
        <p:nvSpPr>
          <p:cNvPr id="4" name="Tekstin paikkamerkki 3"/>
          <p:cNvSpPr>
            <a:spLocks noGrp="1"/>
          </p:cNvSpPr>
          <p:nvPr>
            <p:ph type="body" sz="quarter" idx="15"/>
          </p:nvPr>
        </p:nvSpPr>
        <p:spPr>
          <a:xfrm>
            <a:off x="7468340" y="1399015"/>
            <a:ext cx="4394253" cy="4892820"/>
          </a:xfrm>
        </p:spPr>
        <p:txBody>
          <a:bodyPr vert="horz" lIns="0" tIns="0" rIns="0" bIns="0" rtlCol="0" anchor="t">
            <a:noAutofit/>
          </a:bodyPr>
          <a:lstStyle/>
          <a:p>
            <a:r>
              <a:rPr lang="fi-FI" sz="2000" b="1" dirty="0">
                <a:solidFill>
                  <a:srgbClr val="236192"/>
                </a:solidFill>
              </a:rPr>
              <a:t>Vastuutaho: Vaasan kaupunki</a:t>
            </a:r>
            <a:endParaRPr lang="fi-FI" sz="2000" dirty="0">
              <a:solidFill>
                <a:srgbClr val="236192"/>
              </a:solidFill>
            </a:endParaRP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11/23-09/24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80 000 €</a:t>
            </a:r>
          </a:p>
          <a:p>
            <a:r>
              <a:rPr lang="fi-FI" sz="2000" b="1" dirty="0">
                <a:solidFill>
                  <a:srgbClr val="236192"/>
                </a:solidFill>
              </a:rPr>
              <a:t>Avustusosuus</a:t>
            </a:r>
            <a:r>
              <a:rPr lang="fi-FI" sz="2000" dirty="0">
                <a:solidFill>
                  <a:srgbClr val="236192"/>
                </a:solidFill>
              </a:rPr>
              <a:t>: 56 000 €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Jukka Talvi </a:t>
            </a:r>
            <a:r>
              <a:rPr lang="fi-FI" sz="2000" dirty="0">
                <a:solidFill>
                  <a:srgbClr val="236192"/>
                </a:solidFill>
                <a:hlinkClick r:id="rId2"/>
              </a:rPr>
              <a:t>jukka.talvi@vaasa.fi</a:t>
            </a:r>
            <a:r>
              <a:rPr lang="fi-FI" sz="2000" dirty="0">
                <a:solidFill>
                  <a:srgbClr val="236192"/>
                </a:solidFill>
              </a:rPr>
              <a:t> ja </a:t>
            </a:r>
          </a:p>
          <a:p>
            <a:r>
              <a:rPr lang="fi-FI" sz="2000" dirty="0">
                <a:solidFill>
                  <a:srgbClr val="236192"/>
                </a:solidFill>
              </a:rPr>
              <a:t>Samuli Huusko </a:t>
            </a:r>
            <a:r>
              <a:rPr lang="fi-FI" sz="2000" dirty="0">
                <a:solidFill>
                  <a:srgbClr val="236192"/>
                </a:solidFill>
                <a:hlinkClick r:id="rId3"/>
              </a:rPr>
              <a:t>samuli.huusko@vaasa.fi</a:t>
            </a:r>
            <a:r>
              <a:rPr lang="fi-FI" sz="2000" dirty="0">
                <a:solidFill>
                  <a:srgbClr val="236192"/>
                </a:solidFill>
              </a:rPr>
              <a:t> </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27</a:t>
            </a:fld>
            <a:endParaRPr lang="fi-FI" dirty="0"/>
          </a:p>
        </p:txBody>
      </p:sp>
    </p:spTree>
    <p:extLst>
      <p:ext uri="{BB962C8B-B14F-4D97-AF65-F5344CB8AC3E}">
        <p14:creationId xmlns:p14="http://schemas.microsoft.com/office/powerpoint/2010/main" val="58404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br>
              <a:rPr lang="fi-FI" i="1" dirty="0">
                <a:solidFill>
                  <a:srgbClr val="236192"/>
                </a:solidFill>
              </a:rPr>
            </a:br>
            <a:r>
              <a:rPr lang="fi-FI" sz="2800" dirty="0">
                <a:solidFill>
                  <a:srgbClr val="236192"/>
                </a:solidFill>
                <a:effectLst/>
                <a:latin typeface="+mn-lt"/>
                <a:ea typeface="Calibri" panose="020F0502020204030204" pitchFamily="34" charset="0"/>
              </a:rPr>
              <a:t>Pyöräpysäköinnin edistäminen ei ole pelkästään turvallisten pysäköinti ratkaisujen tarjoamista polkupyörille – se on investointi terveellisempään, kestävämpään ja yhteisöllisempään kaupunkiympäristöön.</a:t>
            </a:r>
            <a:br>
              <a:rPr lang="fi-FI" sz="2800" i="1" dirty="0">
                <a:solidFill>
                  <a:srgbClr val="236192"/>
                </a:solidFill>
              </a:rPr>
            </a:br>
            <a:br>
              <a:rPr lang="fi-FI" i="1" dirty="0">
                <a:solidFill>
                  <a:srgbClr val="236192"/>
                </a:solidFill>
              </a:rPr>
            </a:br>
            <a:r>
              <a:rPr lang="fi-FI" sz="2000" i="1" dirty="0">
                <a:solidFill>
                  <a:srgbClr val="236192"/>
                </a:solidFill>
              </a:rPr>
              <a:t>- Samuli Huusko – Kävelyn ja pyöräilyn projekti-insinööri</a:t>
            </a:r>
          </a:p>
        </p:txBody>
      </p:sp>
      <p:pic>
        <p:nvPicPr>
          <p:cNvPr id="4" name="Picture Placeholder 3" descr="A bicycle rack with a bike symbol on it&#10;&#10;Description automatically generated">
            <a:extLst>
              <a:ext uri="{FF2B5EF4-FFF2-40B4-BE49-F238E27FC236}">
                <a16:creationId xmlns:a16="http://schemas.microsoft.com/office/drawing/2014/main" id="{C5B0CAC3-B735-13C2-6F0E-28F311FB993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32" r="20432"/>
          <a:stretch>
            <a:fillRect/>
          </a:stretch>
        </p:blipFill>
        <p:spPr/>
      </p:pic>
      <p:sp>
        <p:nvSpPr>
          <p:cNvPr id="7" name="Dian numeron paikkamerkki 6"/>
          <p:cNvSpPr>
            <a:spLocks noGrp="1"/>
          </p:cNvSpPr>
          <p:nvPr>
            <p:ph type="sldNum" sz="quarter" idx="12"/>
          </p:nvPr>
        </p:nvSpPr>
        <p:spPr/>
        <p:txBody>
          <a:bodyPr/>
          <a:lstStyle/>
          <a:p>
            <a:fld id="{91E53C16-2649-4D48-AFD3-9E32AB86C978}" type="slidenum">
              <a:rPr lang="fi-FI" smtClean="0"/>
              <a:pPr/>
              <a:t>28</a:t>
            </a:fld>
            <a:endParaRPr lang="fi-FI" dirty="0"/>
          </a:p>
        </p:txBody>
      </p:sp>
    </p:spTree>
    <p:extLst>
      <p:ext uri="{BB962C8B-B14F-4D97-AF65-F5344CB8AC3E}">
        <p14:creationId xmlns:p14="http://schemas.microsoft.com/office/powerpoint/2010/main" val="177668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587468"/>
            <a:ext cx="6508352" cy="1700904"/>
          </a:xfrm>
        </p:spPr>
        <p:txBody>
          <a:bodyPr/>
          <a:lstStyle/>
          <a:p>
            <a:r>
              <a:rPr lang="fi-FI" sz="2800" b="1" i="0" dirty="0">
                <a:solidFill>
                  <a:srgbClr val="002F3B"/>
                </a:solidFill>
                <a:effectLst/>
              </a:rPr>
              <a:t>Etelä-Pohjanmaan ja Pohjanmaan raskaan liikenteen vaihtoehtoisten käyttövoimien jakeluverkoston kehittäminen</a:t>
            </a:r>
            <a:endParaRPr lang="fi-FI" sz="4400" dirty="0"/>
          </a:p>
        </p:txBody>
      </p:sp>
      <p:sp>
        <p:nvSpPr>
          <p:cNvPr id="3" name="Tekstin paikkamerkki 2"/>
          <p:cNvSpPr>
            <a:spLocks noGrp="1"/>
          </p:cNvSpPr>
          <p:nvPr>
            <p:ph type="body" sz="quarter" idx="14"/>
          </p:nvPr>
        </p:nvSpPr>
        <p:spPr>
          <a:xfrm>
            <a:off x="889144" y="2543217"/>
            <a:ext cx="6508352" cy="3882841"/>
          </a:xfrm>
        </p:spPr>
        <p:txBody>
          <a:bodyPr/>
          <a:lstStyle/>
          <a:p>
            <a:r>
              <a:rPr lang="fi-FI" sz="1500" b="0" i="0" dirty="0">
                <a:solidFill>
                  <a:srgbClr val="000000"/>
                </a:solidFill>
                <a:effectLst/>
              </a:rPr>
              <a:t>Tavoitteena hankkeessa on ollut tukea liikenteen kasvihuonekaasupäästöjen vähentämistavoitetta ja avustaa toimijoita kehittämään vaihtoehtoisten käyttövoimien (vety, biokaasu ja sähkö) jakeluverkostoa.</a:t>
            </a:r>
            <a:r>
              <a:rPr lang="fi-FI" sz="1500" dirty="0"/>
              <a:t> </a:t>
            </a:r>
          </a:p>
          <a:p>
            <a:endParaRPr lang="fi-FI" sz="1500" b="0" i="0" dirty="0">
              <a:solidFill>
                <a:srgbClr val="000000"/>
              </a:solidFill>
              <a:effectLst/>
            </a:endParaRPr>
          </a:p>
          <a:p>
            <a:r>
              <a:rPr lang="fi-FI" sz="1500" dirty="0">
                <a:solidFill>
                  <a:srgbClr val="000000"/>
                </a:solidFill>
              </a:rPr>
              <a:t>Hankkeessa on l</a:t>
            </a:r>
            <a:r>
              <a:rPr lang="fi-FI" sz="1500" b="0" i="0" dirty="0">
                <a:solidFill>
                  <a:srgbClr val="000000"/>
                </a:solidFill>
                <a:effectLst/>
              </a:rPr>
              <a:t>aadittu selvitys, jonka tulosten perusteella vaihtoehtoisten käyttövoimien käyttöönottoa voidaan mahdollistaa maakuntien alueella. Selvityksessä </a:t>
            </a:r>
            <a:r>
              <a:rPr lang="fi-FI" sz="1500" dirty="0">
                <a:solidFill>
                  <a:srgbClr val="000000"/>
                </a:solidFill>
              </a:rPr>
              <a:t>käsitellään </a:t>
            </a:r>
            <a:r>
              <a:rPr lang="fi-FI" sz="1500" b="0" i="0" dirty="0">
                <a:solidFill>
                  <a:srgbClr val="000000"/>
                </a:solidFill>
                <a:effectLst/>
              </a:rPr>
              <a:t>mm. maankäytöllisiä haasteita </a:t>
            </a:r>
            <a:r>
              <a:rPr lang="fi-FI" sz="1500" dirty="0">
                <a:solidFill>
                  <a:srgbClr val="000000"/>
                </a:solidFill>
              </a:rPr>
              <a:t>ja niihin </a:t>
            </a:r>
            <a:r>
              <a:rPr lang="fi-FI" sz="1500" b="0" i="0" dirty="0">
                <a:solidFill>
                  <a:srgbClr val="000000"/>
                </a:solidFill>
                <a:effectLst/>
              </a:rPr>
              <a:t>vastaamista sekä tuetaan </a:t>
            </a:r>
            <a:r>
              <a:rPr lang="fi-FI" sz="1500" b="0" i="0" dirty="0" err="1">
                <a:solidFill>
                  <a:srgbClr val="000000"/>
                </a:solidFill>
                <a:effectLst/>
              </a:rPr>
              <a:t>luvituksen</a:t>
            </a:r>
            <a:r>
              <a:rPr lang="fi-FI" sz="1500" b="0" i="0" dirty="0">
                <a:solidFill>
                  <a:srgbClr val="000000"/>
                </a:solidFill>
                <a:effectLst/>
              </a:rPr>
              <a:t> sujuvoittamista uusien lataus- ja jakeluasemien rakentamiseksi. Selvityksen lopputuloksena on toimenpideo</a:t>
            </a:r>
            <a:r>
              <a:rPr lang="fi-FI" sz="1500" dirty="0">
                <a:solidFill>
                  <a:srgbClr val="000000"/>
                </a:solidFill>
              </a:rPr>
              <a:t>hjelma, jonka avulla tavoitteet voidaan maakuntien alueella saavuttaa.</a:t>
            </a:r>
            <a:endParaRPr lang="fi-FI" sz="1500" b="0" i="0" dirty="0">
              <a:solidFill>
                <a:srgbClr val="000000"/>
              </a:solidFill>
              <a:effectLst/>
            </a:endParaRPr>
          </a:p>
          <a:p>
            <a:endParaRPr lang="fi-FI" sz="1500" b="0" i="0" dirty="0">
              <a:solidFill>
                <a:srgbClr val="000000"/>
              </a:solidFill>
              <a:effectLst/>
            </a:endParaRPr>
          </a:p>
          <a:p>
            <a:r>
              <a:rPr lang="fi-FI" sz="1500" b="0" i="0" dirty="0">
                <a:solidFill>
                  <a:srgbClr val="000000"/>
                </a:solidFill>
                <a:effectLst/>
              </a:rPr>
              <a:t>Työtä on tehty yhdessä mm. kuntien, viranomaisten, logistiikka-alan, jakeluverkkotarjoajien, sähköyhtiöiden kanssa. Työ täydentää asiasta laadittuja ja käynnissä olevia valtakunnallisia selvityksiä ja toimenpideohjelmia.</a:t>
            </a:r>
            <a:endParaRPr lang="fi-FI" sz="1500" dirty="0"/>
          </a:p>
        </p:txBody>
      </p:sp>
      <p:sp>
        <p:nvSpPr>
          <p:cNvPr id="4" name="Tekstin paikkamerkki 3"/>
          <p:cNvSpPr>
            <a:spLocks noGrp="1"/>
          </p:cNvSpPr>
          <p:nvPr>
            <p:ph type="body" sz="quarter" idx="15"/>
          </p:nvPr>
        </p:nvSpPr>
        <p:spPr>
          <a:xfrm>
            <a:off x="7540243" y="1235810"/>
            <a:ext cx="4105656" cy="4901000"/>
          </a:xfrm>
        </p:spPr>
        <p:txBody>
          <a:bodyPr vert="horz" lIns="0" tIns="0" rIns="0" bIns="0" rtlCol="0" anchor="t">
            <a:noAutofit/>
          </a:bodyPr>
          <a:lstStyle/>
          <a:p>
            <a:r>
              <a:rPr lang="fi-FI" sz="1800" b="1" dirty="0">
                <a:solidFill>
                  <a:srgbClr val="236192"/>
                </a:solidFill>
              </a:rPr>
              <a:t>Vastuutaho: </a:t>
            </a:r>
            <a:r>
              <a:rPr lang="fi-FI" sz="1800" dirty="0">
                <a:solidFill>
                  <a:srgbClr val="236192"/>
                </a:solidFill>
              </a:rPr>
              <a:t>Etelä-Pohjanmaan liitto</a:t>
            </a:r>
          </a:p>
          <a:p>
            <a:endParaRPr lang="fi-FI" sz="1800" dirty="0">
              <a:solidFill>
                <a:srgbClr val="236192"/>
              </a:solidFill>
            </a:endParaRPr>
          </a:p>
          <a:p>
            <a:r>
              <a:rPr lang="fi-FI" sz="1800" b="1" dirty="0">
                <a:solidFill>
                  <a:srgbClr val="236192"/>
                </a:solidFill>
              </a:rPr>
              <a:t>Muut konsortioon osallistuvat:</a:t>
            </a:r>
          </a:p>
          <a:p>
            <a:r>
              <a:rPr lang="fi-FI" sz="1800" dirty="0">
                <a:solidFill>
                  <a:srgbClr val="236192"/>
                </a:solidFill>
              </a:rPr>
              <a:t>Pohjanmaan liitto</a:t>
            </a:r>
          </a:p>
          <a:p>
            <a:endParaRPr lang="fi-FI" sz="1800" dirty="0">
              <a:solidFill>
                <a:srgbClr val="236192"/>
              </a:solidFill>
            </a:endParaRPr>
          </a:p>
          <a:p>
            <a:r>
              <a:rPr lang="fi-FI" sz="1800" b="1" dirty="0">
                <a:solidFill>
                  <a:srgbClr val="236192"/>
                </a:solidFill>
              </a:rPr>
              <a:t>Aikataulu: </a:t>
            </a:r>
            <a:r>
              <a:rPr lang="fi-FI" sz="1800" dirty="0">
                <a:solidFill>
                  <a:srgbClr val="236192"/>
                </a:solidFill>
              </a:rPr>
              <a:t>12/23-8/24</a:t>
            </a:r>
            <a:endParaRPr lang="fi-FI" sz="1800" dirty="0">
              <a:solidFill>
                <a:srgbClr val="236192"/>
              </a:solidFill>
              <a:cs typeface="Arial"/>
            </a:endParaRPr>
          </a:p>
          <a:p>
            <a:endParaRPr lang="fi-FI" sz="1800" b="1" dirty="0">
              <a:solidFill>
                <a:srgbClr val="236192"/>
              </a:solidFill>
            </a:endParaRPr>
          </a:p>
          <a:p>
            <a:r>
              <a:rPr lang="fi-FI" sz="1800" b="1" dirty="0">
                <a:solidFill>
                  <a:srgbClr val="236192"/>
                </a:solidFill>
              </a:rPr>
              <a:t>Kokonaissumma: </a:t>
            </a:r>
            <a:r>
              <a:rPr lang="fi-FI" sz="1800" dirty="0">
                <a:solidFill>
                  <a:srgbClr val="236192"/>
                </a:solidFill>
              </a:rPr>
              <a:t>80 000 €</a:t>
            </a:r>
          </a:p>
          <a:p>
            <a:r>
              <a:rPr lang="fi-FI" sz="1800" b="1" dirty="0">
                <a:solidFill>
                  <a:srgbClr val="236192"/>
                </a:solidFill>
              </a:rPr>
              <a:t>Avustusosuus</a:t>
            </a:r>
            <a:r>
              <a:rPr lang="fi-FI" sz="1800" dirty="0">
                <a:solidFill>
                  <a:srgbClr val="236192"/>
                </a:solidFill>
              </a:rPr>
              <a:t>: 56 000 €</a:t>
            </a:r>
          </a:p>
          <a:p>
            <a:endParaRPr lang="fi-FI" sz="1800" dirty="0">
              <a:solidFill>
                <a:srgbClr val="236192"/>
              </a:solidFill>
            </a:endParaRPr>
          </a:p>
          <a:p>
            <a:r>
              <a:rPr lang="fi-FI" sz="1800" dirty="0">
                <a:solidFill>
                  <a:srgbClr val="236192"/>
                </a:solidFill>
                <a:hlinkClick r:id="rId2"/>
              </a:rPr>
              <a:t>https://epliitto.fi/kayttovoimaselvitys</a:t>
            </a:r>
            <a:r>
              <a:rPr lang="fi-FI" sz="1800" dirty="0">
                <a:solidFill>
                  <a:srgbClr val="236192"/>
                </a:solidFill>
              </a:rPr>
              <a:t> </a:t>
            </a:r>
          </a:p>
          <a:p>
            <a:endParaRPr lang="fi-FI" sz="1800" dirty="0">
              <a:solidFill>
                <a:srgbClr val="236192"/>
              </a:solidFill>
            </a:endParaRPr>
          </a:p>
          <a:p>
            <a:r>
              <a:rPr lang="fi-FI" sz="1800" b="1" dirty="0">
                <a:solidFill>
                  <a:srgbClr val="236192"/>
                </a:solidFill>
              </a:rPr>
              <a:t>Lisätietoja: </a:t>
            </a:r>
            <a:r>
              <a:rPr lang="fi-FI" sz="1800" dirty="0">
                <a:solidFill>
                  <a:srgbClr val="236192"/>
                </a:solidFill>
              </a:rPr>
              <a:t>Jani Palomäki, jani.palomaki@etela-pohjanmaa.fi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29</a:t>
            </a:fld>
            <a:endParaRPr lang="fi-FI" dirty="0"/>
          </a:p>
        </p:txBody>
      </p:sp>
    </p:spTree>
    <p:extLst>
      <p:ext uri="{BB962C8B-B14F-4D97-AF65-F5344CB8AC3E}">
        <p14:creationId xmlns:p14="http://schemas.microsoft.com/office/powerpoint/2010/main" val="263536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p:cNvSpPr>
            <a:spLocks noGrp="1"/>
          </p:cNvSpPr>
          <p:nvPr>
            <p:ph type="sldNum" sz="quarter" idx="12"/>
          </p:nvPr>
        </p:nvSpPr>
        <p:spPr/>
        <p:txBody>
          <a:bodyPr/>
          <a:lstStyle/>
          <a:p>
            <a:fld id="{91E53C16-2649-4D48-AFD3-9E32AB86C978}" type="slidenum">
              <a:rPr lang="fi-FI" smtClean="0"/>
              <a:pPr/>
              <a:t>3</a:t>
            </a:fld>
            <a:endParaRPr lang="fi-FI"/>
          </a:p>
        </p:txBody>
      </p:sp>
      <p:sp>
        <p:nvSpPr>
          <p:cNvPr id="8" name="Otsikko 1"/>
          <p:cNvSpPr>
            <a:spLocks noGrp="1"/>
          </p:cNvSpPr>
          <p:nvPr>
            <p:ph type="title"/>
          </p:nvPr>
        </p:nvSpPr>
        <p:spPr>
          <a:xfrm>
            <a:off x="674391" y="323789"/>
            <a:ext cx="10971507" cy="1398997"/>
          </a:xfrm>
        </p:spPr>
        <p:txBody>
          <a:bodyPr anchor="ctr"/>
          <a:lstStyle/>
          <a:p>
            <a:r>
              <a:rPr lang="fi-FI" sz="2800" dirty="0">
                <a:solidFill>
                  <a:schemeClr val="bg2"/>
                </a:solidFill>
              </a:rPr>
              <a:t>Kestävää asumista Jyväskylän asuinalueilla: sidosryhmiä tukien ja sitouttaen (KAJASTUS)</a:t>
            </a:r>
          </a:p>
        </p:txBody>
      </p:sp>
      <p:sp>
        <p:nvSpPr>
          <p:cNvPr id="9" name="Tekstin paikkamerkki 2"/>
          <p:cNvSpPr>
            <a:spLocks noGrp="1"/>
          </p:cNvSpPr>
          <p:nvPr>
            <p:ph type="body" sz="quarter" idx="14"/>
          </p:nvPr>
        </p:nvSpPr>
        <p:spPr>
          <a:xfrm>
            <a:off x="476258" y="1634561"/>
            <a:ext cx="8045950" cy="4464779"/>
          </a:xfrm>
        </p:spPr>
        <p:txBody>
          <a:bodyPr/>
          <a:lstStyle/>
          <a:p>
            <a:pPr lvl="1"/>
            <a:r>
              <a:rPr lang="fi-FI" sz="1100" dirty="0">
                <a:solidFill>
                  <a:schemeClr val="bg2"/>
                </a:solidFill>
              </a:rPr>
              <a:t>Hankkeen tavoitteena oli edistää vähähiilistä ja kestävää arkea Jyväskylän asuinalueilla. Hankkeessa kehitettiin ja testattiin toimintamalleja, joilla kaupungin asukkaiden rakentamisesta, asumisesta, ruokailusta, liikkumisesta ja muusta kuluttamisesta aiheutuvia päästöjä voidaan pienentää pitkällä tähtäimellä. Hankkeessa toimenpiteitä kohdistettiin kahdentyyppisille alueille:</a:t>
            </a:r>
          </a:p>
          <a:p>
            <a:pPr marL="352425" lvl="1" indent="-171450">
              <a:buFont typeface="Arial" panose="020B0604020202020204" pitchFamily="34" charset="0"/>
              <a:buChar char="•"/>
            </a:pPr>
            <a:r>
              <a:rPr lang="fi-FI" sz="1100" dirty="0">
                <a:solidFill>
                  <a:schemeClr val="bg2"/>
                </a:solidFill>
              </a:rPr>
              <a:t>Uudet, rakentuvat pientaloalueet (rakentajien ennakko-ohjaus)</a:t>
            </a:r>
          </a:p>
          <a:p>
            <a:pPr marL="352425" lvl="1" indent="-171450">
              <a:buFont typeface="Arial" panose="020B0604020202020204" pitchFamily="34" charset="0"/>
              <a:buChar char="•"/>
            </a:pPr>
            <a:r>
              <a:rPr lang="fi-FI" sz="1100" dirty="0">
                <a:solidFill>
                  <a:schemeClr val="bg2"/>
                </a:solidFill>
              </a:rPr>
              <a:t>Vanhat, olemassa olevat asuinalueet, erityisesti kerrostaloalueet (ilmastokokeilut)</a:t>
            </a:r>
          </a:p>
          <a:p>
            <a:pPr lvl="1"/>
            <a:r>
              <a:rPr lang="fi-FI" sz="1100" dirty="0">
                <a:solidFill>
                  <a:schemeClr val="bg2"/>
                </a:solidFill>
              </a:rPr>
              <a:t>Pientalorakentajien tueksi ja ennakko-ohjauksen osaksi tuotettiin Askelia vähähiiliseen rakentamiseen – opas uuden kodin rakentajalle ja kaksi asiantuntijaluentoa, jotka ovat avoimesti kaikkien saatavilla kaupungin verkkosivuilla.</a:t>
            </a:r>
          </a:p>
          <a:p>
            <a:pPr lvl="1"/>
            <a:r>
              <a:rPr lang="fi-FI" sz="1100" dirty="0">
                <a:solidFill>
                  <a:schemeClr val="bg2"/>
                </a:solidFill>
              </a:rPr>
              <a:t>Kortepohjan ja Huhtasuon alueilla viidessä eri vuokrakerrostalokohteessa toteutettiin ilmastopalapelin pelaamisen perusteella hiilijalanjäljen pienentämiseen vaikuttavia ilmastokokeiluja. Nämä kokeilut kohdennettiin 15 testiryhmälle:</a:t>
            </a:r>
          </a:p>
          <a:p>
            <a:pPr marL="352425" lvl="1" indent="-171450">
              <a:buFont typeface="Arial" panose="020B0604020202020204" pitchFamily="34" charset="0"/>
              <a:buChar char="•"/>
            </a:pPr>
            <a:r>
              <a:rPr lang="fi-FI" sz="1100" dirty="0">
                <a:solidFill>
                  <a:schemeClr val="bg2"/>
                </a:solidFill>
              </a:rPr>
              <a:t>Vegeboksikokeilu</a:t>
            </a:r>
          </a:p>
          <a:p>
            <a:pPr marL="352425" lvl="1" indent="-171450">
              <a:buFont typeface="Arial" panose="020B0604020202020204" pitchFamily="34" charset="0"/>
              <a:buChar char="•"/>
            </a:pPr>
            <a:r>
              <a:rPr lang="fi-FI" sz="1100" dirty="0">
                <a:solidFill>
                  <a:schemeClr val="bg2"/>
                </a:solidFill>
              </a:rPr>
              <a:t>Hävikkiruokakurssi</a:t>
            </a:r>
          </a:p>
          <a:p>
            <a:pPr marL="352425" lvl="1" indent="-171450">
              <a:buFont typeface="Arial" panose="020B0604020202020204" pitchFamily="34" charset="0"/>
              <a:buChar char="•"/>
            </a:pPr>
            <a:r>
              <a:rPr lang="fi-FI" sz="1100" dirty="0">
                <a:solidFill>
                  <a:schemeClr val="bg2"/>
                </a:solidFill>
              </a:rPr>
              <a:t>Sähköpyöräkokeilu</a:t>
            </a:r>
          </a:p>
          <a:p>
            <a:pPr marL="352425" lvl="1" indent="-171450">
              <a:buFont typeface="Arial" panose="020B0604020202020204" pitchFamily="34" charset="0"/>
              <a:buChar char="•"/>
            </a:pPr>
            <a:r>
              <a:rPr lang="fi-FI" sz="1100" dirty="0">
                <a:solidFill>
                  <a:schemeClr val="bg2"/>
                </a:solidFill>
              </a:rPr>
              <a:t>Bussikorttikokeilu</a:t>
            </a:r>
          </a:p>
          <a:p>
            <a:pPr marL="352425" lvl="1" indent="-171450">
              <a:buFont typeface="Arial" panose="020B0604020202020204" pitchFamily="34" charset="0"/>
              <a:buChar char="•"/>
            </a:pPr>
            <a:r>
              <a:rPr lang="fi-FI" sz="1100" dirty="0">
                <a:solidFill>
                  <a:schemeClr val="bg2"/>
                </a:solidFill>
              </a:rPr>
              <a:t>Vaatehuoltokonsultaatio</a:t>
            </a:r>
          </a:p>
          <a:p>
            <a:pPr lvl="1"/>
            <a:r>
              <a:rPr lang="fi-FI" sz="1100" dirty="0">
                <a:solidFill>
                  <a:schemeClr val="bg2"/>
                </a:solidFill>
              </a:rPr>
              <a:t>Kokeilujakson perusteella testiryhmät pienensivät hiilijalanjälkeään yhteensä 22 tonnia CO</a:t>
            </a:r>
            <a:r>
              <a:rPr lang="fi-FI" sz="1100" baseline="-25000" dirty="0">
                <a:solidFill>
                  <a:schemeClr val="bg2"/>
                </a:solidFill>
              </a:rPr>
              <a:t>2e</a:t>
            </a:r>
            <a:r>
              <a:rPr lang="fi-FI" sz="1100" dirty="0">
                <a:solidFill>
                  <a:schemeClr val="bg2"/>
                </a:solidFill>
              </a:rPr>
              <a:t>/vuosi, mikä vastaa yli kahden keskivertosuomalaisen elämäntavan hiilijalanjälkeä. Ilmastovaikutusten näkökulmasta vaikuttavin kokeilu oli vegeboksikokeilu. Testiryhmäkokeilujen lisäksi kokeiluja kohdistettiin kerrostalokohteiden kaikille asukkaille kesä-elokuun 2024 ajan. Esimerkkejä olivat sähköpyöräkokeilu, pihakirppis-konsepti, parsintapaja ja vedensäästökilpailu. Suosituimpana kokeiluna oli kahteen kohteeseen toteutettu sähköpyörien yhteiskäytön mahdollistaminen – yhteensä kilometrejä poljettiin neljällä pyörällä 1600 kilometriä.</a:t>
            </a:r>
          </a:p>
          <a:p>
            <a:endParaRPr lang="fi-FI" dirty="0"/>
          </a:p>
        </p:txBody>
      </p:sp>
      <p:sp>
        <p:nvSpPr>
          <p:cNvPr id="10" name="Tekstin paikkamerkki 3"/>
          <p:cNvSpPr>
            <a:spLocks noGrp="1"/>
          </p:cNvSpPr>
          <p:nvPr>
            <p:ph type="body" sz="quarter" idx="15"/>
          </p:nvPr>
        </p:nvSpPr>
        <p:spPr>
          <a:xfrm>
            <a:off x="8720341" y="1634561"/>
            <a:ext cx="2908148" cy="4366994"/>
          </a:xfrm>
        </p:spPr>
        <p:txBody>
          <a:bodyPr vert="horz" lIns="0" tIns="0" rIns="0" bIns="0" rtlCol="0" anchor="t">
            <a:noAutofit/>
          </a:bodyPr>
          <a:lstStyle/>
          <a:p>
            <a:r>
              <a:rPr lang="fi-FI" b="1" dirty="0">
                <a:solidFill>
                  <a:schemeClr val="accent2"/>
                </a:solidFill>
              </a:rPr>
              <a:t>Vastuutaho: Jyväskylän kaupunki</a:t>
            </a:r>
            <a:endParaRPr lang="fi-FI" dirty="0">
              <a:solidFill>
                <a:schemeClr val="accent2"/>
              </a:solidFill>
            </a:endParaRPr>
          </a:p>
          <a:p>
            <a:endParaRPr lang="fi-FI" dirty="0">
              <a:solidFill>
                <a:schemeClr val="accent2"/>
              </a:solidFill>
            </a:endParaRPr>
          </a:p>
          <a:p>
            <a:r>
              <a:rPr lang="fi-FI" b="1" dirty="0">
                <a:solidFill>
                  <a:schemeClr val="accent2"/>
                </a:solidFill>
              </a:rPr>
              <a:t>Aikataulu: </a:t>
            </a:r>
            <a:r>
              <a:rPr lang="fi-FI" dirty="0">
                <a:solidFill>
                  <a:schemeClr val="accent2"/>
                </a:solidFill>
              </a:rPr>
              <a:t>11/23-09/24</a:t>
            </a:r>
            <a:endParaRPr lang="fi-FI" dirty="0">
              <a:solidFill>
                <a:schemeClr val="accent2"/>
              </a:solidFill>
              <a:cs typeface="Arial"/>
            </a:endParaRPr>
          </a:p>
          <a:p>
            <a:endParaRPr lang="fi-FI" b="1" dirty="0">
              <a:solidFill>
                <a:schemeClr val="accent2"/>
              </a:solidFill>
            </a:endParaRPr>
          </a:p>
          <a:p>
            <a:r>
              <a:rPr lang="fi-FI" b="1" dirty="0">
                <a:solidFill>
                  <a:schemeClr val="accent2"/>
                </a:solidFill>
              </a:rPr>
              <a:t>Kokonaissumma: </a:t>
            </a:r>
            <a:r>
              <a:rPr lang="fi-FI" dirty="0">
                <a:solidFill>
                  <a:schemeClr val="accent2"/>
                </a:solidFill>
              </a:rPr>
              <a:t>80 000 €</a:t>
            </a:r>
          </a:p>
          <a:p>
            <a:r>
              <a:rPr lang="fi-FI" b="1" dirty="0">
                <a:solidFill>
                  <a:schemeClr val="accent2"/>
                </a:solidFill>
              </a:rPr>
              <a:t>Avustusosuus</a:t>
            </a:r>
            <a:r>
              <a:rPr lang="fi-FI" dirty="0">
                <a:solidFill>
                  <a:schemeClr val="accent2"/>
                </a:solidFill>
              </a:rPr>
              <a:t>: 56 000 €</a:t>
            </a:r>
          </a:p>
          <a:p>
            <a:endParaRPr lang="fi-FI" dirty="0">
              <a:solidFill>
                <a:schemeClr val="accent2"/>
              </a:solidFill>
            </a:endParaRPr>
          </a:p>
          <a:p>
            <a:r>
              <a:rPr lang="fi-FI" b="1" dirty="0">
                <a:solidFill>
                  <a:schemeClr val="accent2"/>
                </a:solidFill>
              </a:rPr>
              <a:t>Yhteyshenkilöt:</a:t>
            </a:r>
          </a:p>
          <a:p>
            <a:r>
              <a:rPr lang="fi-FI" dirty="0">
                <a:solidFill>
                  <a:schemeClr val="accent2"/>
                </a:solidFill>
              </a:rPr>
              <a:t>Outi Manninen, ympäristöasiantuntija</a:t>
            </a:r>
          </a:p>
          <a:p>
            <a:r>
              <a:rPr lang="fi-FI" dirty="0">
                <a:solidFill>
                  <a:schemeClr val="accent2"/>
                </a:solidFill>
                <a:hlinkClick r:id="rId3"/>
              </a:rPr>
              <a:t>outi.manninen@jyvaskyla.fi</a:t>
            </a:r>
            <a:endParaRPr lang="fi-FI" dirty="0">
              <a:solidFill>
                <a:schemeClr val="accent2"/>
              </a:solidFill>
            </a:endParaRPr>
          </a:p>
          <a:p>
            <a:endParaRPr lang="fi-FI" dirty="0">
              <a:solidFill>
                <a:schemeClr val="accent2"/>
              </a:solidFill>
            </a:endParaRPr>
          </a:p>
          <a:p>
            <a:r>
              <a:rPr lang="fi-FI" dirty="0">
                <a:solidFill>
                  <a:schemeClr val="accent2"/>
                </a:solidFill>
              </a:rPr>
              <a:t>Veli-Heikki Vänttinen, ympäristöasiantuntija</a:t>
            </a:r>
          </a:p>
          <a:p>
            <a:r>
              <a:rPr lang="fi-FI" dirty="0">
                <a:solidFill>
                  <a:schemeClr val="accent2"/>
                </a:solidFill>
                <a:hlinkClick r:id="rId4"/>
              </a:rPr>
              <a:t>veli-heikki.vanttinen@jyvaskyla.fi</a:t>
            </a:r>
            <a:endParaRPr lang="fi-FI" dirty="0">
              <a:solidFill>
                <a:schemeClr val="accent2"/>
              </a:solidFill>
            </a:endParaRPr>
          </a:p>
          <a:p>
            <a:endParaRPr lang="fi-FI" dirty="0">
              <a:solidFill>
                <a:schemeClr val="accent2"/>
              </a:solidFill>
            </a:endParaRPr>
          </a:p>
          <a:p>
            <a:r>
              <a:rPr lang="fi-FI" b="1" dirty="0">
                <a:solidFill>
                  <a:schemeClr val="accent2"/>
                </a:solidFill>
              </a:rPr>
              <a:t>Vastuuhenkilö:</a:t>
            </a:r>
          </a:p>
          <a:p>
            <a:r>
              <a:rPr lang="fi-FI" dirty="0">
                <a:solidFill>
                  <a:schemeClr val="accent2"/>
                </a:solidFill>
              </a:rPr>
              <a:t>Päivi Pietarinen, ympäristöjohtaja</a:t>
            </a:r>
          </a:p>
          <a:p>
            <a:r>
              <a:rPr lang="fi-FI" dirty="0">
                <a:solidFill>
                  <a:schemeClr val="accent2"/>
                </a:solidFill>
                <a:hlinkClick r:id="rId5"/>
              </a:rPr>
              <a:t>paivi.pietarinen@jyvaskyla.fi</a:t>
            </a:r>
            <a:endParaRPr lang="fi-FI" dirty="0">
              <a:solidFill>
                <a:schemeClr val="accent2"/>
              </a:solidFill>
            </a:endParaRPr>
          </a:p>
          <a:p>
            <a:endParaRPr lang="fi-FI" dirty="0">
              <a:solidFill>
                <a:schemeClr val="accent2"/>
              </a:solidFill>
            </a:endParaRPr>
          </a:p>
          <a:p>
            <a:r>
              <a:rPr lang="fi-FI" b="1" dirty="0">
                <a:solidFill>
                  <a:schemeClr val="accent2"/>
                </a:solidFill>
              </a:rPr>
              <a:t>Verkkosivut:</a:t>
            </a:r>
          </a:p>
          <a:p>
            <a:r>
              <a:rPr lang="fi-FI" dirty="0">
                <a:solidFill>
                  <a:schemeClr val="accent2"/>
                </a:solidFill>
                <a:hlinkClick r:id="rId6"/>
              </a:rPr>
              <a:t>Yhteistyössä on voimaa | Jyväskylä.fi (jyvaskyla.fi)</a:t>
            </a:r>
            <a:endParaRPr lang="fi-FI" sz="1000" dirty="0">
              <a:solidFill>
                <a:schemeClr val="accent2"/>
              </a:solidFill>
            </a:endParaRPr>
          </a:p>
        </p:txBody>
      </p:sp>
    </p:spTree>
    <p:extLst>
      <p:ext uri="{BB962C8B-B14F-4D97-AF65-F5344CB8AC3E}">
        <p14:creationId xmlns:p14="http://schemas.microsoft.com/office/powerpoint/2010/main" val="1011302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228332"/>
            <a:ext cx="5183735" cy="3604504"/>
          </a:xfrm>
        </p:spPr>
        <p:txBody>
          <a:bodyPr/>
          <a:lstStyle/>
          <a:p>
            <a:r>
              <a:rPr lang="fi-FI" sz="9600" i="1" dirty="0">
                <a:solidFill>
                  <a:srgbClr val="236192"/>
                </a:solidFill>
              </a:rPr>
              <a:t>” </a:t>
            </a:r>
            <a:br>
              <a:rPr lang="fi-FI" i="1" dirty="0">
                <a:solidFill>
                  <a:srgbClr val="236192"/>
                </a:solidFill>
              </a:rPr>
            </a:br>
            <a:r>
              <a:rPr lang="fi-FI" sz="2800" i="1" dirty="0">
                <a:solidFill>
                  <a:srgbClr val="236192"/>
                </a:solidFill>
              </a:rPr>
              <a:t>Hanke antoi meille tietoa ja työkaluja, jotta voimme tukea kuntia ja yrityksiä raskaan liikenteen siirtymässä kohti puhtaiden polttoaineiden käyttöä.</a:t>
            </a:r>
            <a:br>
              <a:rPr lang="fi-FI" sz="2800" i="1" dirty="0">
                <a:solidFill>
                  <a:srgbClr val="236192"/>
                </a:solidFill>
              </a:rPr>
            </a:br>
            <a:br>
              <a:rPr lang="fi-FI" i="1" dirty="0">
                <a:solidFill>
                  <a:srgbClr val="236192"/>
                </a:solidFill>
              </a:rPr>
            </a:br>
            <a:r>
              <a:rPr lang="fi-FI" sz="2000" i="1" dirty="0">
                <a:solidFill>
                  <a:srgbClr val="236192"/>
                </a:solidFill>
              </a:rPr>
              <a:t>- Jani Palomäki</a:t>
            </a:r>
            <a:br>
              <a:rPr lang="fi-FI" sz="2000" i="1" dirty="0">
                <a:solidFill>
                  <a:srgbClr val="236192"/>
                </a:solidFill>
              </a:rPr>
            </a:br>
            <a:r>
              <a:rPr lang="fi-FI" sz="2000" i="1" dirty="0">
                <a:solidFill>
                  <a:srgbClr val="236192"/>
                </a:solidFill>
              </a:rPr>
              <a:t>maakuntainsinööri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30</a:t>
            </a:fld>
            <a:endParaRPr lang="fi-FI" dirty="0"/>
          </a:p>
        </p:txBody>
      </p:sp>
      <p:pic>
        <p:nvPicPr>
          <p:cNvPr id="10" name="Kuvan paikkamerkki 9" descr="Kuva, joka sisältää kohteen puu, vihreä, kuvakaappaus, kasvi&#10;&#10;Kuvaus luotu automaattisesti">
            <a:extLst>
              <a:ext uri="{FF2B5EF4-FFF2-40B4-BE49-F238E27FC236}">
                <a16:creationId xmlns:a16="http://schemas.microsoft.com/office/drawing/2014/main" id="{0B5FEF4E-15E7-0709-E30C-FE86753957A5}"/>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1169" r="21169"/>
          <a:stretch>
            <a:fillRect/>
          </a:stretch>
        </p:blipFill>
        <p:spPr/>
      </p:pic>
    </p:spTree>
    <p:extLst>
      <p:ext uri="{BB962C8B-B14F-4D97-AF65-F5344CB8AC3E}">
        <p14:creationId xmlns:p14="http://schemas.microsoft.com/office/powerpoint/2010/main" val="74927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8422" y="639048"/>
            <a:ext cx="5816456" cy="1694576"/>
          </a:xfrm>
        </p:spPr>
        <p:txBody>
          <a:bodyPr/>
          <a:lstStyle/>
          <a:p>
            <a:r>
              <a:rPr lang="fi-FI" dirty="0"/>
              <a:t>Resurssiviisas Äänekoski </a:t>
            </a:r>
            <a:br>
              <a:rPr lang="fi-FI" dirty="0"/>
            </a:br>
            <a:r>
              <a:rPr lang="fi-FI" dirty="0"/>
              <a:t>– vähäpäästöinen tieliikenne</a:t>
            </a:r>
          </a:p>
        </p:txBody>
      </p:sp>
      <p:sp>
        <p:nvSpPr>
          <p:cNvPr id="3" name="Tekstin paikkamerkki 2"/>
          <p:cNvSpPr>
            <a:spLocks noGrp="1"/>
          </p:cNvSpPr>
          <p:nvPr>
            <p:ph type="body" sz="quarter" idx="14"/>
          </p:nvPr>
        </p:nvSpPr>
        <p:spPr>
          <a:xfrm>
            <a:off x="888422" y="2592197"/>
            <a:ext cx="5512377" cy="3265677"/>
          </a:xfrm>
        </p:spPr>
        <p:txBody>
          <a:bodyPr/>
          <a:lstStyle/>
          <a:p>
            <a:r>
              <a:rPr lang="fi-FI" sz="1800" dirty="0"/>
              <a:t>Äänekosken kaupunki haluaa vähentää tieliikenteen alueellisia päästöjä vauhdittamalla vaihtoehtoisten käyttövoimien jakeluinfrastruktuurin alueellista kehittämistä sekä lisäämällä tietoisuutta</a:t>
            </a:r>
          </a:p>
          <a:p>
            <a:r>
              <a:rPr lang="fi-FI" sz="1800" dirty="0"/>
              <a:t>vähäpäästöiseen liikenteeseen liittyen. Hankkeessa selvitettiin jakelun järjestämiseen ja käyttövoimien hyödyntämiseen liittyviä sidosryhmien tarpeita. Tuloksia hyödynnetään alueellisen, sidosryhmien välisen yhteistyön kehittämiseksi sekä</a:t>
            </a:r>
          </a:p>
          <a:p>
            <a:r>
              <a:rPr lang="fi-FI" sz="1800" dirty="0"/>
              <a:t>kaupunkiorganisaation vaikuttamismahdollisuuksiin. </a:t>
            </a:r>
          </a:p>
        </p:txBody>
      </p:sp>
      <p:sp>
        <p:nvSpPr>
          <p:cNvPr id="4" name="Tekstin paikkamerkki 3"/>
          <p:cNvSpPr>
            <a:spLocks noGrp="1"/>
          </p:cNvSpPr>
          <p:nvPr>
            <p:ph type="body" sz="quarter" idx="15"/>
          </p:nvPr>
        </p:nvSpPr>
        <p:spPr>
          <a:xfrm>
            <a:off x="7068312" y="2333624"/>
            <a:ext cx="4394253" cy="3777235"/>
          </a:xfrm>
        </p:spPr>
        <p:txBody>
          <a:bodyPr vert="horz" lIns="0" tIns="0" rIns="0" bIns="0" rtlCol="0" anchor="t">
            <a:noAutofit/>
          </a:bodyPr>
          <a:lstStyle/>
          <a:p>
            <a:r>
              <a:rPr lang="fi-FI" sz="2000" b="1" dirty="0">
                <a:solidFill>
                  <a:srgbClr val="236192"/>
                </a:solidFill>
              </a:rPr>
              <a:t>Vastuutaho: </a:t>
            </a:r>
            <a:r>
              <a:rPr lang="fi-FI" sz="2000" dirty="0">
                <a:solidFill>
                  <a:srgbClr val="236192"/>
                </a:solidFill>
              </a:rPr>
              <a:t>Äänekosken kaupunki</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1.12.23-15.9.24</a:t>
            </a:r>
            <a:endParaRPr lang="fi-FI" sz="2000" dirty="0">
              <a:solidFill>
                <a:srgbClr val="236192"/>
              </a:solidFill>
              <a:cs typeface="Arial"/>
            </a:endParaRPr>
          </a:p>
          <a:p>
            <a:endParaRPr lang="fi-FI" sz="2000" b="1" dirty="0">
              <a:solidFill>
                <a:srgbClr val="236192"/>
              </a:solidFill>
            </a:endParaRPr>
          </a:p>
          <a:p>
            <a:r>
              <a:rPr lang="fi-FI" sz="2000" b="1" dirty="0">
                <a:solidFill>
                  <a:srgbClr val="236192"/>
                </a:solidFill>
              </a:rPr>
              <a:t>Kokonaissumma: </a:t>
            </a:r>
            <a:r>
              <a:rPr lang="fi-FI" sz="2000" dirty="0">
                <a:solidFill>
                  <a:srgbClr val="236192"/>
                </a:solidFill>
              </a:rPr>
              <a:t>30 000 €</a:t>
            </a:r>
          </a:p>
          <a:p>
            <a:r>
              <a:rPr lang="fi-FI" sz="2000" b="1" dirty="0">
                <a:solidFill>
                  <a:srgbClr val="236192"/>
                </a:solidFill>
              </a:rPr>
              <a:t>Avustusosuus</a:t>
            </a:r>
            <a:r>
              <a:rPr lang="fi-FI" sz="2000" dirty="0">
                <a:solidFill>
                  <a:srgbClr val="236192"/>
                </a:solidFill>
              </a:rPr>
              <a:t>: 21 000 €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Ympäristöpäällikkö Hanna Ahonen, puh. 0400 893 683, </a:t>
            </a:r>
            <a:r>
              <a:rPr lang="fi-FI" sz="2000" dirty="0" err="1">
                <a:solidFill>
                  <a:srgbClr val="236192"/>
                </a:solidFill>
              </a:rPr>
              <a:t>email</a:t>
            </a:r>
            <a:r>
              <a:rPr lang="fi-FI" sz="2000" dirty="0">
                <a:solidFill>
                  <a:srgbClr val="236192"/>
                </a:solidFill>
              </a:rPr>
              <a:t>: hanna.ahonen@aanekoski.fi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31</a:t>
            </a:fld>
            <a:endParaRPr lang="fi-FI" dirty="0"/>
          </a:p>
        </p:txBody>
      </p:sp>
    </p:spTree>
    <p:extLst>
      <p:ext uri="{BB962C8B-B14F-4D97-AF65-F5344CB8AC3E}">
        <p14:creationId xmlns:p14="http://schemas.microsoft.com/office/powerpoint/2010/main" val="267285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8800" i="1" dirty="0">
                <a:solidFill>
                  <a:srgbClr val="236192"/>
                </a:solidFill>
              </a:rPr>
              <a:t>” </a:t>
            </a:r>
            <a:br>
              <a:rPr lang="fi-FI" sz="3200" i="1" dirty="0">
                <a:solidFill>
                  <a:srgbClr val="236192"/>
                </a:solidFill>
              </a:rPr>
            </a:br>
            <a:r>
              <a:rPr lang="fi-FI" sz="2400" i="1" dirty="0">
                <a:solidFill>
                  <a:srgbClr val="236192"/>
                </a:solidFill>
              </a:rPr>
              <a:t>Hankkeessa saavutettiin sille osoitetut tavoitteet, eli saatiin kerättyä tietoa siitä, minkälaista tarvetta alueen toimijoilla vähäpäästöisen logistiikan suhteen ja millä toimilla muutosta vähäpäästöisemmäksi voitaisiin nopeuttaa. Tieliikenteen käyttövoimissa on käynnissä muutos vähäpäästöisiin ja sen saamme vähennettyä liikenteen päästöjä.</a:t>
            </a:r>
            <a:br>
              <a:rPr lang="fi-FI" sz="2400" i="1" dirty="0">
                <a:solidFill>
                  <a:srgbClr val="236192"/>
                </a:solidFill>
              </a:rPr>
            </a:br>
            <a:br>
              <a:rPr lang="fi-FI" sz="3200" i="1" dirty="0">
                <a:solidFill>
                  <a:srgbClr val="236192"/>
                </a:solidFill>
              </a:rPr>
            </a:br>
            <a:r>
              <a:rPr lang="fi-FI" sz="1800" i="1" dirty="0">
                <a:solidFill>
                  <a:srgbClr val="236192"/>
                </a:solidFill>
              </a:rPr>
              <a:t>- Hanna Ahonen, ympäristöpäällikkö</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32</a:t>
            </a:fld>
            <a:endParaRPr lang="fi-FI" dirty="0"/>
          </a:p>
        </p:txBody>
      </p:sp>
      <p:pic>
        <p:nvPicPr>
          <p:cNvPr id="10" name="Kuvan paikkamerkki 9">
            <a:extLst>
              <a:ext uri="{FF2B5EF4-FFF2-40B4-BE49-F238E27FC236}">
                <a16:creationId xmlns:a16="http://schemas.microsoft.com/office/drawing/2014/main" id="{DBE7A5B4-FDDA-487A-90CC-94134E0D8A25}"/>
              </a:ext>
            </a:extLst>
          </p:cNvPr>
          <p:cNvPicPr>
            <a:picLocks noGrp="1" noChangeAspect="1"/>
          </p:cNvPicPr>
          <p:nvPr>
            <p:ph type="pic" sz="quarter" idx="13"/>
          </p:nvPr>
        </p:nvPicPr>
        <p:blipFill rotWithShape="1">
          <a:blip r:embed="rId2"/>
          <a:srcRect l="20493" r="20493"/>
          <a:stretch/>
        </p:blipFill>
        <p:spPr/>
      </p:pic>
    </p:spTree>
    <p:extLst>
      <p:ext uri="{BB962C8B-B14F-4D97-AF65-F5344CB8AC3E}">
        <p14:creationId xmlns:p14="http://schemas.microsoft.com/office/powerpoint/2010/main" val="2280935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44774" y="1558472"/>
            <a:ext cx="5183735" cy="3604504"/>
          </a:xfrm>
        </p:spPr>
        <p:txBody>
          <a:bodyPr/>
          <a:lstStyle/>
          <a:p>
            <a:r>
              <a:rPr lang="fi-FI" sz="8000" i="1" dirty="0">
                <a:solidFill>
                  <a:schemeClr val="accent2"/>
                </a:solidFill>
              </a:rPr>
              <a:t>”</a:t>
            </a:r>
            <a:br>
              <a:rPr lang="fi-FI" sz="3200" i="1" dirty="0">
                <a:solidFill>
                  <a:schemeClr val="accent2"/>
                </a:solidFill>
              </a:rPr>
            </a:br>
            <a:r>
              <a:rPr lang="fi-FI" sz="2400" i="1" dirty="0">
                <a:solidFill>
                  <a:schemeClr val="accent2"/>
                </a:solidFill>
                <a:cs typeface="Segoe UI"/>
              </a:rPr>
              <a:t>Meillä Jyväskylässä resurssiviisaus tarkoittaa kestävän arjen tekoja. KAJASTUS-hankkeessa ääneen pääsevät asukkaat; testaamme yhdessä heidän valitsemiansa vähähiilisen elämäntavan ratkaisuja.”</a:t>
            </a:r>
            <a:br>
              <a:rPr lang="en-US" sz="2400" i="1" dirty="0">
                <a:solidFill>
                  <a:schemeClr val="accent2"/>
                </a:solidFill>
                <a:cs typeface="Arial"/>
              </a:rPr>
            </a:br>
            <a:br>
              <a:rPr lang="fi-FI" sz="2400" i="1" dirty="0">
                <a:solidFill>
                  <a:schemeClr val="accent2"/>
                </a:solidFill>
              </a:rPr>
            </a:br>
            <a:r>
              <a:rPr lang="fi-FI" sz="2000" i="1" dirty="0">
                <a:solidFill>
                  <a:schemeClr val="accent2"/>
                </a:solidFill>
              </a:rPr>
              <a:t>- Päivi Pietarinen, ympäristöjohtaja</a:t>
            </a:r>
            <a:br>
              <a:rPr lang="fi-FI" sz="3600" i="1" dirty="0">
                <a:solidFill>
                  <a:srgbClr val="236192"/>
                </a:solidFill>
              </a:rPr>
            </a:br>
            <a:br>
              <a:rPr lang="fi-FI" sz="3600" i="1" dirty="0">
                <a:solidFill>
                  <a:srgbClr val="236192"/>
                </a:solidFill>
              </a:rPr>
            </a:br>
            <a:endParaRPr lang="fi-FI" dirty="0"/>
          </a:p>
        </p:txBody>
      </p:sp>
      <p:sp>
        <p:nvSpPr>
          <p:cNvPr id="5" name="Dian numeron paikkamerkki 4"/>
          <p:cNvSpPr>
            <a:spLocks noGrp="1"/>
          </p:cNvSpPr>
          <p:nvPr>
            <p:ph type="sldNum" sz="quarter" idx="12"/>
          </p:nvPr>
        </p:nvSpPr>
        <p:spPr/>
        <p:txBody>
          <a:bodyPr/>
          <a:lstStyle/>
          <a:p>
            <a:fld id="{91E53C16-2649-4D48-AFD3-9E32AB86C978}" type="slidenum">
              <a:rPr lang="fi-FI" smtClean="0"/>
              <a:pPr/>
              <a:t>4</a:t>
            </a:fld>
            <a:endParaRPr lang="fi-FI"/>
          </a:p>
        </p:txBody>
      </p:sp>
      <p:pic>
        <p:nvPicPr>
          <p:cNvPr id="6" name="Kuvan paikkamerkki 3" descr="Kuva, joka sisältää kohteen kartta, piirros, luonnos, Ilmavalokuvaus&#10;&#10;Kuvaus luotu automaattisesti">
            <a:extLst>
              <a:ext uri="{FF2B5EF4-FFF2-40B4-BE49-F238E27FC236}">
                <a16:creationId xmlns:a16="http://schemas.microsoft.com/office/drawing/2014/main" id="{BC385019-17B7-D0AE-895D-43F4775BD0F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097" r="20097"/>
          <a:stretch>
            <a:fillRect/>
          </a:stretch>
        </p:blipFill>
        <p:spPr/>
      </p:pic>
    </p:spTree>
    <p:extLst>
      <p:ext uri="{BB962C8B-B14F-4D97-AF65-F5344CB8AC3E}">
        <p14:creationId xmlns:p14="http://schemas.microsoft.com/office/powerpoint/2010/main" val="343622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82209763-8ACA-4179-B5C5-79DC51628916}" type="datetime1">
              <a:rPr lang="fi-FI" smtClean="0"/>
              <a:t>2.1.2025</a:t>
            </a:fld>
            <a:endParaRPr lang="fi-FI"/>
          </a:p>
        </p:txBody>
      </p:sp>
      <p:sp>
        <p:nvSpPr>
          <p:cNvPr id="5" name="Dian numeron paikkamerkki 4"/>
          <p:cNvSpPr>
            <a:spLocks noGrp="1"/>
          </p:cNvSpPr>
          <p:nvPr>
            <p:ph type="sldNum" sz="quarter" idx="12"/>
          </p:nvPr>
        </p:nvSpPr>
        <p:spPr/>
        <p:txBody>
          <a:bodyPr/>
          <a:lstStyle/>
          <a:p>
            <a:fld id="{91E53C16-2649-4D48-AFD3-9E32AB86C978}" type="slidenum">
              <a:rPr lang="fi-FI" smtClean="0"/>
              <a:pPr/>
              <a:t>5</a:t>
            </a:fld>
            <a:endParaRPr lang="fi-FI"/>
          </a:p>
        </p:txBody>
      </p:sp>
      <p:sp>
        <p:nvSpPr>
          <p:cNvPr id="12" name="Otsikko 1"/>
          <p:cNvSpPr>
            <a:spLocks noGrp="1"/>
          </p:cNvSpPr>
          <p:nvPr>
            <p:ph type="title"/>
          </p:nvPr>
        </p:nvSpPr>
        <p:spPr>
          <a:xfrm>
            <a:off x="888423" y="745975"/>
            <a:ext cx="5769231" cy="1174265"/>
          </a:xfrm>
        </p:spPr>
        <p:txBody>
          <a:bodyPr/>
          <a:lstStyle/>
          <a:p>
            <a:r>
              <a:rPr lang="fi-FI" sz="3600" b="1">
                <a:solidFill>
                  <a:schemeClr val="bg2"/>
                </a:solidFill>
              </a:rPr>
              <a:t>Ilmastoviisas johtaminen ja suunnittelu</a:t>
            </a:r>
          </a:p>
        </p:txBody>
      </p:sp>
      <p:sp>
        <p:nvSpPr>
          <p:cNvPr id="13" name="Tekstin paikkamerkki 2"/>
          <p:cNvSpPr txBox="1">
            <a:spLocks/>
          </p:cNvSpPr>
          <p:nvPr/>
        </p:nvSpPr>
        <p:spPr>
          <a:xfrm>
            <a:off x="888423" y="2203704"/>
            <a:ext cx="5152781" cy="3372899"/>
          </a:xfrm>
          <a:prstGeom prst="rect">
            <a:avLst/>
          </a:prstGeom>
        </p:spPr>
        <p:txBody>
          <a:bodyPr vert="horz" lIns="0" tIns="0" rIns="0" bIns="0" rtlCol="0" anchor="t">
            <a:noAutofit/>
          </a:bodyPr>
          <a:lst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a:solidFill>
                  <a:schemeClr val="bg2"/>
                </a:solidFill>
              </a:rPr>
              <a:t>Hankkeessa edistettiin ilmastotavoitteiden tiedolla johtamista ja otettiin ensiaskelia ilmastotavoitteiden kytkemisessä vahvemmin talouden suunnittelun ja seurannan prosesseihin. Kehittyvän keskustan työhön laadittiin selvitys vaikuttavimmista ja kustannustehokkaimmista vähäpäästöisyyttä edistävistä suunnitteluratkaisuista, jonka pohjalta koottiin keskustan kehittämistä tukeva ilmastoviisauden työkirja ja valmisteltiin ilmastoviisauden tavoitteet. </a:t>
            </a:r>
            <a:endParaRPr lang="fi-FI">
              <a:solidFill>
                <a:schemeClr val="bg2"/>
              </a:solidFill>
              <a:cs typeface="Arial"/>
            </a:endParaRPr>
          </a:p>
          <a:p>
            <a:pPr marL="0" indent="0">
              <a:buNone/>
            </a:pPr>
            <a:endParaRPr lang="fi-FI" sz="1800">
              <a:solidFill>
                <a:schemeClr val="bg2"/>
              </a:solidFill>
              <a:cs typeface="Arial"/>
            </a:endParaRPr>
          </a:p>
        </p:txBody>
      </p:sp>
      <p:sp>
        <p:nvSpPr>
          <p:cNvPr id="14" name="Tekstin paikkamerkki 3"/>
          <p:cNvSpPr txBox="1">
            <a:spLocks/>
          </p:cNvSpPr>
          <p:nvPr/>
        </p:nvSpPr>
        <p:spPr>
          <a:xfrm>
            <a:off x="7042420" y="1069848"/>
            <a:ext cx="4489808" cy="4059521"/>
          </a:xfrm>
          <a:prstGeom prst="rect">
            <a:avLst/>
          </a:prstGeom>
        </p:spPr>
        <p:txBody>
          <a:bodyPr vert="horz" lIns="0" tIns="0" rIns="0" bIns="0" rtlCol="0" anchor="t">
            <a:noAutofit/>
          </a:bodyPr>
          <a:lst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a:solidFill>
                  <a:schemeClr val="accent2"/>
                </a:solidFill>
              </a:rPr>
              <a:t>Vastuutaho: </a:t>
            </a:r>
            <a:r>
              <a:rPr lang="fi-FI" dirty="0">
                <a:solidFill>
                  <a:schemeClr val="accent2"/>
                </a:solidFill>
              </a:rPr>
              <a:t>Järvenpään kaupunki</a:t>
            </a:r>
          </a:p>
          <a:p>
            <a:pPr marL="0" indent="0">
              <a:buNone/>
            </a:pPr>
            <a:endParaRPr lang="fi-FI" sz="1400">
              <a:solidFill>
                <a:schemeClr val="accent2"/>
              </a:solidFill>
            </a:endParaRPr>
          </a:p>
          <a:p>
            <a:pPr marL="0" indent="0">
              <a:buNone/>
            </a:pPr>
            <a:r>
              <a:rPr lang="fi-FI" b="1" dirty="0">
                <a:solidFill>
                  <a:schemeClr val="accent2"/>
                </a:solidFill>
              </a:rPr>
              <a:t>Aikataulu: </a:t>
            </a:r>
            <a:r>
              <a:rPr lang="fi-FI" dirty="0">
                <a:solidFill>
                  <a:schemeClr val="accent2"/>
                </a:solidFill>
              </a:rPr>
              <a:t>11/23-09/24</a:t>
            </a:r>
            <a:endParaRPr lang="fi-FI">
              <a:solidFill>
                <a:schemeClr val="accent2"/>
              </a:solidFill>
              <a:cs typeface="Arial"/>
            </a:endParaRPr>
          </a:p>
          <a:p>
            <a:pPr marL="0" indent="0">
              <a:buNone/>
            </a:pPr>
            <a:endParaRPr lang="fi-FI" sz="1400" b="1">
              <a:solidFill>
                <a:schemeClr val="accent2"/>
              </a:solidFill>
            </a:endParaRPr>
          </a:p>
          <a:p>
            <a:pPr marL="0" indent="0">
              <a:buNone/>
            </a:pPr>
            <a:r>
              <a:rPr lang="fi-FI" b="1" dirty="0">
                <a:solidFill>
                  <a:schemeClr val="accent2"/>
                </a:solidFill>
              </a:rPr>
              <a:t>Kokonaissumma: </a:t>
            </a:r>
            <a:r>
              <a:rPr lang="fi-FI" dirty="0">
                <a:solidFill>
                  <a:schemeClr val="accent2"/>
                </a:solidFill>
              </a:rPr>
              <a:t>77 768 €</a:t>
            </a:r>
            <a:endParaRPr lang="fi-FI">
              <a:solidFill>
                <a:schemeClr val="accent2"/>
              </a:solidFill>
              <a:cs typeface="Arial"/>
            </a:endParaRPr>
          </a:p>
          <a:p>
            <a:pPr marL="0" indent="0">
              <a:buNone/>
            </a:pPr>
            <a:r>
              <a:rPr lang="fi-FI" b="1" dirty="0">
                <a:solidFill>
                  <a:schemeClr val="accent2"/>
                </a:solidFill>
              </a:rPr>
              <a:t>Avustusosuus</a:t>
            </a:r>
            <a:r>
              <a:rPr lang="fi-FI" dirty="0">
                <a:solidFill>
                  <a:schemeClr val="accent2"/>
                </a:solidFill>
              </a:rPr>
              <a:t>: 54 438€</a:t>
            </a:r>
            <a:endParaRPr lang="fi-FI" dirty="0">
              <a:solidFill>
                <a:schemeClr val="accent2"/>
              </a:solidFill>
              <a:cs typeface="Arial"/>
            </a:endParaRPr>
          </a:p>
          <a:p>
            <a:pPr marL="0" indent="0">
              <a:buNone/>
            </a:pPr>
            <a:endParaRPr lang="fi-FI" sz="1050">
              <a:solidFill>
                <a:schemeClr val="accent2"/>
              </a:solidFill>
              <a:cs typeface="Arial"/>
            </a:endParaRPr>
          </a:p>
          <a:p>
            <a:pPr marL="0" indent="0">
              <a:lnSpc>
                <a:spcPct val="113999"/>
              </a:lnSpc>
              <a:buNone/>
            </a:pPr>
            <a:r>
              <a:rPr lang="fi-FI" dirty="0">
                <a:solidFill>
                  <a:schemeClr val="accent2"/>
                </a:solidFill>
                <a:ea typeface="+mn-lt"/>
                <a:cs typeface="+mn-lt"/>
                <a:hlinkClick r:id="rId2">
                  <a:extLst>
                    <a:ext uri="{A12FA001-AC4F-418D-AE19-62706E023703}">
                      <ahyp:hlinkClr xmlns:ahyp="http://schemas.microsoft.com/office/drawing/2018/hyperlinkcolor" val="tx"/>
                    </a:ext>
                  </a:extLst>
                </a:hlinkClick>
              </a:rPr>
              <a:t>Resurssiviisautta edistäviä hankkeita | Järvenpää (jarvenpaa.fi)</a:t>
            </a:r>
            <a:endParaRPr lang="fi-FI">
              <a:solidFill>
                <a:schemeClr val="accent2"/>
              </a:solidFill>
              <a:ea typeface="+mn-lt"/>
              <a:cs typeface="+mn-lt"/>
              <a:hlinkClick r:id="rId2">
                <a:extLst>
                  <a:ext uri="{A12FA001-AC4F-418D-AE19-62706E023703}">
                    <ahyp:hlinkClr xmlns:ahyp="http://schemas.microsoft.com/office/drawing/2018/hyperlinkcolor" val="tx"/>
                  </a:ext>
                </a:extLst>
              </a:hlinkClick>
            </a:endParaRPr>
          </a:p>
          <a:p>
            <a:pPr marL="0" indent="0">
              <a:buNone/>
            </a:pPr>
            <a:endParaRPr lang="fi-FI" sz="1050">
              <a:solidFill>
                <a:schemeClr val="accent2"/>
              </a:solidFill>
            </a:endParaRPr>
          </a:p>
          <a:p>
            <a:pPr marL="0" indent="0">
              <a:buNone/>
            </a:pPr>
            <a:r>
              <a:rPr lang="fi-FI" b="1" dirty="0">
                <a:solidFill>
                  <a:schemeClr val="accent2"/>
                </a:solidFill>
              </a:rPr>
              <a:t>Lisätietoja: </a:t>
            </a:r>
            <a:r>
              <a:rPr lang="fi-FI" dirty="0">
                <a:solidFill>
                  <a:schemeClr val="accent2"/>
                </a:solidFill>
              </a:rPr>
              <a:t>Salka Orivuori, </a:t>
            </a:r>
            <a:r>
              <a:rPr lang="fi-FI" dirty="0">
                <a:solidFill>
                  <a:schemeClr val="accent2"/>
                </a:solidFill>
                <a:hlinkClick r:id="rId3"/>
              </a:rPr>
              <a:t>salka.orivuori@jarvenpaa.fi</a:t>
            </a:r>
            <a:endParaRPr lang="fi-FI">
              <a:solidFill>
                <a:schemeClr val="accent2"/>
              </a:solidFill>
              <a:cs typeface="Arial"/>
              <a:hlinkClick r:id="rId3"/>
            </a:endParaRPr>
          </a:p>
        </p:txBody>
      </p:sp>
    </p:spTree>
    <p:extLst>
      <p:ext uri="{BB962C8B-B14F-4D97-AF65-F5344CB8AC3E}">
        <p14:creationId xmlns:p14="http://schemas.microsoft.com/office/powerpoint/2010/main" val="197705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65771" y="472746"/>
            <a:ext cx="5712431" cy="5178175"/>
          </a:xfrm>
        </p:spPr>
        <p:txBody>
          <a:bodyPr>
            <a:noAutofit/>
          </a:bodyPr>
          <a:lstStyle/>
          <a:p>
            <a:r>
              <a:rPr lang="fi-FI" sz="8000" i="1">
                <a:solidFill>
                  <a:schemeClr val="accent2"/>
                </a:solidFill>
                <a:cs typeface="Arial"/>
              </a:rPr>
              <a:t>”</a:t>
            </a:r>
            <a:br>
              <a:rPr lang="fi-FI" sz="14200" i="1">
                <a:solidFill>
                  <a:schemeClr val="accent2"/>
                </a:solidFill>
                <a:cs typeface="Arial"/>
              </a:rPr>
            </a:br>
            <a:r>
              <a:rPr lang="fi-FI" sz="2000" i="1">
                <a:solidFill>
                  <a:schemeClr val="accent2"/>
                </a:solidFill>
                <a:cs typeface="Arial"/>
              </a:rPr>
              <a:t>Ilmastonmuutoksen hillintää ei voi ulkoistaa johonkin yksittäiseen yksikköön, vaan ilmastonäkökulma kuuluu osaksi kaikkea kunnan normaalia johtamista, suunnittelua ja toimintaa, jotta hiilineutraaliuteen voidaan päästä. Hankkeessa pyritään vahvistamaan ilmastotavoitteisiin sitoutumista ja niiden toimeenpanoa koko kaupunkiorganisaatiossa."</a:t>
            </a:r>
            <a:br>
              <a:rPr lang="fi-FI" sz="2000" i="1">
                <a:solidFill>
                  <a:schemeClr val="accent2"/>
                </a:solidFill>
                <a:cs typeface="Arial"/>
              </a:rPr>
            </a:br>
            <a:br>
              <a:rPr lang="fi-FI" sz="3600" i="1">
                <a:solidFill>
                  <a:schemeClr val="accent2"/>
                </a:solidFill>
                <a:cs typeface="Arial"/>
              </a:rPr>
            </a:br>
            <a:r>
              <a:rPr lang="fi-FI" sz="1800">
                <a:solidFill>
                  <a:schemeClr val="accent2"/>
                </a:solidFill>
                <a:cs typeface="Arial"/>
              </a:rPr>
              <a:t>- Salka Orivuori, ilmasto- ja ympäristöpäällikkö, Järvenpään kaupunki</a:t>
            </a:r>
            <a:endParaRPr lang="fi-FI" sz="2000">
              <a:solidFill>
                <a:schemeClr val="accent2"/>
              </a:solidFill>
            </a:endParaRPr>
          </a:p>
        </p:txBody>
      </p:sp>
      <p:sp>
        <p:nvSpPr>
          <p:cNvPr id="4" name="Päivämäärän paikkamerkki 3"/>
          <p:cNvSpPr>
            <a:spLocks noGrp="1"/>
          </p:cNvSpPr>
          <p:nvPr>
            <p:ph type="dt" sz="half" idx="10"/>
          </p:nvPr>
        </p:nvSpPr>
        <p:spPr/>
        <p:txBody>
          <a:bodyPr/>
          <a:lstStyle/>
          <a:p>
            <a:fld id="{82209763-8ACA-4179-B5C5-79DC51628916}" type="datetime1">
              <a:rPr lang="fi-FI" smtClean="0"/>
              <a:t>2.1.2025</a:t>
            </a:fld>
            <a:endParaRPr lang="fi-FI"/>
          </a:p>
        </p:txBody>
      </p:sp>
      <p:sp>
        <p:nvSpPr>
          <p:cNvPr id="5" name="Dian numeron paikkamerkki 4"/>
          <p:cNvSpPr>
            <a:spLocks noGrp="1"/>
          </p:cNvSpPr>
          <p:nvPr>
            <p:ph type="sldNum" sz="quarter" idx="12"/>
          </p:nvPr>
        </p:nvSpPr>
        <p:spPr/>
        <p:txBody>
          <a:bodyPr/>
          <a:lstStyle/>
          <a:p>
            <a:fld id="{91E53C16-2649-4D48-AFD3-9E32AB86C978}" type="slidenum">
              <a:rPr lang="fi-FI" smtClean="0"/>
              <a:pPr/>
              <a:t>6</a:t>
            </a:fld>
            <a:endParaRPr lang="fi-FI"/>
          </a:p>
        </p:txBody>
      </p:sp>
      <p:pic>
        <p:nvPicPr>
          <p:cNvPr id="6" name="Kuvan paikkamerkki 1" descr="Kuva, joka sisältää kohteen pilvi, rakennus, taivas, Urbaani muotoilu&#10;&#10;Kuvaus luotu automaattisesti">
            <a:extLst>
              <a:ext uri="{FF2B5EF4-FFF2-40B4-BE49-F238E27FC236}">
                <a16:creationId xmlns:a16="http://schemas.microsoft.com/office/drawing/2014/main" id="{B8FF47D9-E3D4-45C4-3433-EF1D874216BF}"/>
              </a:ext>
            </a:extLst>
          </p:cNvPr>
          <p:cNvPicPr>
            <a:picLocks noGrp="1" noChangeAspect="1"/>
          </p:cNvPicPr>
          <p:nvPr>
            <p:ph type="pic" sz="quarter" idx="13"/>
          </p:nvPr>
        </p:nvPicPr>
        <p:blipFill>
          <a:blip r:embed="rId2"/>
          <a:srcRect l="21155" r="21155"/>
          <a:stretch/>
        </p:blipFill>
        <p:spPr/>
      </p:pic>
    </p:spTree>
    <p:extLst>
      <p:ext uri="{BB962C8B-B14F-4D97-AF65-F5344CB8AC3E}">
        <p14:creationId xmlns:p14="http://schemas.microsoft.com/office/powerpoint/2010/main" val="142095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2641" y="589176"/>
            <a:ext cx="5495863" cy="1587096"/>
          </a:xfrm>
        </p:spPr>
        <p:txBody>
          <a:bodyPr/>
          <a:lstStyle/>
          <a:p>
            <a:r>
              <a:rPr lang="fi-FI" sz="3600" dirty="0"/>
              <a:t>Öljylämmityksestä vähäpäästöisempiin lämmitysmuotoihin </a:t>
            </a:r>
          </a:p>
        </p:txBody>
      </p:sp>
      <p:sp>
        <p:nvSpPr>
          <p:cNvPr id="3" name="Tekstin paikkamerkki 2"/>
          <p:cNvSpPr>
            <a:spLocks noGrp="1"/>
          </p:cNvSpPr>
          <p:nvPr>
            <p:ph type="body" sz="quarter" idx="14"/>
          </p:nvPr>
        </p:nvSpPr>
        <p:spPr>
          <a:xfrm>
            <a:off x="822641" y="2302042"/>
            <a:ext cx="5495863" cy="3831311"/>
          </a:xfrm>
        </p:spPr>
        <p:txBody>
          <a:bodyPr vert="horz" lIns="0" tIns="0" rIns="0" bIns="0" rtlCol="0" anchor="t">
            <a:noAutofit/>
          </a:bodyPr>
          <a:lstStyle/>
          <a:p>
            <a:r>
              <a:rPr lang="fi-FI" sz="1400" dirty="0"/>
              <a:t>Kaarinan kaupungin ilmastohankkeessa toteutettiin posti- ja verkkokysely noin 2100 öljylämmityskiinteistön omistajalle ja vastauksista selvisi 460 kiinteistön osalta, ettei kiinteistössä ole enää tai ole koskaan ollutkaan öljylämmitystä. Tietojen päivityttyä rakennustietokantaan lukemat öljylämmitettyjen kiinteistöjen määrästä Kaarinassa saadaan todenmukaisemmaksi ja päästölaskentaa tarkennettua. </a:t>
            </a:r>
          </a:p>
          <a:p>
            <a:endParaRPr lang="fi-FI" sz="800" dirty="0"/>
          </a:p>
          <a:p>
            <a:r>
              <a:rPr lang="fi-FI" sz="1400" dirty="0"/>
              <a:t>Kyselyn aikana saatua tietoa hyödynnettiin myös tietojen keräämisen ja päivittämisen toimintamallin luomisessa, jotta jatkossa rakennustietokannan päivittäminen ja ajan tasalla pitäminen olisi Kaarinassa sujuvampaa.​ Hankkeen aikana kaupunkilaisille järjestettiin neuvontaa ja kannustettiin pohtimaan öljylämmityksen vaihtamista vähäpäästöisempiin lämmitysmuotoihin. Neuvonnalle ja tiedolle erilaisista vaihtoehdoista oli selkeästi tarvetta ja hanke tukee osaltaan Kaarinaa ilmastotyössä ja -tavoitteiden saavuttamisessa.</a:t>
            </a:r>
          </a:p>
        </p:txBody>
      </p:sp>
      <p:sp>
        <p:nvSpPr>
          <p:cNvPr id="4" name="Tekstin paikkamerkki 3"/>
          <p:cNvSpPr>
            <a:spLocks noGrp="1"/>
          </p:cNvSpPr>
          <p:nvPr>
            <p:ph type="body" sz="quarter" idx="15"/>
          </p:nvPr>
        </p:nvSpPr>
        <p:spPr>
          <a:xfrm>
            <a:off x="7132320" y="1486490"/>
            <a:ext cx="4394253" cy="4569809"/>
          </a:xfrm>
        </p:spPr>
        <p:txBody>
          <a:bodyPr vert="horz" lIns="0" tIns="0" rIns="0" bIns="0" rtlCol="0" anchor="t">
            <a:noAutofit/>
          </a:bodyPr>
          <a:lstStyle/>
          <a:p>
            <a:r>
              <a:rPr lang="fi-FI" sz="2000" b="1" dirty="0">
                <a:solidFill>
                  <a:srgbClr val="236192"/>
                </a:solidFill>
              </a:rPr>
              <a:t>Vastuutaho: </a:t>
            </a:r>
            <a:r>
              <a:rPr lang="fi-FI" sz="2000" dirty="0">
                <a:solidFill>
                  <a:srgbClr val="236192"/>
                </a:solidFill>
              </a:rPr>
              <a:t>Kaarinan kaupunki</a:t>
            </a:r>
          </a:p>
          <a:p>
            <a:endParaRPr lang="fi-FI" sz="1400" dirty="0">
              <a:solidFill>
                <a:srgbClr val="236192"/>
              </a:solidFill>
            </a:endParaRPr>
          </a:p>
          <a:p>
            <a:r>
              <a:rPr lang="fi-FI" sz="2000" b="1" dirty="0">
                <a:solidFill>
                  <a:srgbClr val="236192"/>
                </a:solidFill>
              </a:rPr>
              <a:t>Muut konsortioon osallistuvat:</a:t>
            </a:r>
            <a:r>
              <a:rPr lang="fi-FI" sz="2000" dirty="0">
                <a:solidFill>
                  <a:srgbClr val="236192"/>
                </a:solidFill>
              </a:rPr>
              <a:t> -</a:t>
            </a:r>
            <a:endParaRPr lang="fi-FI" sz="2000" dirty="0">
              <a:solidFill>
                <a:srgbClr val="236192"/>
              </a:solidFill>
              <a:cs typeface="Arial"/>
            </a:endParaRPr>
          </a:p>
          <a:p>
            <a:endParaRPr lang="fi-FI" sz="1600" dirty="0">
              <a:solidFill>
                <a:srgbClr val="236192"/>
              </a:solidFill>
            </a:endParaRPr>
          </a:p>
          <a:p>
            <a:r>
              <a:rPr lang="fi-FI" sz="2000" b="1" dirty="0">
                <a:solidFill>
                  <a:srgbClr val="236192"/>
                </a:solidFill>
              </a:rPr>
              <a:t>Aikataulu: </a:t>
            </a:r>
            <a:r>
              <a:rPr lang="fi-FI" sz="2000" dirty="0">
                <a:solidFill>
                  <a:srgbClr val="236192"/>
                </a:solidFill>
              </a:rPr>
              <a:t>11/23-09/24</a:t>
            </a:r>
            <a:endParaRPr lang="fi-FI" sz="2000" dirty="0">
              <a:solidFill>
                <a:srgbClr val="236192"/>
              </a:solidFill>
              <a:cs typeface="Arial"/>
            </a:endParaRPr>
          </a:p>
          <a:p>
            <a:endParaRPr lang="fi-FI" sz="1600" b="1" dirty="0">
              <a:solidFill>
                <a:srgbClr val="236192"/>
              </a:solidFill>
            </a:endParaRPr>
          </a:p>
          <a:p>
            <a:r>
              <a:rPr lang="fi-FI" sz="2000" b="1" dirty="0">
                <a:solidFill>
                  <a:srgbClr val="236192"/>
                </a:solidFill>
              </a:rPr>
              <a:t>Kokonaissumma: </a:t>
            </a:r>
            <a:r>
              <a:rPr lang="fi-FI" sz="2000" dirty="0">
                <a:solidFill>
                  <a:srgbClr val="236192"/>
                </a:solidFill>
              </a:rPr>
              <a:t>49 760 €</a:t>
            </a:r>
          </a:p>
          <a:p>
            <a:r>
              <a:rPr lang="fi-FI" sz="2000" b="1" dirty="0">
                <a:solidFill>
                  <a:srgbClr val="236192"/>
                </a:solidFill>
              </a:rPr>
              <a:t>Avustusosuus</a:t>
            </a:r>
            <a:r>
              <a:rPr lang="fi-FI" sz="2000" dirty="0">
                <a:solidFill>
                  <a:srgbClr val="236192"/>
                </a:solidFill>
              </a:rPr>
              <a:t>: 34 830 €</a:t>
            </a:r>
          </a:p>
          <a:p>
            <a:endParaRPr lang="fi-FI" sz="1600" dirty="0">
              <a:solidFill>
                <a:srgbClr val="236192"/>
              </a:solidFill>
            </a:endParaRPr>
          </a:p>
          <a:p>
            <a:r>
              <a:rPr lang="fi-FI" sz="2000" dirty="0">
                <a:solidFill>
                  <a:srgbClr val="236192"/>
                </a:solidFill>
                <a:hlinkClick r:id="rId2"/>
              </a:rPr>
              <a:t>kaarina.fi/poisöljylämmityksestä</a:t>
            </a:r>
            <a:endParaRPr lang="fi-FI" sz="2000" dirty="0">
              <a:solidFill>
                <a:srgbClr val="236192"/>
              </a:solidFill>
            </a:endParaRPr>
          </a:p>
          <a:p>
            <a:r>
              <a:rPr lang="fi-FI" sz="2000" dirty="0">
                <a:solidFill>
                  <a:srgbClr val="236192"/>
                </a:solidFill>
              </a:rPr>
              <a:t> </a:t>
            </a:r>
          </a:p>
          <a:p>
            <a:r>
              <a:rPr lang="fi-FI" sz="2000" b="1" dirty="0">
                <a:solidFill>
                  <a:srgbClr val="236192"/>
                </a:solidFill>
              </a:rPr>
              <a:t>Lisätietoja: </a:t>
            </a:r>
            <a:r>
              <a:rPr lang="fi-FI" sz="2000" dirty="0">
                <a:solidFill>
                  <a:srgbClr val="236192"/>
                </a:solidFill>
              </a:rPr>
              <a:t>Pasi Saario, pasi.saario@kaarina.fi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7</a:t>
            </a:fld>
            <a:endParaRPr lang="fi-FI" dirty="0"/>
          </a:p>
        </p:txBody>
      </p:sp>
    </p:spTree>
    <p:extLst>
      <p:ext uri="{BB962C8B-B14F-4D97-AF65-F5344CB8AC3E}">
        <p14:creationId xmlns:p14="http://schemas.microsoft.com/office/powerpoint/2010/main" val="4076512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272206" y="1191756"/>
            <a:ext cx="5183735" cy="3604504"/>
          </a:xfrm>
        </p:spPr>
        <p:txBody>
          <a:bodyPr/>
          <a:lstStyle/>
          <a:p>
            <a:r>
              <a:rPr lang="fi-FI" sz="9600" i="1" dirty="0">
                <a:solidFill>
                  <a:srgbClr val="236192"/>
                </a:solidFill>
              </a:rPr>
              <a:t>” </a:t>
            </a:r>
            <a:br>
              <a:rPr lang="fi-FI" i="1" dirty="0">
                <a:solidFill>
                  <a:srgbClr val="236192"/>
                </a:solidFill>
              </a:rPr>
            </a:br>
            <a:r>
              <a:rPr lang="fi-FI" sz="2400" i="1" dirty="0">
                <a:solidFill>
                  <a:srgbClr val="236192"/>
                </a:solidFill>
              </a:rPr>
              <a:t>Eri toimialojen tietojen ja tarpeiden kartoitus ja yhdistäminen sekä osallistaminen hankkeeseen edesauttoi hyvän lopputuloksen saavuttamista. Kyselyn vastausten saamiseen panostaminen kannatti ja Kaarinassa saatiin paljon tietoa tilastojen ajantasaistamiseksi.</a:t>
            </a:r>
            <a:br>
              <a:rPr lang="fi-FI" sz="2800" i="1" dirty="0">
                <a:solidFill>
                  <a:srgbClr val="236192"/>
                </a:solidFill>
              </a:rPr>
            </a:br>
            <a:br>
              <a:rPr lang="fi-FI" i="1" dirty="0">
                <a:solidFill>
                  <a:srgbClr val="236192"/>
                </a:solidFill>
              </a:rPr>
            </a:br>
            <a:r>
              <a:rPr lang="fi-FI" sz="2000" i="1" dirty="0">
                <a:solidFill>
                  <a:srgbClr val="236192"/>
                </a:solidFill>
              </a:rPr>
              <a:t>- Pasi Saario, johtava ympäristötarkastaja, </a:t>
            </a:r>
            <a:br>
              <a:rPr lang="fi-FI" sz="2000" i="1" dirty="0">
                <a:solidFill>
                  <a:srgbClr val="236192"/>
                </a:solidFill>
              </a:rPr>
            </a:br>
            <a:r>
              <a:rPr lang="fi-FI" sz="2000" i="1" dirty="0">
                <a:solidFill>
                  <a:srgbClr val="236192"/>
                </a:solidFill>
              </a:rPr>
              <a:t>Kaarinan kaupunki</a:t>
            </a:r>
          </a:p>
        </p:txBody>
      </p:sp>
      <p:sp>
        <p:nvSpPr>
          <p:cNvPr id="7" name="Dian numeron paikkamerkki 6"/>
          <p:cNvSpPr>
            <a:spLocks noGrp="1"/>
          </p:cNvSpPr>
          <p:nvPr>
            <p:ph type="sldNum" sz="quarter" idx="12"/>
          </p:nvPr>
        </p:nvSpPr>
        <p:spPr/>
        <p:txBody>
          <a:bodyPr/>
          <a:lstStyle/>
          <a:p>
            <a:fld id="{91E53C16-2649-4D48-AFD3-9E32AB86C978}" type="slidenum">
              <a:rPr lang="fi-FI" smtClean="0"/>
              <a:pPr/>
              <a:t>8</a:t>
            </a:fld>
            <a:endParaRPr lang="fi-FI" dirty="0"/>
          </a:p>
        </p:txBody>
      </p:sp>
      <p:pic>
        <p:nvPicPr>
          <p:cNvPr id="4" name="Kuvan paikkamerkki 3"/>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7651" t="1085" r="13120" b="1290"/>
          <a:stretch/>
        </p:blipFill>
        <p:spPr>
          <a:xfrm>
            <a:off x="7145338" y="709613"/>
            <a:ext cx="4287837" cy="5203825"/>
          </a:xfrm>
        </p:spPr>
      </p:pic>
    </p:spTree>
    <p:extLst>
      <p:ext uri="{BB962C8B-B14F-4D97-AF65-F5344CB8AC3E}">
        <p14:creationId xmlns:p14="http://schemas.microsoft.com/office/powerpoint/2010/main" val="282517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747959"/>
            <a:ext cx="5439736" cy="1568524"/>
          </a:xfrm>
        </p:spPr>
        <p:txBody>
          <a:bodyPr/>
          <a:lstStyle/>
          <a:p>
            <a:br>
              <a:rPr lang="sv-SE" dirty="0"/>
            </a:br>
            <a:br>
              <a:rPr lang="sv-SE" dirty="0"/>
            </a:br>
            <a:r>
              <a:rPr lang="sv-SE" dirty="0"/>
              <a:t>Från bord till gjord – Klimatarbetet i Kimitoöns kommun</a:t>
            </a:r>
          </a:p>
        </p:txBody>
      </p:sp>
      <p:sp>
        <p:nvSpPr>
          <p:cNvPr id="3" name="Tekstin paikkamerkki 2"/>
          <p:cNvSpPr>
            <a:spLocks noGrp="1"/>
          </p:cNvSpPr>
          <p:nvPr>
            <p:ph type="body" sz="quarter" idx="14"/>
          </p:nvPr>
        </p:nvSpPr>
        <p:spPr>
          <a:xfrm>
            <a:off x="889143" y="2761488"/>
            <a:ext cx="5439737" cy="3389927"/>
          </a:xfrm>
        </p:spPr>
        <p:txBody>
          <a:bodyPr/>
          <a:lstStyle/>
          <a:p>
            <a:r>
              <a:rPr lang="sv-SE" sz="1800" dirty="0"/>
              <a:t>Projektet "Från bord till gjord" har utvecklat ledningen av kommunens klimatarbete. Arbetet har varit aktivt, resultatinriktat och beaktat kommunens egna utgångspunkter. Projektet har jobbat med att göra klimatarbetet till en integrerad och målinriktad del av kommunens alla verksamheter. </a:t>
            </a:r>
          </a:p>
          <a:p>
            <a:r>
              <a:rPr lang="sv-SE" sz="1800" dirty="0"/>
              <a:t>Under projektet togs webbtjänsten Klimatvakten i bruk, </a:t>
            </a:r>
            <a:r>
              <a:rPr lang="sv-SE" sz="1800" dirty="0">
                <a:hlinkClick r:id="rId2"/>
              </a:rPr>
              <a:t>https://klimatvakten.kimitoon.fi</a:t>
            </a:r>
            <a:r>
              <a:rPr lang="sv-SE" sz="1800" dirty="0"/>
              <a:t>.</a:t>
            </a:r>
          </a:p>
          <a:p>
            <a:r>
              <a:rPr lang="sv-SE" sz="1800" dirty="0"/>
              <a:t>Kommunen har ett ambitiöst miljö- och klimatprogram som siktar på kolneutralitet år 2035. </a:t>
            </a:r>
          </a:p>
        </p:txBody>
      </p:sp>
      <p:sp>
        <p:nvSpPr>
          <p:cNvPr id="4" name="Tekstin paikkamerkki 3"/>
          <p:cNvSpPr>
            <a:spLocks noGrp="1"/>
          </p:cNvSpPr>
          <p:nvPr>
            <p:ph type="body" sz="quarter" idx="15"/>
          </p:nvPr>
        </p:nvSpPr>
        <p:spPr>
          <a:xfrm>
            <a:off x="7254582" y="1243584"/>
            <a:ext cx="4299877" cy="4507992"/>
          </a:xfrm>
        </p:spPr>
        <p:txBody>
          <a:bodyPr/>
          <a:lstStyle/>
          <a:p>
            <a:r>
              <a:rPr lang="sv-SE" sz="2000" b="1" dirty="0">
                <a:solidFill>
                  <a:srgbClr val="236192"/>
                </a:solidFill>
              </a:rPr>
              <a:t>Ansvarig part: Kimitoöns kommun</a:t>
            </a:r>
            <a:endParaRPr lang="sv-SE" sz="2000" dirty="0">
              <a:solidFill>
                <a:srgbClr val="236192"/>
              </a:solidFill>
            </a:endParaRPr>
          </a:p>
          <a:p>
            <a:endParaRPr lang="sv-SE" sz="2000" dirty="0">
              <a:solidFill>
                <a:srgbClr val="236192"/>
              </a:solidFill>
            </a:endParaRPr>
          </a:p>
          <a:p>
            <a:r>
              <a:rPr lang="sv-FI" sz="2000" b="1" dirty="0">
                <a:solidFill>
                  <a:srgbClr val="236192"/>
                </a:solidFill>
              </a:rPr>
              <a:t>Tidsplan</a:t>
            </a:r>
            <a:r>
              <a:rPr lang="fi-FI" sz="2000" b="1" dirty="0">
                <a:solidFill>
                  <a:srgbClr val="236192"/>
                </a:solidFill>
              </a:rPr>
              <a:t>: </a:t>
            </a:r>
            <a:r>
              <a:rPr lang="fi-FI" sz="2000" dirty="0">
                <a:solidFill>
                  <a:srgbClr val="236192"/>
                </a:solidFill>
              </a:rPr>
              <a:t>11/23-09/24</a:t>
            </a:r>
            <a:endParaRPr lang="sv-SE" sz="2000" dirty="0">
              <a:solidFill>
                <a:srgbClr val="236192"/>
              </a:solidFill>
            </a:endParaRPr>
          </a:p>
          <a:p>
            <a:endParaRPr lang="fi-FI" sz="2000" dirty="0">
              <a:solidFill>
                <a:srgbClr val="236192"/>
              </a:solidFill>
            </a:endParaRPr>
          </a:p>
          <a:p>
            <a:r>
              <a:rPr lang="sv-SE" sz="2000" b="1" dirty="0">
                <a:solidFill>
                  <a:srgbClr val="236192"/>
                </a:solidFill>
              </a:rPr>
              <a:t>Summa totalt: </a:t>
            </a:r>
            <a:r>
              <a:rPr lang="sv-SE" sz="2000" dirty="0">
                <a:solidFill>
                  <a:srgbClr val="236192"/>
                </a:solidFill>
              </a:rPr>
              <a:t>57 545 euro</a:t>
            </a:r>
          </a:p>
          <a:p>
            <a:r>
              <a:rPr lang="sv-SE" sz="2000" b="1" dirty="0">
                <a:solidFill>
                  <a:srgbClr val="236192"/>
                </a:solidFill>
              </a:rPr>
              <a:t>Understödets andel:</a:t>
            </a:r>
            <a:r>
              <a:rPr lang="sv-SE" sz="2000" dirty="0">
                <a:solidFill>
                  <a:srgbClr val="236192"/>
                </a:solidFill>
              </a:rPr>
              <a:t> 40 282 euro</a:t>
            </a:r>
          </a:p>
          <a:p>
            <a:endParaRPr lang="fi-FI" sz="2000" dirty="0">
              <a:solidFill>
                <a:srgbClr val="236192"/>
              </a:solidFill>
            </a:endParaRPr>
          </a:p>
          <a:p>
            <a:r>
              <a:rPr lang="sv-SE" sz="2000" dirty="0">
                <a:solidFill>
                  <a:srgbClr val="236192"/>
                </a:solidFill>
                <a:hlinkClick r:id="rId3"/>
              </a:rPr>
              <a:t>https://www.kimitoon.fi/jobb-och-foretagande/projekt-2/</a:t>
            </a:r>
            <a:endParaRPr lang="sv-SE" sz="2000" dirty="0">
              <a:solidFill>
                <a:srgbClr val="236192"/>
              </a:solidFill>
            </a:endParaRPr>
          </a:p>
          <a:p>
            <a:endParaRPr lang="sv-SE" sz="2000" dirty="0">
              <a:solidFill>
                <a:srgbClr val="236192"/>
              </a:solidFill>
            </a:endParaRPr>
          </a:p>
          <a:p>
            <a:r>
              <a:rPr lang="sv-SE" sz="2000" b="1" dirty="0">
                <a:solidFill>
                  <a:srgbClr val="236192"/>
                </a:solidFill>
              </a:rPr>
              <a:t>Mer information: </a:t>
            </a:r>
          </a:p>
          <a:p>
            <a:r>
              <a:rPr lang="sv-SE" sz="2000" dirty="0">
                <a:solidFill>
                  <a:srgbClr val="236192"/>
                </a:solidFill>
              </a:rPr>
              <a:t>Catrin Ilmoni, klimatkoordinator</a:t>
            </a:r>
          </a:p>
          <a:p>
            <a:r>
              <a:rPr lang="sv-SE" sz="2000" dirty="0">
                <a:solidFill>
                  <a:srgbClr val="236192"/>
                </a:solidFill>
              </a:rPr>
              <a:t>catrin.ilmoni@kimitoon.fi</a:t>
            </a: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fi-FI" sz="800" b="0" i="0" u="none" strike="noStrike" kern="1200" cap="none" spc="0" normalizeH="0" baseline="0" noProof="0">
              <a:ln>
                <a:noFill/>
              </a:ln>
              <a:solidFill>
                <a:srgbClr val="253746"/>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1676562"/>
      </p:ext>
    </p:extLst>
  </p:cSld>
  <p:clrMapOvr>
    <a:masterClrMapping/>
  </p:clrMapOvr>
</p:sld>
</file>

<file path=ppt/theme/theme1.xml><?xml version="1.0" encoding="utf-8"?>
<a:theme xmlns:a="http://schemas.openxmlformats.org/drawingml/2006/main" name="YM - otsikko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E959E4-A5A3-4673-90D8-0D14FE6E3A8C}"/>
    </a:ext>
  </a:extLst>
</a:theme>
</file>

<file path=ppt/theme/theme2.xml><?xml version="1.0" encoding="utf-8"?>
<a:theme xmlns:a="http://schemas.openxmlformats.org/drawingml/2006/main" name="YM -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D9BF32-8511-46CC-8743-3622BDABD454}"/>
    </a:ext>
  </a:extLst>
</a:theme>
</file>

<file path=ppt/theme/theme3.xml><?xml version="1.0" encoding="utf-8"?>
<a:theme xmlns:a="http://schemas.openxmlformats.org/drawingml/2006/main" name="YM - kuvalliset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4F5337FF-4956-468D-B7EE-32AC970AEE85}"/>
    </a:ext>
  </a:extLst>
</a:theme>
</file>

<file path=ppt/theme/theme4.xml><?xml version="1.0" encoding="utf-8"?>
<a:theme xmlns:a="http://schemas.openxmlformats.org/drawingml/2006/main" name="YM - nostot ja väli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0024204-4227-4F51-9A10-89D4FD8CDEC4}"/>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6D6AE0586492B944A957E8AFFA0218E5" ma:contentTypeVersion="1" ma:contentTypeDescription="Luo uusi asiakirja." ma:contentTypeScope="" ma:versionID="a4cd03a698bd104bf2b2df090b7306aa">
  <xsd:schema xmlns:xsd="http://www.w3.org/2001/XMLSchema" xmlns:xs="http://www.w3.org/2001/XMLSchema" xmlns:p="http://schemas.microsoft.com/office/2006/metadata/properties" xmlns:ns2="8e4da54b-0852-4273-bcba-8a38d2abbc37" targetNamespace="http://schemas.microsoft.com/office/2006/metadata/properties" ma:root="true" ma:fieldsID="83586a040dfea0dac8a35bc40c42efbc" ns2:_="">
    <xsd:import namespace="8e4da54b-0852-4273-bcba-8a38d2abbc3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da54b-0852-4273-bcba-8a38d2abbc37"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14A6-440B-4A55-8589-BC904073D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da54b-0852-4273-bcba-8a38d2abbc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664E83-9FAD-4292-A31F-F4D20426DD08}">
  <ds:schemaRefs>
    <ds:schemaRef ds:uri="http://purl.org/dc/dcmitype/"/>
    <ds:schemaRef ds:uri="8e4da54b-0852-4273-bcba-8a38d2abbc37"/>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A1CD063-446A-4406-97CB-33299BCAE3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YM_esitysmallipohja_2020</Template>
  <TotalTime>32</TotalTime>
  <Words>2545</Words>
  <Application>Microsoft Office PowerPoint</Application>
  <PresentationFormat>Laajakuva</PresentationFormat>
  <Paragraphs>319</Paragraphs>
  <Slides>32</Slides>
  <Notes>3</Notes>
  <HiddenSlides>0</HiddenSlides>
  <MMClips>0</MMClips>
  <ScaleCrop>false</ScaleCrop>
  <HeadingPairs>
    <vt:vector size="6" baseType="variant">
      <vt:variant>
        <vt:lpstr>Käytetyt fontit</vt:lpstr>
      </vt:variant>
      <vt:variant>
        <vt:i4>3</vt:i4>
      </vt:variant>
      <vt:variant>
        <vt:lpstr>Teema</vt:lpstr>
      </vt:variant>
      <vt:variant>
        <vt:i4>4</vt:i4>
      </vt:variant>
      <vt:variant>
        <vt:lpstr>Dian otsikot</vt:lpstr>
      </vt:variant>
      <vt:variant>
        <vt:i4>32</vt:i4>
      </vt:variant>
    </vt:vector>
  </HeadingPairs>
  <TitlesOfParts>
    <vt:vector size="39" baseType="lpstr">
      <vt:lpstr>Arial</vt:lpstr>
      <vt:lpstr>Calibri</vt:lpstr>
      <vt:lpstr>Segoe UI</vt:lpstr>
      <vt:lpstr>YM - otsikkosivut</vt:lpstr>
      <vt:lpstr>YM - sisältösivut</vt:lpstr>
      <vt:lpstr>YM - kuvalliset sisältösivut</vt:lpstr>
      <vt:lpstr>YM - nostot ja välisivut</vt:lpstr>
      <vt:lpstr>Espoon kaupunkikonsernin sisäisen ilmasto- ja talousjohtamisen käytäntöjen kehittäminen</vt:lpstr>
      <vt:lpstr>”  Hanke tuotti edistyksellistä tietopohjaa siitä, miten rakentamisen materiaalien päästöt kehittyvät tulevina vuosikymmeninä. Ilmastotyön talouskoosteen kehittäminen vahvisti kaupungin ilmastojohtamista ja Hiilineutraali Espoo 2030 -tiekartan toimeenpanoa.   Karoliina Isoaho, erityisasiantuntija</vt:lpstr>
      <vt:lpstr>Kestävää asumista Jyväskylän asuinalueilla: sidosryhmiä tukien ja sitouttaen (KAJASTUS)</vt:lpstr>
      <vt:lpstr>” Meillä Jyväskylässä resurssiviisaus tarkoittaa kestävän arjen tekoja. KAJASTUS-hankkeessa ääneen pääsevät asukkaat; testaamme yhdessä heidän valitsemiansa vähähiilisen elämäntavan ratkaisuja.”  - Päivi Pietarinen, ympäristöjohtaja  </vt:lpstr>
      <vt:lpstr>Ilmastoviisas johtaminen ja suunnittelu</vt:lpstr>
      <vt:lpstr>” Ilmastonmuutoksen hillintää ei voi ulkoistaa johonkin yksittäiseen yksikköön, vaan ilmastonäkökulma kuuluu osaksi kaikkea kunnan normaalia johtamista, suunnittelua ja toimintaa, jotta hiilineutraaliuteen voidaan päästä. Hankkeessa pyritään vahvistamaan ilmastotavoitteisiin sitoutumista ja niiden toimeenpanoa koko kaupunkiorganisaatiossa."  - Salka Orivuori, ilmasto- ja ympäristöpäällikkö, Järvenpään kaupunki</vt:lpstr>
      <vt:lpstr>Öljylämmityksestä vähäpäästöisempiin lämmitysmuotoihin </vt:lpstr>
      <vt:lpstr>”  Eri toimialojen tietojen ja tarpeiden kartoitus ja yhdistäminen sekä osallistaminen hankkeeseen edesauttoi hyvän lopputuloksen saavuttamista. Kyselyn vastausten saamiseen panostaminen kannatti ja Kaarinassa saatiin paljon tietoa tilastojen ajantasaistamiseksi.  - Pasi Saario, johtava ympäristötarkastaja,  Kaarinan kaupunki</vt:lpstr>
      <vt:lpstr>  Från bord till gjord – Klimatarbetet i Kimitoöns kommun</vt:lpstr>
      <vt:lpstr> ”  Genom Klimatvakten har vi fått ett transparent och effektivt verktyg för att följa upp våra klimatmål. Med projektet 'Från bord till gjord' har vi gjort betydande framsteg i vårt klimatarbete. Under det gångna året har vi lyckats formulera en tydlig agenda för både kortsiktiga och långsiktiga mål. Jag anser att projektet har varit särskilt värdefullt för att stötta ledningen av och ledningsverktygen för klimatarbetet inom kommunen.  - Erika Strandberg, kommundirektör</vt:lpstr>
      <vt:lpstr>Maistuva ilmastoruoka</vt:lpstr>
      <vt:lpstr>”  Kasvisruoka pitäisi kertoa luokissa, että kaikki tietävät, että semmoinenkin on.   - Lahden peruskoulun oppilas kouluruokateemaisessa Skididialogissa</vt:lpstr>
      <vt:lpstr>Sanoista tekoihin – kuntien ilmastosuunnitelmien jalkautus</vt:lpstr>
      <vt:lpstr>”   Kuntien tuen tarpeissa korostuvat samat haasteet, jolloin mahdollisuus yhteiselle keskustelulle on paras kasvualusta tavoitteelliselle ilmastotyölle ja hyvien käytänteiden yleistymiselle.  - Salli Ojala, ilmastotyön asiantuntija, Valonia</vt:lpstr>
      <vt:lpstr>Ilmasto-osaavat nurmijärveläiset –  yritysten, asukkaiden ja oppilaitosten osallistaminen ilmastotyöhön</vt:lpstr>
      <vt:lpstr>”  Hanke lisäsi kotitalouksien ja yritysten ymmärrystä omista vaikutusmahdollisuuksistaan päästöjen vähentämiseen, sekä madalsi kynnystä vaikuttavien toimien tekemiseen uusien verkostojen tuella.  - Aino Angervuori, alueisännöitsijä</vt:lpstr>
      <vt:lpstr>NETZERODATA</vt:lpstr>
      <vt:lpstr>”  Ilmastonmuutoksen hillintä tuottaa oheishyötyjä. Niiden systemaattisempi seurantaa ja laskentaa kannattaa kehittää edelleen.  - Petri Kero, Ilmastokoordinaattori</vt:lpstr>
      <vt:lpstr>RAAHEN KAUPUNGIN KIINTEISTÖJEN ENERGIATEHOKKUUDEN PARANTAMINEN</vt:lpstr>
      <vt:lpstr>”  Mutta se, mitä tapahtuu juuri nyt, on todella mielenkiintoisempaa kuin se mitä tapahtui tuhat vuotta sitten.   - Muumipeikko, kirjasta Taikatalvi (1957)</vt:lpstr>
      <vt:lpstr>ITUJA – Ilmastotyön johtamiskulttuuri</vt:lpstr>
      <vt:lpstr>” Ilmastotavoite saavutetaan, kun organisaatiossa vallitsee kulttuuri, joka vahvasti tukee ilmastotyötä ja kannustaa kaikki jäsenensä tunnistamaan roolinsa, löytämään ja toteuttamaan ilmastoratkaisuja.   - Niina Ruuska, projektipäällikkö Turun kaupunki</vt:lpstr>
      <vt:lpstr>Toimintamalli sähköautojen julkisten latauspisteiden suunnitelmalliseksi kehittämiseksi</vt:lpstr>
      <vt:lpstr>”  Tarvittiin osallistamista ja selkeät askelmerkit, jotta voitiin osoittaa toteuttamiskelpoisimmat sijainnit julkisille latauspisteille keskeisellä kaupunkialueella.  - Sami Puuperä, liikenneinsinööri, Oulun kaupunki</vt:lpstr>
      <vt:lpstr>ILMO- Ilmastojohtamisen toimintamalli ja toiminnan organisointi</vt:lpstr>
      <vt:lpstr>”  Kannustetaan toisiamme varmistamaan hyvä tulevaisuus seuraavien sukupolvien liminkalaisille ja tehdään sellaisia asioita, jotka ovat meille kuntana ja kuntalaisina sopivan kokoisia.  - Petri Koivisto, Kestävä Liminka –työryhmän puheenjohtaja</vt:lpstr>
      <vt:lpstr>Vaasan pyöräpysäköinnin toimenpideohjelma</vt:lpstr>
      <vt:lpstr>”  Pyöräpysäköinnin edistäminen ei ole pelkästään turvallisten pysäköinti ratkaisujen tarjoamista polkupyörille – se on investointi terveellisempään, kestävämpään ja yhteisöllisempään kaupunkiympäristöön.  - Samuli Huusko – Kävelyn ja pyöräilyn projekti-insinööri</vt:lpstr>
      <vt:lpstr>Etelä-Pohjanmaan ja Pohjanmaan raskaan liikenteen vaihtoehtoisten käyttövoimien jakeluverkoston kehittäminen</vt:lpstr>
      <vt:lpstr>”  Hanke antoi meille tietoa ja työkaluja, jotta voimme tukea kuntia ja yrityksiä raskaan liikenteen siirtymässä kohti puhtaiden polttoaineiden käyttöä.  - Jani Palomäki maakuntainsinööri</vt:lpstr>
      <vt:lpstr>Resurssiviisas Äänekoski  – vähäpäästöinen tieliikenne</vt:lpstr>
      <vt:lpstr>”  Hankkeessa saavutettiin sille osoitetut tavoitteet, eli saatiin kerättyä tietoa siitä, minkälaista tarvetta alueen toimijoilla vähäpäästöisen logistiikan suhteen ja millä toimilla muutosta vähäpäästöisemmäksi voitaisiin nopeuttaa. Tieliikenteen käyttövoimissa on käynnissä muutos vähäpäästöisiin ja sen saamme vähennettyä liikenteen päästöjä.  - Hanna Ahonen, ympäristöpäällikkö</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Ympäristoministeriön tunnussivu</dc:title>
  <dc:creator>Pokela Teemu</dc:creator>
  <cp:lastModifiedBy>Loikkanen Veera (YM)</cp:lastModifiedBy>
  <cp:revision>17</cp:revision>
  <dcterms:created xsi:type="dcterms:W3CDTF">2020-04-29T05:33:44Z</dcterms:created>
  <dcterms:modified xsi:type="dcterms:W3CDTF">2025-01-02T11:53:57Z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0x0101006D6AE0586492B944A957E8AFFA0218E5</vt:lpwstr>
  </property>
  <property fmtid="{D5CDD505-2E9C-101B-9397-08002B2CF9AE}" pid="3" name="KampusOrganization">
    <vt:lpwstr/>
  </property>
  <property fmtid="{D5CDD505-2E9C-101B-9397-08002B2CF9AE}" pid="4" name="KampusKeywords">
    <vt:lpwstr/>
  </property>
  <property fmtid="{D5CDD505-2E9C-101B-9397-08002B2CF9AE}" pid="5" name="MediaServiceImageTags">
    <vt:lpwstr/>
  </property>
</Properties>
</file>