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17" r:id="rId6"/>
    <p:sldMasterId id="2147483716" r:id="rId7"/>
    <p:sldMasterId id="2147483718" r:id="rId8"/>
  </p:sldMasterIdLst>
  <p:notesMasterIdLst>
    <p:notesMasterId r:id="rId11"/>
  </p:notesMasterIdLst>
  <p:sldIdLst>
    <p:sldId id="286" r:id="rId9"/>
    <p:sldId id="293"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po-oja Jenni" initials="HJ" lastIdx="2" clrIdx="0">
    <p:extLst>
      <p:ext uri="{19B8F6BF-5375-455C-9EA6-DF929625EA0E}">
        <p15:presenceInfo xmlns:p15="http://schemas.microsoft.com/office/powerpoint/2012/main" userId="Hepo-oja Jen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2C5234"/>
    <a:srgbClr val="BF9474"/>
    <a:srgbClr val="F6F3E5"/>
    <a:srgbClr val="C66E4E"/>
    <a:srgbClr val="FF585D"/>
    <a:srgbClr val="B9D3DC"/>
    <a:srgbClr val="8F993E"/>
    <a:srgbClr val="70AD4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73" autoAdjust="0"/>
  </p:normalViewPr>
  <p:slideViewPr>
    <p:cSldViewPr snapToGrid="0" showGuides="1">
      <p:cViewPr varScale="1">
        <p:scale>
          <a:sx n="70" d="100"/>
          <a:sy n="70" d="100"/>
        </p:scale>
        <p:origin x="50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10.2.2023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10.2.2023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10.2.2023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10.2.2023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10.2.2023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10.2.2023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10.2.2023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10.2.2023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10.2.2023</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10.2.2023</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10.2.2023</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10.2.2023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10.2.2023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10.2.2023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10.2.2023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10.2.2023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10.2.2023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10.2.2023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10.2.2023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10.2.2023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10.2.2023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5402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10.2.2023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40319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10.2.2023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xmlns=""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10.2.2023</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10.2.2023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10.2.2023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10.2.2023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10.2.2023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energiahelppi.fi/"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2468" y="469556"/>
            <a:ext cx="5206135" cy="781351"/>
          </a:xfrm>
        </p:spPr>
        <p:txBody>
          <a:bodyPr/>
          <a:lstStyle/>
          <a:p>
            <a:r>
              <a:rPr lang="fi-FI" dirty="0" err="1"/>
              <a:t>EnergiaFiksu</a:t>
            </a:r>
            <a:r>
              <a:rPr lang="fi-FI" dirty="0"/>
              <a:t> -Hyvinkää</a:t>
            </a:r>
          </a:p>
        </p:txBody>
      </p:sp>
      <p:sp>
        <p:nvSpPr>
          <p:cNvPr id="3" name="Tekstin paikkamerkki 2"/>
          <p:cNvSpPr>
            <a:spLocks noGrp="1"/>
          </p:cNvSpPr>
          <p:nvPr>
            <p:ph type="body" sz="quarter" idx="14"/>
          </p:nvPr>
        </p:nvSpPr>
        <p:spPr>
          <a:xfrm>
            <a:off x="822468" y="1441149"/>
            <a:ext cx="6190980" cy="4728877"/>
          </a:xfrm>
        </p:spPr>
        <p:txBody>
          <a:bodyPr/>
          <a:lstStyle/>
          <a:p>
            <a:r>
              <a:rPr lang="fi-FI" dirty="0"/>
              <a:t>Hankkeessa luotiin paikalliselle energianeuvonnalle palvelualusta, jonne on kerätty ajantasaista tietoa saatavilla olevista energia- ja korvausavustuksista, energiatehokkuustoimista sekä ilmastoystävällisistä lämmitysratkaisuista. </a:t>
            </a:r>
            <a:r>
              <a:rPr lang="fi-FI" dirty="0" smtClean="0"/>
              <a:t>Hankkeessa </a:t>
            </a:r>
            <a:r>
              <a:rPr lang="fi-FI" dirty="0"/>
              <a:t>tehtiin kohdemarkkinointia pientaloalueille, joissa tiedettiin olevan paljon öljylämmitteisiä kiinteistöjä. </a:t>
            </a:r>
            <a:endParaRPr lang="fi-FI" dirty="0" smtClean="0"/>
          </a:p>
          <a:p>
            <a:endParaRPr lang="fi-FI" dirty="0" smtClean="0"/>
          </a:p>
          <a:p>
            <a:r>
              <a:rPr lang="fi-FI" dirty="0" smtClean="0"/>
              <a:t>Hankkeen </a:t>
            </a:r>
            <a:r>
              <a:rPr lang="fi-FI" dirty="0"/>
              <a:t>aikana uusi palvelualusta keräsi katselukertoja 3139 kappaletta. Palvelualusta ja aktiivinen markkinointi toivat uusia asiakkaita ennätysmäärän paikallisen energianeuvonnan piiriin. Kohde markkinoinnin tuomia hyötyjä ei pystytty vastausten perusteella arvioida, vaikka se toi energianeuvonnalle ja uudelle palvelualustalle näkyvyyttä. </a:t>
            </a:r>
            <a:endParaRPr lang="fi-FI" dirty="0" smtClean="0"/>
          </a:p>
          <a:p>
            <a:endParaRPr lang="fi-FI" dirty="0"/>
          </a:p>
          <a:p>
            <a:r>
              <a:rPr lang="fi-FI" dirty="0" smtClean="0"/>
              <a:t>Energianeuvonnan </a:t>
            </a:r>
            <a:r>
              <a:rPr lang="fi-FI" dirty="0"/>
              <a:t>toteutuksen aloittamisesta ja palvelualustan monistamista lähikuntiin neuvotellaan hankkeen päätyttyä. </a:t>
            </a:r>
          </a:p>
        </p:txBody>
      </p:sp>
      <p:sp>
        <p:nvSpPr>
          <p:cNvPr id="4" name="Tekstin paikkamerkki 3"/>
          <p:cNvSpPr>
            <a:spLocks noGrp="1"/>
          </p:cNvSpPr>
          <p:nvPr>
            <p:ph type="body" sz="quarter" idx="15"/>
          </p:nvPr>
        </p:nvSpPr>
        <p:spPr>
          <a:xfrm>
            <a:off x="7328949" y="1697181"/>
            <a:ext cx="4142668" cy="4079464"/>
          </a:xfrm>
        </p:spPr>
        <p:txBody>
          <a:bodyPr/>
          <a:lstStyle/>
          <a:p>
            <a:r>
              <a:rPr lang="fi-FI" sz="2000" b="1" dirty="0">
                <a:solidFill>
                  <a:srgbClr val="236192"/>
                </a:solidFill>
              </a:rPr>
              <a:t>Vastuutaho: </a:t>
            </a:r>
          </a:p>
          <a:p>
            <a:r>
              <a:rPr lang="fi-FI" sz="2000" dirty="0">
                <a:solidFill>
                  <a:srgbClr val="236192"/>
                </a:solidFill>
              </a:rPr>
              <a:t>Hyvinkään Lämpövoima Oy</a:t>
            </a:r>
          </a:p>
          <a:p>
            <a:endParaRPr lang="fi-FI" sz="2000" dirty="0">
              <a:solidFill>
                <a:srgbClr val="236192"/>
              </a:solidFill>
            </a:endParaRPr>
          </a:p>
          <a:p>
            <a:r>
              <a:rPr lang="fi-FI" sz="2000" b="1" dirty="0">
                <a:solidFill>
                  <a:srgbClr val="236192"/>
                </a:solidFill>
              </a:rPr>
              <a:t>Kokonaissumma: </a:t>
            </a:r>
            <a:r>
              <a:rPr lang="fi-FI" sz="2000" dirty="0">
                <a:solidFill>
                  <a:srgbClr val="236192"/>
                </a:solidFill>
              </a:rPr>
              <a:t>25 000 €</a:t>
            </a:r>
          </a:p>
          <a:p>
            <a:r>
              <a:rPr lang="fi-FI" sz="2000" b="1" dirty="0">
                <a:solidFill>
                  <a:srgbClr val="236192"/>
                </a:solidFill>
              </a:rPr>
              <a:t>Avustusosuus</a:t>
            </a:r>
            <a:r>
              <a:rPr lang="fi-FI" sz="2000" dirty="0">
                <a:solidFill>
                  <a:srgbClr val="236192"/>
                </a:solidFill>
              </a:rPr>
              <a:t>: 16 000 €</a:t>
            </a:r>
          </a:p>
          <a:p>
            <a:endParaRPr lang="fi-FI" sz="2000" dirty="0">
              <a:solidFill>
                <a:srgbClr val="236192"/>
              </a:solidFill>
            </a:endParaRPr>
          </a:p>
          <a:p>
            <a:r>
              <a:rPr lang="fi-FI" sz="2000" smtClean="0">
                <a:solidFill>
                  <a:srgbClr val="236192"/>
                </a:solidFill>
                <a:hlinkClick r:id="rId2"/>
              </a:rPr>
              <a:t>www.energiahelppi.fi</a:t>
            </a:r>
            <a:r>
              <a:rPr lang="fi-FI" sz="2000" smtClean="0">
                <a:solidFill>
                  <a:srgbClr val="236192"/>
                </a:solidFill>
              </a:rPr>
              <a:t> </a:t>
            </a:r>
            <a:endParaRPr lang="fi-FI" sz="2000" dirty="0">
              <a:solidFill>
                <a:srgbClr val="236192"/>
              </a:solidFill>
            </a:endParaRPr>
          </a:p>
          <a:p>
            <a:endParaRPr lang="fi-FI" sz="2000" dirty="0">
              <a:solidFill>
                <a:srgbClr val="236192"/>
              </a:solidFill>
            </a:endParaRPr>
          </a:p>
          <a:p>
            <a:r>
              <a:rPr lang="fi-FI" sz="2000" b="1" dirty="0">
                <a:solidFill>
                  <a:srgbClr val="236192"/>
                </a:solidFill>
              </a:rPr>
              <a:t>Lisätietoja: </a:t>
            </a:r>
          </a:p>
          <a:p>
            <a:r>
              <a:rPr lang="fi-FI" sz="2000" dirty="0">
                <a:solidFill>
                  <a:srgbClr val="236192"/>
                </a:solidFill>
              </a:rPr>
              <a:t>Ville Rouvinen, Palveluinsinööri </a:t>
            </a:r>
          </a:p>
          <a:p>
            <a:r>
              <a:rPr lang="fi-FI" sz="2000" dirty="0">
                <a:solidFill>
                  <a:srgbClr val="236192"/>
                </a:solidFill>
              </a:rPr>
              <a:t>ville.rouvinen@hlv.fi</a:t>
            </a:r>
          </a:p>
        </p:txBody>
      </p:sp>
      <p:sp>
        <p:nvSpPr>
          <p:cNvPr id="6" name="Päivämäärän paikkamerkki 5"/>
          <p:cNvSpPr>
            <a:spLocks noGrp="1"/>
          </p:cNvSpPr>
          <p:nvPr>
            <p:ph type="dt" sz="half" idx="10"/>
          </p:nvPr>
        </p:nvSpPr>
        <p:spPr/>
        <p:txBody>
          <a:bodyPr/>
          <a:lstStyle/>
          <a:p>
            <a:fld id="{8DD25C64-A283-46BC-8D25-053573875597}" type="datetime1">
              <a:rPr lang="fi-FI" smtClean="0"/>
              <a:t>10.2.2023</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1</a:t>
            </a:fld>
            <a:endParaRPr lang="fi-FI" dirty="0"/>
          </a:p>
        </p:txBody>
      </p:sp>
    </p:spTree>
    <p:extLst>
      <p:ext uri="{BB962C8B-B14F-4D97-AF65-F5344CB8AC3E}">
        <p14:creationId xmlns:p14="http://schemas.microsoft.com/office/powerpoint/2010/main" val="40765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sz="9600" i="1" dirty="0">
                <a:solidFill>
                  <a:srgbClr val="236192"/>
                </a:solidFill>
              </a:rPr>
              <a:t>” </a:t>
            </a:r>
            <a:r>
              <a:rPr lang="fi-FI" i="1" dirty="0">
                <a:solidFill>
                  <a:srgbClr val="236192"/>
                </a:solidFill>
              </a:rPr>
              <a:t/>
            </a:r>
            <a:br>
              <a:rPr lang="fi-FI" i="1" dirty="0">
                <a:solidFill>
                  <a:srgbClr val="236192"/>
                </a:solidFill>
              </a:rPr>
            </a:br>
            <a:r>
              <a:rPr lang="fi-FI" sz="2800" i="1" dirty="0">
                <a:solidFill>
                  <a:srgbClr val="236192"/>
                </a:solidFill>
                <a:effectLst/>
                <a:latin typeface="+mn-lt"/>
                <a:ea typeface="Calibri" panose="020F0502020204030204" pitchFamily="34" charset="0"/>
              </a:rPr>
              <a:t>Hankkeella tuodaan hyvinkääläisten lähelle helposti lähestyttävä paikallinen energia- ja ympäristöasiantuntijuus. Hanke tukee myös alueellisia sekä valtakunnallisia</a:t>
            </a:r>
            <a:br>
              <a:rPr lang="fi-FI" sz="2800" i="1" dirty="0">
                <a:solidFill>
                  <a:srgbClr val="236192"/>
                </a:solidFill>
                <a:effectLst/>
                <a:latin typeface="+mn-lt"/>
                <a:ea typeface="Calibri" panose="020F0502020204030204" pitchFamily="34" charset="0"/>
              </a:rPr>
            </a:br>
            <a:r>
              <a:rPr lang="fi-FI" sz="2800" i="1" dirty="0">
                <a:solidFill>
                  <a:srgbClr val="236192"/>
                </a:solidFill>
                <a:effectLst/>
                <a:latin typeface="+mn-lt"/>
                <a:ea typeface="Calibri" panose="020F0502020204030204" pitchFamily="34" charset="0"/>
              </a:rPr>
              <a:t>ympäristötavoitteita.</a:t>
            </a:r>
            <a:r>
              <a:rPr lang="fi-FI" sz="2800" dirty="0">
                <a:effectLst/>
                <a:latin typeface="Calibri" panose="020F0502020204030204" pitchFamily="34" charset="0"/>
                <a:ea typeface="Calibri" panose="020F0502020204030204" pitchFamily="34" charset="0"/>
              </a:rPr>
              <a:t/>
            </a:r>
            <a:br>
              <a:rPr lang="fi-FI" sz="2800" dirty="0">
                <a:effectLst/>
                <a:latin typeface="Calibri" panose="020F0502020204030204" pitchFamily="34" charset="0"/>
                <a:ea typeface="Calibri" panose="020F0502020204030204" pitchFamily="34" charset="0"/>
              </a:rPr>
            </a:br>
            <a:r>
              <a:rPr lang="fi-FI" sz="2800" i="1" dirty="0">
                <a:solidFill>
                  <a:srgbClr val="236192"/>
                </a:solidFill>
              </a:rPr>
              <a:t/>
            </a:r>
            <a:br>
              <a:rPr lang="fi-FI" sz="2800" i="1" dirty="0">
                <a:solidFill>
                  <a:srgbClr val="236192"/>
                </a:solidFill>
              </a:rPr>
            </a:br>
            <a:r>
              <a:rPr lang="fi-FI" i="1" dirty="0">
                <a:solidFill>
                  <a:srgbClr val="236192"/>
                </a:solidFill>
              </a:rPr>
              <a:t/>
            </a:r>
            <a:br>
              <a:rPr lang="fi-FI" i="1" dirty="0">
                <a:solidFill>
                  <a:srgbClr val="236192"/>
                </a:solidFill>
              </a:rPr>
            </a:br>
            <a:r>
              <a:rPr lang="fi-FI" sz="2000" i="1" dirty="0">
                <a:solidFill>
                  <a:srgbClr val="236192"/>
                </a:solidFill>
              </a:rPr>
              <a:t>- Ville Rouvinen, Palveluinsinööri</a:t>
            </a:r>
          </a:p>
        </p:txBody>
      </p:sp>
      <p:pic>
        <p:nvPicPr>
          <p:cNvPr id="4" name="Kuvan paikkamerkki 3" descr="Kuva, joka sisältää kohteen henkilö, ulko, seisominen, poseeraaminen&#10;&#10;Kuvaus luotu automaattisesti">
            <a:extLst>
              <a:ext uri="{FF2B5EF4-FFF2-40B4-BE49-F238E27FC236}">
                <a16:creationId xmlns:a16="http://schemas.microsoft.com/office/drawing/2014/main" id="{39FF7697-0E59-4AAD-92C6-8C62E9415FD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429" b="11429"/>
          <a:stretch>
            <a:fillRect/>
          </a:stretch>
        </p:blipFill>
        <p:spPr/>
      </p:pic>
      <p:sp>
        <p:nvSpPr>
          <p:cNvPr id="6" name="Päivämäärän paikkamerkki 5"/>
          <p:cNvSpPr>
            <a:spLocks noGrp="1"/>
          </p:cNvSpPr>
          <p:nvPr>
            <p:ph type="dt" sz="half" idx="10"/>
          </p:nvPr>
        </p:nvSpPr>
        <p:spPr/>
        <p:txBody>
          <a:bodyPr/>
          <a:lstStyle/>
          <a:p>
            <a:fld id="{8DD25C64-A283-46BC-8D25-053573875597}" type="datetime1">
              <a:rPr lang="fi-FI" smtClean="0"/>
              <a:t>10.2.2023</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2</a:t>
            </a:fld>
            <a:endParaRPr lang="fi-FI" dirty="0"/>
          </a:p>
        </p:txBody>
      </p:sp>
    </p:spTree>
    <p:extLst>
      <p:ext uri="{BB962C8B-B14F-4D97-AF65-F5344CB8AC3E}">
        <p14:creationId xmlns:p14="http://schemas.microsoft.com/office/powerpoint/2010/main" val="2825178911"/>
      </p:ext>
    </p:extLst>
  </p:cSld>
  <p:clrMapOvr>
    <a:masterClrMapping/>
  </p:clrMapOvr>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acce3c4a-091f-4b07-a6c7-e4a083e8073a" ContentTypeId="0x010100B5FAB64B6C204DD994D3FAC0C34E2BFF" PreviousValue="false"/>
</file>

<file path=customXml/item2.xml><?xml version="1.0" encoding="utf-8"?>
<p:properties xmlns:p="http://schemas.microsoft.com/office/2006/metadata/properties" xmlns:xsi="http://www.w3.org/2001/XMLSchema-instance" xmlns:pc="http://schemas.microsoft.com/office/infopath/2007/PartnerControls">
  <documentManagement>
    <KampusOrganizationTaxHTField0 xmlns="c138b538-c2fd-4cca-8c26-6e4e32e5a042">
      <Terms xmlns="http://schemas.microsoft.com/office/infopath/2007/PartnerControls"/>
    </KampusOrganizationTaxHTField0>
    <KampusKeywordsTaxHTField0 xmlns="c138b538-c2fd-4cca-8c26-6e4e32e5a042">
      <Terms xmlns="http://schemas.microsoft.com/office/infopath/2007/PartnerControls"/>
    </KampusKeywordsTaxHTField0>
    <TaxCatchAll xmlns="c138b538-c2fd-4cca-8c26-6e4e32e5a04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Kampus asiakirja" ma:contentTypeID="0x010100B5FAB64B6C204DD994D3FAC0C34E2BFF0096EB61E0A25FED46A07433F0404DFFDB" ma:contentTypeVersion="3" ma:contentTypeDescription="Kampus asiakirja" ma:contentTypeScope="" ma:versionID="a240cd132ab0efe92e3f904c0e2615fc">
  <xsd:schema xmlns:xsd="http://www.w3.org/2001/XMLSchema" xmlns:xs="http://www.w3.org/2001/XMLSchema" xmlns:p="http://schemas.microsoft.com/office/2006/metadata/properties" xmlns:ns2="c138b538-c2fd-4cca-8c26-6e4e32e5a042" targetNamespace="http://schemas.microsoft.com/office/2006/metadata/properties" ma:root="true" ma:fieldsID="073d9a93d552561a5bb3eb3605256e0d" ns2:_="">
    <xsd:import namespace="c138b538-c2fd-4cca-8c26-6e4e32e5a042"/>
    <xsd:element name="properties">
      <xsd:complexType>
        <xsd:sequence>
          <xsd:element name="documentManagement">
            <xsd:complexType>
              <xsd:all>
                <xsd:element ref="ns2:KampusOrganizationTaxHTField0" minOccurs="0"/>
                <xsd:element ref="ns2:KampusKeywordsTaxHTField0"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8b538-c2fd-4cca-8c26-6e4e32e5a042" elementFormDefault="qualified">
    <xsd:import namespace="http://schemas.microsoft.com/office/2006/documentManagement/types"/>
    <xsd:import namespace="http://schemas.microsoft.com/office/infopath/2007/PartnerControls"/>
    <xsd:element name="KampusOrganizationTaxHTField0" ma:index="2" nillable="true" ma:taxonomy="true" ma:internalName="KampusOrganizationTaxHTField0" ma:taxonomyFieldName="KampusOrganization" ma:displayName="Organisaatio" ma:readOnly="false" ma:default="" ma:fieldId="{2db0ae7a-6cf0-4985-ba6a-e776373147cc}" ma:taxonomyMulti="true" ma:sspId="acce3c4a-091f-4b07-a6c7-e4a083e8073a" ma:termSetId="96581ae4-b9dd-471b-b644-43b1ab68b7d0" ma:anchorId="00000000-0000-0000-0000-000000000000" ma:open="false" ma:isKeyword="false">
      <xsd:complexType>
        <xsd:sequence>
          <xsd:element ref="pc:Terms" minOccurs="0" maxOccurs="1"/>
        </xsd:sequence>
      </xsd:complexType>
    </xsd:element>
    <xsd:element name="KampusKeywordsTaxHTField0" ma:index="4" nillable="true" ma:taxonomy="true" ma:internalName="KampusKeywordsTaxHTField0" ma:taxonomyFieldName="KampusKeywords" ma:displayName="Asiasanat" ma:default="" ma:fieldId="{1b40a1dd-212b-4729-a26e-8a2bffa86a15}" ma:taxonomyMulti="true" ma:sspId="acce3c4a-091f-4b07-a6c7-e4a083e8073a" ma:termSetId="c57e3b40-808e-4864-abb2-3453a6c26e70"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11b5f788-fb2c-4f52-9d46-fa47202c855c}" ma:internalName="TaxCatchAll" ma:showField="CatchAllData" ma:web="59b93243-2b90-4c67-a2b6-b288147e571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11b5f788-fb2c-4f52-9d46-fa47202c855c}" ma:internalName="TaxCatchAllLabel" ma:readOnly="true" ma:showField="CatchAllDataLabel" ma:web="59b93243-2b90-4c67-a2b6-b288147e57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Sisältölaji"/>
        <xsd:element ref="dc:title" minOccurs="0" maxOccurs="1" ma:index="0"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1D3F2E-3F89-48D9-9745-C8F6C05A81B0}">
  <ds:schemaRefs>
    <ds:schemaRef ds:uri="Microsoft.SharePoint.Taxonomy.ContentTypeSync"/>
  </ds:schemaRefs>
</ds:datastoreItem>
</file>

<file path=customXml/itemProps2.xml><?xml version="1.0" encoding="utf-8"?>
<ds:datastoreItem xmlns:ds="http://schemas.openxmlformats.org/officeDocument/2006/customXml" ds:itemID="{73664E83-9FAD-4292-A31F-F4D20426DD08}">
  <ds:schemaRef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terms/"/>
    <ds:schemaRef ds:uri="c138b538-c2fd-4cca-8c26-6e4e32e5a042"/>
    <ds:schemaRef ds:uri="http://purl.org/dc/dcmitype/"/>
  </ds:schemaRefs>
</ds:datastoreItem>
</file>

<file path=customXml/itemProps3.xml><?xml version="1.0" encoding="utf-8"?>
<ds:datastoreItem xmlns:ds="http://schemas.openxmlformats.org/officeDocument/2006/customXml" ds:itemID="{3A1CD063-446A-4406-97CB-33299BCAE33F}">
  <ds:schemaRefs>
    <ds:schemaRef ds:uri="http://schemas.microsoft.com/sharepoint/v3/contenttype/forms"/>
  </ds:schemaRefs>
</ds:datastoreItem>
</file>

<file path=customXml/itemProps4.xml><?xml version="1.0" encoding="utf-8"?>
<ds:datastoreItem xmlns:ds="http://schemas.openxmlformats.org/officeDocument/2006/customXml" ds:itemID="{116203FC-9C4D-4333-BE5B-29DEF9C96E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8b538-c2fd-4cca-8c26-6e4e32e5a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YM_esitysmallipohja_2020</Template>
  <TotalTime>745</TotalTime>
  <Words>145</Words>
  <Application>Microsoft Office PowerPoint</Application>
  <PresentationFormat>Laajakuva</PresentationFormat>
  <Paragraphs>22</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4</vt:i4>
      </vt:variant>
      <vt:variant>
        <vt:lpstr>Dian otsikot</vt:lpstr>
      </vt:variant>
      <vt:variant>
        <vt:i4>2</vt:i4>
      </vt:variant>
    </vt:vector>
  </HeadingPairs>
  <TitlesOfParts>
    <vt:vector size="8" baseType="lpstr">
      <vt:lpstr>Arial</vt:lpstr>
      <vt:lpstr>Calibri</vt:lpstr>
      <vt:lpstr>YM - otsikkosivut</vt:lpstr>
      <vt:lpstr>YM - sisältösivut</vt:lpstr>
      <vt:lpstr>YM - kuvalliset sisältösivut</vt:lpstr>
      <vt:lpstr>YM - nostot ja välisivut</vt:lpstr>
      <vt:lpstr>EnergiaFiksu -Hyvinkää</vt:lpstr>
      <vt:lpstr>”  Hankkeella tuodaan hyvinkääläisten lähelle helposti lähestyttävä paikallinen energia- ja ympäristöasiantuntijuus. Hanke tukee myös alueellisia sekä valtakunnallisia ympäristötavoitteita.   - Ville Rouvinen, Palveluinsinööri</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lastModifiedBy>Visuri Veera (YM)</cp:lastModifiedBy>
  <cp:revision>46</cp:revision>
  <dcterms:created xsi:type="dcterms:W3CDTF">2020-04-29T05:33:44Z</dcterms:created>
  <dcterms:modified xsi:type="dcterms:W3CDTF">2023-02-10T12:00:58Z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0x010100B5FAB64B6C204DD994D3FAC0C34E2BFF0096EB61E0A25FED46A07433F0404DFFDB</vt:lpwstr>
  </property>
  <property fmtid="{D5CDD505-2E9C-101B-9397-08002B2CF9AE}" pid="3" name="KampusOrganization">
    <vt:lpwstr/>
  </property>
  <property fmtid="{D5CDD505-2E9C-101B-9397-08002B2CF9AE}" pid="4" name="KampusKeywords">
    <vt:lpwstr/>
  </property>
</Properties>
</file>