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</p:sldMasterIdLst>
  <p:notesMasterIdLst>
    <p:notesMasterId r:id="rId11"/>
  </p:notesMasterIdLst>
  <p:sldIdLst>
    <p:sldId id="294" r:id="rId9"/>
    <p:sldId id="29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68" d="100"/>
          <a:sy n="68" d="100"/>
        </p:scale>
        <p:origin x="5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19.9.2022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5992" y="932767"/>
            <a:ext cx="6307184" cy="1350832"/>
          </a:xfrm>
        </p:spPr>
        <p:txBody>
          <a:bodyPr/>
          <a:lstStyle/>
          <a:p>
            <a:r>
              <a:rPr lang="fi-FI" dirty="0"/>
              <a:t>Vaihtoehtoisten </a:t>
            </a:r>
            <a:r>
              <a:rPr lang="fi-FI" dirty="0" smtClean="0"/>
              <a:t>käyttö-voimien jakeluverkon </a:t>
            </a:r>
            <a:r>
              <a:rPr lang="fi-FI" dirty="0"/>
              <a:t>kehittäminen Etelä-Karjalassa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15992" y="2513983"/>
            <a:ext cx="6151736" cy="2595417"/>
          </a:xfrm>
        </p:spPr>
        <p:txBody>
          <a:bodyPr/>
          <a:lstStyle/>
          <a:p>
            <a:r>
              <a:rPr lang="fi-FI" dirty="0"/>
              <a:t>Hankkeen tavoitteena on edistää henkilö- ja tavaraliikenteen siirtymistä vaihtoehtoisiin käyttövoimiin yhteensovittamalla maankäytöllisiä haasteita sekä sujuvoittamalla lupakäytäntöjä ja kaavoitusta uusien yksityisten, puolijulkisten ja julkisten lataus- ja jakeluasemien rakentamiseksi. Samalla selvitetään lainsäädäntöä ja rakentamista koskevia määräyksiä, jotka voivat hankaloittaa jakeluverkon laajenemista.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Hankkeessa </a:t>
            </a:r>
            <a:r>
              <a:rPr lang="fi-FI" dirty="0"/>
              <a:t>edistetään koko liikennejärjestelmän jakeluverkon kehittämisen toimenpiteitä huomioiden myös </a:t>
            </a:r>
            <a:r>
              <a:rPr lang="fi-FI" dirty="0" err="1"/>
              <a:t>Fit</a:t>
            </a:r>
            <a:r>
              <a:rPr lang="fi-FI" dirty="0"/>
              <a:t> for 55 -ilmastopaketin mukaiset toimenpiteet TEN-T -verkolle. Työtä tehdään yhdessä konsortioon osallistuvien kuntien sekä maanomistajien, taloyhtiöiden, palveluntarjoajien, sähköverkkoyhtiöiden ja muiden tahojen kanssa.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411429" y="1980623"/>
            <a:ext cx="4142668" cy="1066719"/>
          </a:xfrm>
        </p:spPr>
        <p:txBody>
          <a:bodyPr/>
          <a:lstStyle/>
          <a:p>
            <a:r>
              <a:rPr lang="fi-FI" sz="2000" b="1" dirty="0">
                <a:solidFill>
                  <a:schemeClr val="accent5"/>
                </a:solidFill>
              </a:rPr>
              <a:t>Vastuutaho: </a:t>
            </a:r>
            <a:r>
              <a:rPr lang="fi-FI" sz="2000" dirty="0">
                <a:solidFill>
                  <a:schemeClr val="accent5"/>
                </a:solidFill>
              </a:rPr>
              <a:t>Etelä-Karjalan liitto</a:t>
            </a:r>
          </a:p>
          <a:p>
            <a:endParaRPr lang="fi-FI" sz="2000" dirty="0">
              <a:solidFill>
                <a:schemeClr val="accent5"/>
              </a:solidFill>
            </a:endParaRPr>
          </a:p>
          <a:p>
            <a:r>
              <a:rPr lang="fi-FI" sz="2000" b="1" dirty="0">
                <a:solidFill>
                  <a:schemeClr val="accent5"/>
                </a:solidFill>
              </a:rPr>
              <a:t>Muut konsortioon osallistuvat:</a:t>
            </a:r>
          </a:p>
          <a:p>
            <a:r>
              <a:rPr lang="fi-FI" sz="2000" dirty="0">
                <a:solidFill>
                  <a:schemeClr val="accent5"/>
                </a:solidFill>
              </a:rPr>
              <a:t>Lemin, Luumäen, Parikkalan, Rautjärven, Ruokolahden, Savitaipaleen ja Taipalsaaren kunnat</a:t>
            </a:r>
          </a:p>
          <a:p>
            <a:endParaRPr lang="fi-FI" sz="2000" dirty="0">
              <a:solidFill>
                <a:schemeClr val="accent5"/>
              </a:solidFill>
            </a:endParaRPr>
          </a:p>
          <a:p>
            <a:r>
              <a:rPr lang="fi-FI" sz="2000" b="1" dirty="0">
                <a:solidFill>
                  <a:schemeClr val="accent5"/>
                </a:solidFill>
              </a:rPr>
              <a:t>Kokonaissumma: </a:t>
            </a:r>
            <a:r>
              <a:rPr lang="fi-FI" sz="2000" dirty="0">
                <a:solidFill>
                  <a:schemeClr val="accent5"/>
                </a:solidFill>
              </a:rPr>
              <a:t>100 000 €</a:t>
            </a:r>
          </a:p>
          <a:p>
            <a:r>
              <a:rPr lang="fi-FI" sz="2000" b="1" dirty="0">
                <a:solidFill>
                  <a:schemeClr val="accent5"/>
                </a:solidFill>
              </a:rPr>
              <a:t>Avustusosuus</a:t>
            </a:r>
            <a:r>
              <a:rPr lang="fi-FI" sz="2000" dirty="0">
                <a:solidFill>
                  <a:schemeClr val="accent5"/>
                </a:solidFill>
              </a:rPr>
              <a:t>: 70 000 €</a:t>
            </a:r>
          </a:p>
          <a:p>
            <a:endParaRPr lang="fi-FI" sz="2000" dirty="0">
              <a:solidFill>
                <a:schemeClr val="accent5"/>
              </a:solidFill>
            </a:endParaRPr>
          </a:p>
          <a:p>
            <a:r>
              <a:rPr lang="fi-FI" sz="2000" b="1" dirty="0">
                <a:solidFill>
                  <a:schemeClr val="accent5"/>
                </a:solidFill>
              </a:rPr>
              <a:t>Lisätietoja: </a:t>
            </a:r>
            <a:r>
              <a:rPr lang="fi-FI" sz="2000" dirty="0">
                <a:solidFill>
                  <a:schemeClr val="accent5"/>
                </a:solidFill>
              </a:rPr>
              <a:t>Sonja Tynkkynen, sonja.tynkkynen@ekarjala.fi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021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chemeClr val="accent5"/>
                </a:solidFill>
              </a:rPr>
              <a:t>” </a:t>
            </a:r>
            <a:r>
              <a:rPr lang="fi-FI" i="1" dirty="0">
                <a:solidFill>
                  <a:schemeClr val="accent5"/>
                </a:solidFill>
              </a:rPr>
              <a:t/>
            </a:r>
            <a:br>
              <a:rPr lang="fi-FI" i="1" dirty="0">
                <a:solidFill>
                  <a:schemeClr val="accent5"/>
                </a:solidFill>
              </a:rPr>
            </a:br>
            <a:r>
              <a:rPr lang="fi-FI" sz="2800" i="1" dirty="0">
                <a:solidFill>
                  <a:schemeClr val="accent5"/>
                </a:solidFill>
              </a:rPr>
              <a:t>Tällä hankkeella voidaan edistää kunnan Hinku-tavoitteiden saavuttamista, koska liikenteen päästöt ovat merkittävä osa kunnan ja maakunnan päästöjä.</a:t>
            </a:r>
            <a:br>
              <a:rPr lang="fi-FI" sz="2800" i="1" dirty="0">
                <a:solidFill>
                  <a:schemeClr val="accent5"/>
                </a:solidFill>
              </a:rPr>
            </a:br>
            <a:r>
              <a:rPr lang="fi-FI" i="1" dirty="0">
                <a:solidFill>
                  <a:schemeClr val="accent5"/>
                </a:solidFill>
              </a:rPr>
              <a:t/>
            </a:r>
            <a:br>
              <a:rPr lang="fi-FI" i="1" dirty="0">
                <a:solidFill>
                  <a:schemeClr val="accent5"/>
                </a:solidFill>
              </a:rPr>
            </a:br>
            <a:r>
              <a:rPr lang="fi-FI" sz="2000" i="1" dirty="0">
                <a:solidFill>
                  <a:schemeClr val="accent5"/>
                </a:solidFill>
              </a:rPr>
              <a:t>- Harri Anttila, kunnanjohtaja, Rautjärvi</a:t>
            </a: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9763-8ACA-4179-B5C5-79DC51628916}" type="datetime1">
              <a:rPr lang="fi-FI" smtClean="0"/>
              <a:t>19.9.2022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6" name="Kuvan paikkamerkki 3">
            <a:extLst>
              <a:ext uri="{FF2B5EF4-FFF2-40B4-BE49-F238E27FC236}">
                <a16:creationId xmlns:a16="http://schemas.microsoft.com/office/drawing/2014/main" id="{5194D608-C650-45DA-B9C5-6B95A577A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1612" r="6437" b="6584"/>
          <a:stretch/>
        </p:blipFill>
        <p:spPr>
          <a:xfrm>
            <a:off x="7298087" y="8614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957673282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04E886731E7CB469E45B01BB4DE9807" ma:contentTypeVersion="4" ma:contentTypeDescription="Kampus asiakirja" ma:contentTypeScope="" ma:versionID="e86a88dbc5c560b85cff828bad9b4fc1">
  <xsd:schema xmlns:xsd="http://www.w3.org/2001/XMLSchema" xmlns:xs="http://www.w3.org/2001/XMLSchema" xmlns:p="http://schemas.microsoft.com/office/2006/metadata/properties" xmlns:ns2="c138b538-c2fd-4cca-8c26-6e4e32e5a042" xmlns:ns3="8639ba58-261b-4097-8a03-fc567f279249" targetNamespace="http://schemas.microsoft.com/office/2006/metadata/properties" ma:root="true" ma:fieldsID="2783fee97faaec8c8b536550436e32fc" ns2:_="" ns3:_="">
    <xsd:import namespace="c138b538-c2fd-4cca-8c26-6e4e32e5a042"/>
    <xsd:import namespace="8639ba58-261b-4097-8a03-fc567f279249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c8fc8e9-7b98-4e43-882a-5643fe7f23b8}" ma:internalName="TaxCatchAll" ma:showField="CatchAllData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c8fc8e9-7b98-4e43-882a-5643fe7f23b8}" ma:internalName="TaxCatchAllLabel" ma:readOnly="true" ma:showField="CatchAllDataLabel" ma:web="8639ba58-261b-4097-8a03-fc567f279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9ba58-261b-4097-8a03-fc567f279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52BC6-1907-4461-922C-79BABB542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8639ba58-261b-4097-8a03-fc567f279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schemas.microsoft.com/office/2006/documentManagement/types"/>
    <ds:schemaRef ds:uri="http://schemas.microsoft.com/office/infopath/2007/PartnerControls"/>
    <ds:schemaRef ds:uri="8639ba58-261b-4097-8a03-fc567f279249"/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F66141-0983-4BD6-84FE-ADE7373511B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753</TotalTime>
  <Words>159</Words>
  <Application>Microsoft Office PowerPoint</Application>
  <PresentationFormat>Laajakuva</PresentationFormat>
  <Paragraphs>18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Vaihtoehtoisten käyttö-voimien jakeluverkon kehittäminen Etelä-Karjalassa</vt:lpstr>
      <vt:lpstr>”  Tällä hankkeella voidaan edistää kunnan Hinku-tavoitteiden saavuttamista, koska liikenteen päästöt ovat merkittävä osa kunnan ja maakunnan päästöjä.  - Harri Anttila, kunnanjohtaja, Rautjärvi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Berger Miia (YM)</cp:lastModifiedBy>
  <cp:revision>50</cp:revision>
  <dcterms:created xsi:type="dcterms:W3CDTF">2020-04-29T05:33:44Z</dcterms:created>
  <dcterms:modified xsi:type="dcterms:W3CDTF">2022-09-19T06:06:58Z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0x010100B5FAB64B6C204DD994D3FAC0C34E2BFF00104E886731E7CB469E45B01BB4DE9807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