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7" r:id="rId5"/>
    <p:sldMasterId id="2147483716" r:id="rId6"/>
    <p:sldMasterId id="2147483718" r:id="rId7"/>
  </p:sldMasterIdLst>
  <p:notesMasterIdLst>
    <p:notesMasterId r:id="rId10"/>
  </p:notesMasterIdLst>
  <p:sldIdLst>
    <p:sldId id="294" r:id="rId8"/>
    <p:sldId id="295"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po-oja Jenni" initials="HJ" lastIdx="2" clrIdx="0">
    <p:extLst>
      <p:ext uri="{19B8F6BF-5375-455C-9EA6-DF929625EA0E}">
        <p15:presenceInfo xmlns:p15="http://schemas.microsoft.com/office/powerpoint/2012/main" userId="Hepo-oja Jen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192"/>
    <a:srgbClr val="2C5234"/>
    <a:srgbClr val="BF9474"/>
    <a:srgbClr val="F6F3E5"/>
    <a:srgbClr val="C66E4E"/>
    <a:srgbClr val="FF585D"/>
    <a:srgbClr val="B9D3DC"/>
    <a:srgbClr val="8F993E"/>
    <a:srgbClr val="70AD47"/>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260"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kkanen Veera (YM)" userId="6146219c-6969-43f1-baff-894a0af17eb8" providerId="ADAL" clId="{4D51E07D-BC6D-40B5-9B11-ED3B022AD50D}"/>
    <pc:docChg chg="undo custSel modSld">
      <pc:chgData name="Loikkanen Veera (YM)" userId="6146219c-6969-43f1-baff-894a0af17eb8" providerId="ADAL" clId="{4D51E07D-BC6D-40B5-9B11-ED3B022AD50D}" dt="2024-12-20T10:09:18.720" v="12" actId="1076"/>
      <pc:docMkLst>
        <pc:docMk/>
      </pc:docMkLst>
      <pc:sldChg chg="modSp mod">
        <pc:chgData name="Loikkanen Veera (YM)" userId="6146219c-6969-43f1-baff-894a0af17eb8" providerId="ADAL" clId="{4D51E07D-BC6D-40B5-9B11-ED3B022AD50D}" dt="2024-12-20T10:09:18.720" v="12" actId="1076"/>
        <pc:sldMkLst>
          <pc:docMk/>
          <pc:sldMk cId="1011302557" sldId="294"/>
        </pc:sldMkLst>
        <pc:spChg chg="mod">
          <ac:chgData name="Loikkanen Veera (YM)" userId="6146219c-6969-43f1-baff-894a0af17eb8" providerId="ADAL" clId="{4D51E07D-BC6D-40B5-9B11-ED3B022AD50D}" dt="2024-12-20T10:09:05.092" v="11" actId="1076"/>
          <ac:spMkLst>
            <pc:docMk/>
            <pc:sldMk cId="1011302557" sldId="294"/>
            <ac:spMk id="9" creationId="{00000000-0000-0000-0000-000000000000}"/>
          </ac:spMkLst>
        </pc:spChg>
        <pc:spChg chg="mod">
          <ac:chgData name="Loikkanen Veera (YM)" userId="6146219c-6969-43f1-baff-894a0af17eb8" providerId="ADAL" clId="{4D51E07D-BC6D-40B5-9B11-ED3B022AD50D}" dt="2024-12-20T10:09:18.720" v="12" actId="1076"/>
          <ac:spMkLst>
            <pc:docMk/>
            <pc:sldMk cId="1011302557" sldId="294"/>
            <ac:spMk id="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B6089-6F46-46DB-BD25-3B015BD2080F}" type="datetimeFigureOut">
              <a:rPr lang="fi-FI" smtClean="0"/>
              <a:t>20.12.2024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2CA85-B453-45E3-A748-B564E6B8D27E}" type="slidenum">
              <a:rPr lang="fi-FI" smtClean="0"/>
              <a:t>‹#›</a:t>
            </a:fld>
            <a:endParaRPr lang="fi-FI"/>
          </a:p>
        </p:txBody>
      </p:sp>
    </p:spTree>
    <p:extLst>
      <p:ext uri="{BB962C8B-B14F-4D97-AF65-F5344CB8AC3E}">
        <p14:creationId xmlns:p14="http://schemas.microsoft.com/office/powerpoint/2010/main" val="505868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46C2CA85-B453-45E3-A748-B564E6B8D27E}" type="slidenum">
              <a:rPr lang="fi-FI" smtClean="0"/>
              <a:t>1</a:t>
            </a:fld>
            <a:endParaRPr lang="fi-FI"/>
          </a:p>
        </p:txBody>
      </p:sp>
    </p:spTree>
    <p:extLst>
      <p:ext uri="{BB962C8B-B14F-4D97-AF65-F5344CB8AC3E}">
        <p14:creationId xmlns:p14="http://schemas.microsoft.com/office/powerpoint/2010/main" val="2012387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E0C09F"/>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bg1"/>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1AE6B3D6-2E8A-46E0-BCA4-C993A0EE525B}"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422938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E40C3922-C4FF-439E-97C9-29FAF7A6197D}"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9379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7EEE63CA-3BBE-43DD-ADEF-D0577A787475}"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13304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3">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267E9DE0-346A-468B-B8EC-0E31AE5E139F}"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03919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4">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lvl1pPr>
              <a:defRPr>
                <a:solidFill>
                  <a:schemeClr val="bg1"/>
                </a:solidFill>
              </a:defRPr>
            </a:lvl1pPr>
          </a:lstStyle>
          <a:p>
            <a:fld id="{BFDD373D-220E-4A08-BDB2-B265AC47484B}" type="datetime1">
              <a:rPr lang="fi-FI" smtClean="0"/>
              <a:t>20.12.2024</a:t>
            </a:fld>
            <a:endParaRPr lang="fi-FI"/>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90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bg>
      <p:bgPr>
        <a:solidFill>
          <a:srgbClr val="F6F3E5"/>
        </a:solidFill>
        <a:effectLst/>
      </p:bgPr>
    </p:bg>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0B1EBC13-26BA-41ED-9AB8-37FCC7493DD3}"/>
              </a:ext>
            </a:extLst>
          </p:cNvPr>
          <p:cNvGrpSpPr/>
          <p:nvPr userDrawn="1"/>
        </p:nvGrpSpPr>
        <p:grpSpPr>
          <a:xfrm>
            <a:off x="0" y="0"/>
            <a:ext cx="12193200" cy="6858000"/>
            <a:chOff x="28576" y="14288"/>
            <a:chExt cx="12134850" cy="6829425"/>
          </a:xfrm>
        </p:grpSpPr>
        <p:sp>
          <p:nvSpPr>
            <p:cNvPr id="12" name="Freeform 5">
              <a:extLst>
                <a:ext uri="{FF2B5EF4-FFF2-40B4-BE49-F238E27FC236}">
                  <a16:creationId xmlns:a16="http://schemas.microsoft.com/office/drawing/2014/main" id="{38A02F32-FC24-498B-B5DC-EA2EE15EDD9C}"/>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9D2B7547-5841-430A-BE03-E887AD50A40C}"/>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0D738C49-FCAB-45AC-92CE-1A4DAFFC597C}"/>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5" name="Kuva 14">
            <a:extLst>
              <a:ext uri="{FF2B5EF4-FFF2-40B4-BE49-F238E27FC236}">
                <a16:creationId xmlns:a16="http://schemas.microsoft.com/office/drawing/2014/main" id="{60C228F0-E29C-4AE8-BAF2-A1043DF81FA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0824" y="2307600"/>
            <a:ext cx="4990430"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307600"/>
            <a:ext cx="4990431"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E5C52C4-01DD-4CC4-AAE1-A35F87022CE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Tree>
    <p:extLst>
      <p:ext uri="{BB962C8B-B14F-4D97-AF65-F5344CB8AC3E}">
        <p14:creationId xmlns:p14="http://schemas.microsoft.com/office/powerpoint/2010/main" val="2889779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ailu">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B72A65B4-B4AA-4C75-9E45-4ED7D6550170}"/>
              </a:ext>
            </a:extLst>
          </p:cNvPr>
          <p:cNvGrpSpPr/>
          <p:nvPr userDrawn="1"/>
        </p:nvGrpSpPr>
        <p:grpSpPr>
          <a:xfrm>
            <a:off x="0" y="0"/>
            <a:ext cx="12193200" cy="6858000"/>
            <a:chOff x="28576" y="14288"/>
            <a:chExt cx="12134850" cy="6829425"/>
          </a:xfrm>
        </p:grpSpPr>
        <p:sp>
          <p:nvSpPr>
            <p:cNvPr id="15" name="Freeform 5">
              <a:extLst>
                <a:ext uri="{FF2B5EF4-FFF2-40B4-BE49-F238E27FC236}">
                  <a16:creationId xmlns:a16="http://schemas.microsoft.com/office/drawing/2014/main" id="{2D11D198-4616-4BC9-B310-4A051B115A57}"/>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81FACE6-DEE1-4D53-B4F4-69C19C258FC5}"/>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9F1AF29C-EC35-4003-AB72-32984B1F91AA}"/>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3" name="Kuva 12">
            <a:extLst>
              <a:ext uri="{FF2B5EF4-FFF2-40B4-BE49-F238E27FC236}">
                <a16:creationId xmlns:a16="http://schemas.microsoft.com/office/drawing/2014/main" id="{896B6C9F-5FC9-4537-9183-7F7C6578D63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656" y="2664690"/>
            <a:ext cx="4936144"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664690"/>
            <a:ext cx="4990431"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D0294E4-858D-41F1-9E43-9382DF6BCC0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11" name="Tekstin paikkamerkki 2">
            <a:extLst>
              <a:ext uri="{FF2B5EF4-FFF2-40B4-BE49-F238E27FC236}">
                <a16:creationId xmlns:a16="http://schemas.microsoft.com/office/drawing/2014/main" id="{EA723B6F-3AEE-4C1F-A07D-CF62876A1C29}"/>
              </a:ext>
            </a:extLst>
          </p:cNvPr>
          <p:cNvSpPr>
            <a:spLocks noGrp="1"/>
          </p:cNvSpPr>
          <p:nvPr>
            <p:ph type="body" idx="13"/>
          </p:nvPr>
        </p:nvSpPr>
        <p:spPr>
          <a:xfrm>
            <a:off x="893244" y="2266038"/>
            <a:ext cx="4936144"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8F9339DB-CF67-4862-BE88-3EAB6729B4FA}"/>
              </a:ext>
            </a:extLst>
          </p:cNvPr>
          <p:cNvSpPr>
            <a:spLocks noGrp="1"/>
          </p:cNvSpPr>
          <p:nvPr>
            <p:ph type="body" sz="quarter" idx="3"/>
          </p:nvPr>
        </p:nvSpPr>
        <p:spPr>
          <a:xfrm>
            <a:off x="6309156" y="2266038"/>
            <a:ext cx="4989600"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Tree>
    <p:extLst>
      <p:ext uri="{BB962C8B-B14F-4D97-AF65-F5344CB8AC3E}">
        <p14:creationId xmlns:p14="http://schemas.microsoft.com/office/powerpoint/2010/main" val="947649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austakuva">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C947E3E7-D3BE-432F-BF25-DFBF968EA365}"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24609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austakuva 2">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9E9C0BC-E463-4E14-B11B-B9064BD0BD2E}"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00629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Vain otsikko">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A33E8E-7135-4A68-A76F-30B8A0EBEDED}"/>
              </a:ext>
            </a:extLst>
          </p:cNvPr>
          <p:cNvSpPr>
            <a:spLocks noGrp="1"/>
          </p:cNvSpPr>
          <p:nvPr>
            <p:ph type="title"/>
          </p:nvPr>
        </p:nvSpPr>
        <p:spPr/>
        <p:txBody>
          <a:bodyPr/>
          <a:lstStyle/>
          <a:p>
            <a:r>
              <a:rPr lang="fi-FI"/>
              <a:t>Muokkaa ots. perustyyl. napsautt.</a:t>
            </a:r>
          </a:p>
        </p:txBody>
      </p:sp>
      <p:sp>
        <p:nvSpPr>
          <p:cNvPr id="7" name="Alatunnisteen paikkamerkki 6">
            <a:extLst>
              <a:ext uri="{FF2B5EF4-FFF2-40B4-BE49-F238E27FC236}">
                <a16:creationId xmlns:a16="http://schemas.microsoft.com/office/drawing/2014/main" id="{B85D004C-96C6-4FC0-B203-09F69993350C}"/>
              </a:ext>
            </a:extLst>
          </p:cNvPr>
          <p:cNvSpPr>
            <a:spLocks noGrp="1"/>
          </p:cNvSpPr>
          <p:nvPr>
            <p:ph type="ftr" sz="quarter" idx="11"/>
          </p:nvPr>
        </p:nvSpPr>
        <p:spPr/>
        <p:txBody>
          <a:bodyPr/>
          <a:lstStyle/>
          <a:p>
            <a:pPr algn="r"/>
            <a:r>
              <a:rPr lang="fi-FI"/>
              <a:t>Esityksen nimi</a:t>
            </a:r>
          </a:p>
        </p:txBody>
      </p:sp>
      <p:sp>
        <p:nvSpPr>
          <p:cNvPr id="6" name="Päivämäärän paikkamerkki 5">
            <a:extLst>
              <a:ext uri="{FF2B5EF4-FFF2-40B4-BE49-F238E27FC236}">
                <a16:creationId xmlns:a16="http://schemas.microsoft.com/office/drawing/2014/main" id="{62285FEF-A383-45BC-B43D-0AE3416344D1}"/>
              </a:ext>
            </a:extLst>
          </p:cNvPr>
          <p:cNvSpPr>
            <a:spLocks noGrp="1"/>
          </p:cNvSpPr>
          <p:nvPr>
            <p:ph type="dt" sz="half" idx="10"/>
          </p:nvPr>
        </p:nvSpPr>
        <p:spPr/>
        <p:txBody>
          <a:bodyPr/>
          <a:lstStyle/>
          <a:p>
            <a:fld id="{11956A8D-6DB0-49DF-B4E0-79E614B24A77}" type="datetime1">
              <a:rPr lang="fi-FI" smtClean="0"/>
              <a:t>20.12.2024</a:t>
            </a:fld>
            <a:endParaRPr lang="fi-FI"/>
          </a:p>
        </p:txBody>
      </p:sp>
      <p:sp>
        <p:nvSpPr>
          <p:cNvPr id="8" name="Dian numeron paikkamerkki 7">
            <a:extLst>
              <a:ext uri="{FF2B5EF4-FFF2-40B4-BE49-F238E27FC236}">
                <a16:creationId xmlns:a16="http://schemas.microsoft.com/office/drawing/2014/main" id="{006EF8D8-B61E-49B2-BE93-EBACCBB3D007}"/>
              </a:ext>
            </a:extLst>
          </p:cNvPr>
          <p:cNvSpPr>
            <a:spLocks noGrp="1"/>
          </p:cNvSpPr>
          <p:nvPr>
            <p:ph type="sldNum" sz="quarter" idx="12"/>
          </p:nvPr>
        </p:nvSpPr>
        <p:spPr/>
        <p:txBody>
          <a:bodyPr/>
          <a:lstStyle/>
          <a:p>
            <a:fld id="{91E53C16-2649-4D48-AFD3-9E32AB86C978}" type="slidenum">
              <a:rPr lang="fi-FI" smtClean="0"/>
              <a:pPr/>
              <a:t>‹#›</a:t>
            </a:fld>
            <a:endParaRPr lang="fi-FI"/>
          </a:p>
        </p:txBody>
      </p:sp>
    </p:spTree>
    <p:extLst>
      <p:ext uri="{BB962C8B-B14F-4D97-AF65-F5344CB8AC3E}">
        <p14:creationId xmlns:p14="http://schemas.microsoft.com/office/powerpoint/2010/main" val="629354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0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9D6569EC-135D-470D-AF34-2A7FC831DBDD}" type="datetime1">
              <a:rPr lang="fi-FI" smtClean="0"/>
              <a:t>20.12.2024</a:t>
            </a:fld>
            <a:endParaRPr lang="fi-FI"/>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Tree>
    <p:extLst>
      <p:ext uri="{BB962C8B-B14F-4D97-AF65-F5344CB8AC3E}">
        <p14:creationId xmlns:p14="http://schemas.microsoft.com/office/powerpoint/2010/main" val="69488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opetus">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a:t>Aleksanterinkatu 7, Helsinki | PL 35, FI-00023 Valtioneuvosto | ym.fi</a:t>
            </a:r>
          </a:p>
        </p:txBody>
      </p:sp>
      <p:pic>
        <p:nvPicPr>
          <p:cNvPr id="7" name="Kuva 6">
            <a:extLst>
              <a:ext uri="{FF2B5EF4-FFF2-40B4-BE49-F238E27FC236}">
                <a16:creationId xmlns:a16="http://schemas.microsoft.com/office/drawing/2014/main" id="{57713E97-BD14-4CBA-B9A7-8D1F17CA2BD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grpSp>
        <p:nvGrpSpPr>
          <p:cNvPr id="8" name="Ryhmä 7">
            <a:extLst>
              <a:ext uri="{FF2B5EF4-FFF2-40B4-BE49-F238E27FC236}">
                <a16:creationId xmlns:a16="http://schemas.microsoft.com/office/drawing/2014/main" id="{201F22C6-9E0C-4B9F-BEC7-0F50A5CF7CC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8283AA95-D6CF-4AA1-8EF5-42C325091E8D}"/>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3683C4C9-8ADD-40FB-A76A-A60E1E97D133}"/>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3BBD8ED3-AA58-4320-8E9C-A40443255DD6}"/>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26C33C88-6212-40EB-8019-FAFC90F4B5A8}"/>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67BADCDE-B540-4CAC-B255-EBD5E5946772}"/>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45B2A027-5589-4E5F-832A-5C4D5C7E6215}"/>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3FB38335-EC1D-443E-BF48-828B4C0B93BD}"/>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63471B87-E8C6-49C0-BBCB-995D66C02AE0}"/>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C94F907D-9B55-49B8-90C3-F9F9CDB1232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E7884CE8-D25E-4CE0-9970-E5B29B1E8064}"/>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8AD838E8-E1B9-4719-9438-EAEF7601675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3D4876B7-1F8F-4F68-817D-BEC1E0ECA5A6}"/>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F6FFB1E9-73E7-4788-8A49-9848EBA67CED}"/>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31E712EC-C35E-4EEC-AFD0-8194425AC6C4}"/>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B3807498-1C36-4AB9-B34B-4884CD52A553}"/>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184631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2">
    <p:bg>
      <p:bgPr>
        <a:solidFill>
          <a:srgbClr val="BF947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a:t>Aleksanterinkatu 7, Helsinki | PL 35, FI-00023 Valtioneuvosto | ym.fi</a:t>
            </a:r>
          </a:p>
        </p:txBody>
      </p:sp>
      <p:grpSp>
        <p:nvGrpSpPr>
          <p:cNvPr id="24" name="Ryhmä 23">
            <a:extLst>
              <a:ext uri="{FF2B5EF4-FFF2-40B4-BE49-F238E27FC236}">
                <a16:creationId xmlns:a16="http://schemas.microsoft.com/office/drawing/2014/main" id="{EE2D4F6F-A409-4A7B-BE8B-C15AD728F1E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FD9F7D09-496E-4045-951B-2016A08C5A80}"/>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4B069986-397C-4BBA-B502-2BDEFB6384FB}"/>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B634079C-CC3D-496C-8C26-7BE43A461ABC}"/>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3614D881-BEC3-49C4-8A3D-D9CE330C8EE2}"/>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98DE4A0E-2229-4347-8210-DE133082E0EE}"/>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16C83E78-F34B-445D-A88B-09B48E4FFDB6}"/>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92F8BDC7-29B6-415F-BA5F-50D6D2CD7F7B}"/>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A3192873-A14B-437C-A7AB-938E2F74439E}"/>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BAFE031A-811B-4D9F-B8F8-F9FB62D7663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60D67342-7B91-4CF9-B9CA-79D510ACD42D}"/>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36752632-5820-47E7-9A2C-1D9C6D148E3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4C619B01-DAC7-41AE-A38D-AD3CE7300A34}"/>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AF6060D9-5EB7-454D-8532-A5ABDB0FC9B3}"/>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93A0D6B5-0CE5-4A86-9501-FD892BBEF1A2}"/>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3F68B0ED-E95F-4AEC-B36A-163011EF1E52}"/>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3962248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7C3360C-FE45-4FCE-B444-74AF7B91E73D}"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80851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tekstillinen kuva 2">
    <p:bg>
      <p:bgPr>
        <a:solidFill>
          <a:srgbClr val="F6F3E5"/>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7030ABF6-69E4-49A8-8BA4-CE05D33A70D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69078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tekstillinen kuva 3">
    <p:bg>
      <p:bgPr>
        <a:solidFill>
          <a:srgbClr val="253746"/>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29D9B76-8420-449E-B6F0-476B2C5502E3}"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79621" y="6124534"/>
            <a:ext cx="1463452" cy="456168"/>
          </a:xfrm>
          <a:prstGeom prst="rect">
            <a:avLst/>
          </a:prstGeom>
        </p:spPr>
      </p:pic>
    </p:spTree>
    <p:extLst>
      <p:ext uri="{BB962C8B-B14F-4D97-AF65-F5344CB8AC3E}">
        <p14:creationId xmlns:p14="http://schemas.microsoft.com/office/powerpoint/2010/main" val="1037444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tekstillinen kuva 4">
    <p:bg>
      <p:bgPr>
        <a:solidFill>
          <a:srgbClr val="ECC7CD"/>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327C405-E9BA-4634-845B-DBD69C364E76}"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789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tekstillinen kuva vasen">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9CDD765C-0ACD-4B65-A1DF-0AE00C1BEA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3606510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uvatekstillinen kuva vasen 2">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A72F892-9FCB-4D87-AAC8-706A032CF24E}"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196908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uvatekstillinen kuva vasen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7ACE52D7-1F93-4D3B-B89F-E50F5221309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57876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tekstillinen kuva vasen 4">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tx2"/>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tx2"/>
                </a:solidFill>
              </a:defRPr>
            </a:lvl1pPr>
            <a:lvl2pPr>
              <a:defRPr sz="16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tx2"/>
                </a:solidFill>
              </a:defRPr>
            </a:lvl1pPr>
          </a:lstStyle>
          <a:p>
            <a:fld id="{BC3BA0B7-FD4B-4796-82A1-7EE7AD1082E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24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221B4716-86FA-41DD-B7B6-247140DD57EF}" type="datetime1">
              <a:rPr lang="fi-FI" smtClean="0"/>
              <a:t>20.12.2024</a:t>
            </a:fld>
            <a:endParaRPr lang="fi-FI"/>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451037" y="273402"/>
            <a:ext cx="1463452" cy="456168"/>
          </a:xfrm>
          <a:prstGeom prst="rect">
            <a:avLst/>
          </a:prstGeom>
        </p:spPr>
      </p:pic>
    </p:spTree>
    <p:extLst>
      <p:ext uri="{BB962C8B-B14F-4D97-AF65-F5344CB8AC3E}">
        <p14:creationId xmlns:p14="http://schemas.microsoft.com/office/powerpoint/2010/main" val="36487444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uva muoto">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1B9A318-B5BC-4EF0-8D63-4C08EB33C6A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234978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va muoto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34EBD4E-7936-4C1C-99C7-49C647895C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688236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uva muoto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5F6D5EC-31D0-4E4D-A74A-934D2A10ACC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1477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uva muoto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FA5642DC-A3DF-490E-BF8E-B67F0DDAC4DD}"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7755491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uva muoto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DD25C64-A283-46BC-8D25-05357387559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44728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Kuva muoto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231BFAA6-BD5B-45F8-8DA1-A1F57815D522}"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524929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uva muoto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FD8E590-8045-4F3A-8C99-669A633C0C3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33877522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uva muoto vasen">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F141A23-3256-4F01-8F6E-08766DFCA82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434653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uva muoto vasen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BC9AEEF7-CD66-46BE-A385-2449806D3C6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709092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uva muoto vasen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66923E-3C23-4BDF-AA5D-B6F3050E742F}"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05441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dia kuvalla">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B16D17D7-E9F7-4D00-BB6E-42BD790DB0B5}"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1131796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uva muoto vasen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449D3A9-0529-49DB-9C31-BB8990E35D6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196033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uva muoto vasen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DD5D9ED-96AC-46DE-8DE2-4C9C820F6AB5}"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43957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uva muoto vasen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47D24029-ECBD-44AB-A55C-5DD4B34FD758}"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008758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uva muoto vasen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A028633-6103-4861-8FCD-2B2415AADEB7}"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5392092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sto kuvalla">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8E710D3-EFB8-49CE-806A-438313BD972A}"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395164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sto kuvalla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C2A712-E533-4CB3-84C2-D5D348623EB3}"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335465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sto kuvalla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906DC02-3892-4D81-B93F-5EAB433AA0E4}"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734702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sto kuvalla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2417AA7-CD36-4174-A593-825B66333A5A}"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62866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sto kuvalla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E9D9F25-71DF-4A89-8846-09D038062D0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329832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sto kuvalla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82209763-8ACA-4179-B5C5-79DC51628916}"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AB5077A1-D8AA-414A-AC0B-0C5211DD1BD7}"/>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21914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dia kuvalla 2">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F8901E5F-E743-4563-BE5B-8B4115EC5E81}"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0285186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Nosto kuvalla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FF1CD424-9626-4121-A061-5A00DC2AC969}"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8EA35F40-FF2B-48E3-8F69-FDBD9698384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2891708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osto">
    <p:bg>
      <p:bgPr>
        <a:solidFill>
          <a:srgbClr val="253746"/>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49DBD5C-AE26-407F-9D8D-3A9AF67D5740}"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32501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sto 2">
    <p:bg>
      <p:bgPr>
        <a:solidFill>
          <a:srgbClr val="F6F3E5"/>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D9DA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tx2"/>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0ADAF3AF-98A9-4F02-AD8B-D8E1DDAB440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6" name="Kuva 15">
            <a:extLst>
              <a:ext uri="{FF2B5EF4-FFF2-40B4-BE49-F238E27FC236}">
                <a16:creationId xmlns:a16="http://schemas.microsoft.com/office/drawing/2014/main" id="{EB3FFB57-B176-4D74-B604-3C803FFC82E6}"/>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00281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osto 3">
    <p:bg>
      <p:bgPr>
        <a:solidFill>
          <a:srgbClr val="2C5234"/>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8F99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A2E0A90B-6EF6-41B9-87DE-D6FCF08AD2DC}" type="datetime1">
              <a:rPr lang="fi-FI" smtClean="0"/>
              <a:t>20.12.2024</a:t>
            </a:fld>
            <a:endParaRPr lang="fi-FI"/>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98161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rgbClr val="F6F3E5"/>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A6B90C6C-4BDB-453C-ABB3-B0E9E3ED4A09}"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02736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Osan ylätunniste 2">
    <p:bg>
      <p:bgPr>
        <a:solidFill>
          <a:srgbClr val="E0C09F"/>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F94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F50CB4F9-3F74-4C4E-B78D-D4FC0E0B50DE}"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053704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Osan ylätunniste 3">
    <p:bg>
      <p:bgPr>
        <a:solidFill>
          <a:srgbClr val="236192"/>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8A338BC5-287A-4121-ADC2-9C0F5EBE080B}"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573526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Osan ylätunniste 4">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7D1A549-1C85-42E6-A8B0-F662ADAEFF05}"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60884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Osan ylätunniste 5">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4D8B85F0-2AB8-467E-B2B5-2F7B26F603B8}"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88534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Osan ylätunniste 6">
    <p:bg>
      <p:bgPr>
        <a:solidFill>
          <a:srgbClr val="ECC7CD"/>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EBA05674-0731-4441-A72C-BF042317643D}" type="datetime1">
              <a:rPr lang="fi-FI" smtClean="0"/>
              <a:t>20.12.2024</a:t>
            </a:fld>
            <a:endParaRPr lang="fi-FI"/>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5197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dia kuvalla 3">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791D6DF2-00A9-46A5-84F1-CF845F543CE3}"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54023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dia kuvalla 4">
    <p:bg>
      <p:bgPr>
        <a:solidFill>
          <a:srgbClr val="FFB25B"/>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EF66433E-C569-479F-8885-634A554EBEDF}"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3199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kodia kuvalla 5">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2324BAB4-7A50-4285-A8AF-2E76234A09B7}" type="datetime1">
              <a:rPr lang="fi-FI" smtClean="0"/>
              <a:t>20.12.2024</a:t>
            </a:fld>
            <a:endParaRPr lang="fi-FI"/>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21682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p:bg>
      <p:bgPr>
        <a:solidFill>
          <a:srgbClr val="253746"/>
        </a:solidFill>
        <a:effectLst/>
      </p:bgPr>
    </p:bg>
    <p:spTree>
      <p:nvGrpSpPr>
        <p:cNvPr id="1" name=""/>
        <p:cNvGrpSpPr/>
        <p:nvPr/>
      </p:nvGrpSpPr>
      <p:grpSpPr>
        <a:xfrm>
          <a:off x="0" y="0"/>
          <a:ext cx="0" cy="0"/>
          <a:chOff x="0" y="0"/>
          <a:chExt cx="0" cy="0"/>
        </a:xfrm>
      </p:grpSpPr>
      <p:grpSp>
        <p:nvGrpSpPr>
          <p:cNvPr id="18" name="Ryhmä 17">
            <a:extLst>
              <a:ext uri="{FF2B5EF4-FFF2-40B4-BE49-F238E27FC236}">
                <a16:creationId xmlns:a16="http://schemas.microsoft.com/office/drawing/2014/main" id="{EF0C7F69-67FB-4466-89F3-B0AD00AEFE5E}"/>
              </a:ext>
              <a:ext uri="{C183D7F6-B498-43B3-948B-1728B52AA6E4}">
                <adec:decorative xmlns:adec="http://schemas.microsoft.com/office/drawing/2017/decorative" val="1"/>
              </a:ext>
            </a:extLst>
          </p:cNvPr>
          <p:cNvGrpSpPr>
            <a:grpSpLocks noChangeAspect="1"/>
          </p:cNvGrpSpPr>
          <p:nvPr userDrawn="1"/>
        </p:nvGrpSpPr>
        <p:grpSpPr>
          <a:xfrm>
            <a:off x="0" y="0"/>
            <a:ext cx="12193200" cy="6862264"/>
            <a:chOff x="28576" y="14288"/>
            <a:chExt cx="12134850" cy="6829425"/>
          </a:xfrm>
        </p:grpSpPr>
        <p:sp>
          <p:nvSpPr>
            <p:cNvPr id="15" name="Freeform 5">
              <a:extLst>
                <a:ext uri="{FF2B5EF4-FFF2-40B4-BE49-F238E27FC236}">
                  <a16:creationId xmlns:a16="http://schemas.microsoft.com/office/drawing/2014/main" id="{C34792C5-13ED-4754-B07E-752F3FE4F3C1}"/>
                </a:ext>
              </a:extLst>
            </p:cNvPr>
            <p:cNvSpPr>
              <a:spLocks/>
            </p:cNvSpPr>
            <p:nvPr userDrawn="1"/>
          </p:nvSpPr>
          <p:spPr bwMode="auto">
            <a:xfrm>
              <a:off x="8713788" y="14288"/>
              <a:ext cx="3449638" cy="3195638"/>
            </a:xfrm>
            <a:custGeom>
              <a:avLst/>
              <a:gdLst>
                <a:gd name="T0" fmla="*/ 9630 w 9630"/>
                <a:gd name="T1" fmla="*/ 8173 h 8914"/>
                <a:gd name="T2" fmla="*/ 9061 w 9630"/>
                <a:gd name="T3" fmla="*/ 5919 h 8914"/>
                <a:gd name="T4" fmla="*/ 7449 w 9630"/>
                <a:gd name="T5" fmla="*/ 3154 h 8914"/>
                <a:gd name="T6" fmla="*/ 6545 w 9630"/>
                <a:gd name="T7" fmla="*/ 2774 h 8914"/>
                <a:gd name="T8" fmla="*/ 6753 w 9630"/>
                <a:gd name="T9" fmla="*/ 6469 h 8914"/>
                <a:gd name="T10" fmla="*/ 3878 w 9630"/>
                <a:gd name="T11" fmla="*/ 6168 h 8914"/>
                <a:gd name="T12" fmla="*/ 3514 w 9630"/>
                <a:gd name="T13" fmla="*/ 1207 h 8914"/>
                <a:gd name="T14" fmla="*/ 3042 w 9630"/>
                <a:gd name="T15" fmla="*/ 710 h 8914"/>
                <a:gd name="T16" fmla="*/ 2328 w 9630"/>
                <a:gd name="T17" fmla="*/ 1269 h 8914"/>
                <a:gd name="T18" fmla="*/ 2328 w 9630"/>
                <a:gd name="T19" fmla="*/ 2375 h 8914"/>
                <a:gd name="T20" fmla="*/ 2206 w 9630"/>
                <a:gd name="T21" fmla="*/ 3367 h 8914"/>
                <a:gd name="T22" fmla="*/ 644 w 9630"/>
                <a:gd name="T23" fmla="*/ 3286 h 8914"/>
                <a:gd name="T24" fmla="*/ 983 w 9630"/>
                <a:gd name="T25" fmla="*/ 0 h 8914"/>
                <a:gd name="T26" fmla="*/ 9630 w 9630"/>
                <a:gd name="T27" fmla="*/ 0 h 8914"/>
                <a:gd name="T28" fmla="*/ 9630 w 9630"/>
                <a:gd name="T29" fmla="*/ 8173 h 8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30" h="8914">
                  <a:moveTo>
                    <a:pt x="9630" y="8173"/>
                  </a:moveTo>
                  <a:cubicBezTo>
                    <a:pt x="9434" y="7424"/>
                    <a:pt x="9281" y="6660"/>
                    <a:pt x="9061" y="5919"/>
                  </a:cubicBezTo>
                  <a:cubicBezTo>
                    <a:pt x="8747" y="4868"/>
                    <a:pt x="8270" y="3830"/>
                    <a:pt x="7449" y="3154"/>
                  </a:cubicBezTo>
                  <a:cubicBezTo>
                    <a:pt x="7097" y="2865"/>
                    <a:pt x="6957" y="2563"/>
                    <a:pt x="6545" y="2774"/>
                  </a:cubicBezTo>
                  <a:cubicBezTo>
                    <a:pt x="6024" y="3040"/>
                    <a:pt x="6602" y="5814"/>
                    <a:pt x="6753" y="6469"/>
                  </a:cubicBezTo>
                  <a:cubicBezTo>
                    <a:pt x="7320" y="8914"/>
                    <a:pt x="4279" y="8559"/>
                    <a:pt x="3878" y="6168"/>
                  </a:cubicBezTo>
                  <a:cubicBezTo>
                    <a:pt x="3555" y="4242"/>
                    <a:pt x="4200" y="2701"/>
                    <a:pt x="3514" y="1207"/>
                  </a:cubicBezTo>
                  <a:cubicBezTo>
                    <a:pt x="3413" y="989"/>
                    <a:pt x="3269" y="765"/>
                    <a:pt x="3042" y="710"/>
                  </a:cubicBezTo>
                  <a:cubicBezTo>
                    <a:pt x="2728" y="635"/>
                    <a:pt x="2415" y="938"/>
                    <a:pt x="2328" y="1269"/>
                  </a:cubicBezTo>
                  <a:cubicBezTo>
                    <a:pt x="2241" y="1599"/>
                    <a:pt x="2283" y="2039"/>
                    <a:pt x="2328" y="2375"/>
                  </a:cubicBezTo>
                  <a:cubicBezTo>
                    <a:pt x="2374" y="2710"/>
                    <a:pt x="2387" y="3079"/>
                    <a:pt x="2206" y="3367"/>
                  </a:cubicBezTo>
                  <a:cubicBezTo>
                    <a:pt x="1864" y="3911"/>
                    <a:pt x="1030" y="3773"/>
                    <a:pt x="644" y="3286"/>
                  </a:cubicBezTo>
                  <a:cubicBezTo>
                    <a:pt x="0" y="2474"/>
                    <a:pt x="675" y="1310"/>
                    <a:pt x="983" y="0"/>
                  </a:cubicBezTo>
                  <a:lnTo>
                    <a:pt x="9630" y="0"/>
                  </a:lnTo>
                  <a:lnTo>
                    <a:pt x="9630" y="81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57D3DC12-2AB8-442E-A2B3-B20C49742CE4}"/>
                </a:ext>
              </a:extLst>
            </p:cNvPr>
            <p:cNvSpPr>
              <a:spLocks/>
            </p:cNvSpPr>
            <p:nvPr userDrawn="1"/>
          </p:nvSpPr>
          <p:spPr bwMode="auto">
            <a:xfrm>
              <a:off x="28576" y="3703638"/>
              <a:ext cx="2260600" cy="3140075"/>
            </a:xfrm>
            <a:custGeom>
              <a:avLst/>
              <a:gdLst>
                <a:gd name="T0" fmla="*/ 5817 w 6311"/>
                <a:gd name="T1" fmla="*/ 8760 h 8760"/>
                <a:gd name="T2" fmla="*/ 6135 w 6311"/>
                <a:gd name="T3" fmla="*/ 6444 h 8760"/>
                <a:gd name="T4" fmla="*/ 3976 w 6311"/>
                <a:gd name="T5" fmla="*/ 4315 h 8760"/>
                <a:gd name="T6" fmla="*/ 2249 w 6311"/>
                <a:gd name="T7" fmla="*/ 1713 h 8760"/>
                <a:gd name="T8" fmla="*/ 0 w 6311"/>
                <a:gd name="T9" fmla="*/ 65 h 8760"/>
                <a:gd name="T10" fmla="*/ 0 w 6311"/>
                <a:gd name="T11" fmla="*/ 8760 h 8760"/>
                <a:gd name="T12" fmla="*/ 5817 w 6311"/>
                <a:gd name="T13" fmla="*/ 8760 h 8760"/>
              </a:gdLst>
              <a:ahLst/>
              <a:cxnLst>
                <a:cxn ang="0">
                  <a:pos x="T0" y="T1"/>
                </a:cxn>
                <a:cxn ang="0">
                  <a:pos x="T2" y="T3"/>
                </a:cxn>
                <a:cxn ang="0">
                  <a:pos x="T4" y="T5"/>
                </a:cxn>
                <a:cxn ang="0">
                  <a:pos x="T6" y="T7"/>
                </a:cxn>
                <a:cxn ang="0">
                  <a:pos x="T8" y="T9"/>
                </a:cxn>
                <a:cxn ang="0">
                  <a:pos x="T10" y="T11"/>
                </a:cxn>
                <a:cxn ang="0">
                  <a:pos x="T12" y="T13"/>
                </a:cxn>
              </a:cxnLst>
              <a:rect l="0" t="0" r="r" b="b"/>
              <a:pathLst>
                <a:path w="6311" h="8760">
                  <a:moveTo>
                    <a:pt x="5817" y="8760"/>
                  </a:moveTo>
                  <a:cubicBezTo>
                    <a:pt x="6107" y="7955"/>
                    <a:pt x="6311" y="7064"/>
                    <a:pt x="6135" y="6444"/>
                  </a:cubicBezTo>
                  <a:cubicBezTo>
                    <a:pt x="5817" y="5323"/>
                    <a:pt x="4828" y="4874"/>
                    <a:pt x="3976" y="4315"/>
                  </a:cubicBezTo>
                  <a:cubicBezTo>
                    <a:pt x="2850" y="3577"/>
                    <a:pt x="2550" y="2923"/>
                    <a:pt x="2249" y="1713"/>
                  </a:cubicBezTo>
                  <a:cubicBezTo>
                    <a:pt x="2032" y="839"/>
                    <a:pt x="946" y="0"/>
                    <a:pt x="0" y="65"/>
                  </a:cubicBezTo>
                  <a:lnTo>
                    <a:pt x="0" y="8760"/>
                  </a:lnTo>
                  <a:lnTo>
                    <a:pt x="5817" y="876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11C0F6C0-C73C-4038-9828-480298458403}"/>
                </a:ext>
              </a:extLst>
            </p:cNvPr>
            <p:cNvSpPr>
              <a:spLocks/>
            </p:cNvSpPr>
            <p:nvPr userDrawn="1"/>
          </p:nvSpPr>
          <p:spPr bwMode="auto">
            <a:xfrm>
              <a:off x="8939213" y="4800600"/>
              <a:ext cx="3224213" cy="2043113"/>
            </a:xfrm>
            <a:custGeom>
              <a:avLst/>
              <a:gdLst>
                <a:gd name="T0" fmla="*/ 9001 w 9001"/>
                <a:gd name="T1" fmla="*/ 351 h 5698"/>
                <a:gd name="T2" fmla="*/ 4492 w 9001"/>
                <a:gd name="T3" fmla="*/ 730 h 5698"/>
                <a:gd name="T4" fmla="*/ 2761 w 9001"/>
                <a:gd name="T5" fmla="*/ 1486 h 5698"/>
                <a:gd name="T6" fmla="*/ 196 w 9001"/>
                <a:gd name="T7" fmla="*/ 4004 h 5698"/>
                <a:gd name="T8" fmla="*/ 94 w 9001"/>
                <a:gd name="T9" fmla="*/ 5698 h 5698"/>
                <a:gd name="T10" fmla="*/ 9001 w 9001"/>
                <a:gd name="T11" fmla="*/ 5698 h 5698"/>
                <a:gd name="T12" fmla="*/ 9001 w 9001"/>
                <a:gd name="T13" fmla="*/ 351 h 5698"/>
              </a:gdLst>
              <a:ahLst/>
              <a:cxnLst>
                <a:cxn ang="0">
                  <a:pos x="T0" y="T1"/>
                </a:cxn>
                <a:cxn ang="0">
                  <a:pos x="T2" y="T3"/>
                </a:cxn>
                <a:cxn ang="0">
                  <a:pos x="T4" y="T5"/>
                </a:cxn>
                <a:cxn ang="0">
                  <a:pos x="T6" y="T7"/>
                </a:cxn>
                <a:cxn ang="0">
                  <a:pos x="T8" y="T9"/>
                </a:cxn>
                <a:cxn ang="0">
                  <a:pos x="T10" y="T11"/>
                </a:cxn>
                <a:cxn ang="0">
                  <a:pos x="T12" y="T13"/>
                </a:cxn>
              </a:cxnLst>
              <a:rect l="0" t="0" r="r" b="b"/>
              <a:pathLst>
                <a:path w="9001" h="5698">
                  <a:moveTo>
                    <a:pt x="9001" y="351"/>
                  </a:moveTo>
                  <a:cubicBezTo>
                    <a:pt x="7468" y="0"/>
                    <a:pt x="5988" y="196"/>
                    <a:pt x="4492" y="730"/>
                  </a:cubicBezTo>
                  <a:cubicBezTo>
                    <a:pt x="3897" y="942"/>
                    <a:pt x="3319" y="1196"/>
                    <a:pt x="2761" y="1486"/>
                  </a:cubicBezTo>
                  <a:cubicBezTo>
                    <a:pt x="1712" y="2031"/>
                    <a:pt x="622" y="2783"/>
                    <a:pt x="196" y="4004"/>
                  </a:cubicBezTo>
                  <a:cubicBezTo>
                    <a:pt x="3" y="4557"/>
                    <a:pt x="0" y="5132"/>
                    <a:pt x="94" y="5698"/>
                  </a:cubicBezTo>
                  <a:lnTo>
                    <a:pt x="9001" y="5698"/>
                  </a:lnTo>
                  <a:lnTo>
                    <a:pt x="9001" y="351"/>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4" name="Päivämäärän paikkamerkki 3">
            <a:extLst>
              <a:ext uri="{FF2B5EF4-FFF2-40B4-BE49-F238E27FC236}">
                <a16:creationId xmlns:a16="http://schemas.microsoft.com/office/drawing/2014/main" id="{DBD3988B-505C-4A43-9233-C39AB400D668}"/>
              </a:ext>
            </a:extLst>
          </p:cNvPr>
          <p:cNvSpPr>
            <a:spLocks noGrp="1"/>
          </p:cNvSpPr>
          <p:nvPr>
            <p:ph type="dt" sz="half" idx="10"/>
          </p:nvPr>
        </p:nvSpPr>
        <p:spPr>
          <a:xfrm>
            <a:off x="280081" y="229365"/>
            <a:ext cx="1026205" cy="204481"/>
          </a:xfrm>
        </p:spPr>
        <p:txBody>
          <a:bodyPr/>
          <a:lstStyle>
            <a:lvl1pPr algn="l">
              <a:defRPr>
                <a:solidFill>
                  <a:schemeClr val="accent2"/>
                </a:solidFill>
              </a:defRPr>
            </a:lvl1pPr>
          </a:lstStyle>
          <a:p>
            <a:fld id="{2A7E3B0E-B251-407B-8636-10AD5910FED4}" type="datetime1">
              <a:rPr lang="fi-FI" smtClean="0"/>
              <a:t>20.12.2024</a:t>
            </a:fld>
            <a:endParaRPr lang="fi-FI"/>
          </a:p>
        </p:txBody>
      </p:sp>
      <p:pic>
        <p:nvPicPr>
          <p:cNvPr id="11" name="Kuva 10">
            <a:extLst>
              <a:ext uri="{FF2B5EF4-FFF2-40B4-BE49-F238E27FC236}">
                <a16:creationId xmlns:a16="http://schemas.microsoft.com/office/drawing/2014/main" id="{1A39CC0E-82E0-4C8B-92E1-CE7DE6254A8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7183" y="2351314"/>
            <a:ext cx="7197634" cy="2155371"/>
          </a:xfrm>
          <a:prstGeom prst="rect">
            <a:avLst/>
          </a:prstGeom>
        </p:spPr>
      </p:pic>
    </p:spTree>
    <p:extLst>
      <p:ext uri="{BB962C8B-B14F-4D97-AF65-F5344CB8AC3E}">
        <p14:creationId xmlns:p14="http://schemas.microsoft.com/office/powerpoint/2010/main" val="875307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26" Type="http://schemas.openxmlformats.org/officeDocument/2006/relationships/slideLayout" Target="../slideLayouts/slideLayout47.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slideLayout" Target="../slideLayouts/slideLayout46.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29" Type="http://schemas.openxmlformats.org/officeDocument/2006/relationships/slideLayout" Target="../slideLayouts/slideLayout50.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slideLayout" Target="../slideLayouts/slideLayout45.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slideLayout" Target="../slideLayouts/slideLayout44.xml"/><Relationship Id="rId28" Type="http://schemas.openxmlformats.org/officeDocument/2006/relationships/slideLayout" Target="../slideLayouts/slideLayout49.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slideLayout" Target="../slideLayouts/slideLayout43.xml"/><Relationship Id="rId27" Type="http://schemas.openxmlformats.org/officeDocument/2006/relationships/slideLayout" Target="../slideLayouts/slideLayout48.xml"/><Relationship Id="rId3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10" Type="http://schemas.openxmlformats.org/officeDocument/2006/relationships/theme" Target="../theme/theme4.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6C92F02F-BB91-4F5D-9986-38A851A58566}"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2159992812"/>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9" r:id="rId3"/>
    <p:sldLayoutId id="2147483659" r:id="rId4"/>
    <p:sldLayoutId id="2147483670" r:id="rId5"/>
    <p:sldLayoutId id="2147483671" r:id="rId6"/>
    <p:sldLayoutId id="2147483672" r:id="rId7"/>
    <p:sldLayoutId id="2147483673" r:id="rId8"/>
    <p:sldLayoutId id="2147483658"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3F0C5D76-F752-4F95-BA63-C3B7D9AE33C8}"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3240885133"/>
      </p:ext>
    </p:extLst>
  </p:cSld>
  <p:clrMap bg1="lt1" tx1="dk1" bg2="lt2" tx2="dk2" accent1="accent1" accent2="accent2" accent3="accent3" accent4="accent4" accent5="accent5" accent6="accent6" hlink="hlink" folHlink="folHlink"/>
  <p:sldLayoutIdLst>
    <p:sldLayoutId id="2147483650" r:id="rId1"/>
    <p:sldLayoutId id="2147483682" r:id="rId2"/>
    <p:sldLayoutId id="2147483684" r:id="rId3"/>
    <p:sldLayoutId id="2147483683" r:id="rId4"/>
    <p:sldLayoutId id="2147483652" r:id="rId5"/>
    <p:sldLayoutId id="2147483660" r:id="rId6"/>
    <p:sldLayoutId id="2147483680" r:id="rId7"/>
    <p:sldLayoutId id="2147483681" r:id="rId8"/>
    <p:sldLayoutId id="2147483654" r:id="rId9"/>
    <p:sldLayoutId id="2147483655" r:id="rId10"/>
    <p:sldLayoutId id="2147483666" r:id="rId11"/>
    <p:sldLayoutId id="2147483713" r:id="rId12"/>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46DEC1E8-9372-441F-8A25-8647F0D9BBF1}"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1038912502"/>
      </p:ext>
    </p:extLst>
  </p:cSld>
  <p:clrMap bg1="lt1" tx1="dk1" bg2="lt2" tx2="dk2" accent1="accent1" accent2="accent2" accent3="accent3" accent4="accent4" accent5="accent5" accent6="accent6" hlink="hlink" folHlink="folHlink"/>
  <p:sldLayoutIdLst>
    <p:sldLayoutId id="2147483686" r:id="rId1"/>
    <p:sldLayoutId id="2147483661" r:id="rId2"/>
    <p:sldLayoutId id="2147483685" r:id="rId3"/>
    <p:sldLayoutId id="2147483687" r:id="rId4"/>
    <p:sldLayoutId id="2147483690" r:id="rId5"/>
    <p:sldLayoutId id="2147483662" r:id="rId6"/>
    <p:sldLayoutId id="2147483688" r:id="rId7"/>
    <p:sldLayoutId id="2147483689" r:id="rId8"/>
    <p:sldLayoutId id="2147483664" r:id="rId9"/>
    <p:sldLayoutId id="2147483691" r:id="rId10"/>
    <p:sldLayoutId id="2147483692" r:id="rId11"/>
    <p:sldLayoutId id="2147483693" r:id="rId12"/>
    <p:sldLayoutId id="2147483694" r:id="rId13"/>
    <p:sldLayoutId id="2147483695" r:id="rId14"/>
    <p:sldLayoutId id="2147483696" r:id="rId15"/>
    <p:sldLayoutId id="2147483663" r:id="rId16"/>
    <p:sldLayoutId id="2147483697" r:id="rId17"/>
    <p:sldLayoutId id="2147483698" r:id="rId18"/>
    <p:sldLayoutId id="2147483699" r:id="rId19"/>
    <p:sldLayoutId id="2147483700" r:id="rId20"/>
    <p:sldLayoutId id="2147483701" r:id="rId21"/>
    <p:sldLayoutId id="2147483702" r:id="rId22"/>
    <p:sldLayoutId id="2147483665" r:id="rId23"/>
    <p:sldLayoutId id="2147483706" r:id="rId24"/>
    <p:sldLayoutId id="2147483707" r:id="rId25"/>
    <p:sldLayoutId id="2147483708" r:id="rId26"/>
    <p:sldLayoutId id="2147483709" r:id="rId27"/>
    <p:sldLayoutId id="2147483711" r:id="rId28"/>
    <p:sldLayoutId id="2147483712" r:id="rId2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090824B3-8E52-45C6-B36B-800297486258}" type="datetime1">
              <a:rPr lang="fi-FI" smtClean="0"/>
              <a:t>20.12.2024</a:t>
            </a:fld>
            <a:endParaRPr lang="fi-FI"/>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a:p>
        </p:txBody>
      </p:sp>
    </p:spTree>
    <p:extLst>
      <p:ext uri="{BB962C8B-B14F-4D97-AF65-F5344CB8AC3E}">
        <p14:creationId xmlns:p14="http://schemas.microsoft.com/office/powerpoint/2010/main" val="284845629"/>
      </p:ext>
    </p:extLst>
  </p:cSld>
  <p:clrMap bg1="lt1" tx1="dk1" bg2="lt2" tx2="dk2" accent1="accent1" accent2="accent2" accent3="accent3" accent4="accent4" accent5="accent5" accent6="accent6" hlink="hlink" folHlink="folHlink"/>
  <p:sldLayoutIdLst>
    <p:sldLayoutId id="2147483703" r:id="rId1"/>
    <p:sldLayoutId id="2147483714" r:id="rId2"/>
    <p:sldLayoutId id="2147483715" r:id="rId3"/>
    <p:sldLayoutId id="2147483651" r:id="rId4"/>
    <p:sldLayoutId id="2147483674" r:id="rId5"/>
    <p:sldLayoutId id="2147483675" r:id="rId6"/>
    <p:sldLayoutId id="2147483676" r:id="rId7"/>
    <p:sldLayoutId id="2147483678" r:id="rId8"/>
    <p:sldLayoutId id="2147483679"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outi.manninen@jyvaskyla.fi" TargetMode="External"/><Relationship Id="rId2" Type="http://schemas.openxmlformats.org/officeDocument/2006/relationships/notesSlide" Target="../notesSlides/notesSlide1.xml"/><Relationship Id="rId1" Type="http://schemas.openxmlformats.org/officeDocument/2006/relationships/slideLayout" Target="../slideLayouts/slideLayout36.xml"/><Relationship Id="rId6" Type="http://schemas.openxmlformats.org/officeDocument/2006/relationships/hyperlink" Target="https://www.jyvaskyla.fi/ymparisto/resurssiviisaus/yhteistyossa-voimaa" TargetMode="External"/><Relationship Id="rId5" Type="http://schemas.openxmlformats.org/officeDocument/2006/relationships/hyperlink" Target="mailto:paivi.pietarinen@jyvaskyla.fi" TargetMode="External"/><Relationship Id="rId4" Type="http://schemas.openxmlformats.org/officeDocument/2006/relationships/hyperlink" Target="mailto:veli-heikki.vanttinen@jyvaskyla.f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an numeron paikkamerkki 6"/>
          <p:cNvSpPr>
            <a:spLocks noGrp="1"/>
          </p:cNvSpPr>
          <p:nvPr>
            <p:ph type="sldNum" sz="quarter" idx="12"/>
          </p:nvPr>
        </p:nvSpPr>
        <p:spPr/>
        <p:txBody>
          <a:bodyPr/>
          <a:lstStyle/>
          <a:p>
            <a:fld id="{91E53C16-2649-4D48-AFD3-9E32AB86C978}" type="slidenum">
              <a:rPr lang="fi-FI" smtClean="0"/>
              <a:pPr/>
              <a:t>1</a:t>
            </a:fld>
            <a:endParaRPr lang="fi-FI"/>
          </a:p>
        </p:txBody>
      </p:sp>
      <p:sp>
        <p:nvSpPr>
          <p:cNvPr id="8" name="Otsikko 1"/>
          <p:cNvSpPr>
            <a:spLocks noGrp="1"/>
          </p:cNvSpPr>
          <p:nvPr>
            <p:ph type="title"/>
          </p:nvPr>
        </p:nvSpPr>
        <p:spPr>
          <a:xfrm>
            <a:off x="674391" y="323789"/>
            <a:ext cx="10971507" cy="1398997"/>
          </a:xfrm>
        </p:spPr>
        <p:txBody>
          <a:bodyPr anchor="ctr"/>
          <a:lstStyle/>
          <a:p>
            <a:r>
              <a:rPr lang="fi-FI" sz="2800" dirty="0">
                <a:solidFill>
                  <a:schemeClr val="bg2"/>
                </a:solidFill>
              </a:rPr>
              <a:t>Kestävää asumista Jyväskylän asuinalueilla: sidosryhmiä tukien ja sitouttaen (KAJASTUS)</a:t>
            </a:r>
          </a:p>
        </p:txBody>
      </p:sp>
      <p:sp>
        <p:nvSpPr>
          <p:cNvPr id="9" name="Tekstin paikkamerkki 2"/>
          <p:cNvSpPr>
            <a:spLocks noGrp="1"/>
          </p:cNvSpPr>
          <p:nvPr>
            <p:ph type="body" sz="quarter" idx="14"/>
          </p:nvPr>
        </p:nvSpPr>
        <p:spPr>
          <a:xfrm>
            <a:off x="476258" y="1634561"/>
            <a:ext cx="8045950" cy="4464779"/>
          </a:xfrm>
        </p:spPr>
        <p:txBody>
          <a:bodyPr/>
          <a:lstStyle/>
          <a:p>
            <a:pPr lvl="1"/>
            <a:r>
              <a:rPr lang="fi-FI" sz="1100" dirty="0">
                <a:solidFill>
                  <a:schemeClr val="bg2"/>
                </a:solidFill>
              </a:rPr>
              <a:t>Hankkeen tavoitteena oli edistää vähähiilistä ja kestävää arkea Jyväskylän asuinalueilla. Hankkeessa kehitettiin ja testattiin toimintamalleja, joilla kaupungin asukkaiden rakentamisesta, asumisesta, ruokailusta, liikkumisesta ja muusta kuluttamisesta aiheutuvia päästöjä voidaan pienentää pitkällä tähtäimellä. Hankkeessa toimenpiteitä kohdistettiin kahdentyyppisille alueille:</a:t>
            </a:r>
          </a:p>
          <a:p>
            <a:pPr marL="352425" lvl="1" indent="-171450">
              <a:buFont typeface="Arial" panose="020B0604020202020204" pitchFamily="34" charset="0"/>
              <a:buChar char="•"/>
            </a:pPr>
            <a:r>
              <a:rPr lang="fi-FI" sz="1100" dirty="0">
                <a:solidFill>
                  <a:schemeClr val="bg2"/>
                </a:solidFill>
              </a:rPr>
              <a:t>Uudet, rakentuvat pientaloalueet (rakentajien ennakko-ohjaus)</a:t>
            </a:r>
          </a:p>
          <a:p>
            <a:pPr marL="352425" lvl="1" indent="-171450">
              <a:buFont typeface="Arial" panose="020B0604020202020204" pitchFamily="34" charset="0"/>
              <a:buChar char="•"/>
            </a:pPr>
            <a:r>
              <a:rPr lang="fi-FI" sz="1100" dirty="0">
                <a:solidFill>
                  <a:schemeClr val="bg2"/>
                </a:solidFill>
              </a:rPr>
              <a:t>Vanhat, olemassa olevat asuinalueet, erityisesti kerrostaloalueet (ilmastokokeilut)</a:t>
            </a:r>
          </a:p>
          <a:p>
            <a:pPr lvl="1"/>
            <a:r>
              <a:rPr lang="fi-FI" sz="1100" dirty="0">
                <a:solidFill>
                  <a:schemeClr val="bg2"/>
                </a:solidFill>
              </a:rPr>
              <a:t>Pientalorakentajien tueksi ja ennakko-ohjauksen osaksi tuotettiin Askelia vähähiiliseen rakentamiseen – opas uuden kodin rakentajalle ja kaksi asiantuntijaluentoa, jotka ovat avoimesti kaikkien saatavilla kaupungin verkkosivuilla.</a:t>
            </a:r>
          </a:p>
          <a:p>
            <a:pPr lvl="1"/>
            <a:r>
              <a:rPr lang="fi-FI" sz="1100" dirty="0">
                <a:solidFill>
                  <a:schemeClr val="bg2"/>
                </a:solidFill>
              </a:rPr>
              <a:t>Kortepohjan ja Huhtasuon alueilla viidessä eri vuokrakerrostalokohteessa toteutettiin ilmastopalapelin pelaamisen perusteella hiilijalanjäljen pienentämiseen vaikuttavia ilmastokokeiluja. Nämä kokeilut kohdennettiin 15 testiryhmälle:</a:t>
            </a:r>
          </a:p>
          <a:p>
            <a:pPr marL="352425" lvl="1" indent="-171450">
              <a:buFont typeface="Arial" panose="020B0604020202020204" pitchFamily="34" charset="0"/>
              <a:buChar char="•"/>
            </a:pPr>
            <a:r>
              <a:rPr lang="fi-FI" sz="1100" dirty="0">
                <a:solidFill>
                  <a:schemeClr val="bg2"/>
                </a:solidFill>
              </a:rPr>
              <a:t>Vegeboksikokeilu</a:t>
            </a:r>
          </a:p>
          <a:p>
            <a:pPr marL="352425" lvl="1" indent="-171450">
              <a:buFont typeface="Arial" panose="020B0604020202020204" pitchFamily="34" charset="0"/>
              <a:buChar char="•"/>
            </a:pPr>
            <a:r>
              <a:rPr lang="fi-FI" sz="1100" dirty="0">
                <a:solidFill>
                  <a:schemeClr val="bg2"/>
                </a:solidFill>
              </a:rPr>
              <a:t>Hävikkiruokakurssi</a:t>
            </a:r>
          </a:p>
          <a:p>
            <a:pPr marL="352425" lvl="1" indent="-171450">
              <a:buFont typeface="Arial" panose="020B0604020202020204" pitchFamily="34" charset="0"/>
              <a:buChar char="•"/>
            </a:pPr>
            <a:r>
              <a:rPr lang="fi-FI" sz="1100" dirty="0">
                <a:solidFill>
                  <a:schemeClr val="bg2"/>
                </a:solidFill>
              </a:rPr>
              <a:t>Sähköpyöräkokeilu</a:t>
            </a:r>
          </a:p>
          <a:p>
            <a:pPr marL="352425" lvl="1" indent="-171450">
              <a:buFont typeface="Arial" panose="020B0604020202020204" pitchFamily="34" charset="0"/>
              <a:buChar char="•"/>
            </a:pPr>
            <a:r>
              <a:rPr lang="fi-FI" sz="1100" dirty="0">
                <a:solidFill>
                  <a:schemeClr val="bg2"/>
                </a:solidFill>
              </a:rPr>
              <a:t>Bussikorttikokeilu</a:t>
            </a:r>
          </a:p>
          <a:p>
            <a:pPr marL="352425" lvl="1" indent="-171450">
              <a:buFont typeface="Arial" panose="020B0604020202020204" pitchFamily="34" charset="0"/>
              <a:buChar char="•"/>
            </a:pPr>
            <a:r>
              <a:rPr lang="fi-FI" sz="1100" dirty="0">
                <a:solidFill>
                  <a:schemeClr val="bg2"/>
                </a:solidFill>
              </a:rPr>
              <a:t>Vaatehuoltokonsultaatio</a:t>
            </a:r>
          </a:p>
          <a:p>
            <a:pPr lvl="1"/>
            <a:r>
              <a:rPr lang="fi-FI" sz="1100" dirty="0">
                <a:solidFill>
                  <a:schemeClr val="bg2"/>
                </a:solidFill>
              </a:rPr>
              <a:t>Kokeilujakson perusteella testiryhmät pienensivät hiilijalanjälkeään yhteensä 22 tonnia CO</a:t>
            </a:r>
            <a:r>
              <a:rPr lang="fi-FI" sz="1100" baseline="-25000" dirty="0">
                <a:solidFill>
                  <a:schemeClr val="bg2"/>
                </a:solidFill>
              </a:rPr>
              <a:t>2e</a:t>
            </a:r>
            <a:r>
              <a:rPr lang="fi-FI" sz="1100" dirty="0">
                <a:solidFill>
                  <a:schemeClr val="bg2"/>
                </a:solidFill>
              </a:rPr>
              <a:t>/vuosi, mikä vastaa yli kahden keskivertosuomalaisen elämäntavan hiilijalanjälkeä. Ilmastovaikutusten näkökulmasta vaikuttavin kokeilu oli vegeboksikokeilu. Testiryhmäkokeilujen lisäksi kokeiluja kohdistettiin kerrostalokohteiden kaikille asukkaille kesä-elokuun 2024 ajan. Esimerkkejä olivat sähköpyöräkokeilu, pihakirppis-konsepti, parsintapaja ja vedensäästökilpailu. Suosituimpana kokeiluna oli kahteen kohteeseen toteutettu sähköpyörien yhteiskäytön mahdollistaminen – yhteensä kilometrejä poljettiin neljällä pyörällä 1600 kilometriä.</a:t>
            </a:r>
          </a:p>
          <a:p>
            <a:endParaRPr lang="fi-FI" dirty="0"/>
          </a:p>
        </p:txBody>
      </p:sp>
      <p:sp>
        <p:nvSpPr>
          <p:cNvPr id="10" name="Tekstin paikkamerkki 3"/>
          <p:cNvSpPr>
            <a:spLocks noGrp="1"/>
          </p:cNvSpPr>
          <p:nvPr>
            <p:ph type="body" sz="quarter" idx="15"/>
          </p:nvPr>
        </p:nvSpPr>
        <p:spPr>
          <a:xfrm>
            <a:off x="8720341" y="1634561"/>
            <a:ext cx="2908148" cy="4366994"/>
          </a:xfrm>
        </p:spPr>
        <p:txBody>
          <a:bodyPr vert="horz" lIns="0" tIns="0" rIns="0" bIns="0" rtlCol="0" anchor="t">
            <a:noAutofit/>
          </a:bodyPr>
          <a:lstStyle/>
          <a:p>
            <a:r>
              <a:rPr lang="fi-FI" b="1" dirty="0">
                <a:solidFill>
                  <a:schemeClr val="accent2"/>
                </a:solidFill>
              </a:rPr>
              <a:t>Vastuutaho: Jyväskylän kaupunki</a:t>
            </a:r>
            <a:endParaRPr lang="fi-FI" dirty="0">
              <a:solidFill>
                <a:schemeClr val="accent2"/>
              </a:solidFill>
            </a:endParaRPr>
          </a:p>
          <a:p>
            <a:endParaRPr lang="fi-FI" dirty="0">
              <a:solidFill>
                <a:schemeClr val="accent2"/>
              </a:solidFill>
            </a:endParaRPr>
          </a:p>
          <a:p>
            <a:r>
              <a:rPr lang="fi-FI" b="1" dirty="0">
                <a:solidFill>
                  <a:schemeClr val="accent2"/>
                </a:solidFill>
              </a:rPr>
              <a:t>Aikataulu: </a:t>
            </a:r>
            <a:r>
              <a:rPr lang="fi-FI" dirty="0">
                <a:solidFill>
                  <a:schemeClr val="accent2"/>
                </a:solidFill>
              </a:rPr>
              <a:t>11/23-09/24</a:t>
            </a:r>
            <a:endParaRPr lang="fi-FI" dirty="0">
              <a:solidFill>
                <a:schemeClr val="accent2"/>
              </a:solidFill>
              <a:cs typeface="Arial"/>
            </a:endParaRPr>
          </a:p>
          <a:p>
            <a:endParaRPr lang="fi-FI" b="1" dirty="0">
              <a:solidFill>
                <a:schemeClr val="accent2"/>
              </a:solidFill>
            </a:endParaRPr>
          </a:p>
          <a:p>
            <a:r>
              <a:rPr lang="fi-FI" b="1" dirty="0">
                <a:solidFill>
                  <a:schemeClr val="accent2"/>
                </a:solidFill>
              </a:rPr>
              <a:t>Kokonaissumma: </a:t>
            </a:r>
            <a:r>
              <a:rPr lang="fi-FI" dirty="0">
                <a:solidFill>
                  <a:schemeClr val="accent2"/>
                </a:solidFill>
              </a:rPr>
              <a:t>80 000 €</a:t>
            </a:r>
          </a:p>
          <a:p>
            <a:r>
              <a:rPr lang="fi-FI" b="1" dirty="0">
                <a:solidFill>
                  <a:schemeClr val="accent2"/>
                </a:solidFill>
              </a:rPr>
              <a:t>Avustusosuus</a:t>
            </a:r>
            <a:r>
              <a:rPr lang="fi-FI" dirty="0">
                <a:solidFill>
                  <a:schemeClr val="accent2"/>
                </a:solidFill>
              </a:rPr>
              <a:t>: 56 000 €</a:t>
            </a:r>
          </a:p>
          <a:p>
            <a:endParaRPr lang="fi-FI" dirty="0">
              <a:solidFill>
                <a:schemeClr val="accent2"/>
              </a:solidFill>
            </a:endParaRPr>
          </a:p>
          <a:p>
            <a:r>
              <a:rPr lang="fi-FI" b="1" dirty="0">
                <a:solidFill>
                  <a:schemeClr val="accent2"/>
                </a:solidFill>
              </a:rPr>
              <a:t>Yhteyshenkilöt:</a:t>
            </a:r>
          </a:p>
          <a:p>
            <a:r>
              <a:rPr lang="fi-FI" dirty="0">
                <a:solidFill>
                  <a:schemeClr val="accent2"/>
                </a:solidFill>
              </a:rPr>
              <a:t>Outi Manninen, ympäristöasiantuntija</a:t>
            </a:r>
          </a:p>
          <a:p>
            <a:r>
              <a:rPr lang="fi-FI" dirty="0">
                <a:solidFill>
                  <a:schemeClr val="accent2"/>
                </a:solidFill>
                <a:hlinkClick r:id="rId3"/>
              </a:rPr>
              <a:t>outi.manninen@jyvaskyla.fi</a:t>
            </a:r>
            <a:endParaRPr lang="fi-FI" dirty="0">
              <a:solidFill>
                <a:schemeClr val="accent2"/>
              </a:solidFill>
            </a:endParaRPr>
          </a:p>
          <a:p>
            <a:endParaRPr lang="fi-FI" dirty="0">
              <a:solidFill>
                <a:schemeClr val="accent2"/>
              </a:solidFill>
            </a:endParaRPr>
          </a:p>
          <a:p>
            <a:r>
              <a:rPr lang="fi-FI" dirty="0">
                <a:solidFill>
                  <a:schemeClr val="accent2"/>
                </a:solidFill>
              </a:rPr>
              <a:t>Veli-Heikki Vänttinen, ympäristöasiantuntija</a:t>
            </a:r>
          </a:p>
          <a:p>
            <a:r>
              <a:rPr lang="fi-FI" dirty="0">
                <a:solidFill>
                  <a:schemeClr val="accent2"/>
                </a:solidFill>
                <a:hlinkClick r:id="rId4"/>
              </a:rPr>
              <a:t>veli-heikki.vanttinen@jyvaskyla.fi</a:t>
            </a:r>
            <a:endParaRPr lang="fi-FI" dirty="0">
              <a:solidFill>
                <a:schemeClr val="accent2"/>
              </a:solidFill>
            </a:endParaRPr>
          </a:p>
          <a:p>
            <a:endParaRPr lang="fi-FI" dirty="0">
              <a:solidFill>
                <a:schemeClr val="accent2"/>
              </a:solidFill>
            </a:endParaRPr>
          </a:p>
          <a:p>
            <a:r>
              <a:rPr lang="fi-FI" b="1" dirty="0">
                <a:solidFill>
                  <a:schemeClr val="accent2"/>
                </a:solidFill>
              </a:rPr>
              <a:t>Vastuuhenkilö:</a:t>
            </a:r>
          </a:p>
          <a:p>
            <a:r>
              <a:rPr lang="fi-FI" dirty="0">
                <a:solidFill>
                  <a:schemeClr val="accent2"/>
                </a:solidFill>
              </a:rPr>
              <a:t>Päivi Pietarinen, ympäristöjohtaja</a:t>
            </a:r>
          </a:p>
          <a:p>
            <a:r>
              <a:rPr lang="fi-FI" dirty="0">
                <a:solidFill>
                  <a:schemeClr val="accent2"/>
                </a:solidFill>
                <a:hlinkClick r:id="rId5"/>
              </a:rPr>
              <a:t>paivi.pietarinen@jyvaskyla.fi</a:t>
            </a:r>
            <a:endParaRPr lang="fi-FI" dirty="0">
              <a:solidFill>
                <a:schemeClr val="accent2"/>
              </a:solidFill>
            </a:endParaRPr>
          </a:p>
          <a:p>
            <a:endParaRPr lang="fi-FI" dirty="0">
              <a:solidFill>
                <a:schemeClr val="accent2"/>
              </a:solidFill>
            </a:endParaRPr>
          </a:p>
          <a:p>
            <a:r>
              <a:rPr lang="fi-FI" b="1" dirty="0">
                <a:solidFill>
                  <a:schemeClr val="accent2"/>
                </a:solidFill>
              </a:rPr>
              <a:t>Verkkosivut:</a:t>
            </a:r>
          </a:p>
          <a:p>
            <a:r>
              <a:rPr lang="fi-FI" dirty="0">
                <a:solidFill>
                  <a:schemeClr val="accent2"/>
                </a:solidFill>
                <a:hlinkClick r:id="rId6"/>
              </a:rPr>
              <a:t>Yhteistyössä on voimaa | Jyväskylä.fi (jyvaskyla.fi)</a:t>
            </a:r>
            <a:endParaRPr lang="fi-FI" sz="1000" dirty="0">
              <a:solidFill>
                <a:schemeClr val="accent2"/>
              </a:solidFill>
            </a:endParaRPr>
          </a:p>
        </p:txBody>
      </p:sp>
    </p:spTree>
    <p:extLst>
      <p:ext uri="{BB962C8B-B14F-4D97-AF65-F5344CB8AC3E}">
        <p14:creationId xmlns:p14="http://schemas.microsoft.com/office/powerpoint/2010/main" val="101130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44774" y="1558472"/>
            <a:ext cx="5183735" cy="3604504"/>
          </a:xfrm>
        </p:spPr>
        <p:txBody>
          <a:bodyPr/>
          <a:lstStyle/>
          <a:p>
            <a:r>
              <a:rPr lang="fi-FI" sz="8000" i="1" dirty="0">
                <a:solidFill>
                  <a:schemeClr val="accent2"/>
                </a:solidFill>
              </a:rPr>
              <a:t>”</a:t>
            </a:r>
            <a:br>
              <a:rPr lang="fi-FI" sz="3200" i="1" dirty="0">
                <a:solidFill>
                  <a:schemeClr val="accent2"/>
                </a:solidFill>
              </a:rPr>
            </a:br>
            <a:r>
              <a:rPr lang="fi-FI" sz="2400" i="1" dirty="0">
                <a:solidFill>
                  <a:schemeClr val="accent2"/>
                </a:solidFill>
                <a:cs typeface="Segoe UI"/>
              </a:rPr>
              <a:t>Meillä Jyväskylässä resurssiviisaus tarkoittaa kestävän arjen tekoja. KAJASTUS-hankkeessa ääneen pääsevät asukkaat; testaamme yhdessä heidän valitsemiansa vähähiilisen elämäntavan ratkaisuja.”</a:t>
            </a:r>
            <a:br>
              <a:rPr lang="en-US" sz="2400" i="1" dirty="0">
                <a:solidFill>
                  <a:schemeClr val="accent2"/>
                </a:solidFill>
                <a:cs typeface="Arial"/>
              </a:rPr>
            </a:br>
            <a:br>
              <a:rPr lang="fi-FI" sz="2400" i="1" dirty="0">
                <a:solidFill>
                  <a:schemeClr val="accent2"/>
                </a:solidFill>
              </a:rPr>
            </a:br>
            <a:r>
              <a:rPr lang="fi-FI" sz="2000" i="1" dirty="0">
                <a:solidFill>
                  <a:schemeClr val="accent2"/>
                </a:solidFill>
              </a:rPr>
              <a:t>- Päivi Pietarinen, ympäristöjohtaja</a:t>
            </a:r>
            <a:br>
              <a:rPr lang="fi-FI" sz="3600" i="1" dirty="0">
                <a:solidFill>
                  <a:srgbClr val="236192"/>
                </a:solidFill>
              </a:rPr>
            </a:br>
            <a:br>
              <a:rPr lang="fi-FI" sz="3600" i="1" dirty="0">
                <a:solidFill>
                  <a:srgbClr val="236192"/>
                </a:solidFill>
              </a:rPr>
            </a:br>
            <a:endParaRPr lang="fi-FI" dirty="0"/>
          </a:p>
        </p:txBody>
      </p:sp>
      <p:sp>
        <p:nvSpPr>
          <p:cNvPr id="5" name="Dian numeron paikkamerkki 4"/>
          <p:cNvSpPr>
            <a:spLocks noGrp="1"/>
          </p:cNvSpPr>
          <p:nvPr>
            <p:ph type="sldNum" sz="quarter" idx="12"/>
          </p:nvPr>
        </p:nvSpPr>
        <p:spPr/>
        <p:txBody>
          <a:bodyPr/>
          <a:lstStyle/>
          <a:p>
            <a:fld id="{91E53C16-2649-4D48-AFD3-9E32AB86C978}" type="slidenum">
              <a:rPr lang="fi-FI" smtClean="0"/>
              <a:pPr/>
              <a:t>2</a:t>
            </a:fld>
            <a:endParaRPr lang="fi-FI"/>
          </a:p>
        </p:txBody>
      </p:sp>
      <p:pic>
        <p:nvPicPr>
          <p:cNvPr id="6" name="Kuvan paikkamerkki 3" descr="Kuva, joka sisältää kohteen kartta, piirros, luonnos, Ilmavalokuvaus&#10;&#10;Kuvaus luotu automaattisesti">
            <a:extLst>
              <a:ext uri="{FF2B5EF4-FFF2-40B4-BE49-F238E27FC236}">
                <a16:creationId xmlns:a16="http://schemas.microsoft.com/office/drawing/2014/main" id="{BC385019-17B7-D0AE-895D-43F4775BD0FA}"/>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0097" r="20097"/>
          <a:stretch>
            <a:fillRect/>
          </a:stretch>
        </p:blipFill>
        <p:spPr/>
      </p:pic>
    </p:spTree>
    <p:extLst>
      <p:ext uri="{BB962C8B-B14F-4D97-AF65-F5344CB8AC3E}">
        <p14:creationId xmlns:p14="http://schemas.microsoft.com/office/powerpoint/2010/main" val="3436229028"/>
      </p:ext>
    </p:extLst>
  </p:cSld>
  <p:clrMapOvr>
    <a:masterClrMapping/>
  </p:clrMapOvr>
</p:sld>
</file>

<file path=ppt/theme/theme1.xml><?xml version="1.0" encoding="utf-8"?>
<a:theme xmlns:a="http://schemas.openxmlformats.org/drawingml/2006/main" name="YM - otsikko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E959E4-A5A3-4673-90D8-0D14FE6E3A8C}"/>
    </a:ext>
  </a:extLst>
</a:theme>
</file>

<file path=ppt/theme/theme2.xml><?xml version="1.0" encoding="utf-8"?>
<a:theme xmlns:a="http://schemas.openxmlformats.org/drawingml/2006/main" name="YM -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D9BF32-8511-46CC-8743-3622BDABD454}"/>
    </a:ext>
  </a:extLst>
</a:theme>
</file>

<file path=ppt/theme/theme3.xml><?xml version="1.0" encoding="utf-8"?>
<a:theme xmlns:a="http://schemas.openxmlformats.org/drawingml/2006/main" name="YM - kuvalliset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4F5337FF-4956-468D-B7EE-32AC970AEE85}"/>
    </a:ext>
  </a:extLst>
</a:theme>
</file>

<file path=ppt/theme/theme4.xml><?xml version="1.0" encoding="utf-8"?>
<a:theme xmlns:a="http://schemas.openxmlformats.org/drawingml/2006/main" name="YM - nostot ja väli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0024204-4227-4F51-9A10-89D4FD8CDEC4}"/>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1a60717-4caf-404c-b41b-139d1f01de0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3AB5894C255C704FBF8FDA66BCCC2E76" ma:contentTypeVersion="13" ma:contentTypeDescription="Luo uusi asiakirja." ma:contentTypeScope="" ma:versionID="785b57d75a796e4ee7fb454d47304bab">
  <xsd:schema xmlns:xsd="http://www.w3.org/2001/XMLSchema" xmlns:xs="http://www.w3.org/2001/XMLSchema" xmlns:p="http://schemas.microsoft.com/office/2006/metadata/properties" xmlns:ns2="01a60717-4caf-404c-b41b-139d1f01de06" xmlns:ns3="b8d07dfe-2122-4763-9b1c-cd77a68829bd" targetNamespace="http://schemas.microsoft.com/office/2006/metadata/properties" ma:root="true" ma:fieldsID="83d32c492551ef24054322250eb9b14c" ns2:_="" ns3:_="">
    <xsd:import namespace="01a60717-4caf-404c-b41b-139d1f01de06"/>
    <xsd:import namespace="b8d07dfe-2122-4763-9b1c-cd77a68829b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a60717-4caf-404c-b41b-139d1f01de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Kuvien tunnisteet" ma:readOnly="false" ma:fieldId="{5cf76f15-5ced-4ddc-b409-7134ff3c332f}" ma:taxonomyMulti="true" ma:sspId="8ac6db3c-6098-40de-8db1-2007c488883d"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d07dfe-2122-4763-9b1c-cd77a68829bd" elementFormDefault="qualified">
    <xsd:import namespace="http://schemas.microsoft.com/office/2006/documentManagement/types"/>
    <xsd:import namespace="http://schemas.microsoft.com/office/infopath/2007/PartnerControls"/>
    <xsd:element name="SharedWithUsers" ma:index="1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1CD063-446A-4406-97CB-33299BCAE33F}">
  <ds:schemaRefs>
    <ds:schemaRef ds:uri="http://schemas.microsoft.com/sharepoint/v3/contenttype/forms"/>
  </ds:schemaRefs>
</ds:datastoreItem>
</file>

<file path=customXml/itemProps2.xml><?xml version="1.0" encoding="utf-8"?>
<ds:datastoreItem xmlns:ds="http://schemas.openxmlformats.org/officeDocument/2006/customXml" ds:itemID="{73664E83-9FAD-4292-A31F-F4D20426DD08}">
  <ds:schemaRefs>
    <ds:schemaRef ds:uri="b8d07dfe-2122-4763-9b1c-cd77a68829b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1a60717-4caf-404c-b41b-139d1f01de06"/>
    <ds:schemaRef ds:uri="http://www.w3.org/XML/1998/namespace"/>
    <ds:schemaRef ds:uri="http://purl.org/dc/dcmitype/"/>
  </ds:schemaRefs>
</ds:datastoreItem>
</file>

<file path=customXml/itemProps3.xml><?xml version="1.0" encoding="utf-8"?>
<ds:datastoreItem xmlns:ds="http://schemas.openxmlformats.org/officeDocument/2006/customXml" ds:itemID="{D57F547E-AAE2-4756-A2CB-993B7EDBAB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a60717-4caf-404c-b41b-139d1f01de06"/>
    <ds:schemaRef ds:uri="b8d07dfe-2122-4763-9b1c-cd77a68829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YM_esitysmallipohja_2020</Template>
  <TotalTime>20</TotalTime>
  <Words>296</Words>
  <Application>Microsoft Office PowerPoint</Application>
  <PresentationFormat>Laajakuva</PresentationFormat>
  <Paragraphs>36</Paragraphs>
  <Slides>2</Slides>
  <Notes>1</Notes>
  <HiddenSlides>0</HiddenSlides>
  <MMClips>0</MMClips>
  <ScaleCrop>false</ScaleCrop>
  <HeadingPairs>
    <vt:vector size="6" baseType="variant">
      <vt:variant>
        <vt:lpstr>Käytetyt fontit</vt:lpstr>
      </vt:variant>
      <vt:variant>
        <vt:i4>3</vt:i4>
      </vt:variant>
      <vt:variant>
        <vt:lpstr>Teema</vt:lpstr>
      </vt:variant>
      <vt:variant>
        <vt:i4>4</vt:i4>
      </vt:variant>
      <vt:variant>
        <vt:lpstr>Dian otsikot</vt:lpstr>
      </vt:variant>
      <vt:variant>
        <vt:i4>2</vt:i4>
      </vt:variant>
    </vt:vector>
  </HeadingPairs>
  <TitlesOfParts>
    <vt:vector size="9" baseType="lpstr">
      <vt:lpstr>Arial</vt:lpstr>
      <vt:lpstr>Calibri</vt:lpstr>
      <vt:lpstr>Segoe UI</vt:lpstr>
      <vt:lpstr>YM - otsikkosivut</vt:lpstr>
      <vt:lpstr>YM - sisältösivut</vt:lpstr>
      <vt:lpstr>YM - kuvalliset sisältösivut</vt:lpstr>
      <vt:lpstr>YM - nostot ja välisivut</vt:lpstr>
      <vt:lpstr>Kestävää asumista Jyväskylän asuinalueilla: sidosryhmiä tukien ja sitouttaen (KAJASTUS)</vt:lpstr>
      <vt:lpstr>” Meillä Jyväskylässä resurssiviisaus tarkoittaa kestävän arjen tekoja. KAJASTUS-hankkeessa ääneen pääsevät asukkaat; testaamme yhdessä heidän valitsemiansa vähähiilisen elämäntavan ratkaisuja.”  - Päivi Pietarinen, ympäristöjohtaja  </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Ympäristoministeriön tunnussivu</dc:title>
  <dc:creator>Pokela Teemu</dc:creator>
  <cp:lastModifiedBy>Loikkanen Veera (YM)</cp:lastModifiedBy>
  <cp:revision>6</cp:revision>
  <dcterms:created xsi:type="dcterms:W3CDTF">2020-04-29T05:33:44Z</dcterms:created>
  <dcterms:modified xsi:type="dcterms:W3CDTF">2024-12-20T10:09:21Z</dcterms:modified>
</cp:coreProperties>
</file>