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17" r:id="rId6"/>
    <p:sldMasterId id="2147483716" r:id="rId7"/>
    <p:sldMasterId id="2147483718" r:id="rId8"/>
  </p:sldMasterIdLst>
  <p:notesMasterIdLst>
    <p:notesMasterId r:id="rId11"/>
  </p:notesMasterIdLst>
  <p:sldIdLst>
    <p:sldId id="294" r:id="rId9"/>
    <p:sldId id="29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po-oja Jenni" initials="HJ" lastIdx="2" clrIdx="0">
    <p:extLst>
      <p:ext uri="{19B8F6BF-5375-455C-9EA6-DF929625EA0E}">
        <p15:presenceInfo xmlns:p15="http://schemas.microsoft.com/office/powerpoint/2012/main" userId="Hepo-oja Jen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192"/>
    <a:srgbClr val="2C5234"/>
    <a:srgbClr val="BF9474"/>
    <a:srgbClr val="F6F3E5"/>
    <a:srgbClr val="C66E4E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73" autoAdjust="0"/>
  </p:normalViewPr>
  <p:slideViewPr>
    <p:cSldViewPr snapToGrid="0" showGuides="1">
      <p:cViewPr varScale="1">
        <p:scale>
          <a:sx n="70" d="100"/>
          <a:sy n="70" d="100"/>
        </p:scale>
        <p:origin x="500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24.10.2023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9865" y="957062"/>
            <a:ext cx="4645891" cy="1350832"/>
          </a:xfrm>
        </p:spPr>
        <p:txBody>
          <a:bodyPr/>
          <a:lstStyle/>
          <a:p>
            <a:r>
              <a:rPr lang="fi-FI" sz="3200" dirty="0"/>
              <a:t>ENASU -Energiatehokkaan alueen suunnittelu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889865" y="2852928"/>
            <a:ext cx="5155040" cy="3465576"/>
          </a:xfrm>
        </p:spPr>
        <p:txBody>
          <a:bodyPr/>
          <a:lstStyle/>
          <a:p>
            <a:pPr algn="l"/>
            <a:r>
              <a:rPr lang="fi-FI" sz="1800" b="0" i="0" u="none" strike="noStrike" baseline="0" dirty="0"/>
              <a:t>Hankkeen alussa käytiin läpi kotimaisia selvityksiä alueellisesta energiasuunnittelusta ja</a:t>
            </a:r>
          </a:p>
          <a:p>
            <a:pPr algn="l"/>
            <a:r>
              <a:rPr lang="fi-FI" sz="1800" b="0" i="0" u="none" strike="noStrike" baseline="0" dirty="0"/>
              <a:t>haastateltiin suunnitteluun osallistuneita tahoja. Sen jälkeen kuvattiin alueelliseen energiasuunnittelun</a:t>
            </a:r>
          </a:p>
          <a:p>
            <a:pPr algn="l"/>
            <a:r>
              <a:rPr lang="fi-FI" sz="1800" b="0" i="0" u="none" strike="noStrike" baseline="0" dirty="0"/>
              <a:t>nykytila Tampereella ja tunnistettiin keskeisimmät haasteet ja kehitysmahdollisuudet. Näiden pohjalta</a:t>
            </a:r>
          </a:p>
          <a:p>
            <a:pPr algn="l"/>
            <a:r>
              <a:rPr lang="fi-FI" sz="1800" b="0" i="0" u="none" strike="noStrike" baseline="0" dirty="0"/>
              <a:t>laadittiin selvitys alueellisesta energiasuunnittelusta ja konkreettiset ohjeet energiasuunnittelun</a:t>
            </a:r>
          </a:p>
          <a:p>
            <a:pPr algn="l"/>
            <a:r>
              <a:rPr lang="en-US" sz="1800" b="0" i="0" u="none" strike="noStrike" baseline="0" dirty="0"/>
              <a:t>tueksi.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6816641" y="1275862"/>
            <a:ext cx="4740084" cy="4079464"/>
          </a:xfrm>
        </p:spPr>
        <p:txBody>
          <a:bodyPr/>
          <a:lstStyle/>
          <a:p>
            <a:r>
              <a:rPr lang="fi-FI" sz="2000" b="1" dirty="0">
                <a:solidFill>
                  <a:srgbClr val="236192"/>
                </a:solidFill>
              </a:rPr>
              <a:t>Vastuutaho: </a:t>
            </a:r>
            <a:r>
              <a:rPr lang="fi-FI" sz="2000" dirty="0">
                <a:solidFill>
                  <a:srgbClr val="236192"/>
                </a:solidFill>
              </a:rPr>
              <a:t>Tampereen Energia Oy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Kokonaissumma: </a:t>
            </a:r>
            <a:r>
              <a:rPr lang="fi-FI" sz="2000" dirty="0">
                <a:solidFill>
                  <a:srgbClr val="236192"/>
                </a:solidFill>
              </a:rPr>
              <a:t>100 000 €</a:t>
            </a:r>
          </a:p>
          <a:p>
            <a:r>
              <a:rPr lang="fi-FI" sz="2000" b="1" dirty="0">
                <a:solidFill>
                  <a:srgbClr val="236192"/>
                </a:solidFill>
              </a:rPr>
              <a:t>Avustusosuus</a:t>
            </a:r>
            <a:r>
              <a:rPr lang="fi-FI" sz="2000" dirty="0">
                <a:solidFill>
                  <a:srgbClr val="236192"/>
                </a:solidFill>
              </a:rPr>
              <a:t>: 70 000 </a:t>
            </a:r>
            <a:r>
              <a:rPr lang="fi-FI" sz="2000" dirty="0" smtClean="0">
                <a:solidFill>
                  <a:srgbClr val="236192"/>
                </a:solidFill>
              </a:rPr>
              <a:t>€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 smtClean="0">
                <a:solidFill>
                  <a:srgbClr val="236192"/>
                </a:solidFill>
              </a:rPr>
              <a:t>Aikataulu</a:t>
            </a:r>
            <a:r>
              <a:rPr lang="fi-FI" sz="2000" dirty="0" smtClean="0">
                <a:solidFill>
                  <a:srgbClr val="236192"/>
                </a:solidFill>
              </a:rPr>
              <a:t>: 8/2022-9/2023</a:t>
            </a:r>
            <a:endParaRPr lang="fi-FI" sz="2000" dirty="0">
              <a:solidFill>
                <a:srgbClr val="236192"/>
              </a:solidFill>
            </a:endParaRP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1600" dirty="0">
                <a:solidFill>
                  <a:srgbClr val="236192"/>
                </a:solidFill>
              </a:rPr>
              <a:t>https://www.tampereenenergia.fi/tampereen-energia/yritys/innovaatiot-ja-kehityshankkeet/enasu/</a:t>
            </a:r>
          </a:p>
          <a:p>
            <a:endParaRPr lang="fi-FI" sz="2000" b="1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Lisätietoja: </a:t>
            </a:r>
            <a:r>
              <a:rPr lang="fi-FI" sz="2000" dirty="0">
                <a:solidFill>
                  <a:srgbClr val="236192"/>
                </a:solidFill>
              </a:rPr>
              <a:t>Ville Kaleva ville.kaleva@tampereenenergia.fi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503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244774" y="1560352"/>
            <a:ext cx="5183735" cy="3372375"/>
          </a:xfrm>
        </p:spPr>
        <p:txBody>
          <a:bodyPr/>
          <a:lstStyle/>
          <a:p>
            <a:r>
              <a:rPr lang="fi-FI" sz="9600" i="1" dirty="0">
                <a:solidFill>
                  <a:srgbClr val="236192"/>
                </a:solidFill>
              </a:rPr>
              <a:t>” </a:t>
            </a: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800" i="1" dirty="0">
                <a:solidFill>
                  <a:srgbClr val="236192"/>
                </a:solidFill>
              </a:rPr>
              <a:t>Hankkeen tuloksena muodostettiin yhteistyössä kuntatoimijoiden kanssa konkreettiset ohjeet alueellisen energiasuunnittelun tueksi.</a:t>
            </a:r>
            <a:br>
              <a:rPr lang="fi-FI" sz="2800" i="1" dirty="0">
                <a:solidFill>
                  <a:srgbClr val="236192"/>
                </a:solidFill>
              </a:rPr>
            </a:b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000" i="1" dirty="0">
                <a:solidFill>
                  <a:srgbClr val="236192"/>
                </a:solidFill>
              </a:rPr>
              <a:t>- Ville Kaleva, projektipäällikkö</a:t>
            </a:r>
          </a:p>
        </p:txBody>
      </p:sp>
      <p:pic>
        <p:nvPicPr>
          <p:cNvPr id="2" name="Kuvan paikkamerkki 1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8" r="21168"/>
          <a:stretch>
            <a:fillRect/>
          </a:stretch>
        </p:blipFill>
        <p:spPr/>
      </p:pic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6877877"/>
      </p:ext>
    </p:extLst>
  </p:cSld>
  <p:clrMapOvr>
    <a:masterClrMapping/>
  </p:clrMapOvr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acce3c4a-091f-4b07-a6c7-e4a083e8073a" ContentTypeId="0x010100B5FAB64B6C204DD994D3FAC0C34E2BFF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mpusOrganizationTaxHTField0 xmlns="c138b538-c2fd-4cca-8c26-6e4e32e5a042">
      <Terms xmlns="http://schemas.microsoft.com/office/infopath/2007/PartnerControls"/>
    </KampusOrganizationTaxHTField0>
    <KampusKeywordsTaxHTField0 xmlns="c138b538-c2fd-4cca-8c26-6e4e32e5a042">
      <Terms xmlns="http://schemas.microsoft.com/office/infopath/2007/PartnerControls"/>
    </KampusKeywordsTaxHTField0>
    <TaxCatchAll xmlns="c138b538-c2fd-4cca-8c26-6e4e32e5a042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ampus asiakirja" ma:contentTypeID="0x010100B5FAB64B6C204DD994D3FAC0C34E2BFF00104E886731E7CB469E45B01BB4DE9807" ma:contentTypeVersion="4" ma:contentTypeDescription="Kampus asiakirja" ma:contentTypeScope="" ma:versionID="e86a88dbc5c560b85cff828bad9b4fc1">
  <xsd:schema xmlns:xsd="http://www.w3.org/2001/XMLSchema" xmlns:xs="http://www.w3.org/2001/XMLSchema" xmlns:p="http://schemas.microsoft.com/office/2006/metadata/properties" xmlns:ns2="c138b538-c2fd-4cca-8c26-6e4e32e5a042" xmlns:ns3="8639ba58-261b-4097-8a03-fc567f279249" targetNamespace="http://schemas.microsoft.com/office/2006/metadata/properties" ma:root="true" ma:fieldsID="2783fee97faaec8c8b536550436e32fc" ns2:_="" ns3:_="">
    <xsd:import namespace="c138b538-c2fd-4cca-8c26-6e4e32e5a042"/>
    <xsd:import namespace="8639ba58-261b-4097-8a03-fc567f279249"/>
    <xsd:element name="properties">
      <xsd:complexType>
        <xsd:sequence>
          <xsd:element name="documentManagement">
            <xsd:complexType>
              <xsd:all>
                <xsd:element ref="ns2:KampusOrganizationTaxHTField0" minOccurs="0"/>
                <xsd:element ref="ns2:KampusKeywordsTaxHTField0" minOccurs="0"/>
                <xsd:element ref="ns2:TaxCatchAll" minOccurs="0"/>
                <xsd:element ref="ns2:TaxCatchAllLabel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8b538-c2fd-4cca-8c26-6e4e32e5a042" elementFormDefault="qualified">
    <xsd:import namespace="http://schemas.microsoft.com/office/2006/documentManagement/types"/>
    <xsd:import namespace="http://schemas.microsoft.com/office/infopath/2007/PartnerControls"/>
    <xsd:element name="KampusOrganizationTaxHTField0" ma:index="2" nillable="true" ma:taxonomy="true" ma:internalName="KampusOrganizationTaxHTField0" ma:taxonomyFieldName="KampusOrganization" ma:displayName="Organisaatio" ma:readOnly="false" ma:default="" ma:fieldId="{2db0ae7a-6cf0-4985-ba6a-e776373147cc}" ma:taxonomyMulti="true" ma:sspId="acce3c4a-091f-4b07-a6c7-e4a083e8073a" ma:termSetId="96581ae4-b9dd-471b-b644-43b1ab68b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mpusKeywordsTaxHTField0" ma:index="4" nillable="true" ma:taxonomy="true" ma:internalName="KampusKeywordsTaxHTField0" ma:taxonomyFieldName="KampusKeywords" ma:displayName="Asiasanat" ma:default="" ma:fieldId="{1b40a1dd-212b-4729-a26e-8a2bffa86a15}" ma:taxonomyMulti="true" ma:sspId="acce3c4a-091f-4b07-a6c7-e4a083e8073a" ma:termSetId="c57e3b40-808e-4864-abb2-3453a6c26e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9c8fc8e9-7b98-4e43-882a-5643fe7f23b8}" ma:internalName="TaxCatchAll" ma:showField="CatchAllData" ma:web="8639ba58-261b-4097-8a03-fc567f2792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c8fc8e9-7b98-4e43-882a-5643fe7f23b8}" ma:internalName="TaxCatchAllLabel" ma:readOnly="true" ma:showField="CatchAllDataLabel" ma:web="8639ba58-261b-4097-8a03-fc567f2792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39ba58-261b-4097-8a03-fc567f27924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Sisältölaji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F66141-0983-4BD6-84FE-ADE7373511B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73664E83-9FAD-4292-A31F-F4D20426DD08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8639ba58-261b-4097-8a03-fc567f279249"/>
    <ds:schemaRef ds:uri="http://purl.org/dc/elements/1.1/"/>
    <ds:schemaRef ds:uri="c138b538-c2fd-4cca-8c26-6e4e32e5a042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8D52BC6-1907-4461-922C-79BABB542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8b538-c2fd-4cca-8c26-6e4e32e5a042"/>
    <ds:schemaRef ds:uri="8639ba58-261b-4097-8a03-fc567f2792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1147</TotalTime>
  <Words>97</Words>
  <Application>Microsoft Office PowerPoint</Application>
  <PresentationFormat>Laajakuva</PresentationFormat>
  <Paragraphs>21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ENASU -Energiatehokkaan alueen suunnittelu</vt:lpstr>
      <vt:lpstr>”  Hankkeen tuloksena muodostettiin yhteistyössä kuntatoimijoiden kanssa konkreettiset ohjeet alueellisen energiasuunnittelun tueksi.  - Ville Kaleva, projektipäällikkö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Visuri Veera (YM)</cp:lastModifiedBy>
  <cp:revision>57</cp:revision>
  <dcterms:created xsi:type="dcterms:W3CDTF">2020-04-29T05:33:44Z</dcterms:created>
  <dcterms:modified xsi:type="dcterms:W3CDTF">2023-10-24T12:29:31Z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0x010100B5FAB64B6C204DD994D3FAC0C34E2BFF00104E886731E7CB469E45B01BB4DE9807</vt:lpwstr>
  </property>
  <property fmtid="{D5CDD505-2E9C-101B-9397-08002B2CF9AE}" pid="3" name="KampusOrganization">
    <vt:lpwstr/>
  </property>
  <property fmtid="{D5CDD505-2E9C-101B-9397-08002B2CF9AE}" pid="4" name="KampusKeywords">
    <vt:lpwstr/>
  </property>
</Properties>
</file>