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17" r:id="rId6"/>
    <p:sldMasterId id="2147483716" r:id="rId7"/>
    <p:sldMasterId id="2147483718" r:id="rId8"/>
  </p:sldMasterIdLst>
  <p:notesMasterIdLst>
    <p:notesMasterId r:id="rId11"/>
  </p:notesMasterIdLst>
  <p:sldIdLst>
    <p:sldId id="294" r:id="rId9"/>
    <p:sldId id="29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70" d="100"/>
          <a:sy n="70" d="100"/>
        </p:scale>
        <p:origin x="5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31.10.2023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ana.eskola@uudenmaanliitto.fi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865" y="542624"/>
            <a:ext cx="6224167" cy="1269398"/>
          </a:xfrm>
        </p:spPr>
        <p:txBody>
          <a:bodyPr/>
          <a:lstStyle/>
          <a:p>
            <a:r>
              <a:rPr lang="fi-FI" sz="3200" dirty="0"/>
              <a:t>Luovien alojen ekologisen kestävyysmurroksen toimenpideohjelma (</a:t>
            </a:r>
            <a:r>
              <a:rPr lang="fi-FI" sz="3200" dirty="0" err="1"/>
              <a:t>LuoTo</a:t>
            </a:r>
            <a:r>
              <a:rPr lang="fi-FI" sz="3200" dirty="0"/>
              <a:t>)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9144" y="1879134"/>
            <a:ext cx="5923136" cy="3909270"/>
          </a:xfrm>
        </p:spPr>
        <p:txBody>
          <a:bodyPr/>
          <a:lstStyle/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Hankkeessa laadittiin ekologisen kestävyysmurroksen toimenpideohjelma, jossa </a:t>
            </a:r>
            <a:r>
              <a:rPr lang="fi-FI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tarkastellaan luovien alojen ekologisia vaikutuksia sekä kulttuurista vaikutusvoimaa. Toimenpideohjelma </a:t>
            </a:r>
            <a:r>
              <a:rPr lang="fi-FI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käsittää</a:t>
            </a:r>
            <a:r>
              <a:rPr lang="fi-FI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valtakunnallisen osuuden sekä </a:t>
            </a:r>
            <a:r>
              <a:rPr lang="fi-FI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Uudenmaan pilotin</a:t>
            </a:r>
            <a:r>
              <a:rPr lang="fi-FI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i-FI" dirty="0">
                <a:solidFill>
                  <a:schemeClr val="tx1"/>
                </a:solidFill>
              </a:rPr>
              <a:t>Uudenmaan pilotissa tunnistettiin tapoja, joilla kunnat ja maakunnat voivat vauhdittaa luovien alojen ekologista kestävyysmurrosta kuntatoiminnan kautta sekä kootaan yhteen toimenpiteitä julkisen hallinnon kestäville kulttuuritoimintaa tukeville ratkaisuille. 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fi-FI" dirty="0">
                <a:solidFill>
                  <a:schemeClr val="tx1"/>
                </a:solidFill>
              </a:rPr>
              <a:t>Valtakunnallisessa hankkeessa järjestettiin työpajasarja luovien alojen ammattilaisille. Työpajoissa alan toimijat tuotiin yhteen hahmottelemaan kunkin alan yhteisiä kestävyystavoitteita ja toimintamalleja. Tulokset koottiin yhteen toimenpideohjelmaksi, joka julkaistaan Uudenmaan liiton verkkosivuilla lokakuussa 2023. 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338185" y="2157984"/>
            <a:ext cx="4142668" cy="3454718"/>
          </a:xfrm>
        </p:spPr>
        <p:txBody>
          <a:bodyPr/>
          <a:lstStyle/>
          <a:p>
            <a:r>
              <a:rPr lang="fi-FI" sz="2000" b="1" dirty="0">
                <a:solidFill>
                  <a:schemeClr val="accent5">
                    <a:lumMod val="50000"/>
                  </a:schemeClr>
                </a:solidFill>
              </a:rPr>
              <a:t>Vastuutaho: </a:t>
            </a:r>
            <a:r>
              <a:rPr lang="fi-FI" sz="2000" dirty="0">
                <a:solidFill>
                  <a:schemeClr val="accent5">
                    <a:lumMod val="50000"/>
                  </a:schemeClr>
                </a:solidFill>
              </a:rPr>
              <a:t>Uudenmaan liitto</a:t>
            </a:r>
          </a:p>
          <a:p>
            <a:endParaRPr lang="fi-FI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i-FI" sz="2000" b="1" dirty="0">
                <a:solidFill>
                  <a:schemeClr val="accent5">
                    <a:lumMod val="50000"/>
                  </a:schemeClr>
                </a:solidFill>
              </a:rPr>
              <a:t>Kokonaissumma: </a:t>
            </a:r>
            <a:r>
              <a:rPr lang="fi-FI" sz="2000" b="0" i="0" dirty="0">
                <a:solidFill>
                  <a:schemeClr val="accent5">
                    <a:lumMod val="50000"/>
                  </a:schemeClr>
                </a:solidFill>
                <a:effectLst/>
              </a:rPr>
              <a:t>86 487</a:t>
            </a:r>
            <a:r>
              <a:rPr lang="fi-FI" sz="2000" dirty="0">
                <a:solidFill>
                  <a:schemeClr val="accent5">
                    <a:lumMod val="50000"/>
                  </a:schemeClr>
                </a:solidFill>
              </a:rPr>
              <a:t> €</a:t>
            </a:r>
          </a:p>
          <a:p>
            <a:r>
              <a:rPr lang="fi-FI" sz="2000" b="1" dirty="0">
                <a:solidFill>
                  <a:schemeClr val="accent5">
                    <a:lumMod val="50000"/>
                  </a:schemeClr>
                </a:solidFill>
              </a:rPr>
              <a:t>Avustusosuus</a:t>
            </a:r>
            <a:r>
              <a:rPr lang="fi-FI" sz="2000" dirty="0">
                <a:solidFill>
                  <a:schemeClr val="accent5">
                    <a:lumMod val="50000"/>
                  </a:schemeClr>
                </a:solidFill>
              </a:rPr>
              <a:t>: 51 027 </a:t>
            </a:r>
            <a:r>
              <a:rPr lang="fi-FI" sz="2000" dirty="0" smtClean="0">
                <a:solidFill>
                  <a:schemeClr val="accent5">
                    <a:lumMod val="50000"/>
                  </a:schemeClr>
                </a:solidFill>
              </a:rPr>
              <a:t>€</a:t>
            </a:r>
          </a:p>
          <a:p>
            <a:endParaRPr lang="fi-FI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i-FI" sz="2000" b="1" dirty="0" smtClean="0">
                <a:solidFill>
                  <a:schemeClr val="accent5">
                    <a:lumMod val="50000"/>
                  </a:schemeClr>
                </a:solidFill>
              </a:rPr>
              <a:t>Aikataulu: </a:t>
            </a:r>
            <a:r>
              <a:rPr lang="fi-FI" sz="2000" dirty="0" smtClean="0">
                <a:solidFill>
                  <a:schemeClr val="accent5">
                    <a:lumMod val="50000"/>
                  </a:schemeClr>
                </a:solidFill>
              </a:rPr>
              <a:t>8/2022-9/2023</a:t>
            </a:r>
            <a:endParaRPr lang="fi-FI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i-FI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i-FI" sz="2000" b="1" dirty="0">
                <a:solidFill>
                  <a:schemeClr val="accent5">
                    <a:lumMod val="50000"/>
                  </a:schemeClr>
                </a:solidFill>
              </a:rPr>
              <a:t>Lisätietoja: </a:t>
            </a:r>
            <a:r>
              <a:rPr lang="fi-FI" sz="2000" dirty="0">
                <a:solidFill>
                  <a:schemeClr val="accent5">
                    <a:lumMod val="50000"/>
                  </a:schemeClr>
                </a:solidFill>
              </a:rPr>
              <a:t>Jaana Eskola </a:t>
            </a:r>
          </a:p>
          <a:p>
            <a:r>
              <a:rPr lang="fi-FI" sz="20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jaana.eskola@uudenmaanliitto.fi</a:t>
            </a:r>
            <a:r>
              <a:rPr lang="fi-FI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214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38896" y="709051"/>
            <a:ext cx="5183735" cy="4786974"/>
          </a:xfrm>
        </p:spPr>
        <p:txBody>
          <a:bodyPr/>
          <a:lstStyle/>
          <a:p>
            <a:r>
              <a:rPr lang="fi-FI" sz="9600" i="1" dirty="0">
                <a:solidFill>
                  <a:schemeClr val="accent5">
                    <a:lumMod val="50000"/>
                  </a:schemeClr>
                </a:solidFill>
              </a:rPr>
              <a:t>” </a:t>
            </a:r>
            <a:r>
              <a:rPr lang="fi-FI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i-FI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i-FI" sz="2200" i="1" dirty="0">
                <a:solidFill>
                  <a:schemeClr val="accent5">
                    <a:lumMod val="50000"/>
                  </a:schemeClr>
                </a:solidFill>
              </a:rPr>
              <a:t>Tämän hankkeen myötä kaikilla meillä on selkeämpi käsitys miten edetä kulttuuri- ja luovilla aloilla hiilineutraalimmin. </a:t>
            </a:r>
            <a:br>
              <a:rPr lang="fi-FI" sz="220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i-FI" sz="2200" i="1" dirty="0">
                <a:solidFill>
                  <a:schemeClr val="accent5">
                    <a:lumMod val="50000"/>
                  </a:schemeClr>
                </a:solidFill>
              </a:rPr>
              <a:t>Hanke auttaa meitä myös ymmärtämään </a:t>
            </a:r>
            <a:r>
              <a:rPr lang="fi-FI" sz="2200" b="0" i="1" dirty="0">
                <a:solidFill>
                  <a:schemeClr val="accent5">
                    <a:lumMod val="50000"/>
                  </a:schemeClr>
                </a:solidFill>
                <a:effectLst/>
              </a:rPr>
              <a:t>taiteen muutosvoiman uudenlaisen ajattelun, tunteiden ja toiminnan aikaansaamisessa.</a:t>
            </a:r>
            <a:br>
              <a:rPr lang="fi-FI" sz="2200" b="0" i="1" dirty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fi-FI" sz="2200" b="0" i="1" dirty="0">
                <a:solidFill>
                  <a:schemeClr val="accent5">
                    <a:lumMod val="50000"/>
                  </a:schemeClr>
                </a:solidFill>
                <a:effectLst/>
              </a:rPr>
              <a:t/>
            </a:r>
            <a:br>
              <a:rPr lang="fi-FI" sz="2200" b="0" i="1" dirty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fi-FI" sz="2200" i="1" dirty="0">
                <a:solidFill>
                  <a:schemeClr val="accent5">
                    <a:lumMod val="50000"/>
                  </a:schemeClr>
                </a:solidFill>
              </a:rPr>
              <a:t>- Jaana Eskola, projektipäällikkö, Uudenmaan liitto</a:t>
            </a:r>
            <a:r>
              <a:rPr lang="fi-FI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sz="2000" i="1" dirty="0">
              <a:solidFill>
                <a:srgbClr val="236192"/>
              </a:solidFill>
            </a:endParaRPr>
          </a:p>
        </p:txBody>
      </p:sp>
      <p:pic>
        <p:nvPicPr>
          <p:cNvPr id="4" name="Kuvan paikkamerkki 3" descr="Kuva, joka sisältää kohteen taivas, ulko, auringonlasku, kevyt&#10;&#10;Kuvaus luotu automaattisesti">
            <a:extLst>
              <a:ext uri="{FF2B5EF4-FFF2-40B4-BE49-F238E27FC236}">
                <a16:creationId xmlns:a16="http://schemas.microsoft.com/office/drawing/2014/main" id="{AD364114-804B-36F0-6555-D8DCB207E4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r="25673"/>
          <a:stretch>
            <a:fillRect/>
          </a:stretch>
        </p:blipFill>
        <p:spPr/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31.10.2023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3161350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104E886731E7CB469E45B01BB4DE9807" ma:contentTypeVersion="4" ma:contentTypeDescription="Kampus asiakirja" ma:contentTypeScope="" ma:versionID="e86a88dbc5c560b85cff828bad9b4fc1">
  <xsd:schema xmlns:xsd="http://www.w3.org/2001/XMLSchema" xmlns:xs="http://www.w3.org/2001/XMLSchema" xmlns:p="http://schemas.microsoft.com/office/2006/metadata/properties" xmlns:ns2="c138b538-c2fd-4cca-8c26-6e4e32e5a042" xmlns:ns3="8639ba58-261b-4097-8a03-fc567f279249" targetNamespace="http://schemas.microsoft.com/office/2006/metadata/properties" ma:root="true" ma:fieldsID="2783fee97faaec8c8b536550436e32fc" ns2:_="" ns3:_="">
    <xsd:import namespace="c138b538-c2fd-4cca-8c26-6e4e32e5a042"/>
    <xsd:import namespace="8639ba58-261b-4097-8a03-fc567f279249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9c8fc8e9-7b98-4e43-882a-5643fe7f23b8}" ma:internalName="TaxCatchAll" ma:showField="CatchAllData" ma:web="8639ba58-261b-4097-8a03-fc567f279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c8fc8e9-7b98-4e43-882a-5643fe7f23b8}" ma:internalName="TaxCatchAllLabel" ma:readOnly="true" ma:showField="CatchAllDataLabel" ma:web="8639ba58-261b-4097-8a03-fc567f279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9ba58-261b-4097-8a03-fc567f27924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/>
  </documentManagement>
</p:properties>
</file>

<file path=customXml/item3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D52BC6-1907-4461-922C-79BABB542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8639ba58-261b-4097-8a03-fc567f2792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664E83-9FAD-4292-A31F-F4D20426DD08}">
  <ds:schemaRefs>
    <ds:schemaRef ds:uri="http://schemas.microsoft.com/office/infopath/2007/PartnerControls"/>
    <ds:schemaRef ds:uri="8639ba58-261b-4097-8a03-fc567f279249"/>
    <ds:schemaRef ds:uri="http://purl.org/dc/elements/1.1/"/>
    <ds:schemaRef ds:uri="http://schemas.microsoft.com/office/2006/metadata/properties"/>
    <ds:schemaRef ds:uri="c138b538-c2fd-4cca-8c26-6e4e32e5a04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F66141-0983-4BD6-84FE-ADE7373511B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1132</TotalTime>
  <Words>166</Words>
  <Application>Microsoft Office PowerPoint</Application>
  <PresentationFormat>Laajakuva</PresentationFormat>
  <Paragraphs>18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9" baseType="lpstr">
      <vt:lpstr>Arial</vt:lpstr>
      <vt:lpstr>Calibri</vt:lpstr>
      <vt:lpstr>Times New Roman</vt:lpstr>
      <vt:lpstr>YM - otsikkosivut</vt:lpstr>
      <vt:lpstr>YM - sisältösivut</vt:lpstr>
      <vt:lpstr>YM - kuvalliset sisältösivut</vt:lpstr>
      <vt:lpstr>YM - nostot ja välisivut</vt:lpstr>
      <vt:lpstr>Luovien alojen ekologisen kestävyysmurroksen toimenpideohjelma (LuoTo)</vt:lpstr>
      <vt:lpstr>”  Tämän hankkeen myötä kaikilla meillä on selkeämpi käsitys miten edetä kulttuuri- ja luovilla aloilla hiilineutraalimmin.  Hanke auttaa meitä myös ymmärtämään taiteen muutosvoiman uudenlaisen ajattelun, tunteiden ja toiminnan aikaansaamisessa.  - Jaana Eskola, projektipäällikkö, Uudenmaan liitto 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Visuri Veera (YM)</cp:lastModifiedBy>
  <cp:revision>54</cp:revision>
  <dcterms:created xsi:type="dcterms:W3CDTF">2020-04-29T05:33:44Z</dcterms:created>
  <dcterms:modified xsi:type="dcterms:W3CDTF">2023-10-31T10:44:47Z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0x010100B5FAB64B6C204DD994D3FAC0C34E2BFF00104E886731E7CB469E45B01BB4DE9807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