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17" r:id="rId6"/>
    <p:sldMasterId id="2147483716" r:id="rId7"/>
    <p:sldMasterId id="2147483718" r:id="rId8"/>
  </p:sldMasterIdLst>
  <p:notesMasterIdLst>
    <p:notesMasterId r:id="rId11"/>
  </p:notesMasterIdLst>
  <p:sldIdLst>
    <p:sldId id="286" r:id="rId9"/>
    <p:sldId id="293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po-oja Jenni" initials="HJ" lastIdx="2" clrIdx="0">
    <p:extLst>
      <p:ext uri="{19B8F6BF-5375-455C-9EA6-DF929625EA0E}">
        <p15:presenceInfo xmlns:p15="http://schemas.microsoft.com/office/powerpoint/2012/main" userId="Hepo-oja Jen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2.6.2021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2.6.2021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9144" y="1064477"/>
            <a:ext cx="5428499" cy="1350832"/>
          </a:xfrm>
        </p:spPr>
        <p:txBody>
          <a:bodyPr/>
          <a:lstStyle/>
          <a:p>
            <a:r>
              <a:rPr lang="fi-FI" dirty="0" smtClean="0"/>
              <a:t>Sievin kunnan kiinteistöjen automatiikan älymodernisointi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89144" y="2807855"/>
            <a:ext cx="5132965" cy="2595417"/>
          </a:xfrm>
        </p:spPr>
        <p:txBody>
          <a:bodyPr/>
          <a:lstStyle/>
          <a:p>
            <a:r>
              <a:rPr lang="fi-FI" dirty="0" smtClean="0"/>
              <a:t>Hankkeen tavoitteena on lisätä ymmärrystä kunnan kiinteistöjen kulutuksista ja pienentää kiinteistöjen kasvihuonepäästöjä ensimmäisen seurantavuoden aikana 18 000 CO2kg ja seuraavin vuosina 30 000 CO2kg nykytasoon verrattuna.</a:t>
            </a:r>
          </a:p>
          <a:p>
            <a:endParaRPr lang="fi-FI" dirty="0" smtClean="0"/>
          </a:p>
          <a:p>
            <a:r>
              <a:rPr lang="fi-FI" dirty="0" smtClean="0"/>
              <a:t>Hankkeen aikana kerätään reaaliaikaista dataa kiinteistöjen energian ja veden </a:t>
            </a:r>
            <a:r>
              <a:rPr lang="fi-FI" dirty="0" smtClean="0"/>
              <a:t>kulutuksista. Analysoidun </a:t>
            </a:r>
            <a:r>
              <a:rPr lang="fi-FI" dirty="0" smtClean="0"/>
              <a:t>datan perusteella laaditaan ylläpitoon ja investointeihin kohdistuvat toimenpide-ehdotukset kulutusten alentamiseksi.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7113427" y="2495509"/>
            <a:ext cx="4142668" cy="1066719"/>
          </a:xfrm>
        </p:spPr>
        <p:txBody>
          <a:bodyPr/>
          <a:lstStyle/>
          <a:p>
            <a:r>
              <a:rPr lang="fi-FI" sz="2000" b="1" dirty="0" smtClean="0">
                <a:solidFill>
                  <a:schemeClr val="bg1">
                    <a:lumMod val="85000"/>
                  </a:schemeClr>
                </a:solidFill>
              </a:rPr>
              <a:t>Vastuutaho: </a:t>
            </a:r>
            <a:r>
              <a:rPr lang="fi-FI" sz="2000" dirty="0" smtClean="0">
                <a:solidFill>
                  <a:schemeClr val="bg1">
                    <a:lumMod val="85000"/>
                  </a:schemeClr>
                </a:solidFill>
              </a:rPr>
              <a:t>Sievin kunta</a:t>
            </a:r>
          </a:p>
          <a:p>
            <a:endParaRPr lang="fi-FI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fi-FI" sz="2000" b="1" dirty="0" smtClean="0">
                <a:solidFill>
                  <a:schemeClr val="bg1">
                    <a:lumMod val="85000"/>
                  </a:schemeClr>
                </a:solidFill>
              </a:rPr>
              <a:t>Muut konsortioon osallistuvat:</a:t>
            </a:r>
          </a:p>
          <a:p>
            <a:r>
              <a:rPr lang="fi-FI" sz="2000" dirty="0" smtClean="0">
                <a:solidFill>
                  <a:schemeClr val="bg1">
                    <a:lumMod val="85000"/>
                  </a:schemeClr>
                </a:solidFill>
              </a:rPr>
              <a:t>Schneider Electric</a:t>
            </a:r>
          </a:p>
          <a:p>
            <a:endParaRPr lang="fi-FI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fi-FI" sz="2000" b="1" dirty="0" smtClean="0">
                <a:solidFill>
                  <a:schemeClr val="bg1">
                    <a:lumMod val="85000"/>
                  </a:schemeClr>
                </a:solidFill>
              </a:rPr>
              <a:t>Kokonaissumma: </a:t>
            </a:r>
            <a:r>
              <a:rPr lang="fi-FI" sz="2000" dirty="0" smtClean="0">
                <a:solidFill>
                  <a:schemeClr val="bg1">
                    <a:lumMod val="85000"/>
                  </a:schemeClr>
                </a:solidFill>
              </a:rPr>
              <a:t>38 000 €</a:t>
            </a:r>
          </a:p>
          <a:p>
            <a:r>
              <a:rPr lang="fi-FI" sz="2000" b="1" dirty="0" smtClean="0">
                <a:solidFill>
                  <a:schemeClr val="bg1">
                    <a:lumMod val="85000"/>
                  </a:schemeClr>
                </a:solidFill>
              </a:rPr>
              <a:t>Avustusosuus</a:t>
            </a:r>
            <a:r>
              <a:rPr lang="fi-FI" sz="2000" dirty="0" smtClean="0">
                <a:solidFill>
                  <a:schemeClr val="bg1">
                    <a:lumMod val="85000"/>
                  </a:schemeClr>
                </a:solidFill>
              </a:rPr>
              <a:t>: 26 600 €</a:t>
            </a:r>
          </a:p>
          <a:p>
            <a:endParaRPr lang="fi-FI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fi-FI" sz="2000" b="1" dirty="0" smtClean="0">
                <a:solidFill>
                  <a:schemeClr val="bg1">
                    <a:lumMod val="85000"/>
                  </a:schemeClr>
                </a:solidFill>
              </a:rPr>
              <a:t>Lisätietoja: </a:t>
            </a:r>
            <a:r>
              <a:rPr lang="fi-FI" sz="2000" dirty="0" smtClean="0">
                <a:solidFill>
                  <a:schemeClr val="bg1">
                    <a:lumMod val="85000"/>
                  </a:schemeClr>
                </a:solidFill>
              </a:rPr>
              <a:t>Sami Puputti, sami.puputti@sievi.fi</a:t>
            </a:r>
            <a:endParaRPr lang="fi-FI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5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9600" i="1" dirty="0" smtClean="0">
                <a:solidFill>
                  <a:schemeClr val="bg2">
                    <a:lumMod val="90000"/>
                  </a:schemeClr>
                </a:solidFill>
              </a:rPr>
              <a:t>” </a:t>
            </a:r>
            <a:r>
              <a:rPr lang="fi-FI" i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fi-FI" i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fi-FI" sz="2800" i="1" dirty="0" smtClean="0">
                <a:solidFill>
                  <a:schemeClr val="bg2">
                    <a:lumMod val="90000"/>
                  </a:schemeClr>
                </a:solidFill>
              </a:rPr>
              <a:t>Tieto ohjaa tilajohtamisen osalta oikeisiin valintoihin sekä ylläpidossa että investoinneissa.</a:t>
            </a:r>
            <a:br>
              <a:rPr lang="fi-FI" sz="2800" i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fi-FI" i="1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fi-FI" i="1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fi-FI" sz="2000" i="1" dirty="0" smtClean="0">
                <a:solidFill>
                  <a:schemeClr val="bg2">
                    <a:lumMod val="90000"/>
                  </a:schemeClr>
                </a:solidFill>
              </a:rPr>
              <a:t>- Sami Puputti, tekninen johtaja</a:t>
            </a:r>
            <a:endParaRPr lang="fi-FI" sz="2000" i="1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5" name="Kuvan paikkamerkki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0" r="7340"/>
          <a:stretch>
            <a:fillRect/>
          </a:stretch>
        </p:blipFill>
        <p:spPr/>
      </p:pic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51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/>
    </KampusOrganizationTaxHTField0>
    <KampusKeywordsTaxHTField0 xmlns="c138b538-c2fd-4cca-8c26-6e4e32e5a042">
      <Terms xmlns="http://schemas.microsoft.com/office/infopath/2007/PartnerControls"/>
    </KampusKeywordsTaxHTField0>
    <TaxCatchAll xmlns="c138b538-c2fd-4cca-8c26-6e4e32e5a042"/>
  </documentManagement>
</p:properties>
</file>

<file path=customXml/item2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96EB61E0A25FED46A07433F0404DFFDB" ma:contentTypeVersion="3" ma:contentTypeDescription="Kampus asiakirja" ma:contentTypeScope="" ma:versionID="a240cd132ab0efe92e3f904c0e2615fc">
  <xsd:schema xmlns:xsd="http://www.w3.org/2001/XMLSchema" xmlns:xs="http://www.w3.org/2001/XMLSchema" xmlns:p="http://schemas.microsoft.com/office/2006/metadata/properties" xmlns:ns2="c138b538-c2fd-4cca-8c26-6e4e32e5a042" targetNamespace="http://schemas.microsoft.com/office/2006/metadata/properties" ma:root="true" ma:fieldsID="073d9a93d552561a5bb3eb3605256e0d" ns2:_="">
    <xsd:import namespace="c138b538-c2fd-4cca-8c26-6e4e32e5a042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11b5f788-fb2c-4f52-9d46-fa47202c855c}" ma:internalName="TaxCatchAll" ma:showField="CatchAllData" ma:web="59b93243-2b90-4c67-a2b6-b288147e57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11b5f788-fb2c-4f52-9d46-fa47202c855c}" ma:internalName="TaxCatchAllLabel" ma:readOnly="true" ma:showField="CatchAllDataLabel" ma:web="59b93243-2b90-4c67-a2b6-b288147e57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664E83-9FAD-4292-A31F-F4D20426DD0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138b538-c2fd-4cca-8c26-6e4e32e5a042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1D3F2E-3F89-48D9-9745-C8F6C05A81B0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16203FC-9C4D-4333-BE5B-29DEF9C96E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760</TotalTime>
  <Words>106</Words>
  <Application>Microsoft Office PowerPoint</Application>
  <PresentationFormat>Laajakuva</PresentationFormat>
  <Paragraphs>18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Sievin kunnan kiinteistöjen automatiikan älymodernisointi</vt:lpstr>
      <vt:lpstr>”  Tieto ohjaa tilajohtamisen osalta oikeisiin valintoihin sekä ylläpidossa että investoinneissa.  - Sami Puputti, tekninen johtaja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Berger Miia (YM)</cp:lastModifiedBy>
  <cp:revision>45</cp:revision>
  <dcterms:created xsi:type="dcterms:W3CDTF">2020-04-29T05:33:44Z</dcterms:created>
  <dcterms:modified xsi:type="dcterms:W3CDTF">2021-06-02T04:42:30Z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0x010100B5FAB64B6C204DD994D3FAC0C34E2BFF0096EB61E0A25FED46A07433F0404DFFDB</vt:lpwstr>
  </property>
  <property fmtid="{D5CDD505-2E9C-101B-9397-08002B2CF9AE}" pid="3" name="KampusOrganization">
    <vt:lpwstr/>
  </property>
  <property fmtid="{D5CDD505-2E9C-101B-9397-08002B2CF9AE}" pid="4" name="KampusKeywords">
    <vt:lpwstr/>
  </property>
</Properties>
</file>