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16" r:id="rId6"/>
    <p:sldMasterId id="2147483718" r:id="rId7"/>
  </p:sldMasterIdLst>
  <p:notesMasterIdLst>
    <p:notesMasterId r:id="rId10"/>
  </p:notesMasterIdLst>
  <p:sldIdLst>
    <p:sldId id="286" r:id="rId8"/>
    <p:sldId id="29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po-oja Jenni" initials="HJ" lastIdx="2" clrIdx="0">
    <p:extLst>
      <p:ext uri="{19B8F6BF-5375-455C-9EA6-DF929625EA0E}">
        <p15:presenceInfo xmlns:p15="http://schemas.microsoft.com/office/powerpoint/2012/main" userId="Hepo-oja Je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67" d="100"/>
          <a:sy n="67" d="100"/>
        </p:scale>
        <p:origin x="60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ikkanen Veera (YM)" userId="6146219c-6969-43f1-baff-894a0af17eb8" providerId="ADAL" clId="{80430C81-E9B1-42B3-915D-ECCE6C78495C}"/>
    <pc:docChg chg="modSld">
      <pc:chgData name="Loikkanen Veera (YM)" userId="6146219c-6969-43f1-baff-894a0af17eb8" providerId="ADAL" clId="{80430C81-E9B1-42B3-915D-ECCE6C78495C}" dt="2024-12-20T10:12:08.925" v="4" actId="207"/>
      <pc:docMkLst>
        <pc:docMk/>
      </pc:docMkLst>
      <pc:sldChg chg="modSp mod">
        <pc:chgData name="Loikkanen Veera (YM)" userId="6146219c-6969-43f1-baff-894a0af17eb8" providerId="ADAL" clId="{80430C81-E9B1-42B3-915D-ECCE6C78495C}" dt="2024-12-20T10:12:08.925" v="4" actId="207"/>
        <pc:sldMkLst>
          <pc:docMk/>
          <pc:sldMk cId="2825178911" sldId="293"/>
        </pc:sldMkLst>
        <pc:spChg chg="mod">
          <ac:chgData name="Loikkanen Veera (YM)" userId="6146219c-6969-43f1-baff-894a0af17eb8" providerId="ADAL" clId="{80430C81-E9B1-42B3-915D-ECCE6C78495C}" dt="2024-12-20T10:12:08.925" v="4" actId="207"/>
          <ac:spMkLst>
            <pc:docMk/>
            <pc:sldMk cId="2825178911" sldId="293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20.12.2024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20.12.2024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lli.ojala@valonia.fi" TargetMode="External"/><Relationship Id="rId2" Type="http://schemas.openxmlformats.org/officeDocument/2006/relationships/hyperlink" Target="https://valonia.fi/hanke/sanoista-tekoihin-kuntien-ilmastosuunnitelmien-jalkautus/" TargetMode="Externa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9144" y="231728"/>
            <a:ext cx="4645891" cy="1350832"/>
          </a:xfrm>
        </p:spPr>
        <p:txBody>
          <a:bodyPr/>
          <a:lstStyle/>
          <a:p>
            <a:r>
              <a:rPr lang="fi-FI" sz="2800" dirty="0"/>
              <a:t>Sanoista tekoihin – kuntien ilmastosuunnitelmien jalkautus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9144" y="1713103"/>
            <a:ext cx="5553753" cy="392954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13999"/>
              </a:lnSpc>
            </a:pPr>
            <a:r>
              <a:rPr lang="fi-FI" dirty="0">
                <a:cs typeface="Arial"/>
              </a:rPr>
              <a:t>Hankkeen aikana kunnille toteutettiin kolmiosainen ilmastojohtamisen koulutuskokonaisuus sekä viestintätyöpaja ja kaksi ilmastoviestinnän kampanjaa. Lisäksi järjestettiin yhteiskehittämistilaisuuksia kuntien ja elinkeinoelämän yhteistyön vahvistamisesta sekä ilmastotyön seurannan kehittämisestä. </a:t>
            </a:r>
            <a:endParaRPr lang="fi-FI" dirty="0">
              <a:solidFill>
                <a:srgbClr val="FF0000"/>
              </a:solidFill>
              <a:cs typeface="Arial"/>
            </a:endParaRPr>
          </a:p>
          <a:p>
            <a:pPr>
              <a:lnSpc>
                <a:spcPct val="113999"/>
              </a:lnSpc>
            </a:pPr>
            <a:endParaRPr lang="fi-FI" dirty="0">
              <a:cs typeface="Arial"/>
            </a:endParaRPr>
          </a:p>
          <a:p>
            <a:pPr>
              <a:lnSpc>
                <a:spcPct val="113999"/>
              </a:lnSpc>
            </a:pPr>
            <a:r>
              <a:rPr lang="fi-FI" dirty="0">
                <a:cs typeface="Arial"/>
              </a:rPr>
              <a:t>Hankkeen myötä vauhditettiin kuntien ilmasto-ohjelmien toimeenpanoa osana kunnan strategista johtamista ja taloussuunnittelua, vahvistettiin kuntien ilmastotyön suunnittelua ja seurantaa sekä aktivoitiin kuntalaisia ja sidosryhmiä  yhdessä kuntien kanssa.</a:t>
            </a:r>
          </a:p>
          <a:p>
            <a:pPr>
              <a:lnSpc>
                <a:spcPct val="113999"/>
              </a:lnSpc>
            </a:pPr>
            <a:endParaRPr lang="fi-FI" dirty="0">
              <a:cs typeface="Arial"/>
            </a:endParaRPr>
          </a:p>
          <a:p>
            <a:pPr>
              <a:lnSpc>
                <a:spcPct val="113999"/>
              </a:lnSpc>
            </a:pPr>
            <a:r>
              <a:rPr lang="fi-FI" dirty="0">
                <a:cs typeface="Arial"/>
              </a:rPr>
              <a:t>Hankkeen työskentelymallit, kuten ilmastojohtamisen koulutus, ovat monistettavissa muihin kuntiin. Hankkeessa tuotetut materiaalit ovat saatavilla </a:t>
            </a:r>
            <a:r>
              <a:rPr lang="fi-FI" dirty="0" err="1">
                <a:cs typeface="Arial"/>
              </a:rPr>
              <a:t>Valonian</a:t>
            </a:r>
            <a:r>
              <a:rPr lang="fi-FI" dirty="0">
                <a:cs typeface="Arial"/>
              </a:rPr>
              <a:t> kotisivujen kautta.</a:t>
            </a:r>
            <a:endParaRPr lang="fi-FI"/>
          </a:p>
          <a:p>
            <a:pPr>
              <a:lnSpc>
                <a:spcPct val="113999"/>
              </a:lnSpc>
            </a:pPr>
            <a:endParaRPr lang="fi-FI" dirty="0">
              <a:cs typeface="Arial"/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7068312" y="1218040"/>
            <a:ext cx="4394253" cy="489282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000" b="1" dirty="0">
                <a:solidFill>
                  <a:srgbClr val="236192"/>
                </a:solidFill>
              </a:rPr>
              <a:t>Vastuutaho: Valonia</a:t>
            </a:r>
            <a:endParaRPr lang="fi-FI" sz="2000" dirty="0">
              <a:solidFill>
                <a:srgbClr val="236192"/>
              </a:solidFill>
            </a:endParaRP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Aikataulu: </a:t>
            </a:r>
            <a:r>
              <a:rPr lang="fi-FI" sz="2000" dirty="0">
                <a:solidFill>
                  <a:srgbClr val="236192"/>
                </a:solidFill>
              </a:rPr>
              <a:t>11/23-9/24</a:t>
            </a:r>
            <a:endParaRPr lang="fi-FI" sz="2000" dirty="0">
              <a:solidFill>
                <a:srgbClr val="236192"/>
              </a:solidFill>
              <a:cs typeface="Arial"/>
            </a:endParaRPr>
          </a:p>
          <a:p>
            <a:endParaRPr lang="fi-FI" sz="2000" b="1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Kokonaissumma: </a:t>
            </a:r>
            <a:r>
              <a:rPr lang="fi-FI" sz="2000" dirty="0">
                <a:solidFill>
                  <a:srgbClr val="236192"/>
                </a:solidFill>
              </a:rPr>
              <a:t>75 394 €</a:t>
            </a:r>
            <a:endParaRPr lang="fi-FI" sz="2000" dirty="0">
              <a:solidFill>
                <a:srgbClr val="236192"/>
              </a:solidFill>
              <a:cs typeface="Arial"/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Avustusosuus</a:t>
            </a:r>
            <a:r>
              <a:rPr lang="fi-FI" sz="2000" dirty="0">
                <a:solidFill>
                  <a:srgbClr val="236192"/>
                </a:solidFill>
              </a:rPr>
              <a:t>: 52 776 €</a:t>
            </a:r>
            <a:endParaRPr lang="fi-FI" sz="2000" dirty="0">
              <a:solidFill>
                <a:srgbClr val="236192"/>
              </a:solidFill>
              <a:cs typeface="Arial"/>
            </a:endParaRP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dirty="0">
                <a:solidFill>
                  <a:srgbClr val="236192"/>
                </a:solidFill>
                <a:hlinkClick r:id="rId2"/>
              </a:rPr>
              <a:t>Hankkeen</a:t>
            </a:r>
            <a:r>
              <a:rPr lang="fi-FI" sz="2000" dirty="0">
                <a:solidFill>
                  <a:srgbClr val="23619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kotisivut (valonia.fi)</a:t>
            </a:r>
            <a:endParaRPr lang="fi-FI" sz="2000" dirty="0">
              <a:solidFill>
                <a:srgbClr val="236192"/>
              </a:solidFill>
            </a:endParaRP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Lisätietoja: </a:t>
            </a:r>
          </a:p>
          <a:p>
            <a:r>
              <a:rPr lang="fi-FI" sz="2000" dirty="0">
                <a:solidFill>
                  <a:srgbClr val="236192"/>
                </a:solidFill>
              </a:rPr>
              <a:t>Salli Ojala</a:t>
            </a:r>
          </a:p>
          <a:p>
            <a:r>
              <a:rPr lang="fi-FI" sz="2000" dirty="0">
                <a:solidFill>
                  <a:srgbClr val="236192"/>
                </a:solidFill>
              </a:rPr>
              <a:t>Ilmastotyön asiantuntija, </a:t>
            </a:r>
            <a:r>
              <a:rPr lang="fi-FI" sz="2000" dirty="0" err="1">
                <a:solidFill>
                  <a:srgbClr val="236192"/>
                </a:solidFill>
              </a:rPr>
              <a:t>Valonia</a:t>
            </a:r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dirty="0">
                <a:solidFill>
                  <a:srgbClr val="236192"/>
                </a:solidFill>
                <a:hlinkClick r:id="rId3"/>
              </a:rPr>
              <a:t>salli.ojala@valonia.fi</a:t>
            </a:r>
            <a:endParaRPr lang="fi-FI" sz="2000" dirty="0">
              <a:solidFill>
                <a:srgbClr val="236192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51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9600" i="1" dirty="0">
                <a:solidFill>
                  <a:srgbClr val="236192"/>
                </a:solidFill>
              </a:rPr>
              <a:t>” </a:t>
            </a:r>
            <a:br>
              <a:rPr lang="fi-FI" i="1" dirty="0">
                <a:solidFill>
                  <a:srgbClr val="236192"/>
                </a:solidFill>
              </a:rPr>
            </a:br>
            <a:br>
              <a:rPr lang="fi-FI" sz="1600" i="1" dirty="0"/>
            </a:br>
            <a:r>
              <a:rPr lang="fi-FI" sz="2800" i="1" dirty="0">
                <a:solidFill>
                  <a:srgbClr val="236192"/>
                </a:solidFill>
              </a:rPr>
              <a:t>Kuntien tuen tarpeissa korostuvat samat haasteet, jolloin</a:t>
            </a:r>
            <a:br>
              <a:rPr lang="fi-FI" sz="2800" i="1" dirty="0">
                <a:solidFill>
                  <a:srgbClr val="236192"/>
                </a:solidFill>
              </a:rPr>
            </a:br>
            <a:r>
              <a:rPr lang="fi-FI" sz="2800" i="1" dirty="0">
                <a:solidFill>
                  <a:srgbClr val="236192"/>
                </a:solidFill>
              </a:rPr>
              <a:t>mahdollisuus yhteiselle keskustelulle on paras kasvualusta tavoitteelliselle ilmastotyölle ja hyvien käytänteiden yleistymiselle.</a:t>
            </a:r>
            <a:br>
              <a:rPr lang="fi-FI" sz="2800" i="1" dirty="0">
                <a:solidFill>
                  <a:srgbClr val="FF0000"/>
                </a:solidFill>
              </a:rPr>
            </a:br>
            <a:br>
              <a:rPr lang="fi-FI" i="1" dirty="0">
                <a:solidFill>
                  <a:srgbClr val="236192"/>
                </a:solidFill>
              </a:rPr>
            </a:br>
            <a:r>
              <a:rPr lang="fi-FI" sz="2000" i="1" dirty="0">
                <a:solidFill>
                  <a:srgbClr val="236192"/>
                </a:solidFill>
              </a:rPr>
              <a:t>- Salli Ojala, ilmastotyön asiantuntija, </a:t>
            </a:r>
            <a:r>
              <a:rPr lang="fi-FI" sz="2000" i="1" dirty="0" err="1">
                <a:solidFill>
                  <a:srgbClr val="236192"/>
                </a:solidFill>
              </a:rPr>
              <a:t>Valonia</a:t>
            </a:r>
            <a:endParaRPr lang="fi-FI" sz="2000" i="1" dirty="0" err="1">
              <a:solidFill>
                <a:srgbClr val="236192"/>
              </a:solidFill>
              <a:cs typeface="Arial"/>
            </a:endParaRPr>
          </a:p>
        </p:txBody>
      </p:sp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3CC81C16-65EC-4FB9-8F5C-86E462ED1A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0" r="21160"/>
          <a:stretch/>
        </p:blipFill>
        <p:spPr>
          <a:xfrm>
            <a:off x="7158749" y="777327"/>
            <a:ext cx="4585974" cy="5303346"/>
          </a:xfrm>
        </p:spPr>
      </p:pic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5178911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0503c3-1933-41b5-a07b-be39a0145e97" xsi:nil="true"/>
    <lcf76f155ced4ddcb4097134ff3c332f xmlns="a0b60b4b-65dc-4f81-86ed-bd40b9a60f7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F4CF772AE471D4286ACF57C3786789F" ma:contentTypeVersion="18" ma:contentTypeDescription="Luo uusi asiakirja." ma:contentTypeScope="" ma:versionID="f66f6d20b60916bdd12f0a70678e86aa">
  <xsd:schema xmlns:xsd="http://www.w3.org/2001/XMLSchema" xmlns:xs="http://www.w3.org/2001/XMLSchema" xmlns:p="http://schemas.microsoft.com/office/2006/metadata/properties" xmlns:ns2="a0b60b4b-65dc-4f81-86ed-bd40b9a60f7f" xmlns:ns3="140503c3-1933-41b5-a07b-be39a0145e97" targetNamespace="http://schemas.microsoft.com/office/2006/metadata/properties" ma:root="true" ma:fieldsID="e36d4f9b70118f527fec513b1f6963bb" ns2:_="" ns3:_="">
    <xsd:import namespace="a0b60b4b-65dc-4f81-86ed-bd40b9a60f7f"/>
    <xsd:import namespace="140503c3-1933-41b5-a07b-be39a0145e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60b4b-65dc-4f81-86ed-bd40b9a60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97a974e0-14ba-45ff-a93d-a004a6b0ac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503c3-1933-41b5-a07b-be39a0145e9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7e15b4-9e73-4e00-ac35-dd63f609fde9}" ma:internalName="TaxCatchAll" ma:showField="CatchAllData" ma:web="140503c3-1933-41b5-a07b-be39a0145e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664E83-9FAD-4292-A31F-F4D20426DD08}">
  <ds:schemaRefs>
    <ds:schemaRef ds:uri="a0b60b4b-65dc-4f81-86ed-bd40b9a60f7f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140503c3-1933-41b5-a07b-be39a0145e97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BACD3E-A5C0-442C-B4E9-1D9B09119B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b60b4b-65dc-4f81-86ed-bd40b9a60f7f"/>
    <ds:schemaRef ds:uri="140503c3-1933-41b5-a07b-be39a0145e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2196</TotalTime>
  <Words>157</Words>
  <Application>Microsoft Office PowerPoint</Application>
  <PresentationFormat>Laajakuva</PresentationFormat>
  <Paragraphs>22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Sanoista tekoihin – kuntien ilmastosuunnitelmien jalkautus</vt:lpstr>
      <vt:lpstr>”   Kuntien tuen tarpeissa korostuvat samat haasteet, jolloin mahdollisuus yhteiselle keskustelulle on paras kasvualusta tavoitteelliselle ilmastotyölle ja hyvien käytänteiden yleistymiselle.  - Salli Ojala, ilmastotyön asiantuntija, Valonia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Loikkanen Veera (YM)</cp:lastModifiedBy>
  <cp:revision>122</cp:revision>
  <dcterms:created xsi:type="dcterms:W3CDTF">2020-04-29T05:33:44Z</dcterms:created>
  <dcterms:modified xsi:type="dcterms:W3CDTF">2024-12-20T10:12:10Z</dcterms:modified>
</cp:coreProperties>
</file>