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9" r:id="rId3"/>
    <p:sldMasterId id="2147483692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0" r:id="rId6"/>
    <p:sldId id="257" r:id="rId7"/>
    <p:sldId id="285" r:id="rId8"/>
    <p:sldId id="263" r:id="rId9"/>
    <p:sldId id="279" r:id="rId10"/>
    <p:sldId id="288" r:id="rId11"/>
    <p:sldId id="289" r:id="rId12"/>
    <p:sldId id="292" r:id="rId13"/>
    <p:sldId id="293" r:id="rId14"/>
    <p:sldId id="281" r:id="rId15"/>
    <p:sldId id="284" r:id="rId16"/>
    <p:sldId id="283" r:id="rId17"/>
    <p:sldId id="274" r:id="rId18"/>
    <p:sldId id="277" r:id="rId19"/>
    <p:sldId id="278" r:id="rId2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ja Valaskivi" initials="KV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Taul1!$B$39</c:f>
              <c:strCache>
                <c:ptCount val="1"/>
                <c:pt idx="0">
                  <c:v>Monipuolisuus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Taul1!$A$40:$A$57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Taul1!$B$40:$B$57</c:f>
              <c:numCache>
                <c:formatCode>General</c:formatCode>
                <c:ptCount val="18"/>
                <c:pt idx="0">
                  <c:v>2</c:v>
                </c:pt>
                <c:pt idx="1">
                  <c:v>23</c:v>
                </c:pt>
                <c:pt idx="2">
                  <c:v>27</c:v>
                </c:pt>
                <c:pt idx="3">
                  <c:v>8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22</c:v>
                </c:pt>
                <c:pt idx="8">
                  <c:v>70</c:v>
                </c:pt>
                <c:pt idx="9">
                  <c:v>41</c:v>
                </c:pt>
                <c:pt idx="10">
                  <c:v>26</c:v>
                </c:pt>
                <c:pt idx="11">
                  <c:v>17</c:v>
                </c:pt>
                <c:pt idx="12">
                  <c:v>32</c:v>
                </c:pt>
                <c:pt idx="13">
                  <c:v>54</c:v>
                </c:pt>
                <c:pt idx="14">
                  <c:v>50</c:v>
                </c:pt>
                <c:pt idx="15">
                  <c:v>1</c:v>
                </c:pt>
                <c:pt idx="16">
                  <c:v>6</c:v>
                </c:pt>
                <c:pt idx="1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7B-41EA-A1CE-4033C17A9A23}"/>
            </c:ext>
          </c:extLst>
        </c:ser>
        <c:ser>
          <c:idx val="1"/>
          <c:order val="1"/>
          <c:tx>
            <c:strRef>
              <c:f>Taul1!$C$39</c:f>
              <c:strCache>
                <c:ptCount val="1"/>
                <c:pt idx="0">
                  <c:v>Monimuotoisuus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Taul1!$A$40:$A$57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Taul1!$C$40:$C$57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  <c:pt idx="8">
                  <c:v>30</c:v>
                </c:pt>
                <c:pt idx="9">
                  <c:v>4</c:v>
                </c:pt>
                <c:pt idx="10">
                  <c:v>8</c:v>
                </c:pt>
                <c:pt idx="11">
                  <c:v>13</c:v>
                </c:pt>
                <c:pt idx="12">
                  <c:v>2</c:v>
                </c:pt>
                <c:pt idx="13">
                  <c:v>10</c:v>
                </c:pt>
                <c:pt idx="14">
                  <c:v>19</c:v>
                </c:pt>
                <c:pt idx="15">
                  <c:v>0</c:v>
                </c:pt>
                <c:pt idx="16">
                  <c:v>7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7B-41EA-A1CE-4033C17A9A23}"/>
            </c:ext>
          </c:extLst>
        </c:ser>
        <c:ser>
          <c:idx val="2"/>
          <c:order val="2"/>
          <c:tx>
            <c:strRef>
              <c:f>Taul1!$D$39</c:f>
              <c:strCache>
                <c:ptCount val="1"/>
                <c:pt idx="0">
                  <c:v>Moniarvoisuus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Taul1!$A$40:$A$57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Taul1!$D$40:$D$57</c:f>
              <c:numCache>
                <c:formatCode>General</c:formatCode>
                <c:ptCount val="18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6</c:v>
                </c:pt>
                <c:pt idx="9">
                  <c:v>6</c:v>
                </c:pt>
                <c:pt idx="10">
                  <c:v>14</c:v>
                </c:pt>
                <c:pt idx="11">
                  <c:v>1</c:v>
                </c:pt>
                <c:pt idx="12">
                  <c:v>8</c:v>
                </c:pt>
                <c:pt idx="13">
                  <c:v>13</c:v>
                </c:pt>
                <c:pt idx="14">
                  <c:v>14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7B-41EA-A1CE-4033C17A9A23}"/>
            </c:ext>
          </c:extLst>
        </c:ser>
        <c:ser>
          <c:idx val="3"/>
          <c:order val="3"/>
          <c:tx>
            <c:strRef>
              <c:f>Taul1!$E$39</c:f>
              <c:strCache>
                <c:ptCount val="1"/>
                <c:pt idx="0">
                  <c:v>Moninaisuus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Taul1!$A$40:$A$57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Taul1!$E$40:$E$57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8</c:v>
                </c:pt>
                <c:pt idx="9">
                  <c:v>7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4</c:v>
                </c:pt>
                <c:pt idx="14">
                  <c:v>3</c:v>
                </c:pt>
                <c:pt idx="15">
                  <c:v>0</c:v>
                </c:pt>
                <c:pt idx="16">
                  <c:v>3</c:v>
                </c:pt>
                <c:pt idx="1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7B-41EA-A1CE-4033C17A9A23}"/>
            </c:ext>
          </c:extLst>
        </c:ser>
        <c:ser>
          <c:idx val="4"/>
          <c:order val="4"/>
          <c:tx>
            <c:strRef>
              <c:f>Taul1!$F$39</c:f>
              <c:strCache>
                <c:ptCount val="1"/>
                <c:pt idx="0">
                  <c:v>Keskittyminen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Taul1!$A$40:$A$57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Taul1!$F$40:$F$57</c:f>
              <c:numCache>
                <c:formatCode>General</c:formatCode>
                <c:ptCount val="1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</c:v>
                </c:pt>
                <c:pt idx="8">
                  <c:v>42</c:v>
                </c:pt>
                <c:pt idx="9">
                  <c:v>4</c:v>
                </c:pt>
                <c:pt idx="10">
                  <c:v>9</c:v>
                </c:pt>
                <c:pt idx="11">
                  <c:v>5</c:v>
                </c:pt>
                <c:pt idx="12">
                  <c:v>0</c:v>
                </c:pt>
                <c:pt idx="13">
                  <c:v>3</c:v>
                </c:pt>
                <c:pt idx="14">
                  <c:v>7</c:v>
                </c:pt>
                <c:pt idx="15">
                  <c:v>3</c:v>
                </c:pt>
                <c:pt idx="16">
                  <c:v>7</c:v>
                </c:pt>
                <c:pt idx="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7B-41EA-A1CE-4033C17A9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161472"/>
        <c:axId val="456155896"/>
      </c:lineChart>
      <c:catAx>
        <c:axId val="45616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6155896"/>
        <c:crosses val="autoZero"/>
        <c:auto val="1"/>
        <c:lblAlgn val="ctr"/>
        <c:lblOffset val="100"/>
        <c:noMultiLvlLbl val="0"/>
      </c:catAx>
      <c:valAx>
        <c:axId val="456155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616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0.05266</cdr:x>
      <cdr:y>0</cdr:y>
    </cdr:from>
    <cdr:to>
      <cdr:x>0.37536</cdr:x>
      <cdr:y>0.86748</cdr:y>
    </cdr:to>
    <cdr:sp macro="" textlink="">
      <cdr:nvSpPr>
        <cdr:cNvPr id="2" name="Suorakulmio 1">
          <a:extLst xmlns:a="http://schemas.openxmlformats.org/drawingml/2006/main">
            <a:ext uri="{FF2B5EF4-FFF2-40B4-BE49-F238E27FC236}">
              <a16:creationId xmlns:a16="http://schemas.microsoft.com/office/drawing/2014/main" id="{6D27A880-68B2-4D78-8782-3B005D0795D8}"/>
            </a:ext>
          </a:extLst>
        </cdr:cNvPr>
        <cdr:cNvSpPr/>
      </cdr:nvSpPr>
      <cdr:spPr>
        <a:xfrm xmlns:a="http://schemas.openxmlformats.org/drawingml/2006/main">
          <a:off x="553720" y="0"/>
          <a:ext cx="3393440" cy="36372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2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i-F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F559E-CE91-48C5-83FC-BD123CF76042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FCB67-CCDC-43AF-8D7F-4BD892C79A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1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046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971" y="2"/>
            <a:ext cx="2890045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25B43-DCF8-4392-BB7B-485AB10F6F58}" type="datetimeFigureOut">
              <a:rPr lang="fi-FI" smtClean="0"/>
              <a:t>10.1.2018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16" y="4777863"/>
            <a:ext cx="5335056" cy="39085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890046" cy="49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971" y="9428221"/>
            <a:ext cx="2890045" cy="49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8A791-4EDB-4EBB-8819-38EEE75E69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1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639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Osoittaa, että "monipuolisuus" on laajasti omaksuttu termi moninaisuudelle ja että sillä pääosin viitataan sisältöjen moninaisuuteen, kun taas "monimuotoisuus" näyttää dokumenteissa enemmän viittaavan lähteiden moninaisuuteen. </a:t>
            </a:r>
          </a:p>
          <a:p>
            <a:endParaRPr lang="fi-FI" dirty="0"/>
          </a:p>
          <a:p>
            <a:r>
              <a:rPr lang="fi-FI" dirty="0"/>
              <a:t>Käsitteiden käyttö kasautuu erityisesti muutamille vuosille. 2008 on kiinnostava, sillä silloin ei ollut mitään keskeistä lainsäädäntöprosessia käynnissä; sen sijaan moninaisuuden ulottuvuuksia käsiteltiin laveasti useissa </a:t>
            </a:r>
            <a:r>
              <a:rPr lang="fi-FI" dirty="0" err="1"/>
              <a:t>LVM:n</a:t>
            </a:r>
            <a:r>
              <a:rPr lang="fi-FI" dirty="0"/>
              <a:t> raporteissa. </a:t>
            </a:r>
          </a:p>
          <a:p>
            <a:endParaRPr lang="fi-FI" dirty="0"/>
          </a:p>
          <a:p>
            <a:r>
              <a:rPr lang="fi-FI" dirty="0"/>
              <a:t>Vuosien 2013-14 piikki sen sijaan selittyy tietoyhteiskuntakaaren valmistelutyöllä.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5766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176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413A21F-0A10-4387-BED2-D0F0481476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79BE990-C749-4582-8218-6F46CDDE7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53FF7D-C923-4272-9121-AE71E15DA6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42975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42975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42975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42975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429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7754B4-6A6F-4A65-86BD-21C48B547C3E}" type="slidenum">
              <a:rPr kumimoji="0" lang="en-US" alt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429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0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957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449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085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29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74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60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8A791-4EDB-4EBB-8819-38EEE75E691A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512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378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332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38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810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8A791-4EDB-4EBB-8819-38EEE75E691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45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11"/>
          <p:cNvSpPr/>
          <p:nvPr/>
        </p:nvSpPr>
        <p:spPr>
          <a:xfrm>
            <a:off x="428625" y="1428750"/>
            <a:ext cx="8286750" cy="4929188"/>
          </a:xfrm>
          <a:prstGeom prst="rect">
            <a:avLst/>
          </a:prstGeom>
          <a:gradFill flip="none" rotWithShape="1">
            <a:gsLst>
              <a:gs pos="10000">
                <a:srgbClr val="165788">
                  <a:shade val="30000"/>
                  <a:satMod val="115000"/>
                  <a:alpha val="90000"/>
                </a:srgbClr>
              </a:gs>
              <a:gs pos="50000">
                <a:srgbClr val="165788">
                  <a:shade val="67500"/>
                  <a:satMod val="115000"/>
                </a:srgbClr>
              </a:gs>
              <a:gs pos="100000">
                <a:srgbClr val="165788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en-US" sz="2400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008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2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F292-438D-4FC1-99D3-543543D744E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FE633-6FBB-446C-85FA-8D22E5BC8DCE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5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0F97C-AF5A-4206-8EE0-CEB03758936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2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CAEA9-1E5E-46D5-B1CA-4DE6371664B2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C1D02-598B-4D44-8539-E083974F02C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60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F915C-A4E0-4700-9E73-2F0EF4FD1BA1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1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E2D9A-B726-4ABB-8E0C-8B58131F0F4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43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BB650-41E3-4A65-B89A-E3E51E092285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71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8" descr="kansi_yliopisto">
            <a:extLst>
              <a:ext uri="{FF2B5EF4-FFF2-40B4-BE49-F238E27FC236}">
                <a16:creationId xmlns:a16="http://schemas.microsoft.com/office/drawing/2014/main" id="{BC91A9D0-EEC2-441F-8DC5-99B59F1F0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066800" y="3568700"/>
            <a:ext cx="5410200" cy="1731963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03272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B737832A-137C-4CC0-A90E-9CDA570BA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E2E0C64-DA48-4F37-BE44-217AB58E3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538E1E40-AB6C-42FB-8F57-810C2E12A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ACD9-3558-4589-B54D-1E9D088B17DA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0584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18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905196C9-46BD-44CB-A616-AF21EA5BE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0F644726-B445-410A-9C69-2EE11E20F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DF8C0F1E-7A8A-428A-9651-6EB99EC47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B045-7E93-4EEC-B95D-3B153A9D11E6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19374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487443D8-1CAD-42C1-B29B-D58E9328E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442126C8-B794-41C2-BEE8-0DB2273C5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23CA1971-BB9C-419B-A466-4B18B5A59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9EFF-42AE-496B-948C-1E5F16694C2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63929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6F7617FE-B5B3-48FD-B2F4-B6026E4CB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7E9EE8FD-6D4F-45C1-9B44-C6A1F37114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C5E4BFBE-F079-421D-B0FA-7E0C19055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FA9D-6F0D-4338-9AEA-A704B7FFB8B0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50032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C0BA742D-9DE6-4939-AE3C-7BAF7C236B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3772016B-6D2E-45E6-B4E8-3680F1F5C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7FFC9D1D-3767-4A7E-B7C5-B8866CC54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E97D-DD83-46FF-AF6C-CB31AA7AC49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42967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BCD19B82-A015-4225-B924-1FDDD2807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87B1E914-7DEA-41D6-906A-FD7468067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F818CD32-7265-4391-9C2E-DE581DF30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246D-5B38-4576-AAAB-5ADCD6A4579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92428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AFE4DF77-BD70-4A38-A62B-A3E0975E6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4B7755BD-F9F2-429F-88ED-1EBEFD6396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E8EBFA8C-CACE-41DA-A882-01B2868DC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5A651-10AC-4DD3-B182-0871E673C64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56202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01E9105F-D0AD-445A-B271-C2A3110E7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DD980243-B4FA-4366-980B-CE3648BDBC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005B572C-F913-414E-B4DA-2E5AA653D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D217-40EB-4E1B-AAEF-1A35570128A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312449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6261AB02-C196-4C54-9DF2-318536727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F3F9689F-FEDB-4F38-80C0-9233FCAAA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F2D9E41D-7069-4ADD-8C77-3C40C0FD5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DE6EB-9BCB-4EA6-9DD0-1EDC798DEF9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31911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9D584C7C-49A7-4FBA-A474-02E7CB8E7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A63F5875-EBCE-4B4E-AC1E-2A53FFCB54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15616B79-1C35-4B79-A036-32481BF55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893A6-FFBB-4E14-AB3F-03E89AD6A560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32960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11160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8800" y="1600200"/>
            <a:ext cx="7010400" cy="49530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2F1DC0CA-1820-475B-9C16-D728CE8B9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DAEEFDF-7940-4A4E-B59B-B45B57C52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8DAAE99D-8D98-4548-B499-01829FA375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B8136-1091-466D-B544-02F10DE0A42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0610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74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74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047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319DF9-7962-4CFF-9B84-8D0077A57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6133AE-2042-49A3-B1CB-92FA8DFE9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ACB23C-3CFE-4A27-9CDF-FD2A4A56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1E03-A71B-4B1A-AED8-1161710D9423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9BDE8-5DCB-426E-999F-56929336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A14290-1933-48C4-8422-B7F8FA33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349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F7894C-F9DA-41AB-A2AA-D7765A7B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5A6A27-B3BB-416E-8E93-D52F773D6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E13761-D838-4480-96A8-B3AE961A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BD5C-6ACD-4688-A11C-E3C0611474F7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DE82F0-75C3-4920-A1A9-EC031EB6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9D4047-1BA4-4BAB-BED7-87C090D9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916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2FD3F2-671F-4274-B7CE-B3BF0F52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C553B70-1E02-4116-9E44-DD16AEF9E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C07C58-CD06-4E64-98E1-296F6435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3AA-87C8-45A1-840D-5E12F643C916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7561AF-A5CD-43C2-BA66-719A8799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92882F-D83B-4C51-A7D7-DBA2D4AC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206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30271F-D68A-43AC-955B-D41F274F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C0E62B-9A71-4656-BACE-830F70C4B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3FADE0-6F48-4F60-A54D-58535CB1C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257AD8-21B5-4C5B-B5CC-4C753C3E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F22-0E4F-4591-940D-3635850A5FE2}" type="datetime1">
              <a:rPr lang="fi-FI" smtClean="0"/>
              <a:t>10.1.2018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732361-07D1-4624-96AC-6553F8ED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F5CEF1-EA49-46F2-98C5-8D9075DC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1866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329310-B582-42B4-8DE2-B95AD386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5DD630-50CB-4D06-8B9C-FDE22070B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5AD55F-4E00-44BA-92F9-4983F098E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E06FA57-39FD-4ED8-8196-E7D809A58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0BAFFA4-FC6C-4280-AE04-5143882E1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254B2B5-A021-49DA-A966-1FF25766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6FA7-80DD-4997-B901-8F3B4C3123FD}" type="datetime1">
              <a:rPr lang="fi-FI" smtClean="0"/>
              <a:t>10.1.2018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9CBDFD-D839-4FAD-80E0-7921A8DD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BCB5F0C-0704-4211-80F2-803938B4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4212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1CD16F-756F-4A23-BB64-62966EA7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E487C88-E8BF-474C-8F85-673BE921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22D3-B551-4A30-B3AF-93B430067FCA}" type="datetime1">
              <a:rPr lang="fi-FI" smtClean="0"/>
              <a:t>10.1.2018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72816D4-9CA8-4C3C-A17A-6C8EDB9F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9F66EBA-8DAF-430F-98B4-78DF976B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728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221C0EB-358F-418F-9342-443EBE4E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D7DE-CB48-42CA-B640-4831893407B7}" type="datetime1">
              <a:rPr lang="fi-FI" smtClean="0"/>
              <a:t>10.1.2018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49C4E1-FB5D-48DD-8837-70D5D79F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B3B570A-190E-4157-8A37-5196D720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96736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135AC-4A5E-4DF4-9167-E8F9EDD0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3EA0E-934A-4672-A0A7-4069638D8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7539D2-0390-43DB-8C28-DB9452E76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2E68CD-DC57-479E-86A1-8B4D4B90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AC06-7B7C-4BDE-AFD2-0EA3E9B964CD}" type="datetime1">
              <a:rPr lang="fi-FI" smtClean="0"/>
              <a:t>10.1.2018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A06EA6E-C342-4710-B1BB-05C9348B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4759F8-1917-4BDD-BC4E-4C6A5B62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457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4C25A2-BF6C-4BE4-87E5-7B1C0C6F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1D923DF-EFC2-477F-814B-07E306790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6CA2BB3-E50E-48A0-BB06-4F7EA163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4D459B-57D7-4D5B-A36E-B31DDCAA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39FC-D655-4A2F-8E17-1407D6FF3ED6}" type="datetime1">
              <a:rPr lang="fi-FI" smtClean="0"/>
              <a:t>10.1.2018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62F865-8D7C-453C-906D-888B9CF7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05733A-E675-48D3-A7D3-5BD6D107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2234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DF6652-B6D9-4E70-B62B-16F71EDC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F1E857B-B647-4003-8A2D-1C46C51F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601ACC-F3B2-4034-88F8-2F05BD98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CA3C-0A11-4732-A7A3-7E69DDF87836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2A0DD7-D062-4991-A96E-8EE069EF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8336A8-B9EA-4F7D-8ADE-8934D760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53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6208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08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42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DFCED58-EE0D-4F3A-A337-D8AA196E7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421D96-0D8F-401F-B3FA-A383E787B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DC68E6-5FD1-48BB-BF5D-0AFCDC57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14C2-B7BD-404F-81D7-55C84D4D3382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724B79-9D75-45E6-AF34-18589474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96C6F5-B9EA-4146-8CAE-D215F461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76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6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49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AE273-0260-4109-92F0-CA8FEEF1D165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E4A11-F929-4AAA-B1EB-CE8CECCE72AD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0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8534-46F3-4C3C-8825-3D10A53F7193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8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421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7" descr="TY_logo_RGB_210m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452438"/>
            <a:ext cx="2749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6136" y="425674"/>
            <a:ext cx="2895600" cy="627062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8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15788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1AF1DE-C289-440E-B92B-11592B9DF232}" type="slidenum">
              <a:rPr lang="en-US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8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5FE5B4-757B-4F90-A7DF-33FBBBBD6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otsikon perustyyliä napsauttamalla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CEC44-E1BD-4728-A3A0-3D78364E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pic>
        <p:nvPicPr>
          <p:cNvPr id="1028" name="Picture 1036" descr="rgb-vaaka-logo">
            <a:extLst>
              <a:ext uri="{FF2B5EF4-FFF2-40B4-BE49-F238E27FC236}">
                <a16:creationId xmlns:a16="http://schemas.microsoft.com/office/drawing/2014/main" id="{8F164729-75D5-432A-8D44-BD0B15951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1037">
            <a:extLst>
              <a:ext uri="{FF2B5EF4-FFF2-40B4-BE49-F238E27FC236}">
                <a16:creationId xmlns:a16="http://schemas.microsoft.com/office/drawing/2014/main" id="{714B3331-7CF7-456D-A903-37E3279E18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97650"/>
            <a:ext cx="13303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 altLang="fi-FI"/>
              <a:t>15.1.2018</a:t>
            </a:r>
            <a:endParaRPr lang="en-US" altLang="fi-FI"/>
          </a:p>
        </p:txBody>
      </p:sp>
      <p:sp>
        <p:nvSpPr>
          <p:cNvPr id="4110" name="Rectangle 1038">
            <a:extLst>
              <a:ext uri="{FF2B5EF4-FFF2-40B4-BE49-F238E27FC236}">
                <a16:creationId xmlns:a16="http://schemas.microsoft.com/office/drawing/2014/main" id="{82A9E6C7-4D8D-4405-9AC4-FC8AFDD103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62642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i-FI" altLang="fi-FI"/>
              <a:t>TP 5: Läpinäkyvyys ja vastuullisuus</a:t>
            </a:r>
            <a:endParaRPr lang="en-US" altLang="fi-FI"/>
          </a:p>
        </p:txBody>
      </p:sp>
      <p:sp>
        <p:nvSpPr>
          <p:cNvPr id="4111" name="Rectangle 1039">
            <a:extLst>
              <a:ext uri="{FF2B5EF4-FFF2-40B4-BE49-F238E27FC236}">
                <a16:creationId xmlns:a16="http://schemas.microsoft.com/office/drawing/2014/main" id="{1DE4BAE3-B254-419E-BC8F-1208C234EC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5032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75C009-B9EC-4F38-A4F9-37490AAEB7AA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0833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1E1C77"/>
        </a:buClr>
        <a:buSzPct val="11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685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1E1C77"/>
        </a:buClr>
        <a:buSzPct val="8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3pPr>
      <a:lvl4pPr marL="16986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4pPr>
      <a:lvl5pPr marL="21177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5pPr>
      <a:lvl6pPr marL="25749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6pPr>
      <a:lvl7pPr marL="30321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7pPr>
      <a:lvl8pPr marL="34893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8pPr>
      <a:lvl9pPr marL="39465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40C16B2-35EC-4EF6-A6E5-D3ACED98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4C1FB3-9BCB-409C-BD09-AB29BD909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5CB3B7-330A-493D-837C-73A9B94D4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1537-BFC9-4F44-B643-D8B61747E624}" type="datetime1">
              <a:rPr lang="fi-FI" smtClean="0"/>
              <a:t>10.1.2018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3CBB9D-A001-4E48-9407-8F9B47222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HH &amp; MM &amp; VM 10.1.2018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50BED5-BFB9-4732-846E-D9556D27B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2C20-8411-43FF-9A7A-69497C4D61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37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marko.ala-fossi@uta.f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hyperlink" Target="http://ec.europa.eu/eurostat/statistics-explained/index.php/Glossary:Mobile_internet_usag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c.europa.eu/eurostat/statistics-explained/index.php/Eurostat_regional_yearbook" TargetMode="External"/><Relationship Id="rId5" Type="http://schemas.openxmlformats.org/officeDocument/2006/relationships/hyperlink" Target="http://dx.doi.org/10.1787/9789264276284-graph53-en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newsroom/document.cfm?doc_id=4438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hyperlink" Target="https://www.viestintavirasto.fi/attachments/toimialatieto/Kuluttajatutkimus_2016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Mediapolitiikan tila ja sen mittaaminen:   hankkeen tilannekatsaus 01/2018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1800" dirty="0"/>
              <a:t>Marko Ala-Fossi</a:t>
            </a:r>
          </a:p>
          <a:p>
            <a:pPr algn="ctr"/>
            <a:r>
              <a:rPr lang="en-GB" sz="1800" dirty="0"/>
              <a:t>Helsinki 11.01.2018</a:t>
            </a:r>
          </a:p>
        </p:txBody>
      </p:sp>
      <p:pic>
        <p:nvPicPr>
          <p:cNvPr id="4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2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55D86E-7EC8-4729-B250-F004C336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16756"/>
          </a:xfrm>
        </p:spPr>
        <p:txBody>
          <a:bodyPr>
            <a:normAutofit/>
          </a:bodyPr>
          <a:lstStyle/>
          <a:p>
            <a:pPr algn="ctr"/>
            <a:r>
              <a:rPr lang="fi-FI" sz="2100" dirty="0"/>
              <a:t>TP3: Moninaisuuden käsitteiden osumat vuosittain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38B1C51-E8A3-4F38-A428-BB7A4E343259}"/>
              </a:ext>
            </a:extLst>
          </p:cNvPr>
          <p:cNvSpPr txBox="1"/>
          <p:nvPr/>
        </p:nvSpPr>
        <p:spPr>
          <a:xfrm>
            <a:off x="693420" y="5063490"/>
            <a:ext cx="752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i-FI" sz="1200" b="1" dirty="0">
                <a:solidFill>
                  <a:prstClr val="black"/>
                </a:solidFill>
                <a:latin typeface="Calibri" panose="020F0502020204030204"/>
              </a:rPr>
              <a:t>Selitys:</a:t>
            </a:r>
            <a:r>
              <a:rPr lang="fi-FI" sz="1200" dirty="0">
                <a:solidFill>
                  <a:prstClr val="black"/>
                </a:solidFill>
                <a:latin typeface="Calibri" panose="020F0502020204030204"/>
              </a:rPr>
              <a:t> Analyysi kattaa </a:t>
            </a:r>
            <a:r>
              <a:rPr lang="fi-FI" sz="1200" dirty="0" err="1">
                <a:solidFill>
                  <a:prstClr val="black"/>
                </a:solidFill>
                <a:latin typeface="Calibri" panose="020F0502020204030204"/>
              </a:rPr>
              <a:t>LVM:n</a:t>
            </a:r>
            <a:r>
              <a:rPr lang="fi-FI" sz="1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sz="1200" i="1" dirty="0">
                <a:solidFill>
                  <a:prstClr val="black"/>
                </a:solidFill>
                <a:latin typeface="Calibri" panose="020F0502020204030204"/>
              </a:rPr>
              <a:t>Julkaisuja</a:t>
            </a:r>
            <a:r>
              <a:rPr lang="fi-FI" sz="1200" dirty="0">
                <a:solidFill>
                  <a:prstClr val="black"/>
                </a:solidFill>
                <a:latin typeface="Calibri" panose="020F0502020204030204"/>
              </a:rPr>
              <a:t>-sarjan ja </a:t>
            </a:r>
            <a:r>
              <a:rPr lang="fi-FI" sz="1200" i="1" dirty="0">
                <a:solidFill>
                  <a:prstClr val="black"/>
                </a:solidFill>
                <a:latin typeface="Calibri" panose="020F0502020204030204"/>
              </a:rPr>
              <a:t>Raportit ja selvitykset </a:t>
            </a:r>
            <a:r>
              <a:rPr lang="fi-FI" sz="1200" dirty="0">
                <a:solidFill>
                  <a:prstClr val="black"/>
                </a:solidFill>
                <a:latin typeface="Calibri" panose="020F0502020204030204"/>
              </a:rPr>
              <a:t>-sarjan julkaisut vuosilta 2007–2017 sekä mediaa koskevan viestintäpoliittisen lainsäädännön esitöineen (lait, hallituksen esitykset, liikenne- ja viestintävaliokunnan mietinnöt) vuosilta 2000–2017. Mukana eivät ole televisio-ohjelmiston monipuolisuuteen keskittyvät </a:t>
            </a:r>
            <a:r>
              <a:rPr lang="fi-FI" sz="1200" i="1" dirty="0">
                <a:solidFill>
                  <a:prstClr val="black"/>
                </a:solidFill>
                <a:latin typeface="Calibri" panose="020F0502020204030204"/>
              </a:rPr>
              <a:t>Suomalainen tv-tarjonta </a:t>
            </a:r>
            <a:r>
              <a:rPr lang="fi-FI" sz="1200" dirty="0">
                <a:solidFill>
                  <a:prstClr val="black"/>
                </a:solidFill>
                <a:latin typeface="Calibri" panose="020F0502020204030204"/>
              </a:rPr>
              <a:t>-raportit (2004–2014).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4C03CCB-576D-4C37-9839-1137F2BE7F36}"/>
              </a:ext>
            </a:extLst>
          </p:cNvPr>
          <p:cNvSpPr txBox="1"/>
          <p:nvPr/>
        </p:nvSpPr>
        <p:spPr>
          <a:xfrm>
            <a:off x="3283268" y="5726906"/>
            <a:ext cx="257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i-FI" sz="9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HH &amp; MM &amp; VM 10.1.2018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BCFE5ACA-BB67-4700-8888-3CD516506F7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733551"/>
          <a:ext cx="7886700" cy="332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2908F288-F6DD-4BAB-9D97-11EB3A78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defTabSz="685800"/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36812F10-9512-436F-B173-901222D3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5D82C20-8411-43FF-9A7A-69497C4D61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10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905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9532C-D95E-40C9-8490-3CE74E78BACF}"/>
              </a:ext>
            </a:extLst>
          </p:cNvPr>
          <p:cNvSpPr/>
          <p:nvPr/>
        </p:nvSpPr>
        <p:spPr>
          <a:xfrm>
            <a:off x="381582" y="1436813"/>
            <a:ext cx="8762418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4: Kansalaisten ja yhteiskunnan suojelu</a:t>
            </a:r>
          </a:p>
          <a:p>
            <a:pPr>
              <a:spcBef>
                <a:spcPts val="1400"/>
              </a:spcBef>
            </a:pPr>
            <a:r>
              <a:rPr lang="fi-FI" dirty="0"/>
              <a:t> </a:t>
            </a:r>
            <a:r>
              <a:rPr lang="fi-FI" sz="1700" dirty="0"/>
              <a:t>Aineisto on pääpiirteittäin kerätty ja julkaisujen sisältö tiivistetty laadulliseen aineistomatriisiin. Analyysi ja raporttitekstin kirjoittaminen on aloitettu.</a:t>
            </a:r>
          </a:p>
          <a:p>
            <a:pPr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fi-FI" sz="1700" dirty="0"/>
              <a:t>Nimekkeitä on 110</a:t>
            </a:r>
          </a:p>
          <a:p>
            <a:pPr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fi-FI" sz="1700" dirty="0"/>
              <a:t>Aineisto koostuu pääasiassa tutkimuksista sekä suomalaisten viranomaisten ja järjestöjen tuottamista julkaisuista</a:t>
            </a:r>
          </a:p>
          <a:p>
            <a:pPr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fi-FI" sz="1700" dirty="0"/>
              <a:t>Aineisto on kerätty ilmiöpohjaisesti. Se sisältää ministeriöistä etenkin </a:t>
            </a:r>
            <a:r>
              <a:rPr lang="fi-FI" sz="1700" dirty="0" err="1"/>
              <a:t>OKM:n</a:t>
            </a:r>
            <a:r>
              <a:rPr lang="fi-FI" sz="1700" dirty="0"/>
              <a:t>, </a:t>
            </a:r>
            <a:r>
              <a:rPr lang="fi-FI" sz="1700" dirty="0" err="1"/>
              <a:t>OM:n</a:t>
            </a:r>
            <a:r>
              <a:rPr lang="fi-FI" sz="1700" dirty="0"/>
              <a:t> ja SM:n tuottamia aineistoja</a:t>
            </a:r>
          </a:p>
          <a:p>
            <a:pPr>
              <a:spcBef>
                <a:spcPts val="1400"/>
              </a:spcBef>
              <a:buFont typeface="Wingdings" panose="05000000000000000000" pitchFamily="2" charset="2"/>
              <a:buChar char="§"/>
            </a:pPr>
            <a:r>
              <a:rPr lang="fi-FI" sz="1700" dirty="0"/>
              <a:t>Kerätty aineisto on pohja myös teoriaosuudelle; tarkempaan sisällönanalyysiin valikoidaan vain osa</a:t>
            </a:r>
          </a:p>
          <a:p>
            <a:pPr>
              <a:spcBef>
                <a:spcPts val="1400"/>
              </a:spcBef>
            </a:pPr>
            <a:r>
              <a:rPr lang="fi-FI" sz="1700" dirty="0"/>
              <a:t>Työpaketissa kuvataan mediakasvatuksen mediapoliittinen tilanne Suomessa sekä muuttuneen mediaympäristön tuomat haasteet mediakasvatuksen tulosten mittaamiselle</a:t>
            </a:r>
          </a:p>
          <a:p>
            <a:pPr>
              <a:spcBef>
                <a:spcPts val="1400"/>
              </a:spcBef>
            </a:pPr>
            <a:r>
              <a:rPr lang="fi-FI" sz="1700" dirty="0"/>
              <a:t>Muuttuneita mediankäyttötapoja kuvataan mediakasvatuksen yhteydessä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056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97924A7-ED74-4DFB-A331-6549C279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/>
              <a:t>TP 5: Median läpinäkyvyys ja vastuullisuus</a:t>
            </a:r>
          </a:p>
        </p:txBody>
      </p:sp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F6DDE240-F246-4390-8D60-E69EC1A68F6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000"/>
              </a:lnSpc>
              <a:buClr>
                <a:srgbClr val="1E1C77"/>
              </a:buClr>
              <a:buSzPct val="11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3000"/>
              </a:lnSpc>
              <a:buClr>
                <a:srgbClr val="1E1C77"/>
              </a:buClr>
              <a:buSzPct val="8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15.1.2018</a:t>
            </a:r>
            <a:endParaRPr kumimoji="0" lang="en-US" altLang="fi-FI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525E873C-1AA8-4536-8B11-EF847E2B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000"/>
              </a:lnSpc>
              <a:buClr>
                <a:srgbClr val="1E1C77"/>
              </a:buClr>
              <a:buSzPct val="11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ts val="3000"/>
              </a:lnSpc>
              <a:buClr>
                <a:srgbClr val="1E1C77"/>
              </a:buClr>
              <a:buSzPct val="8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ts val="3000"/>
              </a:lnSpc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 5: Läpinäkyvyys ja vastuullisuus</a:t>
            </a:r>
            <a:endParaRPr kumimoji="0" lang="en-US" altLang="fi-FI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5" name="Content Placeholder 2">
            <a:extLst>
              <a:ext uri="{FF2B5EF4-FFF2-40B4-BE49-F238E27FC236}">
                <a16:creationId xmlns:a16="http://schemas.microsoft.com/office/drawing/2014/main" id="{7AEAD059-9307-4D90-823D-B3EED4D8421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9363" y="1557338"/>
            <a:ext cx="6624637" cy="4032250"/>
          </a:xfrm>
        </p:spPr>
        <p:txBody>
          <a:bodyPr/>
          <a:lstStyle/>
          <a:p>
            <a:pPr>
              <a:defRPr/>
            </a:pPr>
            <a:r>
              <a:rPr lang="fi-FI" altLang="fi-FI" dirty="0"/>
              <a:t>Läpinäkyvyyteen ja vastuullisuuteen liittyvä itsesääntely</a:t>
            </a:r>
          </a:p>
          <a:p>
            <a:pPr>
              <a:defRPr/>
            </a:pPr>
            <a:r>
              <a:rPr lang="fi-FI" altLang="fi-FI" dirty="0"/>
              <a:t>337 JSN:n päätöstä vuosina 2014-2017 </a:t>
            </a:r>
          </a:p>
          <a:p>
            <a:pPr>
              <a:defRPr/>
            </a:pPr>
            <a:r>
              <a:rPr lang="fi-FI" altLang="fi-FI" dirty="0"/>
              <a:t>119 </a:t>
            </a:r>
            <a:r>
              <a:rPr lang="fi-FI" altLang="fi-FI" dirty="0" err="1"/>
              <a:t>MEN:n</a:t>
            </a:r>
            <a:r>
              <a:rPr lang="fi-FI" altLang="fi-FI" dirty="0"/>
              <a:t> päätöstä vuosina 2014-2017</a:t>
            </a:r>
          </a:p>
          <a:p>
            <a:pPr>
              <a:defRPr/>
            </a:pPr>
            <a:r>
              <a:rPr lang="fi-FI" altLang="fi-FI" dirty="0"/>
              <a:t>Omistuksen läpinäkyvyys kuluttajille medioiden verkkosivuilla</a:t>
            </a:r>
          </a:p>
          <a:p>
            <a:pPr>
              <a:defRPr/>
            </a:pPr>
            <a:r>
              <a:rPr lang="fi-FI" altLang="fi-FI" dirty="0"/>
              <a:t>13 konsernia, 137 mediaa (mukana 3 teleoperaattoria)</a:t>
            </a:r>
          </a:p>
          <a:p>
            <a:pPr>
              <a:defRPr/>
            </a:pPr>
            <a:r>
              <a:rPr lang="fi-FI" altLang="fi-FI" dirty="0"/>
              <a:t>Toiminnan läpinäkyvyys kuluttajille: personointi, algoritmit, itsesääntelystä tiedottaminen</a:t>
            </a:r>
          </a:p>
          <a:p>
            <a:pPr>
              <a:defRPr/>
            </a:pPr>
            <a:r>
              <a:rPr lang="fi-FI" altLang="fi-FI" dirty="0"/>
              <a:t>13 konsernia, 137 mediaa (mukana 3 teleoperaattoria)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67270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2FCBD-FF93-4FA8-B3A9-D6313A499777}"/>
              </a:ext>
            </a:extLst>
          </p:cNvPr>
          <p:cNvSpPr/>
          <p:nvPr/>
        </p:nvSpPr>
        <p:spPr>
          <a:xfrm>
            <a:off x="364072" y="1566763"/>
            <a:ext cx="8779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6: Taloudellinen ja rakenteellinen kehitys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Työpaketissa analysoidaan tilinpäätösaineistoja ja työpaketin alaan liittyviä ministeriöiden ja valtioneuvoston raportteja.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Tilinpäätösaineiston tietolähteenä käytetään Bureau van </a:t>
            </a:r>
            <a:r>
              <a:rPr lang="fi-FI" dirty="0" err="1"/>
              <a:t>Dijkin</a:t>
            </a:r>
            <a:r>
              <a:rPr lang="fi-FI" dirty="0"/>
              <a:t> </a:t>
            </a:r>
            <a:r>
              <a:rPr lang="fi-FI" dirty="0" err="1"/>
              <a:t>Orbis</a:t>
            </a:r>
            <a:r>
              <a:rPr lang="fi-FI" dirty="0"/>
              <a:t> Europe -yritystietokantaa, joka sisältää noin 80 miljoonan eurooppalaisen yrityksen tilinpäätöstiedot.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Tilinpäätösanalyysin tarkasteluajanjakso alkaa vuodesta 2007 ja päättyy vuoteen 2016, joka oli raportin kirjoittamishetkellä viimeisin vuosi, jolta oli saatavilla vertailukelpoista tietoa suurimmasta osasta yrityksiä.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Marraskuussa 2017 toteutettiin ensimmäisen vaiheen aineistohaku, jonka tilinpäätösaineisto koostui yhteensä 34 236 yrityksen tiedoista (TOL 2008 Pääluokka J Informaatio ja viestintä).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Tutkimusryhmän kokouksessa käydyn keskustelun perusteella osa toimiala-aloista on rajattu selvityksen ulkopuolelle.</a:t>
            </a:r>
          </a:p>
        </p:txBody>
      </p:sp>
    </p:spTree>
    <p:extLst>
      <p:ext uri="{BB962C8B-B14F-4D97-AF65-F5344CB8AC3E}">
        <p14:creationId xmlns:p14="http://schemas.microsoft.com/office/powerpoint/2010/main" val="50736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924960-8BFC-4433-A47C-6D2EFB87806D}"/>
              </a:ext>
            </a:extLst>
          </p:cNvPr>
          <p:cNvSpPr/>
          <p:nvPr/>
        </p:nvSpPr>
        <p:spPr>
          <a:xfrm>
            <a:off x="357704" y="1552020"/>
            <a:ext cx="87862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7: Päätöksenteko ja policy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Kohteena mediapoliittinen päätöksenteko: toimenpiteiden läpinäkyvyys, tarkoituksenmukaisuus ja erityisesti kansalaisten ja alan toimijoiden osallistumismahdollisuudet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Kartoitetaan mediaan liittyvät lainsäädäntö- ja selvityshankkeet             vuosina 2011-2017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Selvitetään, mitkä tahot ovat osallistuneet valmisteluun lausunnonantajina   tai työryhmien jäseninä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Fokus mediapolitiikan valmisteluprosesseissa - toisin kuin muissa työpaketeissa, joissa keskitytään politiikan tuotoksiin ja vaikutuksiin. </a:t>
            </a:r>
            <a:r>
              <a:rPr lang="fi-FI" b="1" dirty="0"/>
              <a:t>Työpaketin empiirinen osuus ajoittuu tammi-helmikuulle 2018.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Aineistoksi ei ole rajattu ainoastaan </a:t>
            </a:r>
            <a:r>
              <a:rPr lang="fi-FI" dirty="0" err="1"/>
              <a:t>LVM:n</a:t>
            </a:r>
            <a:r>
              <a:rPr lang="fi-FI" dirty="0"/>
              <a:t> lakihankkeita, vaan valinnat tehdään tiettyjen mediaan liittyvien aspektien kautta.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87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157AF5-87D4-41E9-9ADD-F5734A5C731B}"/>
              </a:ext>
            </a:extLst>
          </p:cNvPr>
          <p:cNvSpPr/>
          <p:nvPr/>
        </p:nvSpPr>
        <p:spPr>
          <a:xfrm>
            <a:off x="323850" y="1602380"/>
            <a:ext cx="878629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8:  Kansainvälinen vertailu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Työpaketissa on tähän mennessä kerätty aineistoa silmälläpitäen erityisesti: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eri Pohjoismaiden viimeaikaista kehitystä koskien mediatukia (suorat ja epäsuorat tuet, ml. ALV-keskustelu),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monipuolisuustavoitteita sekä kansalaisten mediankäyttöä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sekä siitä käytyä julkista keskustelua liittyen mm. sosiaaliseen mediaan ja uutisten välittymiseen lukijoille.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lvl="1"/>
            <a:r>
              <a:rPr lang="fi-FI" dirty="0"/>
              <a:t>Vaikka julkisen palvelun rahoitus herättää tällä erää paljon keskustelua muissa pohjoismaissa, tässä yhteydessä asiaa ei ole tarkoitus käsitellä.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035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C6877-E1C2-48A7-BB30-C149AAF1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31" y="2647157"/>
            <a:ext cx="7886700" cy="2852737"/>
          </a:xfrm>
        </p:spPr>
        <p:txBody>
          <a:bodyPr/>
          <a:lstStyle/>
          <a:p>
            <a:r>
              <a:rPr lang="fi-FI" dirty="0"/>
              <a:t>Kiitos !</a:t>
            </a:r>
            <a:br>
              <a:rPr lang="fi-FI" dirty="0"/>
            </a:br>
            <a:r>
              <a:rPr lang="fi-FI" dirty="0">
                <a:hlinkClick r:id="rId6"/>
              </a:rPr>
              <a:t>marko.ala-fossi@uta.fi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9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77B94C-3B03-4A97-B690-4DC43A44B51D}"/>
              </a:ext>
            </a:extLst>
          </p:cNvPr>
          <p:cNvSpPr/>
          <p:nvPr/>
        </p:nvSpPr>
        <p:spPr>
          <a:xfrm>
            <a:off x="323850" y="1566763"/>
            <a:ext cx="882015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Tutkimushankkeen päätarkoitus lyhyesti </a:t>
            </a:r>
          </a:p>
          <a:p>
            <a:endParaRPr lang="fi-FI" dirty="0"/>
          </a:p>
          <a:p>
            <a:r>
              <a:rPr lang="fi-FI" sz="2000" dirty="0"/>
              <a:t>Hankkeen tarkoituksena on tuottaa yhteiskuntatieteellinen perusselvitys mediapolitiikan nykytilasta Suomessa. Hankkeessa kuvataan, mitä mediapolitiikan tilasta eri aineistojen kautta nyt tiedetään. Lisäksi siinä tarkastellaan mediapolitiikan eri osa-alueiden politiikkatavoitteiden saavuttamisen mittaamiseen soveltuvia aineistoja, menetelmiä sekä jo käytössä olevia malleja ja mittareita. </a:t>
            </a:r>
          </a:p>
          <a:p>
            <a:endParaRPr lang="fi-FI" sz="2000" dirty="0"/>
          </a:p>
          <a:p>
            <a:r>
              <a:rPr lang="fi-FI" sz="2000" dirty="0"/>
              <a:t>Eri mallien arvioinnin ja kansainvälisen vertailun lisäksi hankkeessa kehitetään tarvittaessa kokonaan uusia malleja. Tämän pohjalta hankkeen loppuraporttiin laaditaan ehdotus niistä aineistoista ja menetelmistä (mittaristo), joiden avulla Suomen mediapolitiikan eri osa-alueiden kehitystä olisi mielekästä ryhtyä koordinoidusti seuraamaan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09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13264E-E986-40CB-9DDF-B579139BC5C7}"/>
              </a:ext>
            </a:extLst>
          </p:cNvPr>
          <p:cNvSpPr/>
          <p:nvPr/>
        </p:nvSpPr>
        <p:spPr>
          <a:xfrm>
            <a:off x="323850" y="1566763"/>
            <a:ext cx="882015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3200" dirty="0">
                <a:solidFill>
                  <a:srgbClr val="000000"/>
                </a:solidFill>
              </a:rPr>
              <a:t>Tutkimushankkeen vastuuhenkilöt </a:t>
            </a:r>
          </a:p>
          <a:p>
            <a:endParaRPr lang="fi-FI" dirty="0"/>
          </a:p>
          <a:p>
            <a:r>
              <a:rPr lang="fi-FI" dirty="0"/>
              <a:t>Konsortioyhteistyön ja tutkimushankkeen vastuulliset johtajat: </a:t>
            </a:r>
          </a:p>
          <a:p>
            <a:r>
              <a:rPr lang="fi-FI" dirty="0"/>
              <a:t>Katja Valaskivi (TaY, COMET) ja Hannu Nieminen (HY, CRC)</a:t>
            </a:r>
          </a:p>
          <a:p>
            <a:endParaRPr lang="fi-FI" dirty="0"/>
          </a:p>
          <a:p>
            <a:r>
              <a:rPr lang="fi-FI" dirty="0"/>
              <a:t>Hankkeen koordinaattori: Marko Ala-Fossi (TaY)</a:t>
            </a:r>
          </a:p>
          <a:p>
            <a:r>
              <a:rPr lang="fi-FI" dirty="0"/>
              <a:t>Työpakettien vastuuhenkilöt: </a:t>
            </a:r>
          </a:p>
          <a:p>
            <a:endParaRPr lang="fi-FI" dirty="0"/>
          </a:p>
          <a:p>
            <a:r>
              <a:rPr lang="fi-FI" dirty="0"/>
              <a:t>Anette Alén-Savikko &amp; Jockum Hildén (TP1), </a:t>
            </a:r>
          </a:p>
          <a:p>
            <a:r>
              <a:rPr lang="fi-FI" dirty="0"/>
              <a:t>Marko Ala-Fossi (TP2), </a:t>
            </a:r>
          </a:p>
          <a:p>
            <a:r>
              <a:rPr lang="fi-FI" dirty="0"/>
              <a:t>Heikki Hellman &amp; Heikki Kuutti (TP3), </a:t>
            </a:r>
          </a:p>
          <a:p>
            <a:r>
              <a:rPr lang="fi-FI" dirty="0"/>
              <a:t>Ilmari Hiltunen &amp; Paula Haara (TP4), </a:t>
            </a:r>
          </a:p>
          <a:p>
            <a:r>
              <a:rPr lang="fi-FI" dirty="0"/>
              <a:t>Juha Herkman &amp; Janne Matikainen (TP5), </a:t>
            </a:r>
          </a:p>
          <a:p>
            <a:r>
              <a:rPr lang="fi-FI" dirty="0"/>
              <a:t>Mikko Grönlund &amp; Katja Lehtisaari (TP6), </a:t>
            </a:r>
          </a:p>
          <a:p>
            <a:r>
              <a:rPr lang="fi-FI" dirty="0"/>
              <a:t>Johanna Jääsaari &amp; Kari Karppinen (TP7) ja </a:t>
            </a:r>
          </a:p>
          <a:p>
            <a:r>
              <a:rPr lang="fi-FI" dirty="0"/>
              <a:t>Jockum Hildén (TP8). </a:t>
            </a:r>
          </a:p>
        </p:txBody>
      </p:sp>
    </p:spTree>
    <p:extLst>
      <p:ext uri="{BB962C8B-B14F-4D97-AF65-F5344CB8AC3E}">
        <p14:creationId xmlns:p14="http://schemas.microsoft.com/office/powerpoint/2010/main" val="350460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320623" y="3002299"/>
            <a:ext cx="3518191" cy="366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000" b="0" i="0" u="none" strike="noStrike" kern="1200" cap="none" spc="0" normalizeH="0" baseline="0" noProof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VIESTINTÄTIETEIDEN TIEDEKUNTA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13264E-E986-40CB-9DDF-B579139BC5C7}"/>
              </a:ext>
            </a:extLst>
          </p:cNvPr>
          <p:cNvSpPr/>
          <p:nvPr/>
        </p:nvSpPr>
        <p:spPr>
          <a:xfrm>
            <a:off x="323850" y="1566763"/>
            <a:ext cx="856773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Tutkimushankkeen eteneminen syksyllä 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 on kokonaisuutena edennyt suunnitellusti ja aikataulussa.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Työpakettien suunnitelmissa eri vaiheiden ajoituksesta on kuitenkin lähtökohtaisia eroja johtuen mm. vastuuhenkilöiden muista tehtävistä sekä kussakin työpaketissa käytettävistä tutkimusaineistoista ja menetelmistä.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Näin ollen osa työpaketeista on syksyn aikana ehtinyt jo toteuttaa oman tutkimuksensa empiirisen osuuden pääosin tai kokonaan ja loput työpaketeista pääsevät toteutusvaiheeseen vasta vuodenvaihteen jälkeen.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Tutkimuksen toteutusaikataulu: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 on käynnistynyt 14.9.2017 ja se päättyy 16.3.2018 (6 kk)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15FA96A-9332-4837-800C-8EA03E714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2274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61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omet_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75"/>
          <a:stretch>
            <a:fillRect/>
          </a:stretch>
        </p:blipFill>
        <p:spPr bwMode="auto">
          <a:xfrm>
            <a:off x="250825" y="2166938"/>
            <a:ext cx="4389438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D72269-1A68-4FF3-B55F-899A34F7E673}"/>
              </a:ext>
            </a:extLst>
          </p:cNvPr>
          <p:cNvSpPr/>
          <p:nvPr/>
        </p:nvSpPr>
        <p:spPr>
          <a:xfrm>
            <a:off x="323850" y="1566763"/>
            <a:ext cx="86406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/>
              <a:t>TP 1: Kansalaisten viestinnälliset perusoikeudet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Tutkimusaineistojen kerääminen on aloitettu ja datan keruuta ja taulukointia sekä aineistoja koskevia täsmennyksiä ja rajauksia on myös mietitty ja tarkennettu.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Lisäksi muulle hankeryhmälle on esitetty pyyntö kommentoida tarkasteltavaksi otettavien lakien valikoimaa.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Työpaketin vastuuhenkilöiden työnjakoa on täsmennetty niin, että </a:t>
            </a:r>
            <a:r>
              <a:rPr lang="fi-FI" dirty="0" err="1"/>
              <a:t>Jockum</a:t>
            </a:r>
            <a:r>
              <a:rPr lang="fi-FI" dirty="0"/>
              <a:t> Hildénin osuus käsittelee ensisijaisesti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kansalaisten yksityisyyden suojaan liittyviä kysymyksiä,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siihen liittyvää teoreettista keskustelua,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lainsäädäntöä ja politiikkasuosituksia. </a:t>
            </a:r>
          </a:p>
        </p:txBody>
      </p:sp>
    </p:spTree>
    <p:extLst>
      <p:ext uri="{BB962C8B-B14F-4D97-AF65-F5344CB8AC3E}">
        <p14:creationId xmlns:p14="http://schemas.microsoft.com/office/powerpoint/2010/main" val="348307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019A9-B068-4339-99B2-01A409AB72BF}"/>
              </a:ext>
            </a:extLst>
          </p:cNvPr>
          <p:cNvSpPr/>
          <p:nvPr/>
        </p:nvSpPr>
        <p:spPr>
          <a:xfrm>
            <a:off x="302664" y="1421158"/>
            <a:ext cx="878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/>
              <a:t>TP 2: Pääsy media- ja viestintäpalveluihin</a:t>
            </a:r>
          </a:p>
        </p:txBody>
      </p:sp>
      <p:sp>
        <p:nvSpPr>
          <p:cNvPr id="21" name="Sisällön paikkamerkki 2">
            <a:extLst>
              <a:ext uri="{FF2B5EF4-FFF2-40B4-BE49-F238E27FC236}">
                <a16:creationId xmlns:a16="http://schemas.microsoft.com/office/drawing/2014/main" id="{4414CCE5-5B75-412F-90C5-DC4DFC21FCB9}"/>
              </a:ext>
            </a:extLst>
          </p:cNvPr>
          <p:cNvSpPr txBox="1">
            <a:spLocks/>
          </p:cNvSpPr>
          <p:nvPr/>
        </p:nvSpPr>
        <p:spPr bwMode="auto">
          <a:xfrm>
            <a:off x="323850" y="6189394"/>
            <a:ext cx="7222917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000" dirty="0">
                <a:hlinkClick r:id="rId5"/>
              </a:rPr>
              <a:t>http://dx.doi.org/10.1787/9789264276284-graph53-en</a:t>
            </a:r>
            <a:endParaRPr lang="fi-FI" sz="1000" dirty="0"/>
          </a:p>
          <a:p>
            <a:pPr algn="l"/>
            <a:r>
              <a:rPr lang="fi-FI" sz="1000" dirty="0">
                <a:hlinkClick r:id="rId6"/>
              </a:rPr>
              <a:t>http://ec.europa.eu/eurostat/statistics-explained/index.php/Eurostat_regional_yearbook</a:t>
            </a:r>
            <a:endParaRPr lang="fi-FI" sz="1000" dirty="0"/>
          </a:p>
          <a:p>
            <a:pPr algn="l"/>
            <a:r>
              <a:rPr lang="fi-FI" sz="1000" dirty="0">
                <a:hlinkClick r:id="rId7"/>
              </a:rPr>
              <a:t>http://ec.europa.eu/eurostat/statistics-explained/index.php/Glossary:Mobile_internet_usage</a:t>
            </a:r>
            <a:r>
              <a:rPr lang="fi-FI" sz="1000" dirty="0"/>
              <a:t>  </a:t>
            </a:r>
          </a:p>
        </p:txBody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B76C094E-8B47-474B-B5A9-C7D3221128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322" y="1926211"/>
            <a:ext cx="5493119" cy="2956658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5196E17C-4FA5-47D1-890A-F3B5661AC7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2471" y="2952571"/>
            <a:ext cx="2851237" cy="3827512"/>
          </a:xfrm>
          <a:prstGeom prst="rect">
            <a:avLst/>
          </a:prstGeom>
        </p:spPr>
      </p:pic>
      <p:sp>
        <p:nvSpPr>
          <p:cNvPr id="24" name="Suorakulmio 23">
            <a:extLst>
              <a:ext uri="{FF2B5EF4-FFF2-40B4-BE49-F238E27FC236}">
                <a16:creationId xmlns:a16="http://schemas.microsoft.com/office/drawing/2014/main" id="{615FD66D-4E30-4CE6-B843-DD7D921A57EF}"/>
              </a:ext>
            </a:extLst>
          </p:cNvPr>
          <p:cNvSpPr/>
          <p:nvPr/>
        </p:nvSpPr>
        <p:spPr>
          <a:xfrm>
            <a:off x="5824451" y="1801405"/>
            <a:ext cx="2851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Map 9.2. Proportion of individuals who used any mobile device to access the internet when away from home or work in the three months prior to the survey, by NUTS 2 regions, 2016</a:t>
            </a:r>
          </a:p>
          <a:p>
            <a:r>
              <a:rPr lang="en-US" sz="1200" dirty="0"/>
              <a:t>(% of all individuals)</a:t>
            </a:r>
            <a:endParaRPr lang="fi-FI" sz="1200" dirty="0"/>
          </a:p>
        </p:txBody>
      </p:sp>
      <p:pic>
        <p:nvPicPr>
          <p:cNvPr id="25" name="Kuva 24">
            <a:extLst>
              <a:ext uri="{FF2B5EF4-FFF2-40B4-BE49-F238E27FC236}">
                <a16:creationId xmlns:a16="http://schemas.microsoft.com/office/drawing/2014/main" id="{6FD3D074-784F-4786-B906-A4F22EA1D5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1536" y="5471800"/>
            <a:ext cx="1338581" cy="1357172"/>
          </a:xfrm>
          <a:prstGeom prst="rect">
            <a:avLst/>
          </a:prstGeom>
        </p:spPr>
      </p:pic>
      <p:sp>
        <p:nvSpPr>
          <p:cNvPr id="26" name="Suorakulmio 25">
            <a:extLst>
              <a:ext uri="{FF2B5EF4-FFF2-40B4-BE49-F238E27FC236}">
                <a16:creationId xmlns:a16="http://schemas.microsoft.com/office/drawing/2014/main" id="{18867512-A79C-41AC-99B9-CEF48FFD75CD}"/>
              </a:ext>
            </a:extLst>
          </p:cNvPr>
          <p:cNvSpPr/>
          <p:nvPr/>
        </p:nvSpPr>
        <p:spPr>
          <a:xfrm>
            <a:off x="301235" y="5053499"/>
            <a:ext cx="53386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Eurostat definition for “mobile internet usage”:</a:t>
            </a:r>
          </a:p>
          <a:p>
            <a:r>
              <a:rPr lang="en-US" sz="1600" dirty="0"/>
              <a:t>“Use of the internet away from home or work place on portable computers or handheld devices through mobile phone networks or wireless connections</a:t>
            </a:r>
            <a:r>
              <a:rPr lang="en-US" dirty="0"/>
              <a:t>.”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527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6" descr="co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88913"/>
            <a:ext cx="3240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23850" y="1412875"/>
            <a:ext cx="8424863" cy="0"/>
          </a:xfrm>
          <a:prstGeom prst="line">
            <a:avLst/>
          </a:prstGeom>
          <a:noFill/>
          <a:ln w="38100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6443663" y="58769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66CC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sz="1000">
              <a:solidFill>
                <a:srgbClr val="006699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7" y="677961"/>
            <a:ext cx="1885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381582" y="1116111"/>
            <a:ext cx="2922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VIESTINTÄTIETEIDEN TIEDEKUNTA </a:t>
            </a:r>
            <a:endParaRPr lang="en-GB" sz="1400" dirty="0">
              <a:solidFill>
                <a:srgbClr val="000000"/>
              </a:solidFill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E019A9-B068-4339-99B2-01A409AB72BF}"/>
              </a:ext>
            </a:extLst>
          </p:cNvPr>
          <p:cNvSpPr/>
          <p:nvPr/>
        </p:nvSpPr>
        <p:spPr>
          <a:xfrm>
            <a:off x="302664" y="1421158"/>
            <a:ext cx="878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/>
              <a:t>TP 2: Pääsy media- ja viestintäpalveluihin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123A51F-CEC8-482A-9584-F1A569E55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089" y="4069665"/>
            <a:ext cx="4115147" cy="235248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9B00D276-8BB2-4334-8510-7437ACCBC3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664" y="4213437"/>
            <a:ext cx="3784551" cy="2452489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BADB905C-DAFE-482D-9C74-F89D39F448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664" y="1708150"/>
            <a:ext cx="6717607" cy="2358496"/>
          </a:xfrm>
          <a:prstGeom prst="rect">
            <a:avLst/>
          </a:prstGeom>
        </p:spPr>
      </p:pic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DD203D74-C112-442D-BB4E-72D5543B0FC1}"/>
              </a:ext>
            </a:extLst>
          </p:cNvPr>
          <p:cNvSpPr txBox="1">
            <a:spLocks/>
          </p:cNvSpPr>
          <p:nvPr/>
        </p:nvSpPr>
        <p:spPr bwMode="auto">
          <a:xfrm>
            <a:off x="4087215" y="6429698"/>
            <a:ext cx="5056785" cy="42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000" dirty="0">
                <a:hlinkClick r:id="rId8"/>
              </a:rPr>
              <a:t>http://ec.europa.eu/newsroom/document.cfm?doc_id=44389</a:t>
            </a:r>
            <a:endParaRPr lang="fi-FI" sz="1000" dirty="0"/>
          </a:p>
          <a:p>
            <a:pPr algn="l"/>
            <a:r>
              <a:rPr lang="fi-FI" sz="1000" dirty="0">
                <a:hlinkClick r:id="rId9"/>
              </a:rPr>
              <a:t>https://www.viestintavirasto.fi/attachments/toimialatieto/Kuluttajatutkimus_2016.pdf</a:t>
            </a:r>
            <a:r>
              <a:rPr lang="fi-FI" sz="1000" dirty="0"/>
              <a:t> </a:t>
            </a:r>
          </a:p>
          <a:p>
            <a:pPr algn="l"/>
            <a:endParaRPr lang="fi-FI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9495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FA5173-8E3D-4756-9CE2-319521A6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82" y="476672"/>
            <a:ext cx="8135236" cy="994172"/>
          </a:xfrm>
        </p:spPr>
        <p:txBody>
          <a:bodyPr>
            <a:normAutofit fontScale="90000"/>
          </a:bodyPr>
          <a:lstStyle/>
          <a:p>
            <a:r>
              <a:rPr lang="fi-FI" dirty="0"/>
              <a:t>TP3: Median monimuotoisuus ja moniarvoisuus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22C67B-C0B4-4721-A4A4-8B51458DC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7720"/>
            <a:ext cx="8073390" cy="3771900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/>
              <a:t>Fokus:</a:t>
            </a:r>
          </a:p>
          <a:p>
            <a:pPr marL="685800" lvl="1" indent="-342900">
              <a:buFont typeface="+mj-lt"/>
              <a:buAutoNum type="arabicPeriod"/>
            </a:pPr>
            <a:r>
              <a:rPr lang="fi-FI" sz="1575" i="1" dirty="0"/>
              <a:t>kartoittaa, millaisilla malleilla ja käsitteillä media-alan monimuotoisuutta, monipuolisuutta ja moniarvoisuutta sekä keskittymistä nykyisin mitataan</a:t>
            </a:r>
            <a:r>
              <a:rPr lang="fi-FI" sz="1575" dirty="0"/>
              <a:t> ja arvioidaan</a:t>
            </a:r>
          </a:p>
          <a:p>
            <a:pPr marL="685800" lvl="1" indent="-342900">
              <a:buFont typeface="+mj-lt"/>
              <a:buAutoNum type="arabicPeriod"/>
            </a:pPr>
            <a:r>
              <a:rPr lang="fi-FI" sz="1575" i="1" dirty="0"/>
              <a:t>laatia ehdotus jatkuvaan seurantaan soveltuviksi mittareiksi</a:t>
            </a:r>
            <a:r>
              <a:rPr lang="fi-FI" sz="1575" dirty="0"/>
              <a:t>, osittain jo nyt käytössä olevia mittareita hyödyntäen</a:t>
            </a:r>
          </a:p>
          <a:p>
            <a:r>
              <a:rPr lang="fi-FI" b="1" dirty="0"/>
              <a:t>Keskeiset käsitteet:</a:t>
            </a:r>
          </a:p>
          <a:p>
            <a:pPr marL="685800" lvl="1" indent="-342900">
              <a:buFont typeface="+mj-lt"/>
              <a:buAutoNum type="arabicPeriod"/>
            </a:pPr>
            <a:r>
              <a:rPr lang="fi-FI" sz="1575" dirty="0"/>
              <a:t>monimuotoisuus (</a:t>
            </a:r>
            <a:r>
              <a:rPr lang="fi-FI" sz="1575" i="1" dirty="0" err="1"/>
              <a:t>diversity</a:t>
            </a:r>
            <a:r>
              <a:rPr lang="fi-FI" sz="1575" dirty="0"/>
              <a:t>): ulkoinen ja sisäinen, median omistuksen keskittyminen (vrt. </a:t>
            </a:r>
            <a:r>
              <a:rPr lang="fi-FI" sz="1575" i="1" dirty="0" err="1"/>
              <a:t>concentration</a:t>
            </a:r>
            <a:r>
              <a:rPr lang="fi-FI" sz="1575" dirty="0"/>
              <a:t>)</a:t>
            </a:r>
          </a:p>
          <a:p>
            <a:pPr marL="685800" lvl="1" indent="-342900">
              <a:buFont typeface="+mj-lt"/>
              <a:buAutoNum type="arabicPeriod"/>
            </a:pPr>
            <a:r>
              <a:rPr lang="fi-FI" sz="1575" dirty="0"/>
              <a:t>monipuolisuus (</a:t>
            </a:r>
            <a:r>
              <a:rPr lang="fi-FI" sz="1575" i="1" dirty="0"/>
              <a:t>variety</a:t>
            </a:r>
            <a:r>
              <a:rPr lang="fi-FI" sz="1575" dirty="0"/>
              <a:t>): sisältöjen, sisältötyyppien ja median käytön moninaisuus</a:t>
            </a:r>
          </a:p>
          <a:p>
            <a:pPr marL="685800" lvl="1" indent="-342900">
              <a:buFont typeface="+mj-lt"/>
              <a:buAutoNum type="arabicPeriod"/>
            </a:pPr>
            <a:r>
              <a:rPr lang="fi-FI" sz="1575" dirty="0"/>
              <a:t>moniarvoisuus (</a:t>
            </a:r>
            <a:r>
              <a:rPr lang="fi-FI" sz="1575" i="1" dirty="0" err="1"/>
              <a:t>plurality</a:t>
            </a:r>
            <a:r>
              <a:rPr lang="fi-FI" sz="1575" dirty="0"/>
              <a:t>): median ideologinen/kulttuurinen moninaisuus, mielipidekirjo</a:t>
            </a:r>
          </a:p>
          <a:p>
            <a:r>
              <a:rPr lang="fi-FI" b="1" dirty="0"/>
              <a:t>Tutkimusaineisto:</a:t>
            </a:r>
            <a:r>
              <a:rPr lang="fi-FI" dirty="0"/>
              <a:t> </a:t>
            </a:r>
          </a:p>
          <a:p>
            <a:pPr lvl="1"/>
            <a:r>
              <a:rPr lang="fi-FI" sz="1575" dirty="0" err="1"/>
              <a:t>LVM:n</a:t>
            </a:r>
            <a:r>
              <a:rPr lang="fi-FI" sz="1575" dirty="0"/>
              <a:t> raportit ja selvitykset (2007–2017)</a:t>
            </a:r>
          </a:p>
          <a:p>
            <a:pPr lvl="1"/>
            <a:r>
              <a:rPr lang="fi-FI" sz="1575" dirty="0"/>
              <a:t>viestintäpoliittinen lainsäädäntö esitöineen (2000–2017) </a:t>
            </a:r>
          </a:p>
          <a:p>
            <a:pPr lvl="1"/>
            <a:r>
              <a:rPr lang="fi-FI" sz="1575" dirty="0"/>
              <a:t>Tilastokeskuksen, alan toimijoiden ym. tilastot</a:t>
            </a:r>
          </a:p>
          <a:p>
            <a:pPr lvl="1"/>
            <a:r>
              <a:rPr lang="fi-FI" sz="1575" dirty="0"/>
              <a:t>lisäksi kirjallisuuskatsaus alan mittareita koskevaan tutkimukseen</a:t>
            </a:r>
          </a:p>
          <a:p>
            <a:r>
              <a:rPr lang="fi-FI" b="1" dirty="0"/>
              <a:t>Työpaketin tutkijat: </a:t>
            </a:r>
          </a:p>
          <a:p>
            <a:pPr lvl="1"/>
            <a:r>
              <a:rPr lang="fi-FI" sz="1575" dirty="0"/>
              <a:t>dosentti Heikki Hellman (PI, TaY), tutkimuskoordinaattori Heikki Kuutti (</a:t>
            </a:r>
            <a:r>
              <a:rPr lang="fi-FI" sz="1575" dirty="0" err="1"/>
              <a:t>JyU</a:t>
            </a:r>
            <a:r>
              <a:rPr lang="fi-FI" sz="1575" dirty="0"/>
              <a:t>)</a:t>
            </a:r>
          </a:p>
          <a:p>
            <a:pPr lvl="1"/>
            <a:r>
              <a:rPr lang="fi-FI" sz="1575" dirty="0"/>
              <a:t>FM (</a:t>
            </a:r>
            <a:r>
              <a:rPr lang="fi-FI" sz="1575" dirty="0" err="1"/>
              <a:t>väit</a:t>
            </a:r>
            <a:r>
              <a:rPr lang="fi-FI" sz="1575" dirty="0"/>
              <a:t>.) Markus Mykkänen (</a:t>
            </a:r>
            <a:r>
              <a:rPr lang="fi-FI" sz="1575" dirty="0" err="1"/>
              <a:t>JyU</a:t>
            </a:r>
            <a:r>
              <a:rPr lang="fi-FI" sz="1575" dirty="0"/>
              <a:t>) ja FM Ville Manninen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AB6C32D-9402-412D-A141-F4187228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r>
              <a:rPr lang="fi-FI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HH &amp; MM &amp; VM 10.1.2018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6E04D4C-140A-49D0-B064-F22C357C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5D82C20-8411-43FF-9A7A-69497C4D61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8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727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55D86E-7EC8-4729-B250-F004C336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61" y="843352"/>
            <a:ext cx="7886700" cy="716756"/>
          </a:xfrm>
        </p:spPr>
        <p:txBody>
          <a:bodyPr>
            <a:normAutofit/>
          </a:bodyPr>
          <a:lstStyle/>
          <a:p>
            <a:pPr algn="ctr"/>
            <a:r>
              <a:rPr lang="fi-FI" sz="2100" dirty="0"/>
              <a:t>TP3: Moninaisuuden ulottuvuudet viestintäpoliittisissa dokumenteissa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4C03CCB-576D-4C37-9839-1137F2BE7F36}"/>
              </a:ext>
            </a:extLst>
          </p:cNvPr>
          <p:cNvSpPr txBox="1"/>
          <p:nvPr/>
        </p:nvSpPr>
        <p:spPr>
          <a:xfrm>
            <a:off x="3283268" y="5726906"/>
            <a:ext cx="257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i-FI" sz="9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HH &amp; MM &amp; VM 10.1.2018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E92D739-3C5D-4389-B1BD-B62D6378DC0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7641" y="1756410"/>
          <a:ext cx="8785860" cy="4061460"/>
        </p:xfrm>
        <a:graphic>
          <a:graphicData uri="http://schemas.openxmlformats.org/drawingml/2006/table">
            <a:tbl>
              <a:tblPr/>
              <a:tblGrid>
                <a:gridCol w="2720994">
                  <a:extLst>
                    <a:ext uri="{9D8B030D-6E8A-4147-A177-3AD203B41FA5}">
                      <a16:colId xmlns:a16="http://schemas.microsoft.com/office/drawing/2014/main" val="1586087753"/>
                    </a:ext>
                  </a:extLst>
                </a:gridCol>
                <a:gridCol w="983492">
                  <a:extLst>
                    <a:ext uri="{9D8B030D-6E8A-4147-A177-3AD203B41FA5}">
                      <a16:colId xmlns:a16="http://schemas.microsoft.com/office/drawing/2014/main" val="561018717"/>
                    </a:ext>
                  </a:extLst>
                </a:gridCol>
                <a:gridCol w="994419">
                  <a:extLst>
                    <a:ext uri="{9D8B030D-6E8A-4147-A177-3AD203B41FA5}">
                      <a16:colId xmlns:a16="http://schemas.microsoft.com/office/drawing/2014/main" val="974895339"/>
                    </a:ext>
                  </a:extLst>
                </a:gridCol>
                <a:gridCol w="994419">
                  <a:extLst>
                    <a:ext uri="{9D8B030D-6E8A-4147-A177-3AD203B41FA5}">
                      <a16:colId xmlns:a16="http://schemas.microsoft.com/office/drawing/2014/main" val="4156977167"/>
                    </a:ext>
                  </a:extLst>
                </a:gridCol>
                <a:gridCol w="1049058">
                  <a:extLst>
                    <a:ext uri="{9D8B030D-6E8A-4147-A177-3AD203B41FA5}">
                      <a16:colId xmlns:a16="http://schemas.microsoft.com/office/drawing/2014/main" val="505248982"/>
                    </a:ext>
                  </a:extLst>
                </a:gridCol>
                <a:gridCol w="1027203">
                  <a:extLst>
                    <a:ext uri="{9D8B030D-6E8A-4147-A177-3AD203B41FA5}">
                      <a16:colId xmlns:a16="http://schemas.microsoft.com/office/drawing/2014/main" val="1269173901"/>
                    </a:ext>
                  </a:extLst>
                </a:gridCol>
                <a:gridCol w="1016275">
                  <a:extLst>
                    <a:ext uri="{9D8B030D-6E8A-4147-A177-3AD203B41FA5}">
                      <a16:colId xmlns:a16="http://schemas.microsoft.com/office/drawing/2014/main" val="4169660792"/>
                    </a:ext>
                  </a:extLst>
                </a:gridCol>
              </a:tblGrid>
              <a:tr h="46416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Moninaisuuden ulottuvuus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Monipuolisuus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Moni-muotoisuus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Moniarvoisuus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Moninaisuus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Keskittyminen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22813"/>
                  </a:ext>
                </a:extLst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Lähteiden moninaisuus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54643"/>
                  </a:ext>
                </a:extLst>
              </a:tr>
              <a:tr h="23208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Mediavaihtoehtojen määrä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14535"/>
                  </a:ext>
                </a:extLst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Omistuksen monimuotoisuus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21137"/>
                  </a:ext>
                </a:extLst>
              </a:tr>
              <a:tr h="1998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Sisällön tarjoajien monimuotoisuus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529801"/>
                  </a:ext>
                </a:extLst>
              </a:tr>
              <a:tr h="23208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Sisällön tekijöiden monimuotoisuus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061138"/>
                  </a:ext>
                </a:extLst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Sisällön moninaisuus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72944"/>
                  </a:ext>
                </a:extLst>
              </a:tr>
              <a:tr h="21919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Sisältövaihtoehtojen määrä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369256"/>
                  </a:ext>
                </a:extLst>
              </a:tr>
              <a:tr h="1998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Sisältötyyppien monipuolisuus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951564"/>
                  </a:ext>
                </a:extLst>
              </a:tr>
              <a:tr h="1998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Sisällön moniarvoisuus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494597"/>
                  </a:ext>
                </a:extLst>
              </a:tr>
              <a:tr h="2127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Sisältöjen demografinen moninaisuus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887589"/>
                  </a:ext>
                </a:extLst>
              </a:tr>
              <a:tr h="23208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Käytön moninaisuus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33994"/>
                  </a:ext>
                </a:extLst>
              </a:tr>
              <a:tr h="1998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Median käytön määrä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866953"/>
                  </a:ext>
                </a:extLst>
              </a:tr>
              <a:tr h="22563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Käytön horisontaalinen monipuolisuus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0331"/>
                  </a:ext>
                </a:extLst>
              </a:tr>
              <a:tr h="2127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·       Käytön vertikaalinen monipuolisuus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879622"/>
                  </a:ext>
                </a:extLst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Yhteensä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142989"/>
                  </a:ext>
                </a:extLst>
              </a:tr>
              <a:tr h="1998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Mainintoja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947428"/>
                  </a:ext>
                </a:extLst>
              </a:tr>
              <a:tr h="206297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Dokumentteja, joissa käsite mainittu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775723"/>
                  </a:ext>
                </a:extLst>
              </a:tr>
            </a:tbl>
          </a:graphicData>
        </a:graphic>
      </p:graphicFrame>
      <p:sp>
        <p:nvSpPr>
          <p:cNvPr id="13" name="Ellipsi 12">
            <a:extLst>
              <a:ext uri="{FF2B5EF4-FFF2-40B4-BE49-F238E27FC236}">
                <a16:creationId xmlns:a16="http://schemas.microsoft.com/office/drawing/2014/main" id="{8595D8CA-4B17-4FBA-82F7-2A87A3FEF48E}"/>
              </a:ext>
            </a:extLst>
          </p:cNvPr>
          <p:cNvSpPr/>
          <p:nvPr/>
        </p:nvSpPr>
        <p:spPr>
          <a:xfrm>
            <a:off x="2948940" y="3493771"/>
            <a:ext cx="868680" cy="83819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i-FI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FEA047E0-66FE-4FDF-B56C-E576008FF5BF}"/>
              </a:ext>
            </a:extLst>
          </p:cNvPr>
          <p:cNvSpPr/>
          <p:nvPr/>
        </p:nvSpPr>
        <p:spPr>
          <a:xfrm>
            <a:off x="3954780" y="2396491"/>
            <a:ext cx="838200" cy="92963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i-FI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532967A6-3368-4FA5-A5B4-D5DCDAC048B5}"/>
              </a:ext>
            </a:extLst>
          </p:cNvPr>
          <p:cNvSpPr/>
          <p:nvPr/>
        </p:nvSpPr>
        <p:spPr>
          <a:xfrm>
            <a:off x="4914900" y="3493771"/>
            <a:ext cx="868680" cy="8763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i-FI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12483888-1D3E-4922-ADF2-339A4C758DD9}"/>
              </a:ext>
            </a:extLst>
          </p:cNvPr>
          <p:cNvSpPr/>
          <p:nvPr/>
        </p:nvSpPr>
        <p:spPr>
          <a:xfrm>
            <a:off x="7002780" y="2396490"/>
            <a:ext cx="838200" cy="48006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i-FI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125A4871-7EEA-4B87-A34D-6E811B728C23}"/>
              </a:ext>
            </a:extLst>
          </p:cNvPr>
          <p:cNvSpPr/>
          <p:nvPr/>
        </p:nvSpPr>
        <p:spPr>
          <a:xfrm>
            <a:off x="7002780" y="3493770"/>
            <a:ext cx="838200" cy="43434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i-FI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2CAE04EE-AE7E-4F50-8C92-D62FB52F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defTabSz="685800"/>
            <a:endParaRPr lang="fi-FI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9" name="Dian numeron paikkamerkki 18">
            <a:extLst>
              <a:ext uri="{FF2B5EF4-FFF2-40B4-BE49-F238E27FC236}">
                <a16:creationId xmlns:a16="http://schemas.microsoft.com/office/drawing/2014/main" id="{A2D9EAAD-088C-4491-BC00-A0BA9DE6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C5D82C20-8411-43FF-9A7A-69497C4D61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9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934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Kalvopohja PowerPoint 2007-2010</Template>
  <TotalTime>910</TotalTime>
  <Words>1383</Words>
  <Application>Microsoft Office PowerPoint</Application>
  <PresentationFormat>Näytössä katseltava diaesitys (4:3)</PresentationFormat>
  <Paragraphs>292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Wingdings</vt:lpstr>
      <vt:lpstr>Office-teema</vt:lpstr>
      <vt:lpstr>Default Design</vt:lpstr>
      <vt:lpstr>1_Default Design</vt:lpstr>
      <vt:lpstr>1_Office-teema</vt:lpstr>
      <vt:lpstr>Mediapolitiikan tila ja sen mittaaminen:   hankkeen tilannekatsaus 01/2018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TP3: Median monimuotoisuus ja moniarvoisuus </vt:lpstr>
      <vt:lpstr>TP3: Moninaisuuden ulottuvuudet viestintäpoliittisissa dokumenteissa </vt:lpstr>
      <vt:lpstr>TP3: Moninaisuuden käsitteiden osumat vuosittain</vt:lpstr>
      <vt:lpstr>PowerPoint-esitys</vt:lpstr>
      <vt:lpstr>TP 5: Median läpinäkyvyys ja vastuullisuus</vt:lpstr>
      <vt:lpstr>PowerPoint-esitys</vt:lpstr>
      <vt:lpstr>PowerPoint-esitys</vt:lpstr>
      <vt:lpstr>PowerPoint-esitys</vt:lpstr>
      <vt:lpstr>Kiitos ! marko.ala-fossi@uta.fi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Marko Ala-Fossi</dc:creator>
  <cp:lastModifiedBy>Marko</cp:lastModifiedBy>
  <cp:revision>153</cp:revision>
  <cp:lastPrinted>2018-01-10T16:45:31Z</cp:lastPrinted>
  <dcterms:created xsi:type="dcterms:W3CDTF">2017-01-05T14:48:11Z</dcterms:created>
  <dcterms:modified xsi:type="dcterms:W3CDTF">2018-01-10T16:48:42Z</dcterms:modified>
</cp:coreProperties>
</file>