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18"/>
  </p:notesMasterIdLst>
  <p:handoutMasterIdLst>
    <p:handoutMasterId r:id="rId19"/>
  </p:handoutMasterIdLst>
  <p:sldIdLst>
    <p:sldId id="256" r:id="rId3"/>
    <p:sldId id="280" r:id="rId4"/>
    <p:sldId id="275" r:id="rId5"/>
    <p:sldId id="257" r:id="rId6"/>
    <p:sldId id="261" r:id="rId7"/>
    <p:sldId id="263" r:id="rId8"/>
    <p:sldId id="279" r:id="rId9"/>
    <p:sldId id="265" r:id="rId10"/>
    <p:sldId id="281" r:id="rId11"/>
    <p:sldId id="282" r:id="rId12"/>
    <p:sldId id="283" r:id="rId13"/>
    <p:sldId id="274" r:id="rId14"/>
    <p:sldId id="277" r:id="rId15"/>
    <p:sldId id="271" r:id="rId16"/>
    <p:sldId id="278" r:id="rId17"/>
  </p:sldIdLst>
  <p:sldSz cx="9144000" cy="6858000" type="screen4x3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ja Valaskivi" initials="KV" lastIdx="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F559E-CE91-48C5-83FC-BD123CF76042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FCB67-CCDC-43AF-8D7F-4BD892C79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14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25B43-DCF8-4392-BB7B-485AB10F6F58}" type="datetimeFigureOut">
              <a:rPr lang="fi-FI" smtClean="0"/>
              <a:t>19.10.2017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06775" y="849313"/>
            <a:ext cx="3059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71838"/>
            <a:ext cx="7897813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8312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8A791-4EDB-4EBB-8819-38EEE75E69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61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8A791-4EDB-4EBB-8819-38EEE75E691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60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11"/>
          <p:cNvSpPr/>
          <p:nvPr/>
        </p:nvSpPr>
        <p:spPr>
          <a:xfrm>
            <a:off x="428625" y="1428750"/>
            <a:ext cx="8286750" cy="4929188"/>
          </a:xfrm>
          <a:prstGeom prst="rect">
            <a:avLst/>
          </a:prstGeom>
          <a:gradFill flip="none" rotWithShape="1">
            <a:gsLst>
              <a:gs pos="10000">
                <a:srgbClr val="165788">
                  <a:shade val="30000"/>
                  <a:satMod val="115000"/>
                  <a:alpha val="90000"/>
                </a:srgbClr>
              </a:gs>
              <a:gs pos="50000">
                <a:srgbClr val="165788">
                  <a:shade val="67500"/>
                  <a:satMod val="115000"/>
                </a:srgbClr>
              </a:gs>
              <a:gs pos="100000">
                <a:srgbClr val="165788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endParaRPr lang="en-US" sz="2400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008" y="2130425"/>
            <a:ext cx="77724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2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7F292-438D-4FC1-99D3-543543D744EB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3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FE633-6FBB-446C-85FA-8D22E5BC8DCE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5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0F97C-AF5A-4206-8EE0-CEB03758936D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227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CAEA9-1E5E-46D5-B1CA-4DE6371664B2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9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C1D02-598B-4D44-8539-E083974F02CD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60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3F915C-A4E0-4700-9E73-2F0EF4FD1BA1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16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E2D9A-B726-4ABB-8E0C-8B58131F0F4B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43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BB650-41E3-4A65-B89A-E3E51E092285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7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91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74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74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30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1317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6208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1317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6208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4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elkkä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6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 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49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AE273-0260-4109-92F0-CA8FEEF1D165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E4A11-F929-4AAA-B1EB-CE8CECCE72AD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70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A8534-46F3-4C3C-8825-3D10A53F7193}" type="slidenum">
              <a:rPr lang="en-US" altLang="fi-FI">
                <a:solidFill>
                  <a:srgbClr val="000000"/>
                </a:solidFill>
              </a:rPr>
              <a:pPr/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8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05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421"/>
            <a:ext cx="8229600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7" descr="TY_logo_RGB_210m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452438"/>
            <a:ext cx="2749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6136" y="425674"/>
            <a:ext cx="2895600" cy="627062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8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215788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15788"/>
        </a:buClr>
        <a:buFont typeface="Arial" pitchFamily="34" charset="0"/>
        <a:buChar char="•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15788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15788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15788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1AF1DE-C289-440E-B92B-11592B9DF232}" type="slidenum">
              <a:rPr lang="en-US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89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jsn.fi/journalistin_ohjeet/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5" Type="http://schemas.openxmlformats.org/officeDocument/2006/relationships/hyperlink" Target="mailto:marko.ala-fossi@uta.fi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/>
              <a:t>Mediapolitiikan tila ja sen mittaaminen 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800" dirty="0"/>
              <a:t>Marko Ala-Fossi</a:t>
            </a:r>
          </a:p>
          <a:p>
            <a:pPr algn="ctr"/>
            <a:r>
              <a:rPr lang="en-GB" sz="1800" dirty="0"/>
              <a:t>Helsinki 20.10.2017</a:t>
            </a:r>
          </a:p>
        </p:txBody>
      </p:sp>
      <p:pic>
        <p:nvPicPr>
          <p:cNvPr id="4" name="Picture 6" descr="com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21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CC0898-E5B3-4AAD-A7A3-8E0B3249CB3E}"/>
              </a:ext>
            </a:extLst>
          </p:cNvPr>
          <p:cNvSpPr/>
          <p:nvPr/>
        </p:nvSpPr>
        <p:spPr>
          <a:xfrm>
            <a:off x="375615" y="1450641"/>
            <a:ext cx="878629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5: Median läpinäkyvyys ja vastuu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Konsernirakenteiden ja omistuksen läpinäkyvyys mediatalojen verkkosivuilla ja mediasisällöissä (</a:t>
            </a:r>
            <a:r>
              <a:rPr lang="fi-FI" dirty="0">
                <a:hlinkClick r:id="rId5"/>
              </a:rPr>
              <a:t>Journalistin ohjeet, kohta 6</a:t>
            </a:r>
            <a:r>
              <a:rPr lang="fi-FI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Personoinnin ja käyttäjätietojen keräämisen läpinäkyvyys mediatalojen verkkopalveluissa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JSN:n median läpinäkyvyyteen ja vastuuseen liittyneet kantelut ja päätökset muutaman viime vuoden aikana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MEN:n mainonnan läpinäkyvyyteen ja vastuuseen liittyneet kantelut ja päätökset muutaman viime vuoden aikana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Suomalaiset mediatalot vs. kansainväliset verkkotoimijat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6775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B2FCBD-FF93-4FA8-B3A9-D6313A499777}"/>
              </a:ext>
            </a:extLst>
          </p:cNvPr>
          <p:cNvSpPr/>
          <p:nvPr/>
        </p:nvSpPr>
        <p:spPr>
          <a:xfrm>
            <a:off x="364072" y="1566763"/>
            <a:ext cx="87862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6: Taloudellinen ja rakenteellinen kehitys</a:t>
            </a:r>
          </a:p>
          <a:p>
            <a:r>
              <a:rPr lang="fi-FI" dirty="0"/>
              <a:t>keskittyy mediayritysten liiketaloudellisiin toimintaedellytyksiin </a:t>
            </a:r>
          </a:p>
          <a:p>
            <a:endParaRPr lang="fi-FI" dirty="0"/>
          </a:p>
          <a:p>
            <a:r>
              <a:rPr lang="fi-FI" dirty="0"/>
              <a:t>tarkastelemalla media-alan ja sen alatoimialojen 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liiketaloudellista tilannetta ja sen kehitystä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yrityskannan kehitystä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omistuksen keskittymistä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medialle suunnattuja tukia</a:t>
            </a:r>
          </a:p>
          <a:p>
            <a:endParaRPr lang="fi-FI" dirty="0"/>
          </a:p>
          <a:p>
            <a:r>
              <a:rPr lang="fi-FI" dirty="0"/>
              <a:t>Tarkastelun pohjana on Tilastokeskuksen määritelmän mukainen media-alan toimialaluokitus (TOL 2008), mutta samalla pyritään myös tarkentamaan taloudellista toimintaa kuvaavien tilastojen antamaa kuvaa.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7365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924960-8BFC-4433-A47C-6D2EFB87806D}"/>
              </a:ext>
            </a:extLst>
          </p:cNvPr>
          <p:cNvSpPr/>
          <p:nvPr/>
        </p:nvSpPr>
        <p:spPr>
          <a:xfrm>
            <a:off x="357704" y="1552020"/>
            <a:ext cx="878629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7: Päätöksenteko ja policy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Kohteena mediapoliittinen päätöksenteko: toimenpiteiden läpinäkyvyys, tarkoituksenmukaisuus ja erityisesti kansalaisten ja alan toimijoiden osallistumismahdollisuudet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Kartoitetaan mediaan liittyvät lainsäädäntö- ja selvityshankkeet             vuosina 2011-2017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Selvitetään, mitkä tahot ovat osallistuneet valmisteluun lausunnonantajina   tai työryhmien jäseninä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Fokus mediapolitiikan valmisteluprosesseissa - toisin kuin muissa työpaketeissa, joissa keskitytään politiikan tuotoksiin ja vaikutuksiin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787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157AF5-87D4-41E9-9ADD-F5734A5C731B}"/>
              </a:ext>
            </a:extLst>
          </p:cNvPr>
          <p:cNvSpPr/>
          <p:nvPr/>
        </p:nvSpPr>
        <p:spPr>
          <a:xfrm>
            <a:off x="323850" y="1602380"/>
            <a:ext cx="87862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8:  Kansainvälinen vertailu</a:t>
            </a:r>
          </a:p>
          <a:p>
            <a:endParaRPr lang="fi-FI" dirty="0"/>
          </a:p>
          <a:p>
            <a:r>
              <a:rPr lang="fi-FI" dirty="0"/>
              <a:t>Tarkastelee: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Media- ja viestintäpoliittisia avauksia muissa Pohjoismaissa (pl. Islanti) ja näihin liittyviä tutkimusraportteja ja –tilastoja;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Muissa Pohjoismaissa käytettyjen mittareiden soveltuvuutta Suomeen;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Koko EU:ta kattavia indeksejä (mm. Digital Economy and Society Index, DESI) media- ja viestintäpolitiikan saralla.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Miten Facebookin ja Googlen ylivaltaa on problematisoitu Pohjoismaisessa viestintäpolitiikassa</a:t>
            </a:r>
          </a:p>
          <a:p>
            <a:endParaRPr lang="fi-FI" dirty="0"/>
          </a:p>
          <a:p>
            <a:r>
              <a:rPr lang="fi-FI" dirty="0"/>
              <a:t>Ei käsittele: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Miten media- ja viestintäpolitiikkaa harjoitetaan Euroopan ulkopuolella;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Teknisiä ratkaisuja ja standardointia;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Ylikansallisia ilmiöitä, jotka eivät ole kansallisen viestintäpolitiikan ulottuvissa (mm. Muiden valtioiden harjoittama massavalvonta, kansainväliset tekijänoikeussopimukset).  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0352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2ACFCB-5747-45CC-9E48-BC14D5F7D309}"/>
              </a:ext>
            </a:extLst>
          </p:cNvPr>
          <p:cNvSpPr/>
          <p:nvPr/>
        </p:nvSpPr>
        <p:spPr>
          <a:xfrm>
            <a:off x="539552" y="1708150"/>
            <a:ext cx="849694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/>
              <a:t>Onko hankeryhmällä mahdollisuus saada käyttöönsä myös  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tilastoja ja raportteja, joita eri viranomaiset, media-alan toimijat ja sidosryhmät tuottavat ja tilaavat ensisijaisesti omaan käyttöönsä (esimerkiksi tietoa  yrityskannasta, omistuksista ja tukijärjestelmistä tai virallisia tilinpäätöksiä täydentäviä tietoja, jotka olisi mahdollista sisällyttää mittareihin)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tietoa niistä julkisista tilastoista ja raporteista, joiden avulla eri media-alan toimijat ja sidosryhmät nykyään seuraavat ja arvioivat oman toimialansa kehitystä?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9697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3C6877-E1C2-48A7-BB30-C149AAF1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31" y="2647157"/>
            <a:ext cx="7886700" cy="2852737"/>
          </a:xfrm>
        </p:spPr>
        <p:txBody>
          <a:bodyPr/>
          <a:lstStyle/>
          <a:p>
            <a:r>
              <a:rPr lang="fi-FI" dirty="0"/>
              <a:t>Kiitos !</a:t>
            </a:r>
            <a:br>
              <a:rPr lang="fi-FI" dirty="0"/>
            </a:br>
            <a:r>
              <a:rPr lang="fi-FI" dirty="0">
                <a:hlinkClick r:id="rId5"/>
              </a:rPr>
              <a:t>marko.ala-fossi@uta.fi</a:t>
            </a:r>
            <a:r>
              <a:rPr lang="fi-FI" dirty="0"/>
              <a:t> 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69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77B94C-3B03-4A97-B690-4DC43A44B51D}"/>
              </a:ext>
            </a:extLst>
          </p:cNvPr>
          <p:cNvSpPr/>
          <p:nvPr/>
        </p:nvSpPr>
        <p:spPr>
          <a:xfrm>
            <a:off x="323850" y="1566763"/>
            <a:ext cx="882015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Tutkimushankkeen päätarkoitus lyhyesti </a:t>
            </a:r>
          </a:p>
          <a:p>
            <a:endParaRPr lang="fi-FI" dirty="0"/>
          </a:p>
          <a:p>
            <a:r>
              <a:rPr lang="fi-FI" sz="2000" dirty="0"/>
              <a:t>Hankkeen tarkoituksena on tuottaa yhteiskuntatieteellinen perusselvitys mediapolitiikan nykytilasta Suomessa. Hankkeessa kuvataan, mitä mediapolitiikan tilasta eri aineistojen kautta nyt tiedetään. Lisäksi siinä tarkastellaan mediapolitiikan eri osa-alueiden politiikkatavoitteiden saavuttamisen mittaamiseen soveltuvia aineistoja, menetelmiä sekä jo käytössä olevia malleja ja mittareita. </a:t>
            </a:r>
          </a:p>
          <a:p>
            <a:endParaRPr lang="fi-FI" sz="2000" dirty="0"/>
          </a:p>
          <a:p>
            <a:r>
              <a:rPr lang="fi-FI" sz="2000" dirty="0"/>
              <a:t>Eri mallien arvioinnin ja kansainvälisen vertailun lisäksi hankkeessa kehitetään tarvittaessa kokonaan uusia malleja. Tämän pohjalta hankkeen loppuraporttiin laaditaan ehdotus niistä aineistoista ja menetelmistä (mittaristo), joiden avulla Suomen mediapolitiikan eri osa-alueiden kehitystä olisi mielekästä ryhtyä koordinoidusti seuraamaan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409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320623" y="3002299"/>
            <a:ext cx="3518191" cy="3667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13264E-E986-40CB-9DDF-B579139BC5C7}"/>
              </a:ext>
            </a:extLst>
          </p:cNvPr>
          <p:cNvSpPr/>
          <p:nvPr/>
        </p:nvSpPr>
        <p:spPr>
          <a:xfrm>
            <a:off x="323850" y="1566763"/>
            <a:ext cx="882015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Tutkimuksen toteutusaikataulu ja budjetti</a:t>
            </a:r>
          </a:p>
          <a:p>
            <a:endParaRPr lang="fi-FI" dirty="0"/>
          </a:p>
          <a:p>
            <a:r>
              <a:rPr lang="fi-FI" dirty="0"/>
              <a:t>Hanke on käynnistynyt 14.9.2017 ja se päättyy 16.3.2018 (6 kk)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702298-DD21-4754-8CBB-AA6A7191E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69361"/>
              </p:ext>
            </p:extLst>
          </p:nvPr>
        </p:nvGraphicFramePr>
        <p:xfrm>
          <a:off x="3953297" y="2840238"/>
          <a:ext cx="4938291" cy="3693292"/>
        </p:xfrm>
        <a:graphic>
          <a:graphicData uri="http://schemas.openxmlformats.org/drawingml/2006/table">
            <a:tbl>
              <a:tblPr bandRow="1"/>
              <a:tblGrid>
                <a:gridCol w="2857961">
                  <a:extLst>
                    <a:ext uri="{9D8B030D-6E8A-4147-A177-3AD203B41FA5}">
                      <a16:colId xmlns:a16="http://schemas.microsoft.com/office/drawing/2014/main" val="2867925373"/>
                    </a:ext>
                  </a:extLst>
                </a:gridCol>
                <a:gridCol w="722561">
                  <a:extLst>
                    <a:ext uri="{9D8B030D-6E8A-4147-A177-3AD203B41FA5}">
                      <a16:colId xmlns:a16="http://schemas.microsoft.com/office/drawing/2014/main" val="2288072118"/>
                    </a:ext>
                  </a:extLst>
                </a:gridCol>
                <a:gridCol w="1357769">
                  <a:extLst>
                    <a:ext uri="{9D8B030D-6E8A-4147-A177-3AD203B41FA5}">
                      <a16:colId xmlns:a16="http://schemas.microsoft.com/office/drawing/2014/main" val="874712656"/>
                    </a:ext>
                  </a:extLst>
                </a:gridCol>
              </a:tblGrid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Palkat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54 040,00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963796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Henkilösivukustannukset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52 %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28 100,80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508413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Yleiskustannus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68 %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55 855,74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727653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Muut kulut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12 003,46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187944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389434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Yhteensä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150 000,00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492449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Rahoittajan osuus 100 %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150 000,00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636896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337725"/>
                  </a:ext>
                </a:extLst>
              </a:tr>
              <a:tr h="335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ALV 24 %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36 000,00</a:t>
                      </a:r>
                      <a:endParaRPr lang="fi-FI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575857"/>
                  </a:ext>
                </a:extLst>
              </a:tr>
              <a:tr h="671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Alvillinen summa yhteensä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186 000,00</a:t>
                      </a:r>
                      <a:endParaRPr lang="fi-FI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40638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15FA96A-9332-4837-800C-8EA03E714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2274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fi-FI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2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13264E-E986-40CB-9DDF-B579139BC5C7}"/>
              </a:ext>
            </a:extLst>
          </p:cNvPr>
          <p:cNvSpPr/>
          <p:nvPr/>
        </p:nvSpPr>
        <p:spPr>
          <a:xfrm>
            <a:off x="323850" y="1566763"/>
            <a:ext cx="882015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3200" dirty="0">
                <a:solidFill>
                  <a:srgbClr val="000000"/>
                </a:solidFill>
              </a:rPr>
              <a:t>Tutkimushankkeen vastuuhenkilöt </a:t>
            </a:r>
          </a:p>
          <a:p>
            <a:endParaRPr lang="fi-FI" dirty="0"/>
          </a:p>
          <a:p>
            <a:r>
              <a:rPr lang="fi-FI" dirty="0"/>
              <a:t>Konsortioyhteistyön ja tutkimushankkeen vastuulliset johtajat: </a:t>
            </a:r>
          </a:p>
          <a:p>
            <a:r>
              <a:rPr lang="fi-FI" dirty="0"/>
              <a:t>Katja Valaskivi (TaY, COMET) ja Hannu Nieminen (HY, CRC)</a:t>
            </a:r>
          </a:p>
          <a:p>
            <a:endParaRPr lang="fi-FI" dirty="0"/>
          </a:p>
          <a:p>
            <a:r>
              <a:rPr lang="fi-FI" dirty="0"/>
              <a:t>Hankkeen koordinaattori: Marko Ala-Fossi (TaY)</a:t>
            </a:r>
          </a:p>
          <a:p>
            <a:r>
              <a:rPr lang="fi-FI" dirty="0"/>
              <a:t>Työpakettien vastuuhenkilöt: </a:t>
            </a:r>
          </a:p>
          <a:p>
            <a:endParaRPr lang="fi-FI" dirty="0"/>
          </a:p>
          <a:p>
            <a:r>
              <a:rPr lang="fi-FI" dirty="0"/>
              <a:t>Anette Alén-Savikko &amp; Jockum Hildén (TP1), </a:t>
            </a:r>
          </a:p>
          <a:p>
            <a:r>
              <a:rPr lang="fi-FI" dirty="0"/>
              <a:t>Marko Ala-Fossi (TP2), </a:t>
            </a:r>
          </a:p>
          <a:p>
            <a:r>
              <a:rPr lang="fi-FI" dirty="0"/>
              <a:t>Heikki Hellman &amp; Heikki Kuutti (TP3), </a:t>
            </a:r>
          </a:p>
          <a:p>
            <a:r>
              <a:rPr lang="fi-FI" dirty="0"/>
              <a:t>Ilmari Hiltunen &amp; Paula Haara (TP4), </a:t>
            </a:r>
          </a:p>
          <a:p>
            <a:r>
              <a:rPr lang="fi-FI" dirty="0"/>
              <a:t>Juha Herkman &amp; Janne Matikainen (TP5), </a:t>
            </a:r>
          </a:p>
          <a:p>
            <a:r>
              <a:rPr lang="fi-FI" dirty="0"/>
              <a:t>Mikko Grönlund &amp; Katja Lehtisaari (TP6), </a:t>
            </a:r>
          </a:p>
          <a:p>
            <a:r>
              <a:rPr lang="fi-FI" dirty="0"/>
              <a:t>Johanna Jääsaari &amp; Kari Karppinen (TP7) ja </a:t>
            </a:r>
          </a:p>
          <a:p>
            <a:r>
              <a:rPr lang="fi-FI" dirty="0"/>
              <a:t>Jockum Hildén (TP8). </a:t>
            </a:r>
          </a:p>
        </p:txBody>
      </p:sp>
    </p:spTree>
    <p:extLst>
      <p:ext uri="{BB962C8B-B14F-4D97-AF65-F5344CB8AC3E}">
        <p14:creationId xmlns:p14="http://schemas.microsoft.com/office/powerpoint/2010/main" val="350460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9953" y="1423888"/>
            <a:ext cx="5004047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Picard R.G. and Pickard V.</a:t>
            </a:r>
            <a:r>
              <a:rPr lang="en-US" dirty="0"/>
              <a:t> (2017)</a:t>
            </a:r>
            <a:endParaRPr lang="en-GB" dirty="0"/>
          </a:p>
          <a:p>
            <a:r>
              <a:rPr lang="en-US" i="1" dirty="0"/>
              <a:t>Essential Principles for Contemporary Media</a:t>
            </a:r>
          </a:p>
          <a:p>
            <a:r>
              <a:rPr lang="en-US" i="1" dirty="0"/>
              <a:t>and Communications Policymaking</a:t>
            </a:r>
          </a:p>
          <a:p>
            <a:endParaRPr lang="en-US" sz="1700" i="1" dirty="0"/>
          </a:p>
          <a:p>
            <a:pPr marL="342900" indent="-342900">
              <a:buAutoNum type="arabicParenR"/>
            </a:pPr>
            <a:r>
              <a:rPr lang="fi-FI" sz="1700" dirty="0"/>
              <a:t>kansalaisten viestinnälliset perusoikeudet,</a:t>
            </a:r>
          </a:p>
          <a:p>
            <a:pPr marL="342900" indent="-342900">
              <a:buAutoNum type="arabicParenR"/>
            </a:pPr>
            <a:endParaRPr lang="fi-FI" sz="1700" dirty="0"/>
          </a:p>
          <a:p>
            <a:pPr marL="342900" indent="-342900">
              <a:buAutoNum type="arabicParenR"/>
            </a:pPr>
            <a:r>
              <a:rPr lang="fi-FI" sz="1700" dirty="0"/>
              <a:t>pääsy viestintäverkkoihin ja sisältöihin, </a:t>
            </a:r>
          </a:p>
          <a:p>
            <a:pPr marL="342900" indent="-342900">
              <a:buAutoNum type="arabicParenR"/>
            </a:pPr>
            <a:endParaRPr lang="fi-FI" sz="1700" dirty="0"/>
          </a:p>
          <a:p>
            <a:pPr marL="342900" indent="-342900">
              <a:buAutoNum type="arabicParenR"/>
            </a:pPr>
            <a:r>
              <a:rPr lang="fi-FI" sz="1700" dirty="0"/>
              <a:t>sisältöjen sekä omistusrakenteiden monimuotoisuus ja moniarvoisuus, </a:t>
            </a:r>
          </a:p>
          <a:p>
            <a:pPr marL="342900" indent="-342900">
              <a:buAutoNum type="arabicParenR"/>
            </a:pPr>
            <a:endParaRPr lang="fi-FI" sz="1700" dirty="0"/>
          </a:p>
          <a:p>
            <a:pPr marL="342900" indent="-342900">
              <a:buAutoNum type="arabicParenR"/>
            </a:pPr>
            <a:r>
              <a:rPr lang="fi-FI" sz="1700" dirty="0"/>
              <a:t>käyttäjien ja yhteiskunnan suojelu, </a:t>
            </a:r>
          </a:p>
          <a:p>
            <a:pPr marL="342900" indent="-342900">
              <a:buAutoNum type="arabicParenR"/>
            </a:pPr>
            <a:endParaRPr lang="fi-FI" sz="1700" dirty="0"/>
          </a:p>
          <a:p>
            <a:pPr marL="342900" indent="-342900">
              <a:buAutoNum type="arabicParenR"/>
            </a:pPr>
            <a:r>
              <a:rPr lang="fi-FI" sz="1700" dirty="0"/>
              <a:t>mediatoiminnan läpinäkyvyys ja vastuu, </a:t>
            </a:r>
          </a:p>
          <a:p>
            <a:pPr marL="342900" indent="-342900">
              <a:buAutoNum type="arabicParenR"/>
            </a:pPr>
            <a:endParaRPr lang="fi-FI" sz="1700" dirty="0"/>
          </a:p>
          <a:p>
            <a:pPr marL="342900" indent="-342900">
              <a:buAutoNum type="arabicParenR"/>
            </a:pPr>
            <a:r>
              <a:rPr lang="fi-FI" sz="1700" dirty="0"/>
              <a:t>pyrkimys kehitykselliseen ja taloudelliseen hyötyyn sekä </a:t>
            </a:r>
          </a:p>
          <a:p>
            <a:pPr marL="342900" indent="-342900">
              <a:buAutoNum type="arabicParenR"/>
            </a:pPr>
            <a:endParaRPr lang="fi-FI" sz="1700" dirty="0"/>
          </a:p>
          <a:p>
            <a:pPr marL="342900" indent="-342900">
              <a:buAutoNum type="arabicParenR"/>
            </a:pPr>
            <a:r>
              <a:rPr lang="fi-FI" sz="1700" dirty="0"/>
              <a:t>pyrkimys oikeudenmukaisiin ja tehokkaisiin viestintäpoliittisiin ratkaisuihin.</a:t>
            </a:r>
            <a:endParaRPr lang="en-US" sz="1700" i="1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12E7F6-8C56-484B-BDD2-E44AB11A60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2572" y="2546681"/>
            <a:ext cx="2852939" cy="40265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857F0E-8F87-45CE-8CAE-54BE0B3727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850" y="1530588"/>
            <a:ext cx="2816596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8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D72269-1A68-4FF3-B55F-899A34F7E673}"/>
              </a:ext>
            </a:extLst>
          </p:cNvPr>
          <p:cNvSpPr/>
          <p:nvPr/>
        </p:nvSpPr>
        <p:spPr>
          <a:xfrm>
            <a:off x="323850" y="1566763"/>
            <a:ext cx="88201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1: Kansalaisten viestinnälliset perusoikeudet </a:t>
            </a:r>
          </a:p>
          <a:p>
            <a:endParaRPr lang="fi-FI" dirty="0"/>
          </a:p>
          <a:p>
            <a:r>
              <a:rPr lang="fi-FI" dirty="0"/>
              <a:t>Tarkastelee: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Viestinnän normatiivisia reunaehtoja lainsäädännön tasolla: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i="1" dirty="0"/>
              <a:t>viestinnälliset perusoikeudet </a:t>
            </a:r>
            <a:r>
              <a:rPr lang="fi-FI" dirty="0"/>
              <a:t>(sananvapaus, yksityisyys, ml. tekijänoikeuden  ja valvonnan vaikutukset) ja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i="1" dirty="0"/>
              <a:t>kansalaisten osallistumismahdollisuudet</a:t>
            </a:r>
            <a:r>
              <a:rPr lang="fi-FI" dirty="0"/>
              <a:t> (Picard ja Pickard 2017)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 Sananvapauden tilaa ja olemassa olevia mittareita                                                 (mm. Lehdistönvapaus-indeksiä)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r>
              <a:rPr lang="fi-FI" dirty="0"/>
              <a:t>Ei käsittele: </a:t>
            </a:r>
          </a:p>
          <a:p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hätä- ja kriisiviestinnän infrastruktuuri, markkinahäiriöt (Picard ja Pickard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yksittäiset, konkreettiset ratkaisut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prosessi</a:t>
            </a:r>
          </a:p>
        </p:txBody>
      </p:sp>
    </p:spTree>
    <p:extLst>
      <p:ext uri="{BB962C8B-B14F-4D97-AF65-F5344CB8AC3E}">
        <p14:creationId xmlns:p14="http://schemas.microsoft.com/office/powerpoint/2010/main" val="348307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E019A9-B068-4339-99B2-01A409AB72BF}"/>
              </a:ext>
            </a:extLst>
          </p:cNvPr>
          <p:cNvSpPr/>
          <p:nvPr/>
        </p:nvSpPr>
        <p:spPr>
          <a:xfrm>
            <a:off x="323850" y="1543248"/>
            <a:ext cx="87862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2: Pääsy media- ja viestintäpalveluihin</a:t>
            </a:r>
          </a:p>
          <a:p>
            <a:endParaRPr lang="fi-FI" dirty="0"/>
          </a:p>
          <a:p>
            <a:r>
              <a:rPr lang="fi-FI" dirty="0"/>
              <a:t>Tarkastelee kansalaisten pääsyä eri media- ja viestintäpalveluihin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palveluiden yleisenä teknisenä saatavuutena (väestöpeitto)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palveluiden käyttöönoton asteena, johon vaikuttavat saatavuuden ohella muun muassa palveluiden edullisuus ja laatu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erityisryhmien kuten aisti- ja puhevammaisten mahdollisuuksina media- ja viestintäpalveluiden käyttämiseen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/>
              <a:t>sekä media-ja viestintäpalveluiden tekniseen saatavuuteen, hintaan ja laatuun vaikuttaneita media- ja viestintäpoliittisia ratkaisuja vv. 2007-2017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r>
              <a:rPr lang="fi-FI" dirty="0"/>
              <a:t>Ei käsittele: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teknologioiden ja palveluiden yhteenliitettävyyttä (Picard ja Pickard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eri sisältöjen saatavuuteen (TP3), saatavuuden rajoittamiseen (TP4) tai median talouteen ja tukiin (TP6) yleisemmin liittyviä kysymyksiä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77527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847655-7156-4AD0-96DB-EED6BDE8A82D}"/>
              </a:ext>
            </a:extLst>
          </p:cNvPr>
          <p:cNvSpPr/>
          <p:nvPr/>
        </p:nvSpPr>
        <p:spPr>
          <a:xfrm>
            <a:off x="399596" y="1415116"/>
            <a:ext cx="874440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/>
              <a:t>TP 3: Median monimuotoisuus ja moniarvoisuus </a:t>
            </a:r>
          </a:p>
          <a:p>
            <a:r>
              <a:rPr lang="fi-FI" dirty="0"/>
              <a:t>Fokus: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i="1" dirty="0"/>
              <a:t>kartoittaa, millaisilla malleilla ja käsitteillä media-alan monimuotoisuutta, monipuolisuutta ja moniarvoisuutta nykyisin mitataan</a:t>
            </a:r>
            <a:r>
              <a:rPr lang="fi-FI" dirty="0"/>
              <a:t> ja arvioidaan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i="1" dirty="0"/>
              <a:t>laatia ehdotus jatkuvaan seurantaan soveltuviksi mittareiksi</a:t>
            </a:r>
            <a:r>
              <a:rPr lang="fi-FI" dirty="0"/>
              <a:t>, osittain jo nyt käytössä olevia mittareita hyödyntäen</a:t>
            </a:r>
          </a:p>
          <a:p>
            <a:r>
              <a:rPr lang="fi-FI" dirty="0"/>
              <a:t>Keskeiset käsitteet: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monimuotoisuus (</a:t>
            </a:r>
            <a:r>
              <a:rPr lang="fi-FI" i="1" dirty="0"/>
              <a:t>diversity</a:t>
            </a:r>
            <a:r>
              <a:rPr lang="fi-FI" dirty="0"/>
              <a:t>): ulkoinen ja sisäinen, median omistuksen keskittyminen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monipuolisuus (</a:t>
            </a:r>
            <a:r>
              <a:rPr lang="fi-FI" i="1" dirty="0"/>
              <a:t>variety</a:t>
            </a:r>
            <a:r>
              <a:rPr lang="fi-FI" dirty="0"/>
              <a:t>): sisältöjen, sisältötyyppien ja median käytön moninaisuus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/>
              <a:t>moniarvoisuus (</a:t>
            </a:r>
            <a:r>
              <a:rPr lang="fi-FI" i="1" dirty="0"/>
              <a:t>plurality</a:t>
            </a:r>
            <a:r>
              <a:rPr lang="fi-FI" dirty="0"/>
              <a:t>): median ideologinen/kulttuurinen moninaisuus, mielipidekirjo</a:t>
            </a:r>
          </a:p>
          <a:p>
            <a:endParaRPr lang="fi-FI" dirty="0"/>
          </a:p>
          <a:p>
            <a:r>
              <a:rPr lang="fi-FI" dirty="0"/>
              <a:t>Tutkimusaineisto: </a:t>
            </a:r>
          </a:p>
          <a:p>
            <a:pPr lvl="1"/>
            <a:r>
              <a:rPr lang="fi-FI" dirty="0"/>
              <a:t>LVM:n ja Ficoran raportit ja selvitykset (2007–2017)</a:t>
            </a:r>
          </a:p>
          <a:p>
            <a:pPr lvl="1"/>
            <a:r>
              <a:rPr lang="fi-FI" dirty="0"/>
              <a:t>Tilastokeskuksen, alan toimijoiden ym. tilastot </a:t>
            </a:r>
          </a:p>
          <a:p>
            <a:pPr lvl="1"/>
            <a:r>
              <a:rPr lang="fi-FI" dirty="0"/>
              <a:t>lisäksi kirjallisuuskatsaus alan tutkimukseen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986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omet_log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75"/>
          <a:stretch>
            <a:fillRect/>
          </a:stretch>
        </p:blipFill>
        <p:spPr bwMode="auto">
          <a:xfrm>
            <a:off x="250825" y="2166938"/>
            <a:ext cx="4389438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co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8913"/>
            <a:ext cx="3240088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23850" y="1412875"/>
            <a:ext cx="8424863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6443663" y="5876925"/>
            <a:ext cx="22320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66CCFF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000">
              <a:solidFill>
                <a:srgbClr val="006699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7" y="677961"/>
            <a:ext cx="18859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381582" y="1116111"/>
            <a:ext cx="2922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>
                <a:solidFill>
                  <a:srgbClr val="000000"/>
                </a:solidFill>
                <a:latin typeface="Calibri"/>
                <a:cs typeface="Calibri" panose="020F0502020204030204" pitchFamily="34" charset="0"/>
              </a:rPr>
              <a:t>VIESTINTÄTIETEIDEN TIEDEKUNTA </a:t>
            </a:r>
            <a:endParaRPr lang="en-GB" sz="1400" dirty="0">
              <a:solidFill>
                <a:srgbClr val="000000"/>
              </a:solidFill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F9532C-D95E-40C9-8490-3CE74E78BACF}"/>
              </a:ext>
            </a:extLst>
          </p:cNvPr>
          <p:cNvSpPr/>
          <p:nvPr/>
        </p:nvSpPr>
        <p:spPr>
          <a:xfrm>
            <a:off x="381582" y="1436813"/>
            <a:ext cx="876241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/>
              <a:t>TP 4: Kansalaisten ja yhteiskunnan suojelu</a:t>
            </a:r>
          </a:p>
          <a:p>
            <a:r>
              <a:rPr lang="fi-FI" dirty="0"/>
              <a:t> </a:t>
            </a:r>
          </a:p>
          <a:p>
            <a:r>
              <a:rPr lang="fi-FI" dirty="0"/>
              <a:t>1</a:t>
            </a:r>
            <a:r>
              <a:rPr lang="fi-FI" i="1" dirty="0"/>
              <a:t>)  Kansalaisten ja yhteiskunnan suojelu rikoksilta, hyväksikäytöltä ja väkivallalta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Yllyttäminen rikoksiin, väkivaltaan tai muukalaisvihaan.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Sisällöntarjoajien, ylläpitäjien sekä digitaalisten alustojen vastuut ja näiden toiminnan yhteiskunnalliset vaikutukset.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r>
              <a:rPr lang="fi-FI" dirty="0"/>
              <a:t>2</a:t>
            </a:r>
            <a:r>
              <a:rPr lang="fi-FI" i="1" dirty="0"/>
              <a:t>) Haavoittuvien ihmisryhmien suojelu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Alaikäiset ja muut erityisen suojelun kohteeksi määritellyt ryhmät, kuten vammaiset, vanhukset ja mielenterveyden häiriöistä kärsivät.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Ikärajoitetut sisällöt, väkivaltasisällöt, päihteisiin liittyvät sisällöt ja pornografia.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Verkkopelaaminen ja uhkapelit, verkkokiusaaminen sekä alaikäisiin kohdistuva mainonta.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Suojeluun tähtäävä mediakasvatus.</a:t>
            </a:r>
          </a:p>
          <a:p>
            <a:endParaRPr lang="fi-FI" dirty="0"/>
          </a:p>
          <a:p>
            <a:r>
              <a:rPr lang="fi-FI" dirty="0"/>
              <a:t>Rajaukset: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Kuluttajansuojaa tarkastellaan vain, kun se liittyy kiinteästi suojelun teemoihin.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Yksityisyydensuojan ja tietosuojan teemat käsitellään työpaketissa 1.</a:t>
            </a:r>
            <a:br>
              <a:rPr lang="fi-FI" dirty="0"/>
            </a:b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53056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Kalvopohja PowerPoint 2007-2010</Template>
  <TotalTime>353</TotalTime>
  <Words>1044</Words>
  <Application>Microsoft Office PowerPoint</Application>
  <PresentationFormat>On-screen Show (4:3)</PresentationFormat>
  <Paragraphs>195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Office-teema</vt:lpstr>
      <vt:lpstr>Default Design</vt:lpstr>
      <vt:lpstr>Mediapolitiikan tila ja sen mittaaminen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Kiitos ! marko.ala-fossi@uta.fi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Marko Ala-Fossi</dc:creator>
  <cp:lastModifiedBy>Marko Ala-Fossi</cp:lastModifiedBy>
  <cp:revision>103</cp:revision>
  <cp:lastPrinted>2017-10-19T11:58:50Z</cp:lastPrinted>
  <dcterms:created xsi:type="dcterms:W3CDTF">2017-01-05T14:48:11Z</dcterms:created>
  <dcterms:modified xsi:type="dcterms:W3CDTF">2017-10-19T12:28:31Z</dcterms:modified>
</cp:coreProperties>
</file>