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313" r:id="rId6"/>
    <p:sldId id="387" r:id="rId7"/>
    <p:sldId id="388" r:id="rId8"/>
    <p:sldId id="389" r:id="rId9"/>
    <p:sldId id="391" r:id="rId10"/>
    <p:sldId id="393" r:id="rId11"/>
    <p:sldId id="394" r:id="rId12"/>
    <p:sldId id="395" r:id="rId13"/>
    <p:sldId id="397" r:id="rId14"/>
    <p:sldId id="396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6" r:id="rId23"/>
    <p:sldId id="405" r:id="rId24"/>
    <p:sldId id="407" r:id="rId25"/>
    <p:sldId id="425" r:id="rId26"/>
    <p:sldId id="426" r:id="rId27"/>
    <p:sldId id="408" r:id="rId28"/>
    <p:sldId id="409" r:id="rId29"/>
    <p:sldId id="427" r:id="rId30"/>
    <p:sldId id="420" r:id="rId31"/>
    <p:sldId id="418" r:id="rId32"/>
    <p:sldId id="419" r:id="rId33"/>
    <p:sldId id="410" r:id="rId34"/>
    <p:sldId id="415" r:id="rId35"/>
    <p:sldId id="411" r:id="rId36"/>
    <p:sldId id="412" r:id="rId37"/>
    <p:sldId id="413" r:id="rId38"/>
    <p:sldId id="414" r:id="rId39"/>
    <p:sldId id="378" r:id="rId40"/>
    <p:sldId id="422" r:id="rId41"/>
    <p:sldId id="421" r:id="rId42"/>
    <p:sldId id="385" r:id="rId43"/>
    <p:sldId id="349" r:id="rId44"/>
    <p:sldId id="423" r:id="rId45"/>
  </p:sldIdLst>
  <p:sldSz cx="9906000" cy="6858000" type="A4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C34DD4-3075-44F9-AB0B-A691B871B688}">
          <p14:sldIdLst>
            <p14:sldId id="256"/>
            <p14:sldId id="313"/>
            <p14:sldId id="387"/>
            <p14:sldId id="388"/>
            <p14:sldId id="389"/>
            <p14:sldId id="391"/>
            <p14:sldId id="393"/>
            <p14:sldId id="394"/>
            <p14:sldId id="395"/>
            <p14:sldId id="397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6"/>
            <p14:sldId id="405"/>
            <p14:sldId id="407"/>
            <p14:sldId id="425"/>
            <p14:sldId id="426"/>
            <p14:sldId id="408"/>
            <p14:sldId id="409"/>
            <p14:sldId id="427"/>
            <p14:sldId id="420"/>
            <p14:sldId id="418"/>
            <p14:sldId id="419"/>
            <p14:sldId id="410"/>
            <p14:sldId id="415"/>
            <p14:sldId id="411"/>
            <p14:sldId id="412"/>
            <p14:sldId id="413"/>
            <p14:sldId id="414"/>
            <p14:sldId id="378"/>
            <p14:sldId id="422"/>
            <p14:sldId id="421"/>
            <p14:sldId id="385"/>
            <p14:sldId id="349"/>
            <p14:sldId id="4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48"/>
    <a:srgbClr val="38372F"/>
    <a:srgbClr val="FFFFFF"/>
    <a:srgbClr val="DAA600"/>
    <a:srgbClr val="646464"/>
    <a:srgbClr val="252A2E"/>
    <a:srgbClr val="000000"/>
    <a:srgbClr val="4A555C"/>
    <a:srgbClr val="002663"/>
    <a:srgbClr val="E8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 showGuides="1">
      <p:cViewPr varScale="1">
        <p:scale>
          <a:sx n="107" d="100"/>
          <a:sy n="107" d="100"/>
        </p:scale>
        <p:origin x="-83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20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3B106-E217-4BF6-8503-7A240D7B77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61E6D-7F6C-4C8B-A3B6-1F63B66FEA37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cap="all" baseline="0" noProof="0" dirty="0" smtClean="0"/>
            <a:t>Konseptin kirkastus ja käyttäjäanalyysi</a:t>
          </a:r>
          <a:endParaRPr lang="fi-FI" sz="1400" cap="all" baseline="0" noProof="0" dirty="0"/>
        </a:p>
      </dgm:t>
    </dgm:pt>
    <dgm:pt modelId="{1610FB18-8D29-4CDC-9CB0-E975CD9FB569}" type="parTrans" cxnId="{A54312B5-3EC5-48EF-8D9A-CE5A47E5A63B}">
      <dgm:prSet/>
      <dgm:spPr/>
      <dgm:t>
        <a:bodyPr/>
        <a:lstStyle/>
        <a:p>
          <a:endParaRPr lang="en-US" sz="1500"/>
        </a:p>
      </dgm:t>
    </dgm:pt>
    <dgm:pt modelId="{87A89033-9FFB-42E3-91FC-9D811F02CB92}" type="sibTrans" cxnId="{A54312B5-3EC5-48EF-8D9A-CE5A47E5A63B}">
      <dgm:prSet/>
      <dgm:spPr/>
      <dgm:t>
        <a:bodyPr/>
        <a:lstStyle/>
        <a:p>
          <a:endParaRPr lang="en-US" sz="1500"/>
        </a:p>
      </dgm:t>
    </dgm:pt>
    <dgm:pt modelId="{201ADFE9-42E1-4C6F-A8E8-BCB559F8A54C}">
      <dgm:prSet phldrT="[Teksti]" custT="1"/>
      <dgm:spPr/>
      <dgm:t>
        <a:bodyPr/>
        <a:lstStyle/>
        <a:p>
          <a:r>
            <a:rPr lang="fi-FI" sz="1400" cap="all" baseline="0" dirty="0" smtClean="0"/>
            <a:t>Käyttökokemus / Palvelumuotoilu</a:t>
          </a:r>
          <a:endParaRPr lang="en-US" sz="1400" cap="all" baseline="0" dirty="0"/>
        </a:p>
      </dgm:t>
    </dgm:pt>
    <dgm:pt modelId="{670BFD76-D210-4443-AC56-AD92609E4A6B}" type="parTrans" cxnId="{3410B42E-103A-4F9B-9291-B4DE92E65F37}">
      <dgm:prSet/>
      <dgm:spPr/>
      <dgm:t>
        <a:bodyPr/>
        <a:lstStyle/>
        <a:p>
          <a:endParaRPr lang="en-US" sz="1500"/>
        </a:p>
      </dgm:t>
    </dgm:pt>
    <dgm:pt modelId="{4AB01FD1-12FF-4FB3-92F6-5439AA213FB7}" type="sibTrans" cxnId="{3410B42E-103A-4F9B-9291-B4DE92E65F37}">
      <dgm:prSet/>
      <dgm:spPr/>
      <dgm:t>
        <a:bodyPr/>
        <a:lstStyle/>
        <a:p>
          <a:endParaRPr lang="en-US" sz="1500"/>
        </a:p>
      </dgm:t>
    </dgm:pt>
    <dgm:pt modelId="{499FC273-DD63-4FCB-8929-6C5C1F4CE36C}">
      <dgm:prSet phldrT="[Teksti]" custT="1"/>
      <dgm:spPr>
        <a:solidFill>
          <a:schemeClr val="tx1"/>
        </a:solidFill>
      </dgm:spPr>
      <dgm:t>
        <a:bodyPr lIns="0" rIns="0"/>
        <a:lstStyle/>
        <a:p>
          <a:r>
            <a:rPr lang="en-US" sz="1400" cap="all" baseline="0" dirty="0" smtClean="0"/>
            <a:t>Vaatimusten määrittely</a:t>
          </a:r>
          <a:endParaRPr lang="en-US" sz="1400" cap="all" baseline="0" dirty="0"/>
        </a:p>
      </dgm:t>
    </dgm:pt>
    <dgm:pt modelId="{5168BC4B-8CDE-4410-9D44-18C00E61244B}" type="parTrans" cxnId="{8A8833F2-4195-4C61-B4E7-D5C4D2A28142}">
      <dgm:prSet/>
      <dgm:spPr/>
      <dgm:t>
        <a:bodyPr/>
        <a:lstStyle/>
        <a:p>
          <a:endParaRPr lang="fi-FI" sz="1500"/>
        </a:p>
      </dgm:t>
    </dgm:pt>
    <dgm:pt modelId="{3B9DF26C-5692-46D0-8CBF-666A8BC45748}" type="sibTrans" cxnId="{8A8833F2-4195-4C61-B4E7-D5C4D2A28142}">
      <dgm:prSet/>
      <dgm:spPr/>
      <dgm:t>
        <a:bodyPr/>
        <a:lstStyle/>
        <a:p>
          <a:endParaRPr lang="fi-FI" sz="1500"/>
        </a:p>
      </dgm:t>
    </dgm:pt>
    <dgm:pt modelId="{3587FB4A-646D-4821-91D5-366416D22CC9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Toteutus</a:t>
          </a:r>
          <a:endParaRPr lang="fi-FI" sz="1800" cap="all" baseline="0" noProof="0" dirty="0"/>
        </a:p>
      </dgm:t>
    </dgm:pt>
    <dgm:pt modelId="{AD468384-CF9C-48E8-A93F-814F1A5E86FB}" type="parTrans" cxnId="{A648B6B4-B6E3-44C3-A8EA-0C85397469FB}">
      <dgm:prSet/>
      <dgm:spPr/>
      <dgm:t>
        <a:bodyPr/>
        <a:lstStyle/>
        <a:p>
          <a:endParaRPr lang="fi-FI" sz="1500"/>
        </a:p>
      </dgm:t>
    </dgm:pt>
    <dgm:pt modelId="{67885674-8DD7-4774-BB76-EB5BC30E2339}" type="sibTrans" cxnId="{A648B6B4-B6E3-44C3-A8EA-0C85397469FB}">
      <dgm:prSet/>
      <dgm:spPr/>
      <dgm:t>
        <a:bodyPr/>
        <a:lstStyle/>
        <a:p>
          <a:endParaRPr lang="fi-FI" sz="1500"/>
        </a:p>
      </dgm:t>
    </dgm:pt>
    <dgm:pt modelId="{B340CD08-33BC-45E4-A5B5-349D6B3A0F47}" type="pres">
      <dgm:prSet presAssocID="{4063B106-E217-4BF6-8503-7A240D7B7786}" presName="Name0" presStyleCnt="0">
        <dgm:presLayoutVars>
          <dgm:dir/>
          <dgm:animLvl val="lvl"/>
          <dgm:resizeHandles val="exact"/>
        </dgm:presLayoutVars>
      </dgm:prSet>
      <dgm:spPr/>
    </dgm:pt>
    <dgm:pt modelId="{2E507A30-2773-4FA8-A7F0-B613318CBED9}" type="pres">
      <dgm:prSet presAssocID="{52961E6D-7F6C-4C8B-A3B6-1F63B66FEA3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7D5C74-F8FE-45C1-9FDB-889109A441A0}" type="pres">
      <dgm:prSet presAssocID="{87A89033-9FFB-42E3-91FC-9D811F02CB92}" presName="parTxOnlySpace" presStyleCnt="0"/>
      <dgm:spPr/>
    </dgm:pt>
    <dgm:pt modelId="{0D9FE58A-FC80-4020-B44A-A0B2E22912C4}" type="pres">
      <dgm:prSet presAssocID="{201ADFE9-42E1-4C6F-A8E8-BCB559F8A54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9360C7-19CE-492B-ABF9-653B851C2B5A}" type="pres">
      <dgm:prSet presAssocID="{4AB01FD1-12FF-4FB3-92F6-5439AA213FB7}" presName="parTxOnlySpace" presStyleCnt="0"/>
      <dgm:spPr/>
    </dgm:pt>
    <dgm:pt modelId="{D4369C6B-0643-44BB-8616-9DCCD3207594}" type="pres">
      <dgm:prSet presAssocID="{499FC273-DD63-4FCB-8929-6C5C1F4CE36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F110A4-6FDE-49B4-A9FE-938036BC9597}" type="pres">
      <dgm:prSet presAssocID="{3B9DF26C-5692-46D0-8CBF-666A8BC45748}" presName="parTxOnlySpace" presStyleCnt="0"/>
      <dgm:spPr/>
    </dgm:pt>
    <dgm:pt modelId="{1B65D3BA-0314-4EEE-A665-705C07515521}" type="pres">
      <dgm:prSet presAssocID="{3587FB4A-646D-4821-91D5-366416D22C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6DD6D9-B8FB-47FE-8B99-C4CBED68781F}" type="presOf" srcId="{52961E6D-7F6C-4C8B-A3B6-1F63B66FEA37}" destId="{2E507A30-2773-4FA8-A7F0-B613318CBED9}" srcOrd="0" destOrd="0" presId="urn:microsoft.com/office/officeart/2005/8/layout/chevron1"/>
    <dgm:cxn modelId="{1A467E68-6D4B-4CA3-9C5C-15875CF7D664}" type="presOf" srcId="{4063B106-E217-4BF6-8503-7A240D7B7786}" destId="{B340CD08-33BC-45E4-A5B5-349D6B3A0F47}" srcOrd="0" destOrd="0" presId="urn:microsoft.com/office/officeart/2005/8/layout/chevron1"/>
    <dgm:cxn modelId="{3410B42E-103A-4F9B-9291-B4DE92E65F37}" srcId="{4063B106-E217-4BF6-8503-7A240D7B7786}" destId="{201ADFE9-42E1-4C6F-A8E8-BCB559F8A54C}" srcOrd="1" destOrd="0" parTransId="{670BFD76-D210-4443-AC56-AD92609E4A6B}" sibTransId="{4AB01FD1-12FF-4FB3-92F6-5439AA213FB7}"/>
    <dgm:cxn modelId="{A648B6B4-B6E3-44C3-A8EA-0C85397469FB}" srcId="{4063B106-E217-4BF6-8503-7A240D7B7786}" destId="{3587FB4A-646D-4821-91D5-366416D22CC9}" srcOrd="3" destOrd="0" parTransId="{AD468384-CF9C-48E8-A93F-814F1A5E86FB}" sibTransId="{67885674-8DD7-4774-BB76-EB5BC30E2339}"/>
    <dgm:cxn modelId="{DC523E30-4E3B-4A7E-93CB-0392663F717A}" type="presOf" srcId="{499FC273-DD63-4FCB-8929-6C5C1F4CE36C}" destId="{D4369C6B-0643-44BB-8616-9DCCD3207594}" srcOrd="0" destOrd="0" presId="urn:microsoft.com/office/officeart/2005/8/layout/chevron1"/>
    <dgm:cxn modelId="{44346769-0862-40F5-A2D8-EA5FC5A9A767}" type="presOf" srcId="{201ADFE9-42E1-4C6F-A8E8-BCB559F8A54C}" destId="{0D9FE58A-FC80-4020-B44A-A0B2E22912C4}" srcOrd="0" destOrd="0" presId="urn:microsoft.com/office/officeart/2005/8/layout/chevron1"/>
    <dgm:cxn modelId="{A54312B5-3EC5-48EF-8D9A-CE5A47E5A63B}" srcId="{4063B106-E217-4BF6-8503-7A240D7B7786}" destId="{52961E6D-7F6C-4C8B-A3B6-1F63B66FEA37}" srcOrd="0" destOrd="0" parTransId="{1610FB18-8D29-4CDC-9CB0-E975CD9FB569}" sibTransId="{87A89033-9FFB-42E3-91FC-9D811F02CB92}"/>
    <dgm:cxn modelId="{66761497-895A-4BBE-B2B7-E2E2FFFC3988}" type="presOf" srcId="{3587FB4A-646D-4821-91D5-366416D22CC9}" destId="{1B65D3BA-0314-4EEE-A665-705C07515521}" srcOrd="0" destOrd="0" presId="urn:microsoft.com/office/officeart/2005/8/layout/chevron1"/>
    <dgm:cxn modelId="{8A8833F2-4195-4C61-B4E7-D5C4D2A28142}" srcId="{4063B106-E217-4BF6-8503-7A240D7B7786}" destId="{499FC273-DD63-4FCB-8929-6C5C1F4CE36C}" srcOrd="2" destOrd="0" parTransId="{5168BC4B-8CDE-4410-9D44-18C00E61244B}" sibTransId="{3B9DF26C-5692-46D0-8CBF-666A8BC45748}"/>
    <dgm:cxn modelId="{823EC334-1EDE-4A74-B8EB-71F78F86C7A5}" type="presParOf" srcId="{B340CD08-33BC-45E4-A5B5-349D6B3A0F47}" destId="{2E507A30-2773-4FA8-A7F0-B613318CBED9}" srcOrd="0" destOrd="0" presId="urn:microsoft.com/office/officeart/2005/8/layout/chevron1"/>
    <dgm:cxn modelId="{D22A2D63-2D70-44D8-8FED-3FA6D1548102}" type="presParOf" srcId="{B340CD08-33BC-45E4-A5B5-349D6B3A0F47}" destId="{DF7D5C74-F8FE-45C1-9FDB-889109A441A0}" srcOrd="1" destOrd="0" presId="urn:microsoft.com/office/officeart/2005/8/layout/chevron1"/>
    <dgm:cxn modelId="{9858732A-E1BC-4EC6-8CE5-7D20D145F80C}" type="presParOf" srcId="{B340CD08-33BC-45E4-A5B5-349D6B3A0F47}" destId="{0D9FE58A-FC80-4020-B44A-A0B2E22912C4}" srcOrd="2" destOrd="0" presId="urn:microsoft.com/office/officeart/2005/8/layout/chevron1"/>
    <dgm:cxn modelId="{101A3959-C1AD-474A-BD40-B0BBF8AAAA3C}" type="presParOf" srcId="{B340CD08-33BC-45E4-A5B5-349D6B3A0F47}" destId="{719360C7-19CE-492B-ABF9-653B851C2B5A}" srcOrd="3" destOrd="0" presId="urn:microsoft.com/office/officeart/2005/8/layout/chevron1"/>
    <dgm:cxn modelId="{718EF73F-B33A-4FB2-80CE-C26E4BA7DBCB}" type="presParOf" srcId="{B340CD08-33BC-45E4-A5B5-349D6B3A0F47}" destId="{D4369C6B-0643-44BB-8616-9DCCD3207594}" srcOrd="4" destOrd="0" presId="urn:microsoft.com/office/officeart/2005/8/layout/chevron1"/>
    <dgm:cxn modelId="{E28FC33D-146A-4AA4-9D74-5FEDC97AE70F}" type="presParOf" srcId="{B340CD08-33BC-45E4-A5B5-349D6B3A0F47}" destId="{0BF110A4-6FDE-49B4-A9FE-938036BC9597}" srcOrd="5" destOrd="0" presId="urn:microsoft.com/office/officeart/2005/8/layout/chevron1"/>
    <dgm:cxn modelId="{4A70DBE6-7F9B-40E9-93DA-10ADAA265874}" type="presParOf" srcId="{B340CD08-33BC-45E4-A5B5-349D6B3A0F47}" destId="{1B65D3BA-0314-4EEE-A665-705C075155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3B106-E217-4BF6-8503-7A240D7B77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61E6D-7F6C-4C8B-A3B6-1F63B66FEA37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cap="all" baseline="0" noProof="0" dirty="0" smtClean="0"/>
            <a:t>Konseptin kirkastus ja käyttäjäanalyysi</a:t>
          </a:r>
          <a:endParaRPr lang="fi-FI" sz="1400" cap="all" baseline="0" noProof="0" dirty="0"/>
        </a:p>
      </dgm:t>
    </dgm:pt>
    <dgm:pt modelId="{1610FB18-8D29-4CDC-9CB0-E975CD9FB569}" type="parTrans" cxnId="{A54312B5-3EC5-48EF-8D9A-CE5A47E5A63B}">
      <dgm:prSet/>
      <dgm:spPr/>
      <dgm:t>
        <a:bodyPr/>
        <a:lstStyle/>
        <a:p>
          <a:endParaRPr lang="en-US" sz="1500"/>
        </a:p>
      </dgm:t>
    </dgm:pt>
    <dgm:pt modelId="{87A89033-9FFB-42E3-91FC-9D811F02CB92}" type="sibTrans" cxnId="{A54312B5-3EC5-48EF-8D9A-CE5A47E5A63B}">
      <dgm:prSet/>
      <dgm:spPr/>
      <dgm:t>
        <a:bodyPr/>
        <a:lstStyle/>
        <a:p>
          <a:endParaRPr lang="en-US" sz="1500"/>
        </a:p>
      </dgm:t>
    </dgm:pt>
    <dgm:pt modelId="{201ADFE9-42E1-4C6F-A8E8-BCB559F8A54C}">
      <dgm:prSet phldrT="[Teksti]" custT="1"/>
      <dgm:spPr/>
      <dgm:t>
        <a:bodyPr/>
        <a:lstStyle/>
        <a:p>
          <a:r>
            <a:rPr lang="fi-FI" sz="1400" cap="all" baseline="0" dirty="0" smtClean="0"/>
            <a:t>Käyttökokemus / Palvelumuotoilu</a:t>
          </a:r>
          <a:endParaRPr lang="en-US" sz="1400" cap="all" baseline="0" dirty="0"/>
        </a:p>
      </dgm:t>
    </dgm:pt>
    <dgm:pt modelId="{670BFD76-D210-4443-AC56-AD92609E4A6B}" type="parTrans" cxnId="{3410B42E-103A-4F9B-9291-B4DE92E65F37}">
      <dgm:prSet/>
      <dgm:spPr/>
      <dgm:t>
        <a:bodyPr/>
        <a:lstStyle/>
        <a:p>
          <a:endParaRPr lang="en-US" sz="1500"/>
        </a:p>
      </dgm:t>
    </dgm:pt>
    <dgm:pt modelId="{4AB01FD1-12FF-4FB3-92F6-5439AA213FB7}" type="sibTrans" cxnId="{3410B42E-103A-4F9B-9291-B4DE92E65F37}">
      <dgm:prSet/>
      <dgm:spPr/>
      <dgm:t>
        <a:bodyPr/>
        <a:lstStyle/>
        <a:p>
          <a:endParaRPr lang="en-US" sz="1500"/>
        </a:p>
      </dgm:t>
    </dgm:pt>
    <dgm:pt modelId="{499FC273-DD63-4FCB-8929-6C5C1F4CE36C}">
      <dgm:prSet phldrT="[Teksti]" custT="1"/>
      <dgm:spPr>
        <a:solidFill>
          <a:schemeClr val="tx1"/>
        </a:solidFill>
      </dgm:spPr>
      <dgm:t>
        <a:bodyPr lIns="0" rIns="0"/>
        <a:lstStyle/>
        <a:p>
          <a:r>
            <a:rPr lang="en-US" sz="1400" cap="all" baseline="0" dirty="0" smtClean="0"/>
            <a:t>Vaatimusten määrittely</a:t>
          </a:r>
          <a:endParaRPr lang="en-US" sz="1400" cap="all" baseline="0" dirty="0"/>
        </a:p>
      </dgm:t>
    </dgm:pt>
    <dgm:pt modelId="{5168BC4B-8CDE-4410-9D44-18C00E61244B}" type="parTrans" cxnId="{8A8833F2-4195-4C61-B4E7-D5C4D2A28142}">
      <dgm:prSet/>
      <dgm:spPr/>
      <dgm:t>
        <a:bodyPr/>
        <a:lstStyle/>
        <a:p>
          <a:endParaRPr lang="fi-FI" sz="1500"/>
        </a:p>
      </dgm:t>
    </dgm:pt>
    <dgm:pt modelId="{3B9DF26C-5692-46D0-8CBF-666A8BC45748}" type="sibTrans" cxnId="{8A8833F2-4195-4C61-B4E7-D5C4D2A28142}">
      <dgm:prSet/>
      <dgm:spPr/>
      <dgm:t>
        <a:bodyPr/>
        <a:lstStyle/>
        <a:p>
          <a:endParaRPr lang="fi-FI" sz="1500"/>
        </a:p>
      </dgm:t>
    </dgm:pt>
    <dgm:pt modelId="{3587FB4A-646D-4821-91D5-366416D22CC9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Toteutus</a:t>
          </a:r>
          <a:endParaRPr lang="fi-FI" sz="1800" cap="all" baseline="0" noProof="0" dirty="0"/>
        </a:p>
      </dgm:t>
    </dgm:pt>
    <dgm:pt modelId="{AD468384-CF9C-48E8-A93F-814F1A5E86FB}" type="parTrans" cxnId="{A648B6B4-B6E3-44C3-A8EA-0C85397469FB}">
      <dgm:prSet/>
      <dgm:spPr/>
      <dgm:t>
        <a:bodyPr/>
        <a:lstStyle/>
        <a:p>
          <a:endParaRPr lang="fi-FI" sz="1500"/>
        </a:p>
      </dgm:t>
    </dgm:pt>
    <dgm:pt modelId="{67885674-8DD7-4774-BB76-EB5BC30E2339}" type="sibTrans" cxnId="{A648B6B4-B6E3-44C3-A8EA-0C85397469FB}">
      <dgm:prSet/>
      <dgm:spPr/>
      <dgm:t>
        <a:bodyPr/>
        <a:lstStyle/>
        <a:p>
          <a:endParaRPr lang="fi-FI" sz="1500"/>
        </a:p>
      </dgm:t>
    </dgm:pt>
    <dgm:pt modelId="{B340CD08-33BC-45E4-A5B5-349D6B3A0F47}" type="pres">
      <dgm:prSet presAssocID="{4063B106-E217-4BF6-8503-7A240D7B7786}" presName="Name0" presStyleCnt="0">
        <dgm:presLayoutVars>
          <dgm:dir/>
          <dgm:animLvl val="lvl"/>
          <dgm:resizeHandles val="exact"/>
        </dgm:presLayoutVars>
      </dgm:prSet>
      <dgm:spPr/>
    </dgm:pt>
    <dgm:pt modelId="{2E507A30-2773-4FA8-A7F0-B613318CBED9}" type="pres">
      <dgm:prSet presAssocID="{52961E6D-7F6C-4C8B-A3B6-1F63B66FEA3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7D5C74-F8FE-45C1-9FDB-889109A441A0}" type="pres">
      <dgm:prSet presAssocID="{87A89033-9FFB-42E3-91FC-9D811F02CB92}" presName="parTxOnlySpace" presStyleCnt="0"/>
      <dgm:spPr/>
    </dgm:pt>
    <dgm:pt modelId="{0D9FE58A-FC80-4020-B44A-A0B2E22912C4}" type="pres">
      <dgm:prSet presAssocID="{201ADFE9-42E1-4C6F-A8E8-BCB559F8A54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9360C7-19CE-492B-ABF9-653B851C2B5A}" type="pres">
      <dgm:prSet presAssocID="{4AB01FD1-12FF-4FB3-92F6-5439AA213FB7}" presName="parTxOnlySpace" presStyleCnt="0"/>
      <dgm:spPr/>
    </dgm:pt>
    <dgm:pt modelId="{D4369C6B-0643-44BB-8616-9DCCD3207594}" type="pres">
      <dgm:prSet presAssocID="{499FC273-DD63-4FCB-8929-6C5C1F4CE36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F110A4-6FDE-49B4-A9FE-938036BC9597}" type="pres">
      <dgm:prSet presAssocID="{3B9DF26C-5692-46D0-8CBF-666A8BC45748}" presName="parTxOnlySpace" presStyleCnt="0"/>
      <dgm:spPr/>
    </dgm:pt>
    <dgm:pt modelId="{1B65D3BA-0314-4EEE-A665-705C07515521}" type="pres">
      <dgm:prSet presAssocID="{3587FB4A-646D-4821-91D5-366416D22C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CA73077-2570-4E39-BB06-6344B3B9EC92}" type="presOf" srcId="{201ADFE9-42E1-4C6F-A8E8-BCB559F8A54C}" destId="{0D9FE58A-FC80-4020-B44A-A0B2E22912C4}" srcOrd="0" destOrd="0" presId="urn:microsoft.com/office/officeart/2005/8/layout/chevron1"/>
    <dgm:cxn modelId="{69FB8294-8B53-4C6A-898B-3966FDDD4B0B}" type="presOf" srcId="{52961E6D-7F6C-4C8B-A3B6-1F63B66FEA37}" destId="{2E507A30-2773-4FA8-A7F0-B613318CBED9}" srcOrd="0" destOrd="0" presId="urn:microsoft.com/office/officeart/2005/8/layout/chevron1"/>
    <dgm:cxn modelId="{8A8833F2-4195-4C61-B4E7-D5C4D2A28142}" srcId="{4063B106-E217-4BF6-8503-7A240D7B7786}" destId="{499FC273-DD63-4FCB-8929-6C5C1F4CE36C}" srcOrd="2" destOrd="0" parTransId="{5168BC4B-8CDE-4410-9D44-18C00E61244B}" sibTransId="{3B9DF26C-5692-46D0-8CBF-666A8BC45748}"/>
    <dgm:cxn modelId="{3410B42E-103A-4F9B-9291-B4DE92E65F37}" srcId="{4063B106-E217-4BF6-8503-7A240D7B7786}" destId="{201ADFE9-42E1-4C6F-A8E8-BCB559F8A54C}" srcOrd="1" destOrd="0" parTransId="{670BFD76-D210-4443-AC56-AD92609E4A6B}" sibTransId="{4AB01FD1-12FF-4FB3-92F6-5439AA213FB7}"/>
    <dgm:cxn modelId="{A648B6B4-B6E3-44C3-A8EA-0C85397469FB}" srcId="{4063B106-E217-4BF6-8503-7A240D7B7786}" destId="{3587FB4A-646D-4821-91D5-366416D22CC9}" srcOrd="3" destOrd="0" parTransId="{AD468384-CF9C-48E8-A93F-814F1A5E86FB}" sibTransId="{67885674-8DD7-4774-BB76-EB5BC30E2339}"/>
    <dgm:cxn modelId="{97C62761-816D-4804-9187-E54BDD62ED10}" type="presOf" srcId="{4063B106-E217-4BF6-8503-7A240D7B7786}" destId="{B340CD08-33BC-45E4-A5B5-349D6B3A0F47}" srcOrd="0" destOrd="0" presId="urn:microsoft.com/office/officeart/2005/8/layout/chevron1"/>
    <dgm:cxn modelId="{428F1D60-5CCD-41EC-BDB1-69BA148CC76B}" type="presOf" srcId="{499FC273-DD63-4FCB-8929-6C5C1F4CE36C}" destId="{D4369C6B-0643-44BB-8616-9DCCD3207594}" srcOrd="0" destOrd="0" presId="urn:microsoft.com/office/officeart/2005/8/layout/chevron1"/>
    <dgm:cxn modelId="{A54312B5-3EC5-48EF-8D9A-CE5A47E5A63B}" srcId="{4063B106-E217-4BF6-8503-7A240D7B7786}" destId="{52961E6D-7F6C-4C8B-A3B6-1F63B66FEA37}" srcOrd="0" destOrd="0" parTransId="{1610FB18-8D29-4CDC-9CB0-E975CD9FB569}" sibTransId="{87A89033-9FFB-42E3-91FC-9D811F02CB92}"/>
    <dgm:cxn modelId="{35660DD5-5475-463D-9AEA-1A2C35A9F8FF}" type="presOf" srcId="{3587FB4A-646D-4821-91D5-366416D22CC9}" destId="{1B65D3BA-0314-4EEE-A665-705C07515521}" srcOrd="0" destOrd="0" presId="urn:microsoft.com/office/officeart/2005/8/layout/chevron1"/>
    <dgm:cxn modelId="{E8488B75-E872-4FC6-A161-C98476B4D9DC}" type="presParOf" srcId="{B340CD08-33BC-45E4-A5B5-349D6B3A0F47}" destId="{2E507A30-2773-4FA8-A7F0-B613318CBED9}" srcOrd="0" destOrd="0" presId="urn:microsoft.com/office/officeart/2005/8/layout/chevron1"/>
    <dgm:cxn modelId="{CA03585C-C61D-4935-857E-6A3E201CC4EF}" type="presParOf" srcId="{B340CD08-33BC-45E4-A5B5-349D6B3A0F47}" destId="{DF7D5C74-F8FE-45C1-9FDB-889109A441A0}" srcOrd="1" destOrd="0" presId="urn:microsoft.com/office/officeart/2005/8/layout/chevron1"/>
    <dgm:cxn modelId="{D5E2D02E-3DD0-4D42-B263-F20B3E685546}" type="presParOf" srcId="{B340CD08-33BC-45E4-A5B5-349D6B3A0F47}" destId="{0D9FE58A-FC80-4020-B44A-A0B2E22912C4}" srcOrd="2" destOrd="0" presId="urn:microsoft.com/office/officeart/2005/8/layout/chevron1"/>
    <dgm:cxn modelId="{A0A741AC-D8BC-4A5D-9BE4-202F6CDA10DB}" type="presParOf" srcId="{B340CD08-33BC-45E4-A5B5-349D6B3A0F47}" destId="{719360C7-19CE-492B-ABF9-653B851C2B5A}" srcOrd="3" destOrd="0" presId="urn:microsoft.com/office/officeart/2005/8/layout/chevron1"/>
    <dgm:cxn modelId="{D75FA6A1-6F67-4060-A000-63D8628EA687}" type="presParOf" srcId="{B340CD08-33BC-45E4-A5B5-349D6B3A0F47}" destId="{D4369C6B-0643-44BB-8616-9DCCD3207594}" srcOrd="4" destOrd="0" presId="urn:microsoft.com/office/officeart/2005/8/layout/chevron1"/>
    <dgm:cxn modelId="{93FB41DE-140D-4FE4-98C4-12BFFF760114}" type="presParOf" srcId="{B340CD08-33BC-45E4-A5B5-349D6B3A0F47}" destId="{0BF110A4-6FDE-49B4-A9FE-938036BC9597}" srcOrd="5" destOrd="0" presId="urn:microsoft.com/office/officeart/2005/8/layout/chevron1"/>
    <dgm:cxn modelId="{88300156-F7E8-4579-B2D4-E311D9BD1619}" type="presParOf" srcId="{B340CD08-33BC-45E4-A5B5-349D6B3A0F47}" destId="{1B65D3BA-0314-4EEE-A665-705C075155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3B106-E217-4BF6-8503-7A240D7B77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61E6D-7F6C-4C8B-A3B6-1F63B66FEA37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cap="all" baseline="0" noProof="0" dirty="0" smtClean="0"/>
            <a:t>Konseptin kirkastus ja käyttäjäanalyysi</a:t>
          </a:r>
          <a:endParaRPr lang="fi-FI" sz="1400" cap="all" baseline="0" noProof="0" dirty="0"/>
        </a:p>
      </dgm:t>
    </dgm:pt>
    <dgm:pt modelId="{1610FB18-8D29-4CDC-9CB0-E975CD9FB569}" type="parTrans" cxnId="{A54312B5-3EC5-48EF-8D9A-CE5A47E5A63B}">
      <dgm:prSet/>
      <dgm:spPr/>
      <dgm:t>
        <a:bodyPr/>
        <a:lstStyle/>
        <a:p>
          <a:endParaRPr lang="en-US" sz="1500"/>
        </a:p>
      </dgm:t>
    </dgm:pt>
    <dgm:pt modelId="{87A89033-9FFB-42E3-91FC-9D811F02CB92}" type="sibTrans" cxnId="{A54312B5-3EC5-48EF-8D9A-CE5A47E5A63B}">
      <dgm:prSet/>
      <dgm:spPr/>
      <dgm:t>
        <a:bodyPr/>
        <a:lstStyle/>
        <a:p>
          <a:endParaRPr lang="en-US" sz="1500"/>
        </a:p>
      </dgm:t>
    </dgm:pt>
    <dgm:pt modelId="{201ADFE9-42E1-4C6F-A8E8-BCB559F8A54C}">
      <dgm:prSet phldrT="[Teksti]" custT="1"/>
      <dgm:spPr/>
      <dgm:t>
        <a:bodyPr/>
        <a:lstStyle/>
        <a:p>
          <a:r>
            <a:rPr lang="fi-FI" sz="1400" cap="all" baseline="0" dirty="0" smtClean="0"/>
            <a:t>Käyttökokemus / Palvelumuotoilu</a:t>
          </a:r>
          <a:endParaRPr lang="en-US" sz="1400" cap="all" baseline="0" dirty="0"/>
        </a:p>
      </dgm:t>
    </dgm:pt>
    <dgm:pt modelId="{670BFD76-D210-4443-AC56-AD92609E4A6B}" type="parTrans" cxnId="{3410B42E-103A-4F9B-9291-B4DE92E65F37}">
      <dgm:prSet/>
      <dgm:spPr/>
      <dgm:t>
        <a:bodyPr/>
        <a:lstStyle/>
        <a:p>
          <a:endParaRPr lang="en-US" sz="1500"/>
        </a:p>
      </dgm:t>
    </dgm:pt>
    <dgm:pt modelId="{4AB01FD1-12FF-4FB3-92F6-5439AA213FB7}" type="sibTrans" cxnId="{3410B42E-103A-4F9B-9291-B4DE92E65F37}">
      <dgm:prSet/>
      <dgm:spPr/>
      <dgm:t>
        <a:bodyPr/>
        <a:lstStyle/>
        <a:p>
          <a:endParaRPr lang="en-US" sz="1500"/>
        </a:p>
      </dgm:t>
    </dgm:pt>
    <dgm:pt modelId="{499FC273-DD63-4FCB-8929-6C5C1F4CE36C}">
      <dgm:prSet phldrT="[Teksti]" custT="1"/>
      <dgm:spPr>
        <a:solidFill>
          <a:schemeClr val="tx1"/>
        </a:solidFill>
      </dgm:spPr>
      <dgm:t>
        <a:bodyPr lIns="0" rIns="0"/>
        <a:lstStyle/>
        <a:p>
          <a:r>
            <a:rPr lang="en-US" sz="1400" cap="all" baseline="0" dirty="0" smtClean="0"/>
            <a:t>Vaatimusten määrittely</a:t>
          </a:r>
          <a:endParaRPr lang="en-US" sz="1400" cap="all" baseline="0" dirty="0"/>
        </a:p>
      </dgm:t>
    </dgm:pt>
    <dgm:pt modelId="{5168BC4B-8CDE-4410-9D44-18C00E61244B}" type="parTrans" cxnId="{8A8833F2-4195-4C61-B4E7-D5C4D2A28142}">
      <dgm:prSet/>
      <dgm:spPr/>
      <dgm:t>
        <a:bodyPr/>
        <a:lstStyle/>
        <a:p>
          <a:endParaRPr lang="fi-FI" sz="1500"/>
        </a:p>
      </dgm:t>
    </dgm:pt>
    <dgm:pt modelId="{3B9DF26C-5692-46D0-8CBF-666A8BC45748}" type="sibTrans" cxnId="{8A8833F2-4195-4C61-B4E7-D5C4D2A28142}">
      <dgm:prSet/>
      <dgm:spPr/>
      <dgm:t>
        <a:bodyPr/>
        <a:lstStyle/>
        <a:p>
          <a:endParaRPr lang="fi-FI" sz="1500"/>
        </a:p>
      </dgm:t>
    </dgm:pt>
    <dgm:pt modelId="{3587FB4A-646D-4821-91D5-366416D22CC9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Toteutus</a:t>
          </a:r>
          <a:endParaRPr lang="fi-FI" sz="1800" cap="all" baseline="0" noProof="0" dirty="0"/>
        </a:p>
      </dgm:t>
    </dgm:pt>
    <dgm:pt modelId="{AD468384-CF9C-48E8-A93F-814F1A5E86FB}" type="parTrans" cxnId="{A648B6B4-B6E3-44C3-A8EA-0C85397469FB}">
      <dgm:prSet/>
      <dgm:spPr/>
      <dgm:t>
        <a:bodyPr/>
        <a:lstStyle/>
        <a:p>
          <a:endParaRPr lang="fi-FI" sz="1500"/>
        </a:p>
      </dgm:t>
    </dgm:pt>
    <dgm:pt modelId="{67885674-8DD7-4774-BB76-EB5BC30E2339}" type="sibTrans" cxnId="{A648B6B4-B6E3-44C3-A8EA-0C85397469FB}">
      <dgm:prSet/>
      <dgm:spPr/>
      <dgm:t>
        <a:bodyPr/>
        <a:lstStyle/>
        <a:p>
          <a:endParaRPr lang="fi-FI" sz="1500"/>
        </a:p>
      </dgm:t>
    </dgm:pt>
    <dgm:pt modelId="{B340CD08-33BC-45E4-A5B5-349D6B3A0F47}" type="pres">
      <dgm:prSet presAssocID="{4063B106-E217-4BF6-8503-7A240D7B7786}" presName="Name0" presStyleCnt="0">
        <dgm:presLayoutVars>
          <dgm:dir/>
          <dgm:animLvl val="lvl"/>
          <dgm:resizeHandles val="exact"/>
        </dgm:presLayoutVars>
      </dgm:prSet>
      <dgm:spPr/>
    </dgm:pt>
    <dgm:pt modelId="{2E507A30-2773-4FA8-A7F0-B613318CBED9}" type="pres">
      <dgm:prSet presAssocID="{52961E6D-7F6C-4C8B-A3B6-1F63B66FEA3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7D5C74-F8FE-45C1-9FDB-889109A441A0}" type="pres">
      <dgm:prSet presAssocID="{87A89033-9FFB-42E3-91FC-9D811F02CB92}" presName="parTxOnlySpace" presStyleCnt="0"/>
      <dgm:spPr/>
    </dgm:pt>
    <dgm:pt modelId="{0D9FE58A-FC80-4020-B44A-A0B2E22912C4}" type="pres">
      <dgm:prSet presAssocID="{201ADFE9-42E1-4C6F-A8E8-BCB559F8A54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9360C7-19CE-492B-ABF9-653B851C2B5A}" type="pres">
      <dgm:prSet presAssocID="{4AB01FD1-12FF-4FB3-92F6-5439AA213FB7}" presName="parTxOnlySpace" presStyleCnt="0"/>
      <dgm:spPr/>
    </dgm:pt>
    <dgm:pt modelId="{D4369C6B-0643-44BB-8616-9DCCD3207594}" type="pres">
      <dgm:prSet presAssocID="{499FC273-DD63-4FCB-8929-6C5C1F4CE36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F110A4-6FDE-49B4-A9FE-938036BC9597}" type="pres">
      <dgm:prSet presAssocID="{3B9DF26C-5692-46D0-8CBF-666A8BC45748}" presName="parTxOnlySpace" presStyleCnt="0"/>
      <dgm:spPr/>
    </dgm:pt>
    <dgm:pt modelId="{1B65D3BA-0314-4EEE-A665-705C07515521}" type="pres">
      <dgm:prSet presAssocID="{3587FB4A-646D-4821-91D5-366416D22C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7DC39BD-DF88-48DF-8FB1-B560F0C71E9C}" type="presOf" srcId="{499FC273-DD63-4FCB-8929-6C5C1F4CE36C}" destId="{D4369C6B-0643-44BB-8616-9DCCD3207594}" srcOrd="0" destOrd="0" presId="urn:microsoft.com/office/officeart/2005/8/layout/chevron1"/>
    <dgm:cxn modelId="{8A8833F2-4195-4C61-B4E7-D5C4D2A28142}" srcId="{4063B106-E217-4BF6-8503-7A240D7B7786}" destId="{499FC273-DD63-4FCB-8929-6C5C1F4CE36C}" srcOrd="2" destOrd="0" parTransId="{5168BC4B-8CDE-4410-9D44-18C00E61244B}" sibTransId="{3B9DF26C-5692-46D0-8CBF-666A8BC45748}"/>
    <dgm:cxn modelId="{3410B42E-103A-4F9B-9291-B4DE92E65F37}" srcId="{4063B106-E217-4BF6-8503-7A240D7B7786}" destId="{201ADFE9-42E1-4C6F-A8E8-BCB559F8A54C}" srcOrd="1" destOrd="0" parTransId="{670BFD76-D210-4443-AC56-AD92609E4A6B}" sibTransId="{4AB01FD1-12FF-4FB3-92F6-5439AA213FB7}"/>
    <dgm:cxn modelId="{A648B6B4-B6E3-44C3-A8EA-0C85397469FB}" srcId="{4063B106-E217-4BF6-8503-7A240D7B7786}" destId="{3587FB4A-646D-4821-91D5-366416D22CC9}" srcOrd="3" destOrd="0" parTransId="{AD468384-CF9C-48E8-A93F-814F1A5E86FB}" sibTransId="{67885674-8DD7-4774-BB76-EB5BC30E2339}"/>
    <dgm:cxn modelId="{EACA7474-5CD6-4CED-B672-22C8C4A5D55B}" type="presOf" srcId="{3587FB4A-646D-4821-91D5-366416D22CC9}" destId="{1B65D3BA-0314-4EEE-A665-705C07515521}" srcOrd="0" destOrd="0" presId="urn:microsoft.com/office/officeart/2005/8/layout/chevron1"/>
    <dgm:cxn modelId="{20EF9D50-7810-40C4-87E9-6DC4D4EB3AA0}" type="presOf" srcId="{52961E6D-7F6C-4C8B-A3B6-1F63B66FEA37}" destId="{2E507A30-2773-4FA8-A7F0-B613318CBED9}" srcOrd="0" destOrd="0" presId="urn:microsoft.com/office/officeart/2005/8/layout/chevron1"/>
    <dgm:cxn modelId="{D11EF565-26CE-4380-A4A6-228320EA78DA}" type="presOf" srcId="{201ADFE9-42E1-4C6F-A8E8-BCB559F8A54C}" destId="{0D9FE58A-FC80-4020-B44A-A0B2E22912C4}" srcOrd="0" destOrd="0" presId="urn:microsoft.com/office/officeart/2005/8/layout/chevron1"/>
    <dgm:cxn modelId="{105DF3EE-3C72-4C98-BA33-3F2BDC5C1959}" type="presOf" srcId="{4063B106-E217-4BF6-8503-7A240D7B7786}" destId="{B340CD08-33BC-45E4-A5B5-349D6B3A0F47}" srcOrd="0" destOrd="0" presId="urn:microsoft.com/office/officeart/2005/8/layout/chevron1"/>
    <dgm:cxn modelId="{A54312B5-3EC5-48EF-8D9A-CE5A47E5A63B}" srcId="{4063B106-E217-4BF6-8503-7A240D7B7786}" destId="{52961E6D-7F6C-4C8B-A3B6-1F63B66FEA37}" srcOrd="0" destOrd="0" parTransId="{1610FB18-8D29-4CDC-9CB0-E975CD9FB569}" sibTransId="{87A89033-9FFB-42E3-91FC-9D811F02CB92}"/>
    <dgm:cxn modelId="{A6E3ED87-181C-44F7-B512-CE44DF6F69CE}" type="presParOf" srcId="{B340CD08-33BC-45E4-A5B5-349D6B3A0F47}" destId="{2E507A30-2773-4FA8-A7F0-B613318CBED9}" srcOrd="0" destOrd="0" presId="urn:microsoft.com/office/officeart/2005/8/layout/chevron1"/>
    <dgm:cxn modelId="{C690BA36-51D3-4852-BC5B-3822A1B95FB3}" type="presParOf" srcId="{B340CD08-33BC-45E4-A5B5-349D6B3A0F47}" destId="{DF7D5C74-F8FE-45C1-9FDB-889109A441A0}" srcOrd="1" destOrd="0" presId="urn:microsoft.com/office/officeart/2005/8/layout/chevron1"/>
    <dgm:cxn modelId="{BD0E818F-8DF1-4011-BA51-8D0B8AB79929}" type="presParOf" srcId="{B340CD08-33BC-45E4-A5B5-349D6B3A0F47}" destId="{0D9FE58A-FC80-4020-B44A-A0B2E22912C4}" srcOrd="2" destOrd="0" presId="urn:microsoft.com/office/officeart/2005/8/layout/chevron1"/>
    <dgm:cxn modelId="{821BB590-21ED-4474-A067-E32D061DCBF0}" type="presParOf" srcId="{B340CD08-33BC-45E4-A5B5-349D6B3A0F47}" destId="{719360C7-19CE-492B-ABF9-653B851C2B5A}" srcOrd="3" destOrd="0" presId="urn:microsoft.com/office/officeart/2005/8/layout/chevron1"/>
    <dgm:cxn modelId="{CDEF9C05-29B6-47C6-ACB8-00A0823B4765}" type="presParOf" srcId="{B340CD08-33BC-45E4-A5B5-349D6B3A0F47}" destId="{D4369C6B-0643-44BB-8616-9DCCD3207594}" srcOrd="4" destOrd="0" presId="urn:microsoft.com/office/officeart/2005/8/layout/chevron1"/>
    <dgm:cxn modelId="{496D9BE9-E0CC-42B3-8784-BEB7F302DD4A}" type="presParOf" srcId="{B340CD08-33BC-45E4-A5B5-349D6B3A0F47}" destId="{0BF110A4-6FDE-49B4-A9FE-938036BC9597}" srcOrd="5" destOrd="0" presId="urn:microsoft.com/office/officeart/2005/8/layout/chevron1"/>
    <dgm:cxn modelId="{A142DCC0-5ABD-422B-8155-588DCEE2F474}" type="presParOf" srcId="{B340CD08-33BC-45E4-A5B5-349D6B3A0F47}" destId="{1B65D3BA-0314-4EEE-A665-705C075155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3B106-E217-4BF6-8503-7A240D7B77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61E6D-7F6C-4C8B-A3B6-1F63B66FEA37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cap="all" baseline="0" noProof="0" dirty="0" smtClean="0"/>
            <a:t>Konseptin kirkastus ja käyttäjäanalyysi</a:t>
          </a:r>
          <a:endParaRPr lang="fi-FI" sz="1400" cap="all" baseline="0" noProof="0" dirty="0"/>
        </a:p>
      </dgm:t>
    </dgm:pt>
    <dgm:pt modelId="{1610FB18-8D29-4CDC-9CB0-E975CD9FB569}" type="parTrans" cxnId="{A54312B5-3EC5-48EF-8D9A-CE5A47E5A63B}">
      <dgm:prSet/>
      <dgm:spPr/>
      <dgm:t>
        <a:bodyPr/>
        <a:lstStyle/>
        <a:p>
          <a:endParaRPr lang="en-US" sz="1500"/>
        </a:p>
      </dgm:t>
    </dgm:pt>
    <dgm:pt modelId="{87A89033-9FFB-42E3-91FC-9D811F02CB92}" type="sibTrans" cxnId="{A54312B5-3EC5-48EF-8D9A-CE5A47E5A63B}">
      <dgm:prSet/>
      <dgm:spPr/>
      <dgm:t>
        <a:bodyPr/>
        <a:lstStyle/>
        <a:p>
          <a:endParaRPr lang="en-US" sz="1500"/>
        </a:p>
      </dgm:t>
    </dgm:pt>
    <dgm:pt modelId="{499FC273-DD63-4FCB-8929-6C5C1F4CE36C}">
      <dgm:prSet phldrT="[Teksti]" custT="1"/>
      <dgm:spPr>
        <a:solidFill>
          <a:schemeClr val="tx1"/>
        </a:solidFill>
      </dgm:spPr>
      <dgm:t>
        <a:bodyPr lIns="0" rIns="0"/>
        <a:lstStyle/>
        <a:p>
          <a:r>
            <a:rPr lang="en-US" sz="1400" cap="all" baseline="0" dirty="0" smtClean="0"/>
            <a:t>Vaatimusten määrittely</a:t>
          </a:r>
          <a:endParaRPr lang="en-US" sz="1400" cap="all" baseline="0" dirty="0"/>
        </a:p>
      </dgm:t>
    </dgm:pt>
    <dgm:pt modelId="{5168BC4B-8CDE-4410-9D44-18C00E61244B}" type="parTrans" cxnId="{8A8833F2-4195-4C61-B4E7-D5C4D2A28142}">
      <dgm:prSet/>
      <dgm:spPr/>
      <dgm:t>
        <a:bodyPr/>
        <a:lstStyle/>
        <a:p>
          <a:endParaRPr lang="fi-FI" sz="1500"/>
        </a:p>
      </dgm:t>
    </dgm:pt>
    <dgm:pt modelId="{3B9DF26C-5692-46D0-8CBF-666A8BC45748}" type="sibTrans" cxnId="{8A8833F2-4195-4C61-B4E7-D5C4D2A28142}">
      <dgm:prSet/>
      <dgm:spPr/>
      <dgm:t>
        <a:bodyPr/>
        <a:lstStyle/>
        <a:p>
          <a:endParaRPr lang="fi-FI" sz="1500"/>
        </a:p>
      </dgm:t>
    </dgm:pt>
    <dgm:pt modelId="{3587FB4A-646D-4821-91D5-366416D22CC9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Toteutus</a:t>
          </a:r>
          <a:endParaRPr lang="fi-FI" sz="1800" cap="all" baseline="0" noProof="0" dirty="0"/>
        </a:p>
      </dgm:t>
    </dgm:pt>
    <dgm:pt modelId="{AD468384-CF9C-48E8-A93F-814F1A5E86FB}" type="parTrans" cxnId="{A648B6B4-B6E3-44C3-A8EA-0C85397469FB}">
      <dgm:prSet/>
      <dgm:spPr/>
      <dgm:t>
        <a:bodyPr/>
        <a:lstStyle/>
        <a:p>
          <a:endParaRPr lang="fi-FI" sz="1500"/>
        </a:p>
      </dgm:t>
    </dgm:pt>
    <dgm:pt modelId="{67885674-8DD7-4774-BB76-EB5BC30E2339}" type="sibTrans" cxnId="{A648B6B4-B6E3-44C3-A8EA-0C85397469FB}">
      <dgm:prSet/>
      <dgm:spPr/>
      <dgm:t>
        <a:bodyPr/>
        <a:lstStyle/>
        <a:p>
          <a:endParaRPr lang="fi-FI" sz="1500"/>
        </a:p>
      </dgm:t>
    </dgm:pt>
    <dgm:pt modelId="{A1133B58-102C-4AF4-9C4C-6876E912742B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Käyttöliittymä-suunnittelu</a:t>
          </a:r>
          <a:endParaRPr lang="fi-FI" sz="1400" cap="all" baseline="0" noProof="0" dirty="0"/>
        </a:p>
      </dgm:t>
    </dgm:pt>
    <dgm:pt modelId="{FDF94916-1C48-4833-9BDF-983F73515A0A}" type="parTrans" cxnId="{A8EE2C7E-F1FC-4AF4-AB14-6A69B46B228E}">
      <dgm:prSet/>
      <dgm:spPr/>
      <dgm:t>
        <a:bodyPr/>
        <a:lstStyle/>
        <a:p>
          <a:endParaRPr lang="fi-FI"/>
        </a:p>
      </dgm:t>
    </dgm:pt>
    <dgm:pt modelId="{4DB24B81-9F42-41E6-A81D-158064A56B5C}" type="sibTrans" cxnId="{A8EE2C7E-F1FC-4AF4-AB14-6A69B46B228E}">
      <dgm:prSet/>
      <dgm:spPr/>
      <dgm:t>
        <a:bodyPr/>
        <a:lstStyle/>
        <a:p>
          <a:endParaRPr lang="fi-FI"/>
        </a:p>
      </dgm:t>
    </dgm:pt>
    <dgm:pt modelId="{B340CD08-33BC-45E4-A5B5-349D6B3A0F47}" type="pres">
      <dgm:prSet presAssocID="{4063B106-E217-4BF6-8503-7A240D7B7786}" presName="Name0" presStyleCnt="0">
        <dgm:presLayoutVars>
          <dgm:dir/>
          <dgm:animLvl val="lvl"/>
          <dgm:resizeHandles val="exact"/>
        </dgm:presLayoutVars>
      </dgm:prSet>
      <dgm:spPr/>
    </dgm:pt>
    <dgm:pt modelId="{2E507A30-2773-4FA8-A7F0-B613318CBED9}" type="pres">
      <dgm:prSet presAssocID="{52961E6D-7F6C-4C8B-A3B6-1F63B66FEA3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7D5C74-F8FE-45C1-9FDB-889109A441A0}" type="pres">
      <dgm:prSet presAssocID="{87A89033-9FFB-42E3-91FC-9D811F02CB92}" presName="parTxOnlySpace" presStyleCnt="0"/>
      <dgm:spPr/>
    </dgm:pt>
    <dgm:pt modelId="{D4369C6B-0643-44BB-8616-9DCCD3207594}" type="pres">
      <dgm:prSet presAssocID="{499FC273-DD63-4FCB-8929-6C5C1F4CE36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F110A4-6FDE-49B4-A9FE-938036BC9597}" type="pres">
      <dgm:prSet presAssocID="{3B9DF26C-5692-46D0-8CBF-666A8BC45748}" presName="parTxOnlySpace" presStyleCnt="0"/>
      <dgm:spPr/>
    </dgm:pt>
    <dgm:pt modelId="{D1083A0C-EA71-4199-9FB6-52284D092A46}" type="pres">
      <dgm:prSet presAssocID="{A1133B58-102C-4AF4-9C4C-6876E912742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5C278B-BCE3-4549-86E8-5D474D7CD907}" type="pres">
      <dgm:prSet presAssocID="{4DB24B81-9F42-41E6-A81D-158064A56B5C}" presName="parTxOnlySpace" presStyleCnt="0"/>
      <dgm:spPr/>
    </dgm:pt>
    <dgm:pt modelId="{1B65D3BA-0314-4EEE-A665-705C07515521}" type="pres">
      <dgm:prSet presAssocID="{3587FB4A-646D-4821-91D5-366416D22C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1294A42-CD7E-4767-B3C7-EBF82AEB48CD}" type="presOf" srcId="{A1133B58-102C-4AF4-9C4C-6876E912742B}" destId="{D1083A0C-EA71-4199-9FB6-52284D092A46}" srcOrd="0" destOrd="0" presId="urn:microsoft.com/office/officeart/2005/8/layout/chevron1"/>
    <dgm:cxn modelId="{8A8833F2-4195-4C61-B4E7-D5C4D2A28142}" srcId="{4063B106-E217-4BF6-8503-7A240D7B7786}" destId="{499FC273-DD63-4FCB-8929-6C5C1F4CE36C}" srcOrd="1" destOrd="0" parTransId="{5168BC4B-8CDE-4410-9D44-18C00E61244B}" sibTransId="{3B9DF26C-5692-46D0-8CBF-666A8BC45748}"/>
    <dgm:cxn modelId="{7C17DCC4-4169-4263-8643-C7A4D8DE77F5}" type="presOf" srcId="{52961E6D-7F6C-4C8B-A3B6-1F63B66FEA37}" destId="{2E507A30-2773-4FA8-A7F0-B613318CBED9}" srcOrd="0" destOrd="0" presId="urn:microsoft.com/office/officeart/2005/8/layout/chevron1"/>
    <dgm:cxn modelId="{CBACB196-0C90-4B4D-996B-9D2B0FBE18A5}" type="presOf" srcId="{4063B106-E217-4BF6-8503-7A240D7B7786}" destId="{B340CD08-33BC-45E4-A5B5-349D6B3A0F47}" srcOrd="0" destOrd="0" presId="urn:microsoft.com/office/officeart/2005/8/layout/chevron1"/>
    <dgm:cxn modelId="{A648B6B4-B6E3-44C3-A8EA-0C85397469FB}" srcId="{4063B106-E217-4BF6-8503-7A240D7B7786}" destId="{3587FB4A-646D-4821-91D5-366416D22CC9}" srcOrd="3" destOrd="0" parTransId="{AD468384-CF9C-48E8-A93F-814F1A5E86FB}" sibTransId="{67885674-8DD7-4774-BB76-EB5BC30E2339}"/>
    <dgm:cxn modelId="{0D359B93-3066-47DC-A2DE-3FE1D262E00C}" type="presOf" srcId="{499FC273-DD63-4FCB-8929-6C5C1F4CE36C}" destId="{D4369C6B-0643-44BB-8616-9DCCD3207594}" srcOrd="0" destOrd="0" presId="urn:microsoft.com/office/officeart/2005/8/layout/chevron1"/>
    <dgm:cxn modelId="{A8EE2C7E-F1FC-4AF4-AB14-6A69B46B228E}" srcId="{4063B106-E217-4BF6-8503-7A240D7B7786}" destId="{A1133B58-102C-4AF4-9C4C-6876E912742B}" srcOrd="2" destOrd="0" parTransId="{FDF94916-1C48-4833-9BDF-983F73515A0A}" sibTransId="{4DB24B81-9F42-41E6-A81D-158064A56B5C}"/>
    <dgm:cxn modelId="{A54312B5-3EC5-48EF-8D9A-CE5A47E5A63B}" srcId="{4063B106-E217-4BF6-8503-7A240D7B7786}" destId="{52961E6D-7F6C-4C8B-A3B6-1F63B66FEA37}" srcOrd="0" destOrd="0" parTransId="{1610FB18-8D29-4CDC-9CB0-E975CD9FB569}" sibTransId="{87A89033-9FFB-42E3-91FC-9D811F02CB92}"/>
    <dgm:cxn modelId="{EAE46AE0-9E23-4FD7-A864-7BBD69241651}" type="presOf" srcId="{3587FB4A-646D-4821-91D5-366416D22CC9}" destId="{1B65D3BA-0314-4EEE-A665-705C07515521}" srcOrd="0" destOrd="0" presId="urn:microsoft.com/office/officeart/2005/8/layout/chevron1"/>
    <dgm:cxn modelId="{6D5447D3-E5C0-4A0A-8F43-CC91577AC57F}" type="presParOf" srcId="{B340CD08-33BC-45E4-A5B5-349D6B3A0F47}" destId="{2E507A30-2773-4FA8-A7F0-B613318CBED9}" srcOrd="0" destOrd="0" presId="urn:microsoft.com/office/officeart/2005/8/layout/chevron1"/>
    <dgm:cxn modelId="{13AAEDC7-CF7F-450D-BDB7-7CCE15C2CC1E}" type="presParOf" srcId="{B340CD08-33BC-45E4-A5B5-349D6B3A0F47}" destId="{DF7D5C74-F8FE-45C1-9FDB-889109A441A0}" srcOrd="1" destOrd="0" presId="urn:microsoft.com/office/officeart/2005/8/layout/chevron1"/>
    <dgm:cxn modelId="{92BDE2EE-1583-483E-B384-D4328C3B938E}" type="presParOf" srcId="{B340CD08-33BC-45E4-A5B5-349D6B3A0F47}" destId="{D4369C6B-0643-44BB-8616-9DCCD3207594}" srcOrd="2" destOrd="0" presId="urn:microsoft.com/office/officeart/2005/8/layout/chevron1"/>
    <dgm:cxn modelId="{54E34473-8339-4589-8427-639B16CA6936}" type="presParOf" srcId="{B340CD08-33BC-45E4-A5B5-349D6B3A0F47}" destId="{0BF110A4-6FDE-49B4-A9FE-938036BC9597}" srcOrd="3" destOrd="0" presId="urn:microsoft.com/office/officeart/2005/8/layout/chevron1"/>
    <dgm:cxn modelId="{4EB47821-CE68-479F-A524-4A7E3A7E5680}" type="presParOf" srcId="{B340CD08-33BC-45E4-A5B5-349D6B3A0F47}" destId="{D1083A0C-EA71-4199-9FB6-52284D092A46}" srcOrd="4" destOrd="0" presId="urn:microsoft.com/office/officeart/2005/8/layout/chevron1"/>
    <dgm:cxn modelId="{6740BC7D-C10F-4B17-B2D5-E98807852999}" type="presParOf" srcId="{B340CD08-33BC-45E4-A5B5-349D6B3A0F47}" destId="{B85C278B-BCE3-4549-86E8-5D474D7CD907}" srcOrd="5" destOrd="0" presId="urn:microsoft.com/office/officeart/2005/8/layout/chevron1"/>
    <dgm:cxn modelId="{7699DD8A-75B7-4784-8D63-1560D3457B99}" type="presParOf" srcId="{B340CD08-33BC-45E4-A5B5-349D6B3A0F47}" destId="{1B65D3BA-0314-4EEE-A665-705C075155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3B106-E217-4BF6-8503-7A240D7B77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961E6D-7F6C-4C8B-A3B6-1F63B66FEA37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cap="all" baseline="0" noProof="0" dirty="0" smtClean="0"/>
            <a:t>Konseptin kirkastus ja käyttäjäanalyysi</a:t>
          </a:r>
          <a:endParaRPr lang="fi-FI" sz="1400" cap="all" baseline="0" noProof="0" dirty="0"/>
        </a:p>
      </dgm:t>
    </dgm:pt>
    <dgm:pt modelId="{1610FB18-8D29-4CDC-9CB0-E975CD9FB569}" type="parTrans" cxnId="{A54312B5-3EC5-48EF-8D9A-CE5A47E5A63B}">
      <dgm:prSet/>
      <dgm:spPr/>
      <dgm:t>
        <a:bodyPr/>
        <a:lstStyle/>
        <a:p>
          <a:endParaRPr lang="en-US" sz="1500"/>
        </a:p>
      </dgm:t>
    </dgm:pt>
    <dgm:pt modelId="{87A89033-9FFB-42E3-91FC-9D811F02CB92}" type="sibTrans" cxnId="{A54312B5-3EC5-48EF-8D9A-CE5A47E5A63B}">
      <dgm:prSet/>
      <dgm:spPr/>
      <dgm:t>
        <a:bodyPr/>
        <a:lstStyle/>
        <a:p>
          <a:endParaRPr lang="en-US" sz="1500"/>
        </a:p>
      </dgm:t>
    </dgm:pt>
    <dgm:pt modelId="{499FC273-DD63-4FCB-8929-6C5C1F4CE36C}">
      <dgm:prSet phldrT="[Teksti]" custT="1"/>
      <dgm:spPr>
        <a:solidFill>
          <a:schemeClr val="tx1"/>
        </a:solidFill>
      </dgm:spPr>
      <dgm:t>
        <a:bodyPr lIns="0" rIns="0"/>
        <a:lstStyle/>
        <a:p>
          <a:r>
            <a:rPr lang="en-US" sz="1400" cap="all" baseline="0" dirty="0" smtClean="0"/>
            <a:t>Vaatimusten määrittely</a:t>
          </a:r>
          <a:endParaRPr lang="en-US" sz="1400" cap="all" baseline="0" dirty="0"/>
        </a:p>
      </dgm:t>
    </dgm:pt>
    <dgm:pt modelId="{5168BC4B-8CDE-4410-9D44-18C00E61244B}" type="parTrans" cxnId="{8A8833F2-4195-4C61-B4E7-D5C4D2A28142}">
      <dgm:prSet/>
      <dgm:spPr/>
      <dgm:t>
        <a:bodyPr/>
        <a:lstStyle/>
        <a:p>
          <a:endParaRPr lang="fi-FI" sz="1500"/>
        </a:p>
      </dgm:t>
    </dgm:pt>
    <dgm:pt modelId="{3B9DF26C-5692-46D0-8CBF-666A8BC45748}" type="sibTrans" cxnId="{8A8833F2-4195-4C61-B4E7-D5C4D2A28142}">
      <dgm:prSet/>
      <dgm:spPr/>
      <dgm:t>
        <a:bodyPr/>
        <a:lstStyle/>
        <a:p>
          <a:endParaRPr lang="fi-FI" sz="1500"/>
        </a:p>
      </dgm:t>
    </dgm:pt>
    <dgm:pt modelId="{3587FB4A-646D-4821-91D5-366416D22CC9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Toteutus</a:t>
          </a:r>
          <a:endParaRPr lang="fi-FI" sz="1800" cap="all" baseline="0" noProof="0" dirty="0"/>
        </a:p>
      </dgm:t>
    </dgm:pt>
    <dgm:pt modelId="{AD468384-CF9C-48E8-A93F-814F1A5E86FB}" type="parTrans" cxnId="{A648B6B4-B6E3-44C3-A8EA-0C85397469FB}">
      <dgm:prSet/>
      <dgm:spPr/>
      <dgm:t>
        <a:bodyPr/>
        <a:lstStyle/>
        <a:p>
          <a:endParaRPr lang="fi-FI" sz="1500"/>
        </a:p>
      </dgm:t>
    </dgm:pt>
    <dgm:pt modelId="{67885674-8DD7-4774-BB76-EB5BC30E2339}" type="sibTrans" cxnId="{A648B6B4-B6E3-44C3-A8EA-0C85397469FB}">
      <dgm:prSet/>
      <dgm:spPr/>
      <dgm:t>
        <a:bodyPr/>
        <a:lstStyle/>
        <a:p>
          <a:endParaRPr lang="fi-FI" sz="1500"/>
        </a:p>
      </dgm:t>
    </dgm:pt>
    <dgm:pt modelId="{A1133B58-102C-4AF4-9C4C-6876E912742B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1400" cap="all" baseline="0" noProof="0" dirty="0" smtClean="0"/>
            <a:t>Käyttöliittymä-suunnittelu</a:t>
          </a:r>
          <a:endParaRPr lang="fi-FI" sz="1400" cap="all" baseline="0" noProof="0" dirty="0"/>
        </a:p>
      </dgm:t>
    </dgm:pt>
    <dgm:pt modelId="{FDF94916-1C48-4833-9BDF-983F73515A0A}" type="parTrans" cxnId="{A8EE2C7E-F1FC-4AF4-AB14-6A69B46B228E}">
      <dgm:prSet/>
      <dgm:spPr/>
      <dgm:t>
        <a:bodyPr/>
        <a:lstStyle/>
        <a:p>
          <a:endParaRPr lang="fi-FI"/>
        </a:p>
      </dgm:t>
    </dgm:pt>
    <dgm:pt modelId="{4DB24B81-9F42-41E6-A81D-158064A56B5C}" type="sibTrans" cxnId="{A8EE2C7E-F1FC-4AF4-AB14-6A69B46B228E}">
      <dgm:prSet/>
      <dgm:spPr/>
      <dgm:t>
        <a:bodyPr/>
        <a:lstStyle/>
        <a:p>
          <a:endParaRPr lang="fi-FI"/>
        </a:p>
      </dgm:t>
    </dgm:pt>
    <dgm:pt modelId="{B340CD08-33BC-45E4-A5B5-349D6B3A0F47}" type="pres">
      <dgm:prSet presAssocID="{4063B106-E217-4BF6-8503-7A240D7B7786}" presName="Name0" presStyleCnt="0">
        <dgm:presLayoutVars>
          <dgm:dir/>
          <dgm:animLvl val="lvl"/>
          <dgm:resizeHandles val="exact"/>
        </dgm:presLayoutVars>
      </dgm:prSet>
      <dgm:spPr/>
    </dgm:pt>
    <dgm:pt modelId="{2E507A30-2773-4FA8-A7F0-B613318CBED9}" type="pres">
      <dgm:prSet presAssocID="{52961E6D-7F6C-4C8B-A3B6-1F63B66FEA3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7D5C74-F8FE-45C1-9FDB-889109A441A0}" type="pres">
      <dgm:prSet presAssocID="{87A89033-9FFB-42E3-91FC-9D811F02CB92}" presName="parTxOnlySpace" presStyleCnt="0"/>
      <dgm:spPr/>
    </dgm:pt>
    <dgm:pt modelId="{D4369C6B-0643-44BB-8616-9DCCD3207594}" type="pres">
      <dgm:prSet presAssocID="{499FC273-DD63-4FCB-8929-6C5C1F4CE36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F110A4-6FDE-49B4-A9FE-938036BC9597}" type="pres">
      <dgm:prSet presAssocID="{3B9DF26C-5692-46D0-8CBF-666A8BC45748}" presName="parTxOnlySpace" presStyleCnt="0"/>
      <dgm:spPr/>
    </dgm:pt>
    <dgm:pt modelId="{D1083A0C-EA71-4199-9FB6-52284D092A46}" type="pres">
      <dgm:prSet presAssocID="{A1133B58-102C-4AF4-9C4C-6876E912742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5C278B-BCE3-4549-86E8-5D474D7CD907}" type="pres">
      <dgm:prSet presAssocID="{4DB24B81-9F42-41E6-A81D-158064A56B5C}" presName="parTxOnlySpace" presStyleCnt="0"/>
      <dgm:spPr/>
    </dgm:pt>
    <dgm:pt modelId="{1B65D3BA-0314-4EEE-A665-705C07515521}" type="pres">
      <dgm:prSet presAssocID="{3587FB4A-646D-4821-91D5-366416D22C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4A77EA4-1BD4-459A-B99E-919ED5BB6A2C}" type="presOf" srcId="{499FC273-DD63-4FCB-8929-6C5C1F4CE36C}" destId="{D4369C6B-0643-44BB-8616-9DCCD3207594}" srcOrd="0" destOrd="0" presId="urn:microsoft.com/office/officeart/2005/8/layout/chevron1"/>
    <dgm:cxn modelId="{A648B6B4-B6E3-44C3-A8EA-0C85397469FB}" srcId="{4063B106-E217-4BF6-8503-7A240D7B7786}" destId="{3587FB4A-646D-4821-91D5-366416D22CC9}" srcOrd="3" destOrd="0" parTransId="{AD468384-CF9C-48E8-A93F-814F1A5E86FB}" sibTransId="{67885674-8DD7-4774-BB76-EB5BC30E2339}"/>
    <dgm:cxn modelId="{F9EC117B-E980-46BA-BE96-35C27091B1E1}" type="presOf" srcId="{4063B106-E217-4BF6-8503-7A240D7B7786}" destId="{B340CD08-33BC-45E4-A5B5-349D6B3A0F47}" srcOrd="0" destOrd="0" presId="urn:microsoft.com/office/officeart/2005/8/layout/chevron1"/>
    <dgm:cxn modelId="{B5B78F14-1771-4C4D-8BEB-7411E24A58EE}" type="presOf" srcId="{52961E6D-7F6C-4C8B-A3B6-1F63B66FEA37}" destId="{2E507A30-2773-4FA8-A7F0-B613318CBED9}" srcOrd="0" destOrd="0" presId="urn:microsoft.com/office/officeart/2005/8/layout/chevron1"/>
    <dgm:cxn modelId="{A54312B5-3EC5-48EF-8D9A-CE5A47E5A63B}" srcId="{4063B106-E217-4BF6-8503-7A240D7B7786}" destId="{52961E6D-7F6C-4C8B-A3B6-1F63B66FEA37}" srcOrd="0" destOrd="0" parTransId="{1610FB18-8D29-4CDC-9CB0-E975CD9FB569}" sibTransId="{87A89033-9FFB-42E3-91FC-9D811F02CB92}"/>
    <dgm:cxn modelId="{A8EE2C7E-F1FC-4AF4-AB14-6A69B46B228E}" srcId="{4063B106-E217-4BF6-8503-7A240D7B7786}" destId="{A1133B58-102C-4AF4-9C4C-6876E912742B}" srcOrd="2" destOrd="0" parTransId="{FDF94916-1C48-4833-9BDF-983F73515A0A}" sibTransId="{4DB24B81-9F42-41E6-A81D-158064A56B5C}"/>
    <dgm:cxn modelId="{A18CD17A-6BF0-4D2F-BAA5-7D9915D111B6}" type="presOf" srcId="{A1133B58-102C-4AF4-9C4C-6876E912742B}" destId="{D1083A0C-EA71-4199-9FB6-52284D092A46}" srcOrd="0" destOrd="0" presId="urn:microsoft.com/office/officeart/2005/8/layout/chevron1"/>
    <dgm:cxn modelId="{3BFA361E-328B-4301-A3E1-DF6D80C12986}" type="presOf" srcId="{3587FB4A-646D-4821-91D5-366416D22CC9}" destId="{1B65D3BA-0314-4EEE-A665-705C07515521}" srcOrd="0" destOrd="0" presId="urn:microsoft.com/office/officeart/2005/8/layout/chevron1"/>
    <dgm:cxn modelId="{8A8833F2-4195-4C61-B4E7-D5C4D2A28142}" srcId="{4063B106-E217-4BF6-8503-7A240D7B7786}" destId="{499FC273-DD63-4FCB-8929-6C5C1F4CE36C}" srcOrd="1" destOrd="0" parTransId="{5168BC4B-8CDE-4410-9D44-18C00E61244B}" sibTransId="{3B9DF26C-5692-46D0-8CBF-666A8BC45748}"/>
    <dgm:cxn modelId="{F42916A2-1AEB-44D7-A205-695A5FACD89E}" type="presParOf" srcId="{B340CD08-33BC-45E4-A5B5-349D6B3A0F47}" destId="{2E507A30-2773-4FA8-A7F0-B613318CBED9}" srcOrd="0" destOrd="0" presId="urn:microsoft.com/office/officeart/2005/8/layout/chevron1"/>
    <dgm:cxn modelId="{F9F6703F-A01A-4182-B2FB-8402DB4A069B}" type="presParOf" srcId="{B340CD08-33BC-45E4-A5B5-349D6B3A0F47}" destId="{DF7D5C74-F8FE-45C1-9FDB-889109A441A0}" srcOrd="1" destOrd="0" presId="urn:microsoft.com/office/officeart/2005/8/layout/chevron1"/>
    <dgm:cxn modelId="{AA38515D-BADC-42A1-9AD9-09759545F7FA}" type="presParOf" srcId="{B340CD08-33BC-45E4-A5B5-349D6B3A0F47}" destId="{D4369C6B-0643-44BB-8616-9DCCD3207594}" srcOrd="2" destOrd="0" presId="urn:microsoft.com/office/officeart/2005/8/layout/chevron1"/>
    <dgm:cxn modelId="{8FB15493-8EB4-402F-B64D-CC0A9F01DB77}" type="presParOf" srcId="{B340CD08-33BC-45E4-A5B5-349D6B3A0F47}" destId="{0BF110A4-6FDE-49B4-A9FE-938036BC9597}" srcOrd="3" destOrd="0" presId="urn:microsoft.com/office/officeart/2005/8/layout/chevron1"/>
    <dgm:cxn modelId="{BD7FCF92-0903-47AC-B83D-29B8B1B2B223}" type="presParOf" srcId="{B340CD08-33BC-45E4-A5B5-349D6B3A0F47}" destId="{D1083A0C-EA71-4199-9FB6-52284D092A46}" srcOrd="4" destOrd="0" presId="urn:microsoft.com/office/officeart/2005/8/layout/chevron1"/>
    <dgm:cxn modelId="{5D615E6F-FB3D-4CC7-B4F7-F70303115AD3}" type="presParOf" srcId="{B340CD08-33BC-45E4-A5B5-349D6B3A0F47}" destId="{B85C278B-BCE3-4549-86E8-5D474D7CD907}" srcOrd="5" destOrd="0" presId="urn:microsoft.com/office/officeart/2005/8/layout/chevron1"/>
    <dgm:cxn modelId="{3394FB07-743C-445C-A56C-3E2080871074}" type="presParOf" srcId="{B340CD08-33BC-45E4-A5B5-349D6B3A0F47}" destId="{1B65D3BA-0314-4EEE-A665-705C075155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7A30-2773-4FA8-A7F0-B613318CBED9}">
      <dsp:nvSpPr>
        <dsp:cNvPr id="0" name=""/>
        <dsp:cNvSpPr/>
      </dsp:nvSpPr>
      <dsp:spPr>
        <a:xfrm>
          <a:off x="4342" y="451117"/>
          <a:ext cx="2527663" cy="10110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Konseptin kirkastus ja käyttäjäanalyysi</a:t>
          </a:r>
          <a:endParaRPr lang="fi-FI" sz="1400" kern="1200" cap="all" baseline="0" noProof="0" dirty="0"/>
        </a:p>
      </dsp:txBody>
      <dsp:txXfrm>
        <a:off x="509875" y="451117"/>
        <a:ext cx="1516598" cy="1011065"/>
      </dsp:txXfrm>
    </dsp:sp>
    <dsp:sp modelId="{0D9FE58A-FC80-4020-B44A-A0B2E22912C4}">
      <dsp:nvSpPr>
        <dsp:cNvPr id="0" name=""/>
        <dsp:cNvSpPr/>
      </dsp:nvSpPr>
      <dsp:spPr>
        <a:xfrm>
          <a:off x="2279239" y="451117"/>
          <a:ext cx="2527663" cy="101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dirty="0" smtClean="0"/>
            <a:t>Käyttökokemus / Palvelumuotoilu</a:t>
          </a:r>
          <a:endParaRPr lang="en-US" sz="1400" kern="1200" cap="all" baseline="0" dirty="0"/>
        </a:p>
      </dsp:txBody>
      <dsp:txXfrm>
        <a:off x="2784772" y="451117"/>
        <a:ext cx="1516598" cy="1011065"/>
      </dsp:txXfrm>
    </dsp:sp>
    <dsp:sp modelId="{D4369C6B-0643-44BB-8616-9DCCD3207594}">
      <dsp:nvSpPr>
        <dsp:cNvPr id="0" name=""/>
        <dsp:cNvSpPr/>
      </dsp:nvSpPr>
      <dsp:spPr>
        <a:xfrm>
          <a:off x="4554136" y="451117"/>
          <a:ext cx="2527663" cy="101106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smtClean="0"/>
            <a:t>Vaatimusten määrittely</a:t>
          </a:r>
          <a:endParaRPr lang="en-US" sz="1400" kern="1200" cap="all" baseline="0" dirty="0"/>
        </a:p>
      </dsp:txBody>
      <dsp:txXfrm>
        <a:off x="5059669" y="451117"/>
        <a:ext cx="1516598" cy="1011065"/>
      </dsp:txXfrm>
    </dsp:sp>
    <dsp:sp modelId="{1B65D3BA-0314-4EEE-A665-705C07515521}">
      <dsp:nvSpPr>
        <dsp:cNvPr id="0" name=""/>
        <dsp:cNvSpPr/>
      </dsp:nvSpPr>
      <dsp:spPr>
        <a:xfrm>
          <a:off x="6829034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Toteutus</a:t>
          </a:r>
          <a:endParaRPr lang="fi-FI" sz="1800" kern="1200" cap="all" baseline="0" noProof="0" dirty="0"/>
        </a:p>
      </dsp:txBody>
      <dsp:txXfrm>
        <a:off x="7334567" y="451117"/>
        <a:ext cx="1516598" cy="1011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7A30-2773-4FA8-A7F0-B613318CBED9}">
      <dsp:nvSpPr>
        <dsp:cNvPr id="0" name=""/>
        <dsp:cNvSpPr/>
      </dsp:nvSpPr>
      <dsp:spPr>
        <a:xfrm>
          <a:off x="4342" y="451117"/>
          <a:ext cx="2527663" cy="10110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Konseptin kirkastus ja käyttäjäanalyysi</a:t>
          </a:r>
          <a:endParaRPr lang="fi-FI" sz="1400" kern="1200" cap="all" baseline="0" noProof="0" dirty="0"/>
        </a:p>
      </dsp:txBody>
      <dsp:txXfrm>
        <a:off x="509875" y="451117"/>
        <a:ext cx="1516598" cy="1011065"/>
      </dsp:txXfrm>
    </dsp:sp>
    <dsp:sp modelId="{0D9FE58A-FC80-4020-B44A-A0B2E22912C4}">
      <dsp:nvSpPr>
        <dsp:cNvPr id="0" name=""/>
        <dsp:cNvSpPr/>
      </dsp:nvSpPr>
      <dsp:spPr>
        <a:xfrm>
          <a:off x="2279239" y="451117"/>
          <a:ext cx="2527663" cy="101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dirty="0" smtClean="0"/>
            <a:t>Käyttökokemus / Palvelumuotoilu</a:t>
          </a:r>
          <a:endParaRPr lang="en-US" sz="1400" kern="1200" cap="all" baseline="0" dirty="0"/>
        </a:p>
      </dsp:txBody>
      <dsp:txXfrm>
        <a:off x="2784772" y="451117"/>
        <a:ext cx="1516598" cy="1011065"/>
      </dsp:txXfrm>
    </dsp:sp>
    <dsp:sp modelId="{D4369C6B-0643-44BB-8616-9DCCD3207594}">
      <dsp:nvSpPr>
        <dsp:cNvPr id="0" name=""/>
        <dsp:cNvSpPr/>
      </dsp:nvSpPr>
      <dsp:spPr>
        <a:xfrm>
          <a:off x="4554136" y="451117"/>
          <a:ext cx="2527663" cy="101106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smtClean="0"/>
            <a:t>Vaatimusten määrittely</a:t>
          </a:r>
          <a:endParaRPr lang="en-US" sz="1400" kern="1200" cap="all" baseline="0" dirty="0"/>
        </a:p>
      </dsp:txBody>
      <dsp:txXfrm>
        <a:off x="5059669" y="451117"/>
        <a:ext cx="1516598" cy="1011065"/>
      </dsp:txXfrm>
    </dsp:sp>
    <dsp:sp modelId="{1B65D3BA-0314-4EEE-A665-705C07515521}">
      <dsp:nvSpPr>
        <dsp:cNvPr id="0" name=""/>
        <dsp:cNvSpPr/>
      </dsp:nvSpPr>
      <dsp:spPr>
        <a:xfrm>
          <a:off x="6829034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Toteutus</a:t>
          </a:r>
          <a:endParaRPr lang="fi-FI" sz="1800" kern="1200" cap="all" baseline="0" noProof="0" dirty="0"/>
        </a:p>
      </dsp:txBody>
      <dsp:txXfrm>
        <a:off x="7334567" y="451117"/>
        <a:ext cx="1516598" cy="1011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7A30-2773-4FA8-A7F0-B613318CBED9}">
      <dsp:nvSpPr>
        <dsp:cNvPr id="0" name=""/>
        <dsp:cNvSpPr/>
      </dsp:nvSpPr>
      <dsp:spPr>
        <a:xfrm>
          <a:off x="4342" y="451117"/>
          <a:ext cx="2527663" cy="10110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Konseptin kirkastus ja käyttäjäanalyysi</a:t>
          </a:r>
          <a:endParaRPr lang="fi-FI" sz="1400" kern="1200" cap="all" baseline="0" noProof="0" dirty="0"/>
        </a:p>
      </dsp:txBody>
      <dsp:txXfrm>
        <a:off x="509875" y="451117"/>
        <a:ext cx="1516598" cy="1011065"/>
      </dsp:txXfrm>
    </dsp:sp>
    <dsp:sp modelId="{0D9FE58A-FC80-4020-B44A-A0B2E22912C4}">
      <dsp:nvSpPr>
        <dsp:cNvPr id="0" name=""/>
        <dsp:cNvSpPr/>
      </dsp:nvSpPr>
      <dsp:spPr>
        <a:xfrm>
          <a:off x="2279239" y="451117"/>
          <a:ext cx="2527663" cy="101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dirty="0" smtClean="0"/>
            <a:t>Käyttökokemus / Palvelumuotoilu</a:t>
          </a:r>
          <a:endParaRPr lang="en-US" sz="1400" kern="1200" cap="all" baseline="0" dirty="0"/>
        </a:p>
      </dsp:txBody>
      <dsp:txXfrm>
        <a:off x="2784772" y="451117"/>
        <a:ext cx="1516598" cy="1011065"/>
      </dsp:txXfrm>
    </dsp:sp>
    <dsp:sp modelId="{D4369C6B-0643-44BB-8616-9DCCD3207594}">
      <dsp:nvSpPr>
        <dsp:cNvPr id="0" name=""/>
        <dsp:cNvSpPr/>
      </dsp:nvSpPr>
      <dsp:spPr>
        <a:xfrm>
          <a:off x="4554136" y="451117"/>
          <a:ext cx="2527663" cy="101106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smtClean="0"/>
            <a:t>Vaatimusten määrittely</a:t>
          </a:r>
          <a:endParaRPr lang="en-US" sz="1400" kern="1200" cap="all" baseline="0" dirty="0"/>
        </a:p>
      </dsp:txBody>
      <dsp:txXfrm>
        <a:off x="5059669" y="451117"/>
        <a:ext cx="1516598" cy="1011065"/>
      </dsp:txXfrm>
    </dsp:sp>
    <dsp:sp modelId="{1B65D3BA-0314-4EEE-A665-705C07515521}">
      <dsp:nvSpPr>
        <dsp:cNvPr id="0" name=""/>
        <dsp:cNvSpPr/>
      </dsp:nvSpPr>
      <dsp:spPr>
        <a:xfrm>
          <a:off x="6829034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Toteutus</a:t>
          </a:r>
          <a:endParaRPr lang="fi-FI" sz="1800" kern="1200" cap="all" baseline="0" noProof="0" dirty="0"/>
        </a:p>
      </dsp:txBody>
      <dsp:txXfrm>
        <a:off x="7334567" y="451117"/>
        <a:ext cx="1516598" cy="1011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7A30-2773-4FA8-A7F0-B613318CBED9}">
      <dsp:nvSpPr>
        <dsp:cNvPr id="0" name=""/>
        <dsp:cNvSpPr/>
      </dsp:nvSpPr>
      <dsp:spPr>
        <a:xfrm>
          <a:off x="4342" y="451117"/>
          <a:ext cx="2527663" cy="10110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Konseptin kirkastus ja käyttäjäanalyysi</a:t>
          </a:r>
          <a:endParaRPr lang="fi-FI" sz="1400" kern="1200" cap="all" baseline="0" noProof="0" dirty="0"/>
        </a:p>
      </dsp:txBody>
      <dsp:txXfrm>
        <a:off x="509875" y="451117"/>
        <a:ext cx="1516598" cy="1011065"/>
      </dsp:txXfrm>
    </dsp:sp>
    <dsp:sp modelId="{D4369C6B-0643-44BB-8616-9DCCD3207594}">
      <dsp:nvSpPr>
        <dsp:cNvPr id="0" name=""/>
        <dsp:cNvSpPr/>
      </dsp:nvSpPr>
      <dsp:spPr>
        <a:xfrm>
          <a:off x="2279239" y="451117"/>
          <a:ext cx="2527663" cy="101106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smtClean="0"/>
            <a:t>Vaatimusten määrittely</a:t>
          </a:r>
          <a:endParaRPr lang="en-US" sz="1400" kern="1200" cap="all" baseline="0" dirty="0"/>
        </a:p>
      </dsp:txBody>
      <dsp:txXfrm>
        <a:off x="2784772" y="451117"/>
        <a:ext cx="1516598" cy="1011065"/>
      </dsp:txXfrm>
    </dsp:sp>
    <dsp:sp modelId="{D1083A0C-EA71-4199-9FB6-52284D092A46}">
      <dsp:nvSpPr>
        <dsp:cNvPr id="0" name=""/>
        <dsp:cNvSpPr/>
      </dsp:nvSpPr>
      <dsp:spPr>
        <a:xfrm>
          <a:off x="4554136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Käyttöliittymä-suunnittelu</a:t>
          </a:r>
          <a:endParaRPr lang="fi-FI" sz="1400" kern="1200" cap="all" baseline="0" noProof="0" dirty="0"/>
        </a:p>
      </dsp:txBody>
      <dsp:txXfrm>
        <a:off x="5059669" y="451117"/>
        <a:ext cx="1516598" cy="1011065"/>
      </dsp:txXfrm>
    </dsp:sp>
    <dsp:sp modelId="{1B65D3BA-0314-4EEE-A665-705C07515521}">
      <dsp:nvSpPr>
        <dsp:cNvPr id="0" name=""/>
        <dsp:cNvSpPr/>
      </dsp:nvSpPr>
      <dsp:spPr>
        <a:xfrm>
          <a:off x="6829034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Toteutus</a:t>
          </a:r>
          <a:endParaRPr lang="fi-FI" sz="1800" kern="1200" cap="all" baseline="0" noProof="0" dirty="0"/>
        </a:p>
      </dsp:txBody>
      <dsp:txXfrm>
        <a:off x="7334567" y="451117"/>
        <a:ext cx="1516598" cy="101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7A30-2773-4FA8-A7F0-B613318CBED9}">
      <dsp:nvSpPr>
        <dsp:cNvPr id="0" name=""/>
        <dsp:cNvSpPr/>
      </dsp:nvSpPr>
      <dsp:spPr>
        <a:xfrm>
          <a:off x="4342" y="451117"/>
          <a:ext cx="2527663" cy="101106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Konseptin kirkastus ja käyttäjäanalyysi</a:t>
          </a:r>
          <a:endParaRPr lang="fi-FI" sz="1400" kern="1200" cap="all" baseline="0" noProof="0" dirty="0"/>
        </a:p>
      </dsp:txBody>
      <dsp:txXfrm>
        <a:off x="509875" y="451117"/>
        <a:ext cx="1516598" cy="1011065"/>
      </dsp:txXfrm>
    </dsp:sp>
    <dsp:sp modelId="{D4369C6B-0643-44BB-8616-9DCCD3207594}">
      <dsp:nvSpPr>
        <dsp:cNvPr id="0" name=""/>
        <dsp:cNvSpPr/>
      </dsp:nvSpPr>
      <dsp:spPr>
        <a:xfrm>
          <a:off x="2279239" y="451117"/>
          <a:ext cx="2527663" cy="101106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smtClean="0"/>
            <a:t>Vaatimusten määrittely</a:t>
          </a:r>
          <a:endParaRPr lang="en-US" sz="1400" kern="1200" cap="all" baseline="0" dirty="0"/>
        </a:p>
      </dsp:txBody>
      <dsp:txXfrm>
        <a:off x="2784772" y="451117"/>
        <a:ext cx="1516598" cy="1011065"/>
      </dsp:txXfrm>
    </dsp:sp>
    <dsp:sp modelId="{D1083A0C-EA71-4199-9FB6-52284D092A46}">
      <dsp:nvSpPr>
        <dsp:cNvPr id="0" name=""/>
        <dsp:cNvSpPr/>
      </dsp:nvSpPr>
      <dsp:spPr>
        <a:xfrm>
          <a:off x="4554136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Käyttöliittymä-suunnittelu</a:t>
          </a:r>
          <a:endParaRPr lang="fi-FI" sz="1400" kern="1200" cap="all" baseline="0" noProof="0" dirty="0"/>
        </a:p>
      </dsp:txBody>
      <dsp:txXfrm>
        <a:off x="5059669" y="451117"/>
        <a:ext cx="1516598" cy="1011065"/>
      </dsp:txXfrm>
    </dsp:sp>
    <dsp:sp modelId="{1B65D3BA-0314-4EEE-A665-705C07515521}">
      <dsp:nvSpPr>
        <dsp:cNvPr id="0" name=""/>
        <dsp:cNvSpPr/>
      </dsp:nvSpPr>
      <dsp:spPr>
        <a:xfrm>
          <a:off x="6829034" y="451117"/>
          <a:ext cx="2527663" cy="101106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cap="all" baseline="0" noProof="0" dirty="0" smtClean="0"/>
            <a:t>Toteutus</a:t>
          </a:r>
          <a:endParaRPr lang="fi-FI" sz="1800" kern="1200" cap="all" baseline="0" noProof="0" dirty="0"/>
        </a:p>
      </dsp:txBody>
      <dsp:txXfrm>
        <a:off x="7334567" y="451117"/>
        <a:ext cx="1516598" cy="101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F612C-4AC7-4E85-9129-FCA247B9C32E}" type="datetimeFigureOut">
              <a:rPr lang="fi-FI" sz="800" smtClean="0"/>
              <a:pPr/>
              <a:t>20.2.2015</a:t>
            </a:fld>
            <a:endParaRPr lang="fi-FI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E482F-7267-4F68-A10B-C2826D42F5D5}" type="slidenum">
              <a:rPr lang="fi-FI" sz="800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05319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9C35BAB-E745-4524-9163-0E0CEDED4022}" type="datetimeFigureOut">
              <a:rPr lang="fi-FI" smtClean="0"/>
              <a:pPr/>
              <a:t>20.2.2015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A57455B7-EB94-4018-A6B7-1C10C5B618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55B7-EB94-4018-A6B7-1C10C5B618C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6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CA38F-37D2-47A2-823B-CB73F3D949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OSG</a:t>
            </a:r>
            <a:r>
              <a:rPr lang="fi-FI" baseline="0" smtClean="0"/>
              <a:t> Digital lisätty katselmoinnissa.</a:t>
            </a:r>
            <a:endParaRPr lang="fi-FI" smtClean="0"/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CA38F-37D2-47A2-823B-CB73F3D949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8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265040"/>
            <a:ext cx="4808984" cy="504056"/>
          </a:xfrm>
          <a:solidFill>
            <a:schemeClr val="tx1"/>
          </a:solidFill>
        </p:spPr>
        <p:txBody>
          <a:bodyPr lIns="540000" anchor="ctr" anchorCtr="0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89040"/>
            <a:ext cx="9906000" cy="1476000"/>
          </a:xfrm>
          <a:solidFill>
            <a:srgbClr val="FFFFFF">
              <a:alpha val="69804"/>
            </a:srgbClr>
          </a:solidFill>
        </p:spPr>
        <p:txBody>
          <a:bodyPr lIns="540000" anchor="ctr"/>
          <a:lstStyle>
            <a:lvl1pPr>
              <a:buFontTx/>
              <a:buNone/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otsikko</a:t>
            </a:r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729" y="2492896"/>
            <a:ext cx="8736542" cy="1440160"/>
          </a:xfrm>
        </p:spPr>
        <p:txBody>
          <a:bodyPr anchor="ctr" anchorCtr="0">
            <a:noAutofit/>
          </a:bodyPr>
          <a:lstStyle>
            <a:lvl1pPr>
              <a:defRPr sz="4400" spc="-3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9375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U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2520" y="2241128"/>
            <a:ext cx="9273480" cy="1907952"/>
          </a:xfr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200000" scaled="0"/>
          </a:gradFill>
        </p:spPr>
        <p:txBody>
          <a:bodyPr lIns="540000" rIns="720000" anchor="ctr" anchorCtr="0">
            <a:noAutofit/>
          </a:bodyPr>
          <a:lstStyle>
            <a:lvl1pPr>
              <a:defRPr sz="4000" spc="-3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2241128"/>
            <a:ext cx="632520" cy="1907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5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32656"/>
            <a:ext cx="8832767" cy="936774"/>
          </a:xfrm>
        </p:spPr>
        <p:txBody>
          <a:bodyPr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13" y="2060848"/>
            <a:ext cx="8736542" cy="403197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40713" y="1618135"/>
            <a:ext cx="8736542" cy="431801"/>
          </a:xfrm>
          <a:solidFill>
            <a:schemeClr val="tx2"/>
          </a:solidFill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29431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7256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29" y="4077072"/>
            <a:ext cx="8736542" cy="93677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906000" cy="3645024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524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NorthPatrol Oy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7649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Vain 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76497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Vain otsikk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764973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4988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eige"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1">
                <a:alpha val="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504" y="1556793"/>
            <a:ext cx="8832767" cy="3996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691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etusivu 0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445104"/>
            <a:ext cx="5745088" cy="504056"/>
          </a:xfrm>
          <a:solidFill>
            <a:schemeClr val="tx1"/>
          </a:solidFill>
        </p:spPr>
        <p:txBody>
          <a:bodyPr lIns="540000" anchor="ctr" anchorCtr="0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65104"/>
            <a:ext cx="9906000" cy="1080000"/>
          </a:xfrm>
          <a:solidFill>
            <a:srgbClr val="FFFFFF">
              <a:alpha val="69804"/>
            </a:srgbClr>
          </a:solidFill>
        </p:spPr>
        <p:txBody>
          <a:bodyPr lIns="540000" anchor="ctr"/>
          <a:lstStyle>
            <a:lvl1pPr>
              <a:buFontTx/>
              <a:buNone/>
              <a:defRPr sz="3600" b="1">
                <a:latin typeface="+mj-lt"/>
              </a:defRPr>
            </a:lvl1pPr>
          </a:lstStyle>
          <a:p>
            <a:pPr lvl="0"/>
            <a:r>
              <a:rPr lang="fi-FI" smtClean="0"/>
              <a:t>Muokkaa otsikko</a:t>
            </a:r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A9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026A50-5400-4724-9230-237D6D7F62A3}" type="datetimeFigureOut">
              <a:rPr lang="fi-FI" smtClean="0"/>
              <a:t>20.2.2015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4EAF-C1B3-475D-9685-B32FE65911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92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AV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69280"/>
            <a:ext cx="9906000" cy="1080000"/>
          </a:xfrm>
          <a:solidFill>
            <a:schemeClr val="tx1">
              <a:alpha val="69804"/>
            </a:schemeClr>
          </a:solidFill>
        </p:spPr>
        <p:txBody>
          <a:bodyPr lIns="540000" anchor="ctr"/>
          <a:lstStyle>
            <a:lvl1pPr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otsikko</a:t>
            </a:r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AV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69280"/>
            <a:ext cx="9906000" cy="1080000"/>
          </a:xfrm>
          <a:solidFill>
            <a:srgbClr val="38372F"/>
          </a:solidFill>
        </p:spPr>
        <p:txBody>
          <a:bodyPr lIns="540000" anchor="ctr"/>
          <a:lstStyle>
            <a:lvl1pPr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otsikko</a:t>
            </a:r>
          </a:p>
        </p:txBody>
      </p:sp>
      <p:pic>
        <p:nvPicPr>
          <p:cNvPr id="5" name="Kuva 4" descr="1400x180_LAPINPOLLO_alignedleft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95531"/>
            <a:ext cx="9906000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1">
                <a:alpha val="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NorthPatrol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NorthPatrol Oy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859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5958000"/>
            <a:ext cx="9906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8504" y="332656"/>
            <a:ext cx="8832767" cy="9367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88504" y="1556793"/>
            <a:ext cx="883276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022563" y="6381328"/>
            <a:ext cx="5226581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70716" y="6381328"/>
            <a:ext cx="4678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FBCC001C-B599-4500-BBB3-01885604B0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NorthPatrol_LOGO_whitebg.pn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8187825" y="6096523"/>
            <a:ext cx="1517702" cy="6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707" r:id="rId3"/>
    <p:sldLayoutId id="2147483713" r:id="rId4"/>
    <p:sldLayoutId id="2147483650" r:id="rId5"/>
    <p:sldLayoutId id="2147483706" r:id="rId6"/>
    <p:sldLayoutId id="2147483703" r:id="rId7"/>
    <p:sldLayoutId id="2147483704" r:id="rId8"/>
    <p:sldLayoutId id="2147483673" r:id="rId9"/>
    <p:sldLayoutId id="2147483651" r:id="rId10"/>
    <p:sldLayoutId id="2147483669" r:id="rId11"/>
    <p:sldLayoutId id="2147483660" r:id="rId12"/>
    <p:sldLayoutId id="2147483652" r:id="rId13"/>
    <p:sldLayoutId id="2147483664" r:id="rId14"/>
    <p:sldLayoutId id="2147483654" r:id="rId15"/>
    <p:sldLayoutId id="2147483674" r:id="rId16"/>
    <p:sldLayoutId id="2147483699" r:id="rId17"/>
    <p:sldLayoutId id="2147483655" r:id="rId18"/>
    <p:sldLayoutId id="2147483714" r:id="rId19"/>
    <p:sldLayoutId id="2147483715" r:id="rId2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None/>
        <a:defRPr sz="36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800" b="0" i="0" kern="1200" spc="-30" baseline="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2000" b="0" i="0" kern="1200" spc="-30" baseline="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b="0" i="0" kern="1200" spc="-30" baseline="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600" b="0" i="0" kern="1200" spc="-30" baseline="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b="0" i="0" kern="1200" spc="-3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h.fi/" TargetMode="External"/><Relationship Id="rId3" Type="http://schemas.openxmlformats.org/officeDocument/2006/relationships/hyperlink" Target="http://www.sttk.fi/" TargetMode="External"/><Relationship Id="rId7" Type="http://schemas.openxmlformats.org/officeDocument/2006/relationships/hyperlink" Target="http://www.naistenlinja.fi/" TargetMode="External"/><Relationship Id="rId2" Type="http://schemas.openxmlformats.org/officeDocument/2006/relationships/hyperlink" Target="http://www.e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ok-elanto.fi/" TargetMode="External"/><Relationship Id="rId11" Type="http://schemas.openxmlformats.org/officeDocument/2006/relationships/hyperlink" Target="http://group.renault.com/" TargetMode="External"/><Relationship Id="rId5" Type="http://schemas.openxmlformats.org/officeDocument/2006/relationships/hyperlink" Target="http://kauppakamari.fi/" TargetMode="External"/><Relationship Id="rId10" Type="http://schemas.openxmlformats.org/officeDocument/2006/relationships/hyperlink" Target="http://www.korkeasaari.fi/" TargetMode="External"/><Relationship Id="rId4" Type="http://schemas.openxmlformats.org/officeDocument/2006/relationships/hyperlink" Target="http://www.visitfinland.com/" TargetMode="External"/><Relationship Id="rId9" Type="http://schemas.openxmlformats.org/officeDocument/2006/relationships/hyperlink" Target="http://www.johnnurmisensaatio.fi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llaslaakso.fi/" TargetMode="External"/><Relationship Id="rId13" Type="http://schemas.openxmlformats.org/officeDocument/2006/relationships/hyperlink" Target="http://munstadi.fi/" TargetMode="External"/><Relationship Id="rId3" Type="http://schemas.openxmlformats.org/officeDocument/2006/relationships/hyperlink" Target="https://www.staffpoint.fi/" TargetMode="External"/><Relationship Id="rId7" Type="http://schemas.openxmlformats.org/officeDocument/2006/relationships/hyperlink" Target="https://www.labrox.fi/" TargetMode="External"/><Relationship Id="rId12" Type="http://schemas.openxmlformats.org/officeDocument/2006/relationships/hyperlink" Target="http://nytliikunta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passiivikatto.fi/" TargetMode="External"/><Relationship Id="rId11" Type="http://schemas.openxmlformats.org/officeDocument/2006/relationships/hyperlink" Target="http://www.sttk.fi/" TargetMode="External"/><Relationship Id="rId5" Type="http://schemas.openxmlformats.org/officeDocument/2006/relationships/hyperlink" Target="http://www.suomenlinna.fi/" TargetMode="External"/><Relationship Id="rId10" Type="http://schemas.openxmlformats.org/officeDocument/2006/relationships/hyperlink" Target="http://kauppakamari.fi/" TargetMode="External"/><Relationship Id="rId4" Type="http://schemas.openxmlformats.org/officeDocument/2006/relationships/hyperlink" Target="http://www.korkeasaari.fi/" TargetMode="External"/><Relationship Id="rId9" Type="http://schemas.openxmlformats.org/officeDocument/2006/relationships/hyperlink" Target="http://loma.finnmatkat.fi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hipsu.com/" TargetMode="External"/><Relationship Id="rId3" Type="http://schemas.openxmlformats.org/officeDocument/2006/relationships/hyperlink" Target="http://popupkoulu.fi/" TargetMode="External"/><Relationship Id="rId7" Type="http://schemas.openxmlformats.org/officeDocument/2006/relationships/hyperlink" Target="http://www.snoobi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flowfestival.com/" TargetMode="External"/><Relationship Id="rId11" Type="http://schemas.openxmlformats.org/officeDocument/2006/relationships/hyperlink" Target="http://rohkeasuomi.fi/" TargetMode="External"/><Relationship Id="rId5" Type="http://schemas.openxmlformats.org/officeDocument/2006/relationships/hyperlink" Target="http://www.visitaland.com/" TargetMode="External"/><Relationship Id="rId10" Type="http://schemas.openxmlformats.org/officeDocument/2006/relationships/hyperlink" Target="http://worldwaterhub.fi/" TargetMode="External"/><Relationship Id="rId4" Type="http://schemas.openxmlformats.org/officeDocument/2006/relationships/hyperlink" Target="http://www.visitfinland.com/" TargetMode="External"/><Relationship Id="rId9" Type="http://schemas.openxmlformats.org/officeDocument/2006/relationships/hyperlink" Target="http://www.kruunukaluste.f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orthpatrol.com/" TargetMode="Externa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Suunnittelutyöpaja 19.2.2015, Virpi Blom</a:t>
            </a:r>
            <a:endParaRPr lang="en-US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/>
            <a:r>
              <a:rPr lang="fi-FI" dirty="0" smtClean="0"/>
              <a:t>Demokratia.fi-palvelun kehittäminen</a:t>
            </a:r>
            <a:br>
              <a:rPr lang="fi-FI" dirty="0" smtClean="0"/>
            </a:br>
            <a:r>
              <a:rPr lang="fi-FI" dirty="0" smtClean="0"/>
              <a:t>Tiekartan laatiminen kehittämistyölle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548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Tarjouspyyntö ja työn käynnistys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832767" cy="4320480"/>
          </a:xfrm>
        </p:spPr>
        <p:txBody>
          <a:bodyPr/>
          <a:lstStyle/>
          <a:p>
            <a:r>
              <a:rPr lang="fi-FI" dirty="0" smtClean="0"/>
              <a:t>Potentiaalisia toimittajia mm.:</a:t>
            </a:r>
          </a:p>
          <a:p>
            <a:pPr lvl="1"/>
            <a:r>
              <a:rPr lang="fi-FI" i="1" dirty="0" err="1"/>
              <a:t>Manifesto</a:t>
            </a:r>
            <a:r>
              <a:rPr lang="fi-FI" i="1" dirty="0"/>
              <a:t> </a:t>
            </a:r>
            <a:r>
              <a:rPr lang="fi-FI" i="1" dirty="0" smtClean="0"/>
              <a:t>, Vapa Media, </a:t>
            </a:r>
            <a:r>
              <a:rPr lang="fi-FI" i="1" dirty="0" err="1" smtClean="0"/>
              <a:t>Demos</a:t>
            </a:r>
            <a:r>
              <a:rPr lang="fi-FI" i="1" dirty="0" smtClean="0"/>
              <a:t> Helsinki, </a:t>
            </a:r>
            <a:r>
              <a:rPr lang="fi-FI" i="1" dirty="0" err="1" smtClean="0"/>
              <a:t>Adage</a:t>
            </a:r>
            <a:r>
              <a:rPr lang="fi-FI" i="1" dirty="0" smtClean="0"/>
              <a:t>, Idean, </a:t>
            </a:r>
            <a:r>
              <a:rPr lang="fi-FI" i="1" dirty="0" err="1" smtClean="0"/>
              <a:t>Cresence</a:t>
            </a:r>
            <a:r>
              <a:rPr lang="fi-FI" i="1" dirty="0" smtClean="0"/>
              <a:t>, </a:t>
            </a:r>
            <a:r>
              <a:rPr lang="fi-FI" i="1" dirty="0" err="1" smtClean="0"/>
              <a:t>Ellun</a:t>
            </a:r>
            <a:r>
              <a:rPr lang="fi-FI" i="1" dirty="0" smtClean="0"/>
              <a:t> kanat, Kaiku, </a:t>
            </a:r>
            <a:r>
              <a:rPr lang="fi-FI" i="1" dirty="0" err="1" smtClean="0"/>
              <a:t>Dingle</a:t>
            </a:r>
            <a:r>
              <a:rPr lang="fi-FI" i="1" dirty="0" smtClean="0"/>
              <a:t>, AC-</a:t>
            </a:r>
            <a:r>
              <a:rPr lang="fi-FI" i="1" dirty="0" err="1" smtClean="0"/>
              <a:t>Sanafor</a:t>
            </a:r>
            <a:r>
              <a:rPr lang="fi-FI" i="1" dirty="0" smtClean="0"/>
              <a:t> </a:t>
            </a:r>
          </a:p>
          <a:p>
            <a:r>
              <a:rPr lang="fi-FI" dirty="0" smtClean="0"/>
              <a:t>Tarjouspyyntö liikkeelle heti</a:t>
            </a:r>
          </a:p>
          <a:p>
            <a:pPr lvl="1"/>
            <a:r>
              <a:rPr lang="fi-FI" dirty="0" smtClean="0"/>
              <a:t>Tarjousten deadline 10.3.</a:t>
            </a:r>
          </a:p>
          <a:p>
            <a:pPr lvl="1"/>
            <a:r>
              <a:rPr lang="fi-FI" dirty="0" smtClean="0"/>
              <a:t>Toimittajavalinta viikolla 11</a:t>
            </a:r>
          </a:p>
          <a:p>
            <a:pPr lvl="1"/>
            <a:r>
              <a:rPr lang="fi-FI" dirty="0" smtClean="0"/>
              <a:t>Työt aloitetaan viikolla 12?</a:t>
            </a:r>
          </a:p>
          <a:p>
            <a:r>
              <a:rPr lang="fi-FI" dirty="0" smtClean="0"/>
              <a:t>Sukkela projekti 4 viikossa? </a:t>
            </a:r>
            <a:r>
              <a:rPr lang="fi-FI" dirty="0" smtClean="0">
                <a:sym typeface="Wingdings" panose="05000000000000000000" pitchFamily="2" charset="2"/>
              </a:rPr>
              <a:t> Valmistuu 20.4.?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(Välissä on kyllä pääsiäinen…?)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Sidosryhmäkyselyt, verkostojen haaliminen ja muu </a:t>
            </a:r>
            <a:r>
              <a:rPr lang="fi-FI" dirty="0" err="1" smtClean="0">
                <a:sym typeface="Wingdings" panose="05000000000000000000" pitchFamily="2" charset="2"/>
              </a:rPr>
              <a:t>aikaavievän</a:t>
            </a:r>
            <a:r>
              <a:rPr lang="fi-FI" dirty="0" smtClean="0">
                <a:sym typeface="Wingdings" panose="05000000000000000000" pitchFamily="2" charset="2"/>
              </a:rPr>
              <a:t> yhteistyön viritys on aloitettava pikaisesti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4636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Käyttökokemuksen 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581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466" y="332656"/>
            <a:ext cx="9721078" cy="720080"/>
          </a:xfrm>
        </p:spPr>
        <p:txBody>
          <a:bodyPr/>
          <a:lstStyle/>
          <a:p>
            <a:r>
              <a:rPr lang="fi-FI" sz="2800" dirty="0"/>
              <a:t>Rautalankamallit </a:t>
            </a:r>
            <a:r>
              <a:rPr lang="fi-FI" sz="2800" dirty="0" smtClean="0"/>
              <a:t>»   Visuaalinen </a:t>
            </a:r>
            <a:r>
              <a:rPr lang="fi-FI" sz="2800" dirty="0"/>
              <a:t>ilme </a:t>
            </a:r>
            <a:r>
              <a:rPr lang="fi-FI" sz="2800" dirty="0" smtClean="0"/>
              <a:t> » HTML-proto</a:t>
            </a:r>
            <a:endParaRPr lang="fi-FI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9" y="1269149"/>
            <a:ext cx="4517155" cy="230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107" y="1194769"/>
            <a:ext cx="4626893" cy="285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679" y="3046489"/>
            <a:ext cx="4268032" cy="3811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336" y="3212976"/>
            <a:ext cx="1689506" cy="36639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9889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Käli</a:t>
            </a:r>
            <a:r>
              <a:rPr lang="fi-FI" dirty="0" smtClean="0"/>
              <a:t>-suunnittelun ydinkysymyksiä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Hyvä käytettävyys  /  Luova näyttävyys</a:t>
            </a:r>
          </a:p>
          <a:p>
            <a:r>
              <a:rPr lang="fi-FI" dirty="0" smtClean="0"/>
              <a:t>Puhtaat perusratkaisut  /   Innovaatiot</a:t>
            </a:r>
          </a:p>
          <a:p>
            <a:r>
              <a:rPr lang="fi-FI" dirty="0" smtClean="0"/>
              <a:t>Nykyilmeeseen nojaaminen  /  Aivan uusi muotokieli</a:t>
            </a:r>
          </a:p>
          <a:p>
            <a:r>
              <a:rPr lang="fi-FI" dirty="0" smtClean="0"/>
              <a:t>Taattu esteettömyys  /  Uudenlaiset skriptatut esitystavat</a:t>
            </a:r>
          </a:p>
          <a:p>
            <a:r>
              <a:rPr lang="fi-FI" dirty="0" smtClean="0"/>
              <a:t>Tekninen toteutuskelpoisuus  /  Kalliit kikkailut</a:t>
            </a:r>
          </a:p>
          <a:p>
            <a:r>
              <a:rPr lang="fi-FI" dirty="0" smtClean="0"/>
              <a:t>Teknisen alustan huomioon ottaminen?</a:t>
            </a:r>
          </a:p>
          <a:p>
            <a:r>
              <a:rPr lang="fi-FI" dirty="0" smtClean="0"/>
              <a:t>Sisältölähteiden dokumentointi?</a:t>
            </a:r>
          </a:p>
          <a:p>
            <a:r>
              <a:rPr lang="fi-FI" dirty="0" smtClean="0"/>
              <a:t>HTML-proton hyödyntämistavat / Kustannukset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381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Toimittajakenttä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”Palvelumuotoilijat” / visuaalisesti suuntautuneet digitoimistot:</a:t>
            </a:r>
          </a:p>
          <a:p>
            <a:pPr lvl="1"/>
            <a:r>
              <a:rPr lang="fi-FI" dirty="0" smtClean="0"/>
              <a:t>Palmu, Idean</a:t>
            </a:r>
            <a:r>
              <a:rPr lang="fi-FI" dirty="0"/>
              <a:t>, </a:t>
            </a:r>
            <a:r>
              <a:rPr lang="fi-FI" dirty="0" err="1" smtClean="0"/>
              <a:t>Adage</a:t>
            </a:r>
            <a:r>
              <a:rPr lang="fi-FI" dirty="0"/>
              <a:t>, </a:t>
            </a:r>
            <a:r>
              <a:rPr lang="fi-FI" dirty="0" err="1" smtClean="0"/>
              <a:t>Cresense</a:t>
            </a:r>
            <a:r>
              <a:rPr lang="fi-FI" dirty="0" smtClean="0"/>
              <a:t>, KWD Digital, Valve, </a:t>
            </a:r>
            <a:r>
              <a:rPr lang="fi-FI" dirty="0" err="1" smtClean="0"/>
              <a:t>Creuna</a:t>
            </a:r>
            <a:r>
              <a:rPr lang="fi-FI" dirty="0" smtClean="0"/>
              <a:t>, </a:t>
            </a:r>
            <a:r>
              <a:rPr lang="fi-FI" dirty="0" err="1" smtClean="0"/>
              <a:t>Frantic</a:t>
            </a:r>
            <a:r>
              <a:rPr lang="fi-FI" dirty="0" smtClean="0"/>
              <a:t>, Nordkapp, </a:t>
            </a:r>
            <a:r>
              <a:rPr lang="fi-FI" dirty="0" err="1" smtClean="0"/>
              <a:t>Mirum</a:t>
            </a:r>
            <a:r>
              <a:rPr lang="fi-FI" dirty="0" smtClean="0"/>
              <a:t> (ent. </a:t>
            </a:r>
            <a:r>
              <a:rPr lang="fi-FI" dirty="0" err="1" smtClean="0"/>
              <a:t>Activeark</a:t>
            </a:r>
            <a:r>
              <a:rPr lang="fi-FI" dirty="0" smtClean="0"/>
              <a:t> JWT)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 Tuoteriippumatonta luovaa suunnittelua</a:t>
            </a:r>
            <a:endParaRPr lang="fi-FI" dirty="0" smtClean="0"/>
          </a:p>
          <a:p>
            <a:pPr lvl="1"/>
            <a:endParaRPr lang="fi-FI" dirty="0"/>
          </a:p>
          <a:p>
            <a:r>
              <a:rPr lang="fi-FI" dirty="0" smtClean="0"/>
              <a:t>Vaihtoehtona verkkototeutuksiin suuntautuneet digitoimistot (erityisesti </a:t>
            </a:r>
            <a:r>
              <a:rPr lang="fi-FI" dirty="0" err="1" smtClean="0"/>
              <a:t>WordPress</a:t>
            </a:r>
            <a:r>
              <a:rPr lang="fi-FI" dirty="0" smtClean="0"/>
              <a:t>):</a:t>
            </a:r>
          </a:p>
          <a:p>
            <a:pPr lvl="1"/>
            <a:r>
              <a:rPr lang="fi-FI" dirty="0" err="1" smtClean="0"/>
              <a:t>Frantic</a:t>
            </a:r>
            <a:r>
              <a:rPr lang="fi-FI" dirty="0" smtClean="0"/>
              <a:t>, </a:t>
            </a:r>
            <a:r>
              <a:rPr lang="fi-FI" dirty="0" err="1" smtClean="0"/>
              <a:t>Redland</a:t>
            </a:r>
            <a:r>
              <a:rPr lang="fi-FI" dirty="0" smtClean="0"/>
              <a:t>, H1, </a:t>
            </a:r>
            <a:r>
              <a:rPr lang="fi-FI" dirty="0" err="1" smtClean="0"/>
              <a:t>Byroo</a:t>
            </a:r>
            <a:r>
              <a:rPr lang="fi-FI" dirty="0" smtClean="0"/>
              <a:t>, </a:t>
            </a:r>
            <a:r>
              <a:rPr lang="fi-FI" dirty="0" err="1" smtClean="0"/>
              <a:t>Solid</a:t>
            </a:r>
            <a:r>
              <a:rPr lang="fi-FI" dirty="0" smtClean="0"/>
              <a:t> </a:t>
            </a:r>
            <a:r>
              <a:rPr lang="fi-FI" dirty="0" err="1" smtClean="0"/>
              <a:t>Angle</a:t>
            </a:r>
            <a:r>
              <a:rPr lang="fi-FI" dirty="0" smtClean="0"/>
              <a:t>, </a:t>
            </a:r>
            <a:r>
              <a:rPr lang="fi-FI" dirty="0" err="1" smtClean="0"/>
              <a:t>Aucor</a:t>
            </a:r>
            <a:r>
              <a:rPr lang="fi-FI" dirty="0" smtClean="0"/>
              <a:t>, </a:t>
            </a:r>
            <a:r>
              <a:rPr lang="fi-FI" dirty="0" err="1" smtClean="0"/>
              <a:t>Sofokus</a:t>
            </a:r>
            <a:endParaRPr lang="fi-FI" dirty="0" smtClean="0"/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 Riittävän vankkaa käyttöliittymäosaamista &amp; visuaalista suunnittelua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0381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Kilpailutusprosessi ja aikataulu?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Tarjouspyynnöt voidaan lähettää, kun palvelukonsepti on dokumentoitu (20.4.?)</a:t>
            </a:r>
          </a:p>
          <a:p>
            <a:r>
              <a:rPr lang="fi-FI" dirty="0" smtClean="0"/>
              <a:t>Tarjousten laatimiseen 3 viikkoa </a:t>
            </a:r>
            <a:r>
              <a:rPr lang="fi-FI" dirty="0" smtClean="0">
                <a:sym typeface="Wingdings" panose="05000000000000000000" pitchFamily="2" charset="2"/>
              </a:rPr>
              <a:t> deadline 8.5.?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Toimittajavalinta viikolla 20? (helatorstai!)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Työ vaatii vähintään 3 viikkoa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HTML-proto ei voi valmistua tuossa ajassa…?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Eikä työtä voi käynnistää välittömästi viikolla 21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Realistinen aikataulutus olisi kenties, että työ valmistuu juhannusviikolla?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9761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Vaatimusten määrittely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85344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Määrittelydokumentin tarkoitus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 Teknisen toteuttajan kilpailutus!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Määrittelydokumentissa:</a:t>
            </a:r>
          </a:p>
          <a:p>
            <a:pPr lvl="1"/>
            <a:r>
              <a:rPr lang="fi-FI" dirty="0"/>
              <a:t>Uudistuksen tausta ja tavoitteet, palvelukonsepti, kohderyhmät ja palvelutavoitteet</a:t>
            </a:r>
          </a:p>
          <a:p>
            <a:pPr lvl="1"/>
            <a:r>
              <a:rPr lang="fi-FI" dirty="0" smtClean="0"/>
              <a:t>Verkkopalvelun </a:t>
            </a:r>
            <a:r>
              <a:rPr lang="fi-FI" dirty="0"/>
              <a:t>sisältökokonaisuus, </a:t>
            </a:r>
            <a:r>
              <a:rPr lang="fi-FI" dirty="0" smtClean="0"/>
              <a:t>sisältörakenne</a:t>
            </a:r>
            <a:r>
              <a:rPr lang="fi-FI" dirty="0"/>
              <a:t>, sisältötyypit</a:t>
            </a:r>
          </a:p>
          <a:p>
            <a:pPr lvl="1"/>
            <a:r>
              <a:rPr lang="fi-FI" dirty="0"/>
              <a:t>Käyttöliittymäperiaatteet: navigointilogiikka, käyttöliittymien vakioelementit, </a:t>
            </a:r>
            <a:r>
              <a:rPr lang="fi-FI" dirty="0" smtClean="0"/>
              <a:t>käytettävyysvaatimukset, esteettömyysvaatimukset, noudatettavat standardit</a:t>
            </a:r>
            <a:endParaRPr lang="fi-FI" dirty="0"/>
          </a:p>
          <a:p>
            <a:pPr lvl="1"/>
            <a:r>
              <a:rPr lang="fi-FI" dirty="0"/>
              <a:t>Sisältötyyppien tarkennus: sivupohjat, artikkelityypit, käyttöliittymäelementit ja näiden ylläpito</a:t>
            </a:r>
          </a:p>
          <a:p>
            <a:pPr lvl="1"/>
            <a:r>
              <a:rPr lang="fi-FI" dirty="0"/>
              <a:t>Toiminnallisuudet: </a:t>
            </a:r>
            <a:r>
              <a:rPr lang="fi-FI" dirty="0" smtClean="0"/>
              <a:t>hakuratkaisut, </a:t>
            </a:r>
            <a:r>
              <a:rPr lang="fi-FI" dirty="0"/>
              <a:t>listaukset, tietokannat, </a:t>
            </a:r>
            <a:r>
              <a:rPr lang="fi-FI" dirty="0" smtClean="0"/>
              <a:t>palautejärjestelmä, ohjelmallisesti </a:t>
            </a:r>
            <a:r>
              <a:rPr lang="fi-FI" dirty="0"/>
              <a:t>muodostettavat elementit ja näiden ylläpito</a:t>
            </a:r>
          </a:p>
          <a:p>
            <a:pPr lvl="1"/>
            <a:r>
              <a:rPr lang="fi-FI" dirty="0"/>
              <a:t>Tekniset reunaehdot: teknologiaratkaisut, suorituskyky, selainyhteensopivuus, liittymät muihin </a:t>
            </a:r>
            <a:r>
              <a:rPr lang="fi-FI" dirty="0" smtClean="0"/>
              <a:t>järjestelmiin</a:t>
            </a:r>
          </a:p>
          <a:p>
            <a:r>
              <a:rPr lang="fi-FI" dirty="0" smtClean="0"/>
              <a:t>Toiminnallisuuksiin sisältynee paljon yksityiskohtia, jotka eivät käy ilmi palvelukonseptista eivätkä käyttöliittymämalleista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013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Vaatimusten määrittelyn hankinta?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Toimittajakenttä aika kirjava?</a:t>
            </a:r>
          </a:p>
          <a:p>
            <a:pPr lvl="1"/>
            <a:r>
              <a:rPr lang="fi-FI" dirty="0" smtClean="0"/>
              <a:t>North Patrol</a:t>
            </a:r>
            <a:r>
              <a:rPr lang="fi-FI" dirty="0"/>
              <a:t>, </a:t>
            </a:r>
            <a:r>
              <a:rPr lang="fi-FI" dirty="0" err="1" smtClean="0"/>
              <a:t>Conversatum</a:t>
            </a:r>
            <a:r>
              <a:rPr lang="fi-FI" dirty="0" smtClean="0"/>
              <a:t>, </a:t>
            </a:r>
            <a:r>
              <a:rPr lang="fi-FI" dirty="0" err="1" smtClean="0"/>
              <a:t>Solita</a:t>
            </a:r>
            <a:r>
              <a:rPr lang="fi-FI" dirty="0"/>
              <a:t>, </a:t>
            </a:r>
            <a:r>
              <a:rPr lang="fi-FI" dirty="0" err="1" smtClean="0"/>
              <a:t>Sofigate</a:t>
            </a:r>
            <a:r>
              <a:rPr lang="fi-FI" dirty="0" smtClean="0"/>
              <a:t>, Prisma Consulting ??</a:t>
            </a:r>
          </a:p>
          <a:p>
            <a:pPr lvl="1"/>
            <a:endParaRPr lang="fi-FI" dirty="0"/>
          </a:p>
          <a:p>
            <a:r>
              <a:rPr lang="fi-FI" dirty="0" smtClean="0"/>
              <a:t>Vaatimusten kartoittaminen voi alkaa jo kun palvelukonsepti on valmistunut (20.4.?)</a:t>
            </a:r>
          </a:p>
          <a:p>
            <a:r>
              <a:rPr lang="fi-FI" dirty="0" smtClean="0"/>
              <a:t>Määrittelyn viimeistely edellyttää käyttöliittymämallien valmistumista (juhannusviikolla?)</a:t>
            </a:r>
          </a:p>
          <a:p>
            <a:pPr lvl="1"/>
            <a:r>
              <a:rPr lang="fi-FI" dirty="0" smtClean="0"/>
              <a:t>TAI valittavan toimittajan käyttöön luvataan käyttöliittymäsuunnitelmat, kun ne valmistuvat?</a:t>
            </a:r>
          </a:p>
          <a:p>
            <a:pPr lvl="1"/>
            <a:r>
              <a:rPr lang="fi-FI" dirty="0" smtClean="0"/>
              <a:t>Tarjouspyyntödokumentaation laatiminen vaatii myös aikaa…</a:t>
            </a:r>
          </a:p>
          <a:p>
            <a:pPr lvl="1"/>
            <a:r>
              <a:rPr lang="fi-FI" dirty="0" smtClean="0"/>
              <a:t>Aikataulusta näyttäisi tällä erillisen palvelumuotoilun vaiheen mallilla tulevan vähän mahdoton yhtälö…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933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Teknologiavalinnat ja hankintamalli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2927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Demokratia.fi-kehittämistilanne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Demokratia.fi on palveluportti, joka avaa näkymiä ja mahdollisuuksia suomalaisen kansalaisyhteiskunnan erilaisiin vaikuttamiskanaviin.</a:t>
            </a:r>
          </a:p>
          <a:p>
            <a:r>
              <a:rPr lang="fi-FI" dirty="0"/>
              <a:t>Ministeriössä on ideoitu palvelun laajentamis- ja kehittämismahdollisuuksia, joihin on haettu myös kommentteja kentältä.</a:t>
            </a:r>
          </a:p>
          <a:p>
            <a:r>
              <a:rPr lang="fi-FI" dirty="0"/>
              <a:t>Vuoden 2015 aikana näitä kehittämistoimenpiteitä on mahdollista kokeilla käytännössä ja toteuttaa osana </a:t>
            </a:r>
            <a:r>
              <a:rPr lang="fi-FI" dirty="0" err="1"/>
              <a:t>SADe</a:t>
            </a:r>
            <a:r>
              <a:rPr lang="fi-FI" dirty="0"/>
              <a:t>-ohjelmaa.</a:t>
            </a:r>
          </a:p>
          <a:p>
            <a:r>
              <a:rPr lang="fi-FI" dirty="0" smtClean="0"/>
              <a:t>Toteuttamistyö on tarkoitus saada </a:t>
            </a:r>
            <a:r>
              <a:rPr lang="fi-FI" dirty="0"/>
              <a:t>vietyä läpi </a:t>
            </a:r>
            <a:r>
              <a:rPr lang="fi-FI" dirty="0" smtClean="0"/>
              <a:t>nopeassa </a:t>
            </a:r>
            <a:r>
              <a:rPr lang="fi-FI" dirty="0"/>
              <a:t>aikataulussa ja oikeanlaisten yhteistyökumppanien </a:t>
            </a:r>
            <a:r>
              <a:rPr lang="fi-FI" dirty="0" smtClean="0"/>
              <a:t>kanssa</a:t>
            </a:r>
          </a:p>
          <a:p>
            <a:pPr lvl="1"/>
            <a:r>
              <a:rPr lang="fi-FI" dirty="0" smtClean="0"/>
              <a:t>Eri </a:t>
            </a:r>
            <a:r>
              <a:rPr lang="fi-FI" dirty="0"/>
              <a:t>työtehtävien tunnistaminen, vaiheistaminen, vastuuttaminen ja kilpailuttaminen </a:t>
            </a:r>
            <a:r>
              <a:rPr lang="fi-FI" dirty="0" smtClean="0"/>
              <a:t>on projektoitava suunnitelmallisesti</a:t>
            </a:r>
            <a:endParaRPr lang="fi-FI" dirty="0"/>
          </a:p>
          <a:p>
            <a:pPr lvl="1"/>
            <a:r>
              <a:rPr lang="fi-FI" dirty="0" smtClean="0"/>
              <a:t>Näistä tehtävistä laaditaan ”tiekartta” tänään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62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488" y="80292"/>
            <a:ext cx="8832767" cy="936774"/>
          </a:xfrm>
        </p:spPr>
        <p:txBody>
          <a:bodyPr/>
          <a:lstStyle/>
          <a:p>
            <a:pPr algn="l"/>
            <a:r>
              <a:rPr lang="fi-FI" dirty="0" smtClean="0"/>
              <a:t>Hankintaprosessin vaihtoehdot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25" y="1996722"/>
            <a:ext cx="4758392" cy="3996000"/>
          </a:xfrm>
        </p:spPr>
        <p:txBody>
          <a:bodyPr>
            <a:normAutofit fontScale="85000" lnSpcReduction="10000"/>
          </a:bodyPr>
          <a:lstStyle/>
          <a:p>
            <a:r>
              <a:rPr lang="fi-FI" sz="2000" dirty="0"/>
              <a:t>Max. 30 000 € ostoja samalta toimittajalta </a:t>
            </a:r>
            <a:br>
              <a:rPr lang="fi-FI" sz="2000" dirty="0"/>
            </a:br>
            <a:r>
              <a:rPr lang="fi-FI" sz="2000" dirty="0"/>
              <a:t>(4 vuoden aikana)</a:t>
            </a:r>
          </a:p>
          <a:p>
            <a:r>
              <a:rPr lang="fi-FI" sz="2000" dirty="0"/>
              <a:t>Tarjouspyynnöt lähetetään suoraan 5-10 toimittajataholle</a:t>
            </a:r>
          </a:p>
          <a:p>
            <a:r>
              <a:rPr lang="fi-FI" sz="2000" dirty="0"/>
              <a:t>Hankintalaki ei esitä vaatimuksia kilpailutukselle</a:t>
            </a:r>
          </a:p>
          <a:p>
            <a:r>
              <a:rPr lang="fi-FI" sz="2000" dirty="0"/>
              <a:t>Toimittajaehdokkaita voidaan tavata</a:t>
            </a:r>
          </a:p>
          <a:p>
            <a:r>
              <a:rPr lang="fi-FI" sz="2000" dirty="0"/>
              <a:t>Tarjousvertailun kriteerit voivat olla tulkinnallisia</a:t>
            </a:r>
          </a:p>
          <a:p>
            <a:r>
              <a:rPr lang="fi-FI" sz="2000" dirty="0"/>
              <a:t>Toimittajavalinta voidaan tehdä suhteellisen vapaasti</a:t>
            </a:r>
          </a:p>
          <a:p>
            <a:r>
              <a:rPr lang="fi-FI" sz="2000" dirty="0"/>
              <a:t>Tarjouskilpailun aikataulutus on määriteltävissä itse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 Notkeaa ja nopeaa</a:t>
            </a:r>
            <a:endParaRPr lang="fi-FI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43220" y="1356959"/>
            <a:ext cx="4040188" cy="639763"/>
          </a:xfrm>
        </p:spPr>
        <p:txBody>
          <a:bodyPr/>
          <a:lstStyle/>
          <a:p>
            <a:pPr marL="0" indent="0">
              <a:buNone/>
            </a:pPr>
            <a:r>
              <a:rPr lang="fi-FI" cap="all" dirty="0" smtClean="0"/>
              <a:t>Pienhankinta</a:t>
            </a:r>
            <a:endParaRPr lang="fi-FI" cap="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385049" y="1356958"/>
            <a:ext cx="4041775" cy="6397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AVOIN MENETTELY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313040" y="2132856"/>
            <a:ext cx="4520952" cy="3536478"/>
          </a:xfrm>
        </p:spPr>
        <p:txBody>
          <a:bodyPr>
            <a:normAutofit fontScale="85000" lnSpcReduction="20000"/>
          </a:bodyPr>
          <a:lstStyle/>
          <a:p>
            <a:r>
              <a:rPr lang="fi-FI" sz="2000" dirty="0"/>
              <a:t>Kun kynnysarvo (30 000 €) ylittyy</a:t>
            </a:r>
          </a:p>
          <a:p>
            <a:r>
              <a:rPr lang="fi-FI" sz="2000" dirty="0"/>
              <a:t>Tarjouspyyntöasiakirjat julkaistaan HILMA-järjestelmässä</a:t>
            </a:r>
          </a:p>
          <a:p>
            <a:r>
              <a:rPr lang="fi-FI" sz="2000" dirty="0"/>
              <a:t>Kuka tahansa (minimivaatimukset täyttävä) toimittajataho saa esittää </a:t>
            </a:r>
            <a:r>
              <a:rPr lang="fi-FI" sz="2000" dirty="0" smtClean="0"/>
              <a:t>tarjouksensa: tuotealusta voidaan kuitenkin rajata</a:t>
            </a:r>
            <a:endParaRPr lang="fi-FI" sz="2000" dirty="0"/>
          </a:p>
          <a:p>
            <a:r>
              <a:rPr lang="fi-FI" sz="2000" dirty="0" smtClean="0"/>
              <a:t>Tarjousvertailun kriteerit korostuvat </a:t>
            </a:r>
            <a:endParaRPr lang="fi-FI" sz="2000" dirty="0"/>
          </a:p>
          <a:p>
            <a:r>
              <a:rPr lang="fi-FI" sz="2000" dirty="0"/>
              <a:t>Toimittajavalinta on tehtävä objektiivisin kriteerein</a:t>
            </a:r>
          </a:p>
          <a:p>
            <a:r>
              <a:rPr lang="fi-FI" sz="2000" dirty="0"/>
              <a:t>Kilpailutuksen minimiaikataulu on hankintalain säätelemä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 Työläämpää ja hitaampaa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042680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217024" cy="792088"/>
          </a:xfrm>
        </p:spPr>
        <p:txBody>
          <a:bodyPr/>
          <a:lstStyle/>
          <a:p>
            <a:pPr algn="l"/>
            <a:r>
              <a:rPr lang="fi-FI" dirty="0" smtClean="0"/>
              <a:t>Julkaisujärjestelmämarkkina Suomessa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24744"/>
            <a:ext cx="9217024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600" dirty="0">
                <a:solidFill>
                  <a:schemeClr val="tx1"/>
                </a:solidFill>
              </a:rPr>
              <a:t>Tyypillinen markkinointiviestinnällinen verkkosivusto: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Hintaluokassa 10 000 – 50 000 € 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dirty="0" smtClean="0">
              <a:solidFill>
                <a:schemeClr val="tx1"/>
              </a:solidFill>
            </a:endParaRPr>
          </a:p>
          <a:p>
            <a:pPr lvl="1"/>
            <a:r>
              <a:rPr lang="fi-FI" sz="2800" dirty="0" err="1">
                <a:solidFill>
                  <a:schemeClr val="tx1"/>
                </a:solidFill>
              </a:rPr>
              <a:t>Wordpress</a:t>
            </a:r>
            <a:r>
              <a:rPr lang="fi-FI" sz="2800" dirty="0">
                <a:solidFill>
                  <a:schemeClr val="tx1"/>
                </a:solidFill>
              </a:rPr>
              <a:t> !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(Yksittäisten yritysten omat julkaisujärjestelmät: 10 000 – 70 000 €)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Hintaluokassa 50 000 – 200 000 € </a:t>
            </a:r>
            <a:r>
              <a:rPr lang="fi-FI" sz="2100" dirty="0">
                <a:solidFill>
                  <a:schemeClr val="tx1"/>
                </a:solidFill>
              </a:rPr>
              <a:t>(”kunnollinen” sisällönhallintajärjestelmä)</a:t>
            </a:r>
            <a:endParaRPr lang="fi-FI" sz="1800" dirty="0">
              <a:solidFill>
                <a:schemeClr val="tx1"/>
              </a:solidFill>
            </a:endParaRPr>
          </a:p>
          <a:p>
            <a:pPr marL="2181600" lvl="1">
              <a:lnSpc>
                <a:spcPct val="150000"/>
              </a:lnSpc>
            </a:pPr>
            <a:r>
              <a:rPr lang="fi-FI" sz="3000" dirty="0">
                <a:solidFill>
                  <a:schemeClr val="tx1"/>
                </a:solidFill>
              </a:rPr>
              <a:t>EPiServer</a:t>
            </a:r>
          </a:p>
          <a:p>
            <a:pPr marL="2181600" lvl="1">
              <a:lnSpc>
                <a:spcPct val="150000"/>
              </a:lnSpc>
            </a:pPr>
            <a:r>
              <a:rPr lang="fi-FI" sz="3000" dirty="0">
                <a:solidFill>
                  <a:schemeClr val="tx1"/>
                </a:solidFill>
              </a:rPr>
              <a:t>Drupal</a:t>
            </a:r>
          </a:p>
          <a:p>
            <a:pPr marL="2181600" lvl="1">
              <a:lnSpc>
                <a:spcPct val="150000"/>
              </a:lnSpc>
            </a:pPr>
            <a:r>
              <a:rPr lang="fi-FI" sz="3000" dirty="0">
                <a:solidFill>
                  <a:schemeClr val="tx1"/>
                </a:solidFill>
              </a:rPr>
              <a:t>Liferay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92" y="1628800"/>
            <a:ext cx="1512168" cy="1512168"/>
          </a:xfrm>
          <a:prstGeom prst="rect">
            <a:avLst/>
          </a:prstGeom>
        </p:spPr>
      </p:pic>
      <p:pic>
        <p:nvPicPr>
          <p:cNvPr id="6" name="Picture 2" descr="http://drupal.org/files/druplicon.large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2" y="4837595"/>
            <a:ext cx="727370" cy="8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Server Log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4562911"/>
            <a:ext cx="2305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fe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74" y="5642604"/>
            <a:ext cx="2191467" cy="5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98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88640"/>
            <a:ext cx="8832767" cy="720082"/>
          </a:xfrm>
        </p:spPr>
        <p:txBody>
          <a:bodyPr/>
          <a:lstStyle/>
          <a:p>
            <a:r>
              <a:rPr lang="fi-FI" dirty="0" err="1" smtClean="0"/>
              <a:t>WordPress</a:t>
            </a:r>
            <a:r>
              <a:rPr lang="fi-FI" dirty="0" smtClean="0"/>
              <a:t>-valinnan edut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980728"/>
            <a:ext cx="8976783" cy="4896545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 smtClean="0"/>
              <a:t>WordPress</a:t>
            </a:r>
            <a:r>
              <a:rPr lang="fi-FI" dirty="0" smtClean="0"/>
              <a:t> (WP) on kehittynyt blogialustasta yhä laajemmin käytetyksi ja koko ajan suurempien / vaativampien sivustojen alustana käytetyksi järjestelmäksi: kaukonäköinen, skaalautuva ja kehittyvä.</a:t>
            </a:r>
          </a:p>
          <a:p>
            <a:r>
              <a:rPr lang="fi-FI" dirty="0" smtClean="0"/>
              <a:t>Vakiotoiminnallisuuksien lisäksi saatavilla on tuhansittain laajennusosia (</a:t>
            </a:r>
            <a:r>
              <a:rPr lang="fi-FI" dirty="0" err="1" smtClean="0"/>
              <a:t>plugin</a:t>
            </a:r>
            <a:r>
              <a:rPr lang="fi-FI" dirty="0" smtClean="0"/>
              <a:t>), joilla voidaan toteuttaa alustan päällä ”mitä vain”.</a:t>
            </a:r>
          </a:p>
          <a:p>
            <a:r>
              <a:rPr lang="fi-FI" dirty="0" smtClean="0"/>
              <a:t>Järjestelmä on tuttu monille sisällöntuottajille, sen peruskäyttö on helppoa.</a:t>
            </a:r>
          </a:p>
          <a:p>
            <a:r>
              <a:rPr lang="fi-FI" dirty="0" smtClean="0"/>
              <a:t>Järjestelmää käyttää kehitysalustana todella moni toimittajataho – kumppanikenttä on hyvin laaja. Samoin se soveltuu hyvin monenlaisiin </a:t>
            </a:r>
            <a:r>
              <a:rPr lang="fi-FI" dirty="0" err="1" smtClean="0"/>
              <a:t>hosting</a:t>
            </a:r>
            <a:r>
              <a:rPr lang="fi-FI" dirty="0" smtClean="0"/>
              <a:t>-ympäristöihin.</a:t>
            </a:r>
          </a:p>
          <a:p>
            <a:r>
              <a:rPr lang="fi-FI" dirty="0" smtClean="0"/>
              <a:t>WP on avoimen lähdekoodin järjestelmä: avoimesti kehitetty ja todella kustannustehokas. (Yhtä edullisia toteutusprojekteja ei muilla alustoilla ole mahdollista saada.)</a:t>
            </a:r>
          </a:p>
          <a:p>
            <a:r>
              <a:rPr lang="fi-FI" dirty="0"/>
              <a:t>Alusta on tietoturvallinen ja sitä päivitetään aktiivisesti koko ajan. </a:t>
            </a:r>
            <a:r>
              <a:rPr lang="fi-FI" dirty="0" smtClean="0"/>
              <a:t>Avoimen lähdekoodin kehittämistyössä  on kuitenkin myös mukana laatua valvova vastuutaho (</a:t>
            </a:r>
            <a:r>
              <a:rPr lang="fi-FI" dirty="0" err="1" smtClean="0"/>
              <a:t>Automattic</a:t>
            </a:r>
            <a:r>
              <a:rPr lang="fi-FI" dirty="0" smtClean="0"/>
              <a:t>).</a:t>
            </a:r>
          </a:p>
          <a:p>
            <a:r>
              <a:rPr lang="fi-FI" dirty="0" smtClean="0"/>
              <a:t>WP-alustalle voidaan tuoda myöhemmin muitakin sivustokokonaisuuksia.</a:t>
            </a:r>
            <a:endParaRPr lang="fi-FI" dirty="0"/>
          </a:p>
          <a:p>
            <a:r>
              <a:rPr lang="fi-FI" dirty="0" smtClean="0"/>
              <a:t>Hintansa ja joustavuutensa puolesta WP-alusta on valintana riskitön: se ei sido palveluntarjoajaa eikä lukkiuta jatkokehitysmahdollisuuksia.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90442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 </a:t>
            </a:r>
            <a:r>
              <a:rPr lang="fi-FI" dirty="0" err="1" smtClean="0"/>
              <a:t>Wordpress</a:t>
            </a:r>
            <a:r>
              <a:rPr lang="fi-FI" dirty="0" smtClean="0"/>
              <a:t>-sivustoista: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556793"/>
            <a:ext cx="9001000" cy="432048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Elinkeinoelämän keskusliitto </a:t>
            </a:r>
            <a:r>
              <a:rPr lang="fi-FI" dirty="0" smtClean="0">
                <a:hlinkClick r:id="rId2"/>
              </a:rPr>
              <a:t>www.ek.fi</a:t>
            </a:r>
            <a:r>
              <a:rPr lang="fi-FI" dirty="0" smtClean="0"/>
              <a:t> </a:t>
            </a:r>
          </a:p>
          <a:p>
            <a:r>
              <a:rPr lang="fi-FI" dirty="0"/>
              <a:t>STTK </a:t>
            </a:r>
            <a:r>
              <a:rPr lang="fi-FI" dirty="0" smtClean="0">
                <a:hlinkClick r:id="rId3"/>
              </a:rPr>
              <a:t>www.sttk.fi</a:t>
            </a:r>
            <a:r>
              <a:rPr lang="fi-FI" dirty="0" smtClean="0"/>
              <a:t> </a:t>
            </a:r>
          </a:p>
          <a:p>
            <a:r>
              <a:rPr lang="fi-FI" dirty="0"/>
              <a:t>Matkailun edistämiskeskus: </a:t>
            </a:r>
            <a:r>
              <a:rPr lang="fi-FI" dirty="0" smtClean="0">
                <a:hlinkClick r:id="rId4"/>
              </a:rPr>
              <a:t>www.visitfinland.com</a:t>
            </a:r>
            <a:endParaRPr lang="fi-FI" dirty="0" smtClean="0"/>
          </a:p>
          <a:p>
            <a:r>
              <a:rPr lang="fi-FI" dirty="0"/>
              <a:t>Kauppakamarit </a:t>
            </a:r>
            <a:r>
              <a:rPr lang="fi-FI" dirty="0">
                <a:hlinkClick r:id="rId5"/>
              </a:rPr>
              <a:t>http://kauppakamari.fi</a:t>
            </a:r>
            <a:r>
              <a:rPr lang="fi-FI" dirty="0" smtClean="0">
                <a:hlinkClick r:id="rId5"/>
              </a:rPr>
              <a:t>/</a:t>
            </a:r>
            <a:r>
              <a:rPr lang="fi-FI" dirty="0" smtClean="0"/>
              <a:t> </a:t>
            </a:r>
          </a:p>
          <a:p>
            <a:r>
              <a:rPr lang="fi-FI" dirty="0" smtClean="0"/>
              <a:t>HOK-Elanto </a:t>
            </a:r>
            <a:r>
              <a:rPr lang="fi-FI" dirty="0" smtClean="0">
                <a:hlinkClick r:id="rId6"/>
              </a:rPr>
              <a:t>www.hok-elanto.fi</a:t>
            </a:r>
            <a:endParaRPr lang="fi-FI" dirty="0"/>
          </a:p>
          <a:p>
            <a:r>
              <a:rPr lang="fi-FI" dirty="0" smtClean="0"/>
              <a:t>Naisten linja </a:t>
            </a:r>
            <a:r>
              <a:rPr lang="fi-FI" dirty="0" smtClean="0">
                <a:hlinkClick r:id="rId7"/>
              </a:rPr>
              <a:t>www.naistenlinja.fi</a:t>
            </a:r>
            <a:r>
              <a:rPr lang="fi-FI" dirty="0" smtClean="0"/>
              <a:t> </a:t>
            </a:r>
          </a:p>
          <a:p>
            <a:r>
              <a:rPr lang="fi-FI" dirty="0"/>
              <a:t>4H-järjestö </a:t>
            </a:r>
            <a:r>
              <a:rPr lang="fi-FI" dirty="0" smtClean="0">
                <a:hlinkClick r:id="rId8"/>
              </a:rPr>
              <a:t>www.4h.fi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John </a:t>
            </a:r>
            <a:r>
              <a:rPr lang="fi-FI" dirty="0"/>
              <a:t>Nurmisen säätiö </a:t>
            </a:r>
            <a:r>
              <a:rPr lang="fi-FI" dirty="0" smtClean="0">
                <a:hlinkClick r:id="rId9"/>
              </a:rPr>
              <a:t>www.johnnurmisensaatio.fi</a:t>
            </a:r>
            <a:endParaRPr lang="fi-FI" dirty="0" smtClean="0"/>
          </a:p>
          <a:p>
            <a:r>
              <a:rPr lang="fi-FI" dirty="0"/>
              <a:t>Korkeasaari </a:t>
            </a:r>
            <a:r>
              <a:rPr lang="fi-FI" dirty="0" smtClean="0">
                <a:hlinkClick r:id="rId10"/>
              </a:rPr>
              <a:t>www.korkeasaari.fi</a:t>
            </a:r>
            <a:endParaRPr lang="fi-FI" dirty="0" smtClean="0"/>
          </a:p>
          <a:p>
            <a:r>
              <a:rPr lang="fi-FI" dirty="0" smtClean="0"/>
              <a:t>Renault-konserni</a:t>
            </a:r>
            <a:r>
              <a:rPr lang="fi-FI" dirty="0"/>
              <a:t>: </a:t>
            </a:r>
            <a:r>
              <a:rPr lang="fi-FI" dirty="0">
                <a:hlinkClick r:id="rId11"/>
              </a:rPr>
              <a:t>http://</a:t>
            </a:r>
            <a:r>
              <a:rPr lang="fi-FI" dirty="0" smtClean="0">
                <a:hlinkClick r:id="rId11"/>
              </a:rPr>
              <a:t>group.renault.com/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087942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kilpailutetaan?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Pyritäänkö alle 30 000 euron hankintaan? (</a:t>
            </a:r>
            <a:r>
              <a:rPr lang="fi-FI" dirty="0" smtClean="0">
                <a:sym typeface="Wingdings" panose="05000000000000000000" pitchFamily="2" charset="2"/>
              </a:rPr>
              <a:t> Yläraja ostettavalle työlle)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Halutaanko hankkia ”kunnollisia” palveluja?  Rajataan alustaksi </a:t>
            </a:r>
            <a:r>
              <a:rPr lang="fi-FI" dirty="0" err="1" smtClean="0">
                <a:sym typeface="Wingdings" panose="05000000000000000000" pitchFamily="2" charset="2"/>
              </a:rPr>
              <a:t>WordPress</a:t>
            </a:r>
            <a:r>
              <a:rPr lang="fi-FI" dirty="0" smtClean="0">
                <a:sym typeface="Wingdings" panose="05000000000000000000" pitchFamily="2" charset="2"/>
              </a:rPr>
              <a:t>, mutta hankitaan </a:t>
            </a:r>
            <a:r>
              <a:rPr lang="fi-FI" dirty="0" err="1" smtClean="0">
                <a:sym typeface="Wingdings" panose="05000000000000000000" pitchFamily="2" charset="2"/>
              </a:rPr>
              <a:t>HILMAn</a:t>
            </a:r>
            <a:r>
              <a:rPr lang="fi-FI" dirty="0" smtClean="0">
                <a:sym typeface="Wingdings" panose="05000000000000000000" pitchFamily="2" charset="2"/>
              </a:rPr>
              <a:t> kautta?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Kehittämistyötä voidaan hankkia tarpeiden mukaisesti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 Avoimella menettelyllä olisi mahdollista ostaa myös käyttöliittymäsuunnittelu tekniseltä toteuttajalta?</a:t>
            </a:r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112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3" y="206964"/>
            <a:ext cx="8832767" cy="792088"/>
          </a:xfrm>
        </p:spPr>
        <p:txBody>
          <a:bodyPr/>
          <a:lstStyle/>
          <a:p>
            <a:r>
              <a:rPr lang="fi-FI" dirty="0" smtClean="0"/>
              <a:t>Vaihtoehtoinen hankintamalli?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25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657011834"/>
              </p:ext>
            </p:extLst>
          </p:nvPr>
        </p:nvGraphicFramePr>
        <p:xfrm>
          <a:off x="272480" y="764673"/>
          <a:ext cx="9361040" cy="19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10"/>
          <p:cNvSpPr txBox="1">
            <a:spLocks/>
          </p:cNvSpPr>
          <p:nvPr/>
        </p:nvSpPr>
        <p:spPr>
          <a:xfrm>
            <a:off x="272480" y="2855324"/>
            <a:ext cx="2043656" cy="22298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lvl="0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4 viikkoa, mutta mieluusti enemmän</a:t>
            </a: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2504728" y="2855324"/>
            <a:ext cx="2088232" cy="2229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Määrittelytyö alkaa 4.5. 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4 viikkoa, mieluusti 6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Syntyy määrittely-dokumentti + tarjouspyyntö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4781552" y="2855324"/>
            <a:ext cx="4419920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Työ alkaa käyttöliittymäsuunnittelulla elokuun lopulla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(HTML-protoa ei synny)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Toteutustyötä voidaan viedä sujuvasti eteenpäin ”palasissa”</a:t>
            </a: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272480" y="5229262"/>
            <a:ext cx="2043656" cy="57600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30.4.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2504728" y="5229231"/>
            <a:ext cx="2088232" cy="576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HILMAan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ennen juhannusta, vko 24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4781552" y="5229231"/>
            <a:ext cx="4419920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Lokakuulla ensimmäiset käyttöönotot, </a:t>
            </a:r>
            <a:b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kehittäminen voi vielä edistyä paloissa?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272480" y="2391363"/>
            <a:ext cx="2043656" cy="31991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Vko 12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2504728" y="2391332"/>
            <a:ext cx="2088232" cy="3199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Vkot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12-18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20" name="Sisällön paikkamerkki 10"/>
          <p:cNvSpPr txBox="1">
            <a:spLocks/>
          </p:cNvSpPr>
          <p:nvPr/>
        </p:nvSpPr>
        <p:spPr>
          <a:xfrm>
            <a:off x="4781552" y="2391332"/>
            <a:ext cx="4419920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Tarjousten deadline 28.7.  valinta + sopimukset </a:t>
            </a:r>
            <a:endParaRPr lang="fi-FI" sz="140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34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3" y="206964"/>
            <a:ext cx="8832767" cy="792088"/>
          </a:xfrm>
        </p:spPr>
        <p:txBody>
          <a:bodyPr/>
          <a:lstStyle/>
          <a:p>
            <a:r>
              <a:rPr lang="fi-FI" dirty="0" smtClean="0"/>
              <a:t>Kustannusarvioita </a:t>
            </a:r>
            <a:r>
              <a:rPr lang="fi-FI" smtClean="0"/>
              <a:t>tällä mallilla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26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/>
          </p:nvPr>
        </p:nvGraphicFramePr>
        <p:xfrm>
          <a:off x="272480" y="764673"/>
          <a:ext cx="9361040" cy="19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10"/>
          <p:cNvSpPr txBox="1">
            <a:spLocks/>
          </p:cNvSpPr>
          <p:nvPr/>
        </p:nvSpPr>
        <p:spPr>
          <a:xfrm>
            <a:off x="272480" y="2855324"/>
            <a:ext cx="2043656" cy="22298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lvl="0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4 viikkoa, mutta mieluusti enemmän</a:t>
            </a: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2504728" y="2855324"/>
            <a:ext cx="2088232" cy="2229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Määrittelytyö alkaa 4.5. 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4 viikkoa, mieluusti 6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Syntyy määrittely-dokumentti + tarjouspyyntö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4781552" y="2855324"/>
            <a:ext cx="4419920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Työ alkaa käyttöliittymäsuunnittelulla elokuun lopulla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(HTML-protoa ei synny)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Toteutustyötä voidaan viedä sujuvasti eteenpäin ”palasissa”</a:t>
            </a: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272480" y="5229262"/>
            <a:ext cx="2043656" cy="57600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30.4.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2504728" y="5229231"/>
            <a:ext cx="2088232" cy="576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HILMAan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ennen juhannusta, vko 24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4781552" y="5229231"/>
            <a:ext cx="4419920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Lokakuulla ensimmäiset käyttöönotot, </a:t>
            </a:r>
            <a:b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kehittäminen voi vielä edistyä paloissa?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272480" y="2391363"/>
            <a:ext cx="2043656" cy="31991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Vko 12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2504728" y="2391332"/>
            <a:ext cx="2088232" cy="3199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Vkot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12-18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20" name="Sisällön paikkamerkki 10"/>
          <p:cNvSpPr txBox="1">
            <a:spLocks/>
          </p:cNvSpPr>
          <p:nvPr/>
        </p:nvSpPr>
        <p:spPr>
          <a:xfrm>
            <a:off x="4781552" y="2391332"/>
            <a:ext cx="4419920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Tarjousten deadline 28.7.  valinta + sopimukset 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404" y="4482620"/>
            <a:ext cx="1656184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12740" y="4482604"/>
            <a:ext cx="1872208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25-30 000 €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89104" y="4482604"/>
            <a:ext cx="1872208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30-60 000 €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62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Wordpressin</a:t>
            </a:r>
            <a:r>
              <a:rPr lang="fi-FI" dirty="0" smtClean="0"/>
              <a:t> toimittajakenttä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630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601" y="476672"/>
            <a:ext cx="8832767" cy="600794"/>
          </a:xfrm>
        </p:spPr>
        <p:txBody>
          <a:bodyPr/>
          <a:lstStyle/>
          <a:p>
            <a:r>
              <a:rPr lang="fi-FI" dirty="0" err="1" smtClean="0"/>
              <a:t>WordPress</a:t>
            </a:r>
            <a:r>
              <a:rPr lang="fi-FI" dirty="0" smtClean="0"/>
              <a:t>-kumppaniehdokkaita </a:t>
            </a:r>
            <a:r>
              <a:rPr lang="fi-FI" dirty="0"/>
              <a:t>1/2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504" y="1953280"/>
            <a:ext cx="8832767" cy="3996000"/>
          </a:xfrm>
        </p:spPr>
        <p:txBody>
          <a:bodyPr/>
          <a:lstStyle/>
          <a:p>
            <a:endParaRPr lang="fi-FI" smtClean="0"/>
          </a:p>
          <a:p>
            <a:endParaRPr lang="fi-FI"/>
          </a:p>
          <a:p>
            <a:endParaRPr lang="fi-FI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9394"/>
              </p:ext>
            </p:extLst>
          </p:nvPr>
        </p:nvGraphicFramePr>
        <p:xfrm>
          <a:off x="609487" y="1329937"/>
          <a:ext cx="903802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976"/>
                <a:gridCol w="2028496"/>
                <a:gridCol w="3499945"/>
                <a:gridCol w="2648607"/>
              </a:tblGrid>
              <a:tr h="0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smtClean="0"/>
                        <a:t>Perustietoja (*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smtClean="0"/>
                        <a:t>WordPress-referenssejä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smtClean="0"/>
                        <a:t>Muuta</a:t>
                      </a:r>
                      <a:endParaRPr lang="fi-FI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400" b="1" smtClean="0"/>
                        <a:t>Frantic</a:t>
                      </a:r>
                      <a:endParaRPr lang="fi-FI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Liikevaihto:</a:t>
                      </a:r>
                      <a:r>
                        <a:rPr lang="fi-FI" sz="1200" baseline="0" smtClean="0"/>
                        <a:t> </a:t>
                      </a:r>
                      <a:r>
                        <a:rPr lang="fi-FI" sz="1200" smtClean="0"/>
                        <a:t>3 358 000 e (2013)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Perustettu 1997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Henkilöstö: 44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/>
                        <a:t>Helsinki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smtClean="0">
                          <a:hlinkClick r:id="rId3"/>
                        </a:rPr>
                        <a:t>https://www.staffpoint.fi</a:t>
                      </a:r>
                      <a:r>
                        <a:rPr lang="en-US" sz="1200" baseline="0" smtClean="0"/>
                        <a:t> </a:t>
                      </a:r>
                      <a:r>
                        <a:rPr lang="en-US" sz="1200" smtClean="0"/>
                        <a:t>(3</a:t>
                      </a:r>
                      <a:r>
                        <a:rPr lang="en-US" sz="1200" baseline="0" smtClean="0"/>
                        <a:t> yhtiön sivustot yhtenevässä hengessä: </a:t>
                      </a:r>
                      <a:r>
                        <a:rPr lang="en-US" sz="1200" smtClean="0"/>
                        <a:t>Staffpoint, Spring House ja Saima Soft)</a:t>
                      </a:r>
                      <a:endParaRPr lang="fi-FI" sz="120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4"/>
                        </a:rPr>
                        <a:t>http://www.korkeasaari.fi</a:t>
                      </a:r>
                      <a:endParaRPr lang="fi-FI" sz="120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5"/>
                        </a:rPr>
                        <a:t>http://www.suomenlinna.fi</a:t>
                      </a:r>
                      <a:endParaRPr lang="fi-FI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smtClean="0"/>
                        <a:t>Suomen suurin WordPressiin erikoistunut toimittaja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="1" smtClean="0"/>
                        <a:t>WordPress-projektien liikevaihto: </a:t>
                      </a:r>
                      <a:br>
                        <a:rPr lang="fi-FI" sz="1200" b="1" smtClean="0"/>
                      </a:br>
                      <a:r>
                        <a:rPr lang="fi-FI" sz="1200" b="1" smtClean="0"/>
                        <a:t>1–2 milj. e/v. (**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i-FI" sz="1200" b="1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400" b="1" smtClean="0"/>
                        <a:t>Aucor</a:t>
                      </a:r>
                      <a:endParaRPr lang="fi-FI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Liikevaihto:</a:t>
                      </a:r>
                      <a:r>
                        <a:rPr lang="fi-FI" sz="1200" baseline="0" smtClean="0"/>
                        <a:t> 471 000 e (2013/03-2014/03)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smtClean="0"/>
                        <a:t>Perustettu 2008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Henkilöstö: 6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Turku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6"/>
                        </a:rPr>
                        <a:t>http://www.passiivikatto.fi</a:t>
                      </a:r>
                      <a:r>
                        <a:rPr lang="fi-FI" sz="1200" smtClean="0"/>
                        <a:t> (yrityksen päätuote, sis. myös visuaalinen suunn., mutt</a:t>
                      </a:r>
                      <a:r>
                        <a:rPr lang="fi-FI" sz="1200" baseline="0" smtClean="0"/>
                        <a:t>a ei emoyrityksen soinu.fi-sivusto)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>
                          <a:hlinkClick r:id="rId7"/>
                        </a:rPr>
                        <a:t>https://www.labrox.fi</a:t>
                      </a:r>
                      <a:r>
                        <a:rPr lang="fi-FI" sz="1200" baseline="0" smtClean="0"/>
                        <a:t> (sis. myös visuaalisen suunnittelun)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8"/>
                        </a:rPr>
                        <a:t>http://www.pellaslaakso.fi</a:t>
                      </a:r>
                      <a:r>
                        <a:rPr lang="fi-FI" sz="1200" baseline="0" smtClean="0"/>
                        <a:t> (visuaalinen suunnittelu: </a:t>
                      </a:r>
                      <a:r>
                        <a:rPr lang="fi-FI" sz="1200" smtClean="0"/>
                        <a:t>Suunnittelutoimisto BOTH)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9"/>
                        </a:rPr>
                        <a:t>http://loma.finnmatkat.fi</a:t>
                      </a:r>
                      <a:endParaRPr lang="fi-FI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="1" smtClean="0"/>
                        <a:t>WordPress-projektien liikevaihto: 300 000–500 000 e/v. (**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smtClean="0"/>
                        <a:t>Käyttää</a:t>
                      </a:r>
                      <a:r>
                        <a:rPr lang="fi-FI" sz="1200" baseline="0" smtClean="0"/>
                        <a:t> myös muita CMS-järjestelmiä</a:t>
                      </a:r>
                      <a:endParaRPr lang="fi-FI" sz="120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400" b="1" smtClean="0"/>
                        <a:t>H1</a:t>
                      </a:r>
                      <a:endParaRPr lang="fi-FI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Liikevaihto:</a:t>
                      </a:r>
                      <a:r>
                        <a:rPr lang="fi-FI" sz="1200" baseline="0" smtClean="0"/>
                        <a:t> 386 000 e (2013)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Perustettu 2010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smtClean="0"/>
                        <a:t>Henkilöstö: 7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smtClean="0"/>
                        <a:t>Helsinki, Tampere</a:t>
                      </a:r>
                      <a:endParaRPr lang="fi-FI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10"/>
                        </a:rPr>
                        <a:t>http://kauppakamari.fi</a:t>
                      </a:r>
                      <a:r>
                        <a:rPr lang="fi-FI" sz="1200" smtClean="0"/>
                        <a:t> (monikielisyys)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11"/>
                        </a:rPr>
                        <a:t>http://www.sttk.fi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12"/>
                        </a:rPr>
                        <a:t>http://nytliikunta.fi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>
                          <a:hlinkClick r:id="rId13"/>
                        </a:rPr>
                        <a:t>http://munstadi.fi</a:t>
                      </a:r>
                      <a:endParaRPr lang="fi-FI" sz="12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fi-FI" sz="120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20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200" smtClean="0"/>
                        <a:t>Yksi voimakkaimmin WordPressiin erikoistuneista toimijoista Suomessa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="1" smtClean="0"/>
                        <a:t>WordPress-projektien liikevaihto: 500 000–1 milj. e/v. (**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1379" y="5579948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smtClean="0"/>
              <a:t>* Asiakastieto / </a:t>
            </a:r>
            <a:r>
              <a:rPr lang="fi-FI" sz="900"/>
              <a:t>Taloussanomien </a:t>
            </a:r>
            <a:r>
              <a:rPr lang="fi-FI" sz="900" smtClean="0"/>
              <a:t>yritystietopalvelu</a:t>
            </a:r>
          </a:p>
          <a:p>
            <a:r>
              <a:rPr lang="fi-FI" sz="900" smtClean="0"/>
              <a:t>** Vierityspalkki.fi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1687590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504" y="404664"/>
            <a:ext cx="8832767" cy="610319"/>
          </a:xfrm>
        </p:spPr>
        <p:txBody>
          <a:bodyPr/>
          <a:lstStyle/>
          <a:p>
            <a:r>
              <a:rPr lang="fi-FI" dirty="0" err="1" smtClean="0"/>
              <a:t>WordPress</a:t>
            </a:r>
            <a:r>
              <a:rPr lang="fi-FI" dirty="0" smtClean="0"/>
              <a:t>-kumppaniehdokkaita 2/2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8504" y="1810570"/>
            <a:ext cx="8832767" cy="3996000"/>
          </a:xfrm>
        </p:spPr>
        <p:txBody>
          <a:bodyPr/>
          <a:lstStyle/>
          <a:p>
            <a:endParaRPr lang="fi-FI" smtClean="0"/>
          </a:p>
          <a:p>
            <a:endParaRPr lang="fi-FI"/>
          </a:p>
          <a:p>
            <a:endParaRPr lang="fi-FI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01643"/>
              </p:ext>
            </p:extLst>
          </p:nvPr>
        </p:nvGraphicFramePr>
        <p:xfrm>
          <a:off x="571387" y="1196752"/>
          <a:ext cx="9038024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976"/>
                <a:gridCol w="2110937"/>
                <a:gridCol w="3564082"/>
                <a:gridCol w="2502029"/>
              </a:tblGrid>
              <a:tr h="0">
                <a:tc>
                  <a:txBody>
                    <a:bodyPr/>
                    <a:lstStyle/>
                    <a:p>
                      <a:endParaRPr lang="fi-FI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smtClean="0"/>
                        <a:t>Perustietoja (*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smtClean="0"/>
                        <a:t>WordPress-referenssejä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00" smtClean="0"/>
                        <a:t>Muuta</a:t>
                      </a:r>
                      <a:endParaRPr lang="fi-FI" sz="10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100" b="1" smtClean="0"/>
                        <a:t>Exove</a:t>
                      </a:r>
                      <a:endParaRPr lang="fi-FI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Liikevaihto/Exove Oy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+ Exove Design Oy + Exove Ventures: yht. 4,9 milj. e </a:t>
                      </a: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(2013)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Perustettu 2006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Henkilöstö: yli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44</a:t>
                      </a:r>
                      <a:endParaRPr lang="fi-FI" sz="1000" smtClean="0">
                        <a:solidFill>
                          <a:schemeClr val="tx1"/>
                        </a:solidFill>
                      </a:endParaRP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Helsinki, Oulu, Lontoo, Tallinna</a:t>
                      </a: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3"/>
                        </a:rPr>
                        <a:t>http://www.oak.fi</a:t>
                      </a:r>
                      <a:r>
                        <a:rPr lang="fi-FI" sz="1000" baseline="0" smtClean="0"/>
                        <a:t> (3 kieliversiota, palveluita ja lukuisia tuotteita, mm. maa-aineet)</a:t>
                      </a:r>
                      <a:endParaRPr lang="fi-FI" sz="1000" smtClean="0">
                        <a:hlinkClick r:id="rId3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3"/>
                        </a:rPr>
                        <a:t>http://popupkoulu.fi</a:t>
                      </a:r>
                      <a:endParaRPr lang="fi-FI" sz="1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1" smtClean="0"/>
                        <a:t>WordPress-projektien liikevaihto: </a:t>
                      </a:r>
                      <a:br>
                        <a:rPr lang="fi-FI" sz="1000" b="1" smtClean="0"/>
                      </a:br>
                      <a:r>
                        <a:rPr lang="fi-FI" sz="1000" b="1" smtClean="0"/>
                        <a:t>300 000–500 000 e/v. (**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smtClean="0"/>
                        <a:t>Pääosin Drupalia CMS-järjestelmäksi tarjoava</a:t>
                      </a:r>
                      <a:r>
                        <a:rPr lang="fi-FI" sz="1000" b="0" baseline="0" smtClean="0"/>
                        <a:t> </a:t>
                      </a:r>
                      <a:r>
                        <a:rPr lang="fi-FI" sz="1000" b="0" smtClean="0"/>
                        <a:t>talo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100" b="1" smtClean="0"/>
                        <a:t>Byroo</a:t>
                      </a:r>
                      <a:endParaRPr lang="fi-FI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Liikevaihto: 1 225 000 (2012/08-2013/08)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Perustettu 1997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Henkilöstö: n. 13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Helsinki, Oulu</a:t>
                      </a: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hlinkClick r:id="rId4"/>
                        </a:rPr>
                        <a:t>http://www.visitfinland.com</a:t>
                      </a:r>
                      <a:r>
                        <a:rPr lang="fi-FI" sz="1000" smtClean="0"/>
                        <a:t> (9 kieliversiota)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5"/>
                        </a:rPr>
                        <a:t>http://www.visitaland.com</a:t>
                      </a:r>
                      <a:r>
                        <a:rPr lang="fi-FI" sz="1000" smtClean="0"/>
                        <a:t> (5 kieliversiota)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6"/>
                        </a:rPr>
                        <a:t>http://www.flowfestival.com</a:t>
                      </a:r>
                      <a:r>
                        <a:rPr lang="fi-FI" sz="1000" smtClean="0"/>
                        <a:t> (festivaalin ilmeen suunnittelu: Tsto)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/>
                        <a:t>Yli 30 WordPress-projektia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fi-FI" sz="1000" b="1" smtClean="0"/>
                        <a:t>WordPress-projektien liikevaihto: </a:t>
                      </a:r>
                      <a:br>
                        <a:rPr lang="fi-FI" sz="1000" b="1" smtClean="0"/>
                      </a:br>
                      <a:r>
                        <a:rPr lang="fi-FI" sz="1000" b="1" smtClean="0"/>
                        <a:t>300 000–500 000 e/v. (**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/>
                        <a:t>Käyttää</a:t>
                      </a:r>
                      <a:r>
                        <a:rPr lang="fi-FI" sz="1000" baseline="0" smtClean="0"/>
                        <a:t> myös muita CMS-järjestelmiä</a:t>
                      </a:r>
                      <a:endParaRPr lang="fi-FI" sz="1000" smtClean="0"/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fi-FI" sz="100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100" b="1" smtClean="0"/>
                        <a:t>Sofokus</a:t>
                      </a:r>
                      <a:endParaRPr lang="fi-FI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Liikevaihto: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676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(2012/06-2013/06)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Perustettu 2000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Henkilöstö: 8</a:t>
                      </a:r>
                      <a:endParaRPr lang="fi-FI" sz="100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Turku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7"/>
                        </a:rPr>
                        <a:t>http://www.yes-keskus.fi</a:t>
                      </a:r>
                      <a:r>
                        <a:rPr lang="fi-FI" sz="1000" baseline="0" smtClean="0">
                          <a:hlinkClick r:id="rId7"/>
                        </a:rPr>
                        <a:t> </a:t>
                      </a:r>
                      <a:r>
                        <a:rPr lang="fi-FI" sz="1000" baseline="0" smtClean="0"/>
                        <a:t>(aluetoimistojen sivustot)</a:t>
                      </a:r>
                      <a:endParaRPr lang="fi-FI" sz="1000" smtClean="0">
                        <a:hlinkClick r:id="rId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7"/>
                        </a:rPr>
                        <a:t>http://www.snoobi.fi</a:t>
                      </a:r>
                      <a:endParaRPr lang="fi-FI" sz="100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8"/>
                        </a:rPr>
                        <a:t>http://shipsu.com</a:t>
                      </a:r>
                      <a:r>
                        <a:rPr lang="fi-FI" sz="1000" smtClean="0"/>
                        <a:t> (verkkokauppa, yritysportaali ja verkkosivusto)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100" b="1" smtClean="0"/>
                        <a:t>Trimedia</a:t>
                      </a:r>
                      <a:endParaRPr lang="fi-FI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Liikevaihto: 548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000 e (2013)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Perustettu 2005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Henkilöstö: n. 10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Jyväskylä, Helsinki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9"/>
                        </a:rPr>
                        <a:t>http://www.ysaatio.fi</a:t>
                      </a:r>
                      <a:r>
                        <a:rPr lang="fi-FI" sz="1000" baseline="0" smtClean="0">
                          <a:hlinkClick r:id="rId9"/>
                        </a:rPr>
                        <a:t> </a:t>
                      </a:r>
                      <a:r>
                        <a:rPr lang="fi-FI" sz="1000" baseline="0" smtClean="0"/>
                        <a:t>(myös vis. suunn.)</a:t>
                      </a:r>
                      <a:endParaRPr lang="fi-FI" sz="1000" smtClean="0">
                        <a:hlinkClick r:id="rId9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10"/>
                        </a:rPr>
                        <a:t>http://worldwaterhub.fi</a:t>
                      </a:r>
                      <a:r>
                        <a:rPr lang="fi-FI" sz="1000" smtClean="0"/>
                        <a:t> (mittauslaitteiden reaaliaikaiset tiedot REST-rajapinnan kautta)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smtClean="0">
                          <a:hlinkClick r:id="rId9"/>
                        </a:rPr>
                        <a:t>http://www.kruunukaluste.fi</a:t>
                      </a:r>
                      <a:r>
                        <a:rPr lang="fi-FI" sz="1000" smtClean="0"/>
                        <a:t> (Verkkokauppajärj.</a:t>
                      </a:r>
                      <a:r>
                        <a:rPr lang="fi-FI" sz="1000" baseline="0" smtClean="0"/>
                        <a:t> erillinen </a:t>
                      </a:r>
                      <a:r>
                        <a:rPr lang="fi-FI" sz="1000" smtClean="0"/>
                        <a:t>WooCommerce)</a:t>
                      </a:r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smtClean="0"/>
                        <a:t>WordPress-projektien liikevaihto: </a:t>
                      </a:r>
                      <a:br>
                        <a:rPr lang="fi-FI" sz="1000" b="1" smtClean="0"/>
                      </a:br>
                      <a:r>
                        <a:rPr lang="fi-FI" sz="1000" b="1" smtClean="0"/>
                        <a:t>100 000–300 000 e/v. (**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i-FI" sz="1100" b="1" smtClean="0"/>
                        <a:t>Solid Angle</a:t>
                      </a:r>
                      <a:endParaRPr lang="fi-FI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Liikevaihto: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382 000 e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(2013)</a:t>
                      </a:r>
                      <a:endParaRPr lang="fi-FI" sz="100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Perustettu 2002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Henkilöstö:</a:t>
                      </a:r>
                      <a:r>
                        <a:rPr lang="fi-FI" sz="1000" baseline="0" smtClean="0">
                          <a:solidFill>
                            <a:schemeClr val="tx1"/>
                          </a:solidFill>
                        </a:rPr>
                        <a:t> n. 6</a:t>
                      </a:r>
                      <a:endParaRPr lang="fi-FI" sz="100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solidFill>
                            <a:schemeClr val="tx1"/>
                          </a:solidFill>
                        </a:rPr>
                        <a:t>Helsinki</a:t>
                      </a: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11"/>
                        </a:rPr>
                        <a:t>http://taf.fi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11"/>
                        </a:rPr>
                        <a:t>http://hiff.fi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smtClean="0">
                          <a:hlinkClick r:id="rId11"/>
                        </a:rPr>
                        <a:t>http://rohkeasuomi.fi</a:t>
                      </a:r>
                      <a:endParaRPr lang="fi-FI" sz="1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smtClean="0"/>
                        <a:t>WordPress-projektien liikevaihto: </a:t>
                      </a:r>
                      <a:br>
                        <a:rPr lang="fi-FI" sz="1000" b="1" smtClean="0"/>
                      </a:br>
                      <a:r>
                        <a:rPr lang="fi-FI" sz="1000" b="1" smtClean="0"/>
                        <a:t>100 000–300 000 e/v. (**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i-FI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i-FI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8504" y="6534149"/>
            <a:ext cx="56551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smtClean="0"/>
              <a:t>* Asiakastieto / </a:t>
            </a:r>
            <a:r>
              <a:rPr lang="fi-FI" sz="900"/>
              <a:t>Taloussanomien </a:t>
            </a:r>
            <a:r>
              <a:rPr lang="fi-FI" sz="900" smtClean="0"/>
              <a:t>yritystietopalvelu  |  ** Vierityspalkki.fi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8424777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3" y="206964"/>
            <a:ext cx="8832767" cy="792088"/>
          </a:xfrm>
        </p:spPr>
        <p:txBody>
          <a:bodyPr/>
          <a:lstStyle/>
          <a:p>
            <a:r>
              <a:rPr lang="fi-FI" dirty="0" smtClean="0"/>
              <a:t>Ihanteellinen toteutusprosessi?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14958609"/>
              </p:ext>
            </p:extLst>
          </p:nvPr>
        </p:nvGraphicFramePr>
        <p:xfrm>
          <a:off x="272480" y="764673"/>
          <a:ext cx="9361040" cy="19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10"/>
          <p:cNvSpPr txBox="1">
            <a:spLocks/>
          </p:cNvSpPr>
          <p:nvPr/>
        </p:nvSpPr>
        <p:spPr>
          <a:xfrm>
            <a:off x="272480" y="2855324"/>
            <a:ext cx="2043656" cy="22298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Kenelle palvelu on tarkoitettu?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kohderyhmät saavat palvelusta?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sisältöjä palvelusta löytyy?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palvelu ei sisällä?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Hallintamalli / Mistä sisällöt tulevat?</a:t>
            </a:r>
          </a:p>
        </p:txBody>
      </p:sp>
      <p:sp>
        <p:nvSpPr>
          <p:cNvPr id="8" name="Sisällön paikkamerkki 10"/>
          <p:cNvSpPr txBox="1">
            <a:spLocks/>
          </p:cNvSpPr>
          <p:nvPr/>
        </p:nvSpPr>
        <p:spPr>
          <a:xfrm>
            <a:off x="2532160" y="2855324"/>
            <a:ext cx="2060800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Käyttöliittymämallinnus</a:t>
            </a:r>
          </a:p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Käytettävyysperiaatteet</a:t>
            </a:r>
          </a:p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Responsiivisen mukautumisen periaatteet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Visuaalinen ulkoasu</a:t>
            </a: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4808984" y="2855324"/>
            <a:ext cx="2088232" cy="2229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Noudatettavat standardit ja periaatteet</a:t>
            </a:r>
            <a:endParaRPr lang="fi-FI" sz="1400" spc="-30" dirty="0">
              <a:solidFill>
                <a:schemeClr val="bg1"/>
              </a:solidFill>
            </a:endParaRP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Esteettömyysvaatimukset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Teknologiavalinnat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Toiminnallisuuksien kuvaus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Integraatioiden kuvaus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Tekniset reunaehdot ja vaatimukset</a:t>
            </a: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7113240" y="2855324"/>
            <a:ext cx="2088232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Teknisen alustan pystytys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Käyttöliittymien toteutus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Toiminnallisuuksien ja integraatioiden toteutus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Testaus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Sisällönsyöttö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Julkaisu ja lanseeraus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272480" y="5229262"/>
            <a:ext cx="2043656" cy="57600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Rakenne- ja sisältösuunnitelma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3" name="Sisällön paikkamerkki 10"/>
          <p:cNvSpPr txBox="1">
            <a:spLocks/>
          </p:cNvSpPr>
          <p:nvPr/>
        </p:nvSpPr>
        <p:spPr>
          <a:xfrm>
            <a:off x="2532160" y="5229231"/>
            <a:ext cx="2060800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HTML-proto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4808984" y="5229231"/>
            <a:ext cx="2088232" cy="576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Vaatimusmäärittely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7113240" y="5229231"/>
            <a:ext cx="2088232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Käyttöönotto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272480" y="2391363"/>
            <a:ext cx="2043656" cy="31991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8" name="Sisällön paikkamerkki 10"/>
          <p:cNvSpPr txBox="1">
            <a:spLocks/>
          </p:cNvSpPr>
          <p:nvPr/>
        </p:nvSpPr>
        <p:spPr>
          <a:xfrm>
            <a:off x="2532160" y="2391332"/>
            <a:ext cx="2060800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4808984" y="2391332"/>
            <a:ext cx="2088232" cy="3199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20" name="Sisällön paikkamerkki 10"/>
          <p:cNvSpPr txBox="1">
            <a:spLocks/>
          </p:cNvSpPr>
          <p:nvPr/>
        </p:nvSpPr>
        <p:spPr>
          <a:xfrm>
            <a:off x="7113240" y="2391332"/>
            <a:ext cx="2088232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23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Wordpressin</a:t>
            </a:r>
            <a:r>
              <a:rPr lang="fi-FI" dirty="0" smtClean="0"/>
              <a:t> reunaehtoja?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2925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472" y="188640"/>
            <a:ext cx="3816424" cy="2160240"/>
          </a:xfrm>
        </p:spPr>
        <p:txBody>
          <a:bodyPr/>
          <a:lstStyle/>
          <a:p>
            <a:r>
              <a:rPr lang="fi-FI" dirty="0" smtClean="0"/>
              <a:t>Sivupohjan elementit ”kiinnitettyjä”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6" y="868887"/>
            <a:ext cx="5389414" cy="59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30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04" y="274638"/>
            <a:ext cx="6779096" cy="1143000"/>
          </a:xfrm>
        </p:spPr>
        <p:txBody>
          <a:bodyPr/>
          <a:lstStyle/>
          <a:p>
            <a:r>
              <a:rPr lang="fi-FI" dirty="0" smtClean="0"/>
              <a:t>Vakiotoiminnot!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12" y="1916832"/>
            <a:ext cx="6624538" cy="4392488"/>
          </a:xfrm>
        </p:spPr>
        <p:txBody>
          <a:bodyPr>
            <a:normAutofit/>
          </a:bodyPr>
          <a:lstStyle/>
          <a:p>
            <a:r>
              <a:rPr lang="fi-FI" dirty="0"/>
              <a:t>Toteutuksessa tulee nojautua vakiotoiminnallisuuksiin</a:t>
            </a:r>
          </a:p>
          <a:p>
            <a:r>
              <a:rPr lang="fi-FI" dirty="0"/>
              <a:t>Sisältötyypit tulee suunnitella etukäteen</a:t>
            </a:r>
          </a:p>
          <a:p>
            <a:r>
              <a:rPr lang="fi-FI" dirty="0"/>
              <a:t>Käyttöoikeuksien rajaus on hankalaa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16632"/>
            <a:ext cx="1552981" cy="67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44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7" y="650322"/>
            <a:ext cx="8881009" cy="620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-492679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err="1" smtClean="0"/>
              <a:t>Wordpress</a:t>
            </a:r>
            <a:r>
              <a:rPr lang="fi-FI" dirty="0" smtClean="0"/>
              <a:t> ei esitä ”rakennepuuta”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486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88640"/>
            <a:ext cx="8229600" cy="706090"/>
          </a:xfrm>
        </p:spPr>
        <p:txBody>
          <a:bodyPr>
            <a:normAutofit/>
          </a:bodyPr>
          <a:lstStyle/>
          <a:p>
            <a:r>
              <a:rPr lang="fi-FI" dirty="0"/>
              <a:t>Ylläpitäjän käsittelynäkymä on vakio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352448"/>
            <a:ext cx="9099994" cy="548743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451161" y="4187606"/>
            <a:ext cx="3602736" cy="594877"/>
          </a:xfrm>
          <a:prstGeom prst="wedgeRectCallout">
            <a:avLst>
              <a:gd name="adj1" fmla="val 62707"/>
              <a:gd name="adj2" fmla="val 133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Rakennehierarkia muodostuu valitsemalla sivulle ”äitisivu”</a:t>
            </a:r>
          </a:p>
        </p:txBody>
      </p:sp>
    </p:spTree>
    <p:extLst>
      <p:ext uri="{BB962C8B-B14F-4D97-AF65-F5344CB8AC3E}">
        <p14:creationId xmlns:p14="http://schemas.microsoft.com/office/powerpoint/2010/main" val="41080386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9505" y="44624"/>
            <a:ext cx="8832767" cy="1224806"/>
          </a:xfrm>
        </p:spPr>
        <p:txBody>
          <a:bodyPr>
            <a:noAutofit/>
          </a:bodyPr>
          <a:lstStyle/>
          <a:p>
            <a:r>
              <a:rPr lang="fi-FI" dirty="0"/>
              <a:t>Kaikki liitetiedostot sijaitsevat ”mediakirjastossa”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504" y="1365314"/>
            <a:ext cx="9277288" cy="558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07" y="3342474"/>
            <a:ext cx="7805737" cy="382801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041136" y="5166360"/>
            <a:ext cx="3191256" cy="932688"/>
          </a:xfrm>
          <a:prstGeom prst="wedgeRectCallout">
            <a:avLst>
              <a:gd name="adj1" fmla="val -82151"/>
              <a:gd name="adj2" fmla="val -139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PDF-liitteet, muistiot, pöytäkirjat jne. kertyvät samaan laariin</a:t>
            </a:r>
          </a:p>
        </p:txBody>
      </p:sp>
    </p:spTree>
    <p:extLst>
      <p:ext uri="{BB962C8B-B14F-4D97-AF65-F5344CB8AC3E}">
        <p14:creationId xmlns:p14="http://schemas.microsoft.com/office/powerpoint/2010/main" val="3379811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16" y="240121"/>
            <a:ext cx="8832767" cy="936774"/>
          </a:xfrm>
        </p:spPr>
        <p:txBody>
          <a:bodyPr/>
          <a:lstStyle/>
          <a:p>
            <a:r>
              <a:rPr lang="fi-FI" dirty="0" smtClean="0"/>
              <a:t>Hakuratkaisuna </a:t>
            </a:r>
            <a:r>
              <a:rPr lang="fi-FI" dirty="0" err="1" smtClean="0"/>
              <a:t>AddSearch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1339942"/>
            <a:ext cx="7100096" cy="5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Organisoituminen ministeriössä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5289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832767" cy="864096"/>
          </a:xfrm>
        </p:spPr>
        <p:txBody>
          <a:bodyPr/>
          <a:lstStyle/>
          <a:p>
            <a:r>
              <a:rPr lang="fi-FI" dirty="0" smtClean="0"/>
              <a:t>Projektisuunnitelmaan: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832767" cy="4464497"/>
          </a:xfrm>
        </p:spPr>
        <p:txBody>
          <a:bodyPr/>
          <a:lstStyle/>
          <a:p>
            <a:r>
              <a:rPr lang="fi-FI" dirty="0" smtClean="0"/>
              <a:t>Tavoitteet </a:t>
            </a:r>
            <a:r>
              <a:rPr lang="fi-FI" dirty="0"/>
              <a:t>ja tuotokset</a:t>
            </a:r>
          </a:p>
          <a:p>
            <a:r>
              <a:rPr lang="fi-FI" dirty="0" smtClean="0"/>
              <a:t>Tehtävät</a:t>
            </a:r>
            <a:r>
              <a:rPr lang="fi-FI" dirty="0"/>
              <a:t>, </a:t>
            </a:r>
            <a:r>
              <a:rPr lang="fi-FI" dirty="0" smtClean="0"/>
              <a:t>hallintamalli</a:t>
            </a:r>
            <a:endParaRPr lang="fi-FI" dirty="0"/>
          </a:p>
          <a:p>
            <a:r>
              <a:rPr lang="fi-FI" dirty="0"/>
              <a:t>Aikataulu</a:t>
            </a:r>
          </a:p>
          <a:p>
            <a:r>
              <a:rPr lang="fi-FI" dirty="0"/>
              <a:t>Kustannukset</a:t>
            </a:r>
          </a:p>
          <a:p>
            <a:r>
              <a:rPr lang="fi-FI" dirty="0"/>
              <a:t>Vastuuhenkilöt </a:t>
            </a:r>
            <a:r>
              <a:rPr lang="fi-FI" dirty="0" err="1"/>
              <a:t>OM:ssa</a:t>
            </a:r>
            <a:endParaRPr lang="fi-FI" dirty="0"/>
          </a:p>
          <a:p>
            <a:pPr lvl="1"/>
            <a:r>
              <a:rPr lang="fi-FI" dirty="0" smtClean="0"/>
              <a:t>Projektiryhmä</a:t>
            </a:r>
          </a:p>
          <a:p>
            <a:pPr lvl="1"/>
            <a:r>
              <a:rPr lang="fi-FI" dirty="0" smtClean="0"/>
              <a:t>Suunnittelijaryhmä</a:t>
            </a:r>
          </a:p>
          <a:p>
            <a:pPr lvl="1"/>
            <a:r>
              <a:rPr lang="fi-FI" dirty="0" smtClean="0"/>
              <a:t>Verkostot ja sidosryhmäyhteistyö</a:t>
            </a:r>
          </a:p>
          <a:p>
            <a:pPr lvl="1"/>
            <a:r>
              <a:rPr lang="fi-FI" dirty="0" smtClean="0"/>
              <a:t>Ohjausryhmä, johtaminen, päätökset?</a:t>
            </a:r>
          </a:p>
          <a:p>
            <a:r>
              <a:rPr lang="fi-FI" dirty="0" smtClean="0"/>
              <a:t>Raportointi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7637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muuta?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Suomi.fi: kansalaisen palvelunäkymä?</a:t>
            </a:r>
          </a:p>
          <a:p>
            <a:r>
              <a:rPr lang="fi-FI" dirty="0" smtClean="0"/>
              <a:t>Palautejärjestelmä?</a:t>
            </a:r>
          </a:p>
          <a:p>
            <a:r>
              <a:rPr lang="fi-FI" dirty="0" smtClean="0"/>
              <a:t>Toimituskunta ja julkaisupolitiikka</a:t>
            </a:r>
          </a:p>
          <a:p>
            <a:r>
              <a:rPr lang="fi-FI" dirty="0" smtClean="0"/>
              <a:t>Järjestökentän sitouttaminen / kutsuminen</a:t>
            </a:r>
          </a:p>
          <a:p>
            <a:r>
              <a:rPr lang="fi-FI" dirty="0" smtClean="0"/>
              <a:t>Viestintä ja </a:t>
            </a:r>
            <a:r>
              <a:rPr lang="fi-FI" dirty="0" err="1" smtClean="0"/>
              <a:t>sometus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651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3" y="206964"/>
            <a:ext cx="8832767" cy="792088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Ostettavien palvelujen hinta-arvauksia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/>
          </p:nvPr>
        </p:nvGraphicFramePr>
        <p:xfrm>
          <a:off x="272480" y="764673"/>
          <a:ext cx="9361040" cy="19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10"/>
          <p:cNvSpPr txBox="1">
            <a:spLocks/>
          </p:cNvSpPr>
          <p:nvPr/>
        </p:nvSpPr>
        <p:spPr>
          <a:xfrm>
            <a:off x="272480" y="2855324"/>
            <a:ext cx="2043656" cy="22298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Kenelle palvelu on tarkoitettu?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kohderyhmät saavat palvelusta?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sisältöjä palvelusta löytyy?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Mitä palvelu ei sisällä?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Hallintamalli / Mistä sisällöt tulevat?</a:t>
            </a:r>
          </a:p>
        </p:txBody>
      </p:sp>
      <p:sp>
        <p:nvSpPr>
          <p:cNvPr id="8" name="Sisällön paikkamerkki 10"/>
          <p:cNvSpPr txBox="1">
            <a:spLocks/>
          </p:cNvSpPr>
          <p:nvPr/>
        </p:nvSpPr>
        <p:spPr>
          <a:xfrm>
            <a:off x="2532160" y="2855324"/>
            <a:ext cx="2060800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Käyttöliittymämallinnus</a:t>
            </a:r>
          </a:p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Käytettävyysperiaatteet</a:t>
            </a:r>
          </a:p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Responsiivisen mukautumisen periaatteet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Visuaalinen ulkoasu</a:t>
            </a: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4808984" y="2855324"/>
            <a:ext cx="2088232" cy="2229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Noudatettavat standardit ja periaatteet</a:t>
            </a:r>
            <a:endParaRPr lang="fi-FI" sz="1400" spc="-30" dirty="0">
              <a:solidFill>
                <a:schemeClr val="bg1"/>
              </a:solidFill>
            </a:endParaRP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Esteettömyysvaatimukset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Teknologiavalinnat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Toiminnallisuuksien kuvaus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Integraatioiden kuvaus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Tekniset reunaehdot ja vaatimukset</a:t>
            </a: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7113240" y="2855324"/>
            <a:ext cx="2088232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Teknisen alustan pystytys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Käyttöliittymien toteutus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Toiminnallisuuksien ja integraatioiden toteutus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Testaus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Sisällönsyöttö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Julkaisu ja lanseeraus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272480" y="5229262"/>
            <a:ext cx="2043656" cy="57600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Rakenne- ja sisältösuunnitelma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3" name="Sisällön paikkamerkki 10"/>
          <p:cNvSpPr txBox="1">
            <a:spLocks/>
          </p:cNvSpPr>
          <p:nvPr/>
        </p:nvSpPr>
        <p:spPr>
          <a:xfrm>
            <a:off x="2532160" y="5229231"/>
            <a:ext cx="2060800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HTML-proto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4808984" y="5229231"/>
            <a:ext cx="2088232" cy="576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Vaatimusmäärittely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7113240" y="5229231"/>
            <a:ext cx="2088232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Käyttöönotto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272480" y="2391363"/>
            <a:ext cx="2043656" cy="31991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8" name="Sisällön paikkamerkki 10"/>
          <p:cNvSpPr txBox="1">
            <a:spLocks/>
          </p:cNvSpPr>
          <p:nvPr/>
        </p:nvSpPr>
        <p:spPr>
          <a:xfrm>
            <a:off x="2532160" y="2391332"/>
            <a:ext cx="2060800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4808984" y="2391332"/>
            <a:ext cx="2088232" cy="3199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20" name="Sisällön paikkamerkki 10"/>
          <p:cNvSpPr txBox="1">
            <a:spLocks/>
          </p:cNvSpPr>
          <p:nvPr/>
        </p:nvSpPr>
        <p:spPr>
          <a:xfrm>
            <a:off x="7113240" y="2391332"/>
            <a:ext cx="2088232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 </a:t>
            </a:r>
            <a:r>
              <a:rPr lang="fi-FI" sz="1400" spc="-30" dirty="0" smtClean="0">
                <a:solidFill>
                  <a:schemeClr val="bg1"/>
                </a:solidFill>
              </a:rPr>
              <a:t>Kilpailutus   </a:t>
            </a:r>
            <a:r>
              <a:rPr lang="fi-FI" sz="1400" spc="-30" dirty="0">
                <a:solidFill>
                  <a:schemeClr val="bg1"/>
                </a:solidFill>
                <a:sym typeface="Wingdings" panose="05000000000000000000" pitchFamily="2" charset="2"/>
              </a:rPr>
              <a:t>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5404" y="4482620"/>
            <a:ext cx="1656184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87246" y="4482620"/>
            <a:ext cx="1869002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20-25 000 €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29109" y="4507682"/>
            <a:ext cx="1869002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(10-15 000 €)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64896" y="4507682"/>
            <a:ext cx="1869002" cy="674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25-80 000 €</a:t>
            </a:r>
            <a:endParaRPr lang="fi-FI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900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Yhteystiedot</a:t>
            </a:r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4021015" y="1556793"/>
            <a:ext cx="5300256" cy="3996000"/>
          </a:xfrm>
        </p:spPr>
        <p:txBody>
          <a:bodyPr/>
          <a:lstStyle/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Virpi Blom</a:t>
            </a:r>
            <a:endParaRPr lang="fi-FI" sz="2000" dirty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Web Concept &amp; Project </a:t>
            </a:r>
            <a:r>
              <a:rPr lang="fi-FI" sz="2000" dirty="0" err="1" smtClean="0">
                <a:solidFill>
                  <a:srgbClr val="565448"/>
                </a:solidFill>
              </a:rPr>
              <a:t>Expert</a:t>
            </a:r>
            <a:endParaRPr lang="fi-FI" sz="2000" dirty="0" smtClean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North Patrol Oy</a:t>
            </a: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endParaRPr lang="fi-FI" sz="2000" dirty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0400 240 376</a:t>
            </a:r>
            <a:endParaRPr lang="fi-FI" sz="2000" dirty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virpi.blom@northpatrol.com</a:t>
            </a: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endParaRPr lang="fi-FI" sz="2000" dirty="0" smtClean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  <a:hlinkClick r:id="rId2"/>
              </a:rPr>
              <a:t>www.northpatrol.com</a:t>
            </a:r>
            <a:endParaRPr lang="fi-FI" sz="2000" dirty="0" smtClean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endParaRPr lang="fi-FI" sz="2000" dirty="0" smtClean="0">
              <a:solidFill>
                <a:srgbClr val="565448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300"/>
              </a:spcAft>
              <a:buClr>
                <a:srgbClr val="CBAD0D"/>
              </a:buClr>
              <a:buNone/>
            </a:pPr>
            <a:r>
              <a:rPr lang="fi-FI" sz="2000" dirty="0" smtClean="0">
                <a:solidFill>
                  <a:srgbClr val="565448"/>
                </a:solidFill>
              </a:rPr>
              <a:t>Y-tunnus: </a:t>
            </a:r>
            <a:r>
              <a:rPr lang="fi-FI" sz="2000" dirty="0">
                <a:solidFill>
                  <a:srgbClr val="565448"/>
                </a:solidFill>
              </a:rPr>
              <a:t>2493483-6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2" y="1556793"/>
            <a:ext cx="3158147" cy="37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5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YTIMEKÄS HANKINTAOPAS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northpatrol.fi/</a:t>
            </a:r>
            <a:r>
              <a:rPr lang="en-US" sz="3200" b="0" dirty="0" err="1" smtClean="0"/>
              <a:t>verkkopalvelun-hankinta-julkishallinnossa</a:t>
            </a:r>
            <a:r>
              <a:rPr lang="en-US" sz="3200" b="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174030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13" y="206964"/>
            <a:ext cx="8832767" cy="792088"/>
          </a:xfrm>
        </p:spPr>
        <p:txBody>
          <a:bodyPr/>
          <a:lstStyle/>
          <a:p>
            <a:r>
              <a:rPr lang="fi-FI" dirty="0" smtClean="0"/>
              <a:t>Realistinen aikataulutus?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/>
          </p:nvPr>
        </p:nvGraphicFramePr>
        <p:xfrm>
          <a:off x="272480" y="764673"/>
          <a:ext cx="9361040" cy="19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isällön paikkamerkki 10"/>
          <p:cNvSpPr txBox="1">
            <a:spLocks/>
          </p:cNvSpPr>
          <p:nvPr/>
        </p:nvSpPr>
        <p:spPr>
          <a:xfrm>
            <a:off x="272480" y="2855324"/>
            <a:ext cx="2043656" cy="22298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lvl="0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4 viikkoa</a:t>
            </a:r>
          </a:p>
        </p:txBody>
      </p:sp>
      <p:sp>
        <p:nvSpPr>
          <p:cNvPr id="8" name="Sisällön paikkamerkki 10"/>
          <p:cNvSpPr txBox="1">
            <a:spLocks/>
          </p:cNvSpPr>
          <p:nvPr/>
        </p:nvSpPr>
        <p:spPr>
          <a:xfrm>
            <a:off x="2532160" y="2855324"/>
            <a:ext cx="2060800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Vähintään 3 viikkoa</a:t>
            </a: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4808984" y="2855324"/>
            <a:ext cx="2088232" cy="2229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Vähintään 2 viikkoa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fi-FI" sz="1400" spc="-30" dirty="0" smtClean="0">
              <a:solidFill>
                <a:schemeClr val="bg1"/>
              </a:solidFill>
            </a:endParaRP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Lopullinen dokumentaatio edellyttää käyttöliittymä-mallinnusten valmistumista</a:t>
            </a: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7113240" y="2855324"/>
            <a:ext cx="2088232" cy="22298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108000" rIns="36000" bIns="288000" rtlCol="0" anchor="t">
            <a:noAutofit/>
          </a:bodyPr>
          <a:lstStyle/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 smtClean="0">
                <a:solidFill>
                  <a:schemeClr val="bg1"/>
                </a:solidFill>
              </a:rPr>
              <a:t> Minimissään 3-4 viikkoa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+ hyväksyntätestaus</a:t>
            </a:r>
          </a:p>
          <a:p>
            <a:pPr marL="85725" lvl="0" indent="-85725"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fi-FI" sz="1400" spc="-30" dirty="0">
                <a:solidFill>
                  <a:schemeClr val="bg1"/>
                </a:solidFill>
              </a:rPr>
              <a:t> </a:t>
            </a:r>
            <a:r>
              <a:rPr lang="fi-FI" sz="1400" spc="-30" dirty="0" smtClean="0">
                <a:solidFill>
                  <a:schemeClr val="bg1"/>
                </a:solidFill>
              </a:rPr>
              <a:t>+ sisältöjen syöttö / tarkistus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272480" y="5229262"/>
            <a:ext cx="2043656" cy="57600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20.4.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3" name="Sisällön paikkamerkki 10"/>
          <p:cNvSpPr txBox="1">
            <a:spLocks/>
          </p:cNvSpPr>
          <p:nvPr/>
        </p:nvSpPr>
        <p:spPr>
          <a:xfrm>
            <a:off x="2532160" y="5229231"/>
            <a:ext cx="2060800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8.6.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4808984" y="5229231"/>
            <a:ext cx="2088232" cy="576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Juhannus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7113240" y="5229231"/>
            <a:ext cx="2088232" cy="57600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Loka-marraskuu?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272480" y="2391363"/>
            <a:ext cx="2043656" cy="31991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Vko 12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8" name="Sisällön paikkamerkki 10"/>
          <p:cNvSpPr txBox="1">
            <a:spLocks/>
          </p:cNvSpPr>
          <p:nvPr/>
        </p:nvSpPr>
        <p:spPr>
          <a:xfrm>
            <a:off x="2532160" y="2391332"/>
            <a:ext cx="2060800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Vkot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17-20</a:t>
            </a:r>
            <a:endParaRPr lang="fi-FI" sz="1400" spc="-30" dirty="0">
              <a:solidFill>
                <a:schemeClr val="bg1"/>
              </a:solidFill>
            </a:endParaRPr>
          </a:p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4808984" y="2391332"/>
            <a:ext cx="2088232" cy="3199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Vkot</a:t>
            </a: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 17-20</a:t>
            </a:r>
            <a:endParaRPr lang="fi-FI" sz="1400" spc="-30" dirty="0">
              <a:solidFill>
                <a:schemeClr val="bg1"/>
              </a:solidFill>
            </a:endParaRPr>
          </a:p>
        </p:txBody>
      </p:sp>
      <p:sp>
        <p:nvSpPr>
          <p:cNvPr id="20" name="Sisällön paikkamerkki 10"/>
          <p:cNvSpPr txBox="1">
            <a:spLocks/>
          </p:cNvSpPr>
          <p:nvPr/>
        </p:nvSpPr>
        <p:spPr>
          <a:xfrm>
            <a:off x="7113240" y="2391332"/>
            <a:ext cx="2088232" cy="31991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Elokuun loppu?</a:t>
            </a:r>
            <a:endParaRPr lang="fi-FI" sz="1400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7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4916879" y="1412776"/>
            <a:ext cx="0" cy="41764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Jotain ulos syyskuussa? Tahti on kireä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Chevron 5"/>
          <p:cNvSpPr/>
          <p:nvPr/>
        </p:nvSpPr>
        <p:spPr>
          <a:xfrm>
            <a:off x="4376936" y="2132856"/>
            <a:ext cx="4379017" cy="64807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Rakentaminen</a:t>
            </a:r>
            <a:endParaRPr lang="fi-FI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609184" y="2996282"/>
            <a:ext cx="2144065" cy="64807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Testaus + sisällöt</a:t>
            </a:r>
            <a:endParaRPr lang="fi-FI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Sisällön paikkamerkki 10"/>
          <p:cNvSpPr txBox="1">
            <a:spLocks/>
          </p:cNvSpPr>
          <p:nvPr/>
        </p:nvSpPr>
        <p:spPr>
          <a:xfrm>
            <a:off x="8697416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40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0" name="Sisällön paikkamerkki 10"/>
          <p:cNvSpPr txBox="1">
            <a:spLocks/>
          </p:cNvSpPr>
          <p:nvPr/>
        </p:nvSpPr>
        <p:spPr>
          <a:xfrm>
            <a:off x="7763613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39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1" name="Sisällön paikkamerkki 10"/>
          <p:cNvSpPr txBox="1">
            <a:spLocks/>
          </p:cNvSpPr>
          <p:nvPr/>
        </p:nvSpPr>
        <p:spPr>
          <a:xfrm>
            <a:off x="6829810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38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2" name="Sisällön paikkamerkki 10"/>
          <p:cNvSpPr txBox="1">
            <a:spLocks/>
          </p:cNvSpPr>
          <p:nvPr/>
        </p:nvSpPr>
        <p:spPr>
          <a:xfrm>
            <a:off x="5896007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37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3" name="Sisällön paikkamerkki 10"/>
          <p:cNvSpPr txBox="1">
            <a:spLocks/>
          </p:cNvSpPr>
          <p:nvPr/>
        </p:nvSpPr>
        <p:spPr>
          <a:xfrm>
            <a:off x="4962204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36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4" name="Sisällön paikkamerkki 10"/>
          <p:cNvSpPr txBox="1">
            <a:spLocks/>
          </p:cNvSpPr>
          <p:nvPr/>
        </p:nvSpPr>
        <p:spPr>
          <a:xfrm>
            <a:off x="4028401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35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5" name="Sisällön paikkamerkki 10"/>
          <p:cNvSpPr txBox="1">
            <a:spLocks/>
          </p:cNvSpPr>
          <p:nvPr/>
        </p:nvSpPr>
        <p:spPr>
          <a:xfrm>
            <a:off x="3094598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34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6" name="Sisällön paikkamerkki 10"/>
          <p:cNvSpPr txBox="1">
            <a:spLocks/>
          </p:cNvSpPr>
          <p:nvPr/>
        </p:nvSpPr>
        <p:spPr>
          <a:xfrm>
            <a:off x="2160795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33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7" name="Sisällön paikkamerkki 10"/>
          <p:cNvSpPr txBox="1">
            <a:spLocks/>
          </p:cNvSpPr>
          <p:nvPr/>
        </p:nvSpPr>
        <p:spPr>
          <a:xfrm>
            <a:off x="1226992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32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8" name="Sisällön paikkamerkki 10"/>
          <p:cNvSpPr txBox="1">
            <a:spLocks/>
          </p:cNvSpPr>
          <p:nvPr/>
        </p:nvSpPr>
        <p:spPr>
          <a:xfrm>
            <a:off x="293189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31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sp>
        <p:nvSpPr>
          <p:cNvPr id="19" name="Sisällön paikkamerkki 10"/>
          <p:cNvSpPr txBox="1">
            <a:spLocks/>
          </p:cNvSpPr>
          <p:nvPr/>
        </p:nvSpPr>
        <p:spPr>
          <a:xfrm>
            <a:off x="-640614" y="1616173"/>
            <a:ext cx="841086" cy="359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72000" tIns="72000" rIns="36000" bIns="288000" rtlCol="0" anchor="t">
            <a:noAutofit/>
          </a:bodyPr>
          <a:lstStyle/>
          <a:p>
            <a:pPr lvl="0" algn="ctr">
              <a:spcAft>
                <a:spcPts val="300"/>
              </a:spcAft>
              <a:buClr>
                <a:schemeClr val="bg1"/>
              </a:buClr>
              <a:defRPr/>
            </a:pPr>
            <a:r>
              <a:rPr lang="fi-FI" sz="1400" spc="-30" dirty="0" smtClean="0">
                <a:solidFill>
                  <a:schemeClr val="bg1"/>
                </a:solidFill>
                <a:sym typeface="Wingdings" panose="05000000000000000000" pitchFamily="2" charset="2"/>
              </a:rPr>
              <a:t>30</a:t>
            </a:r>
            <a:endParaRPr lang="fi-FI" sz="1400" spc="-3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80575" y="1412776"/>
            <a:ext cx="0" cy="41764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evron 22"/>
          <p:cNvSpPr/>
          <p:nvPr/>
        </p:nvSpPr>
        <p:spPr>
          <a:xfrm>
            <a:off x="1022563" y="2119528"/>
            <a:ext cx="3210357" cy="64807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Toimittajavalinta + sopimus</a:t>
            </a:r>
            <a:endParaRPr lang="fi-FI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180575" y="3861048"/>
            <a:ext cx="1540177" cy="4320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Elokuu</a:t>
            </a:r>
            <a:endParaRPr lang="fi-FI" dirty="0"/>
          </a:p>
        </p:txBody>
      </p:sp>
      <p:sp>
        <p:nvSpPr>
          <p:cNvPr id="27" name="Pentagon 26"/>
          <p:cNvSpPr/>
          <p:nvPr/>
        </p:nvSpPr>
        <p:spPr>
          <a:xfrm>
            <a:off x="4916879" y="3861048"/>
            <a:ext cx="1540177" cy="4320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Syyskuu</a:t>
            </a:r>
            <a:endParaRPr lang="fi-FI" dirty="0"/>
          </a:p>
        </p:txBody>
      </p:sp>
      <p:sp>
        <p:nvSpPr>
          <p:cNvPr id="28" name="Oval 27"/>
          <p:cNvSpPr/>
          <p:nvPr/>
        </p:nvSpPr>
        <p:spPr>
          <a:xfrm>
            <a:off x="99196" y="2060848"/>
            <a:ext cx="877334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pPr algn="ctr"/>
            <a:r>
              <a:rPr lang="fi-FI" dirty="0" smtClean="0"/>
              <a:t>DL 30.7.</a:t>
            </a:r>
            <a:endParaRPr lang="fi-FI" dirty="0"/>
          </a:p>
        </p:txBody>
      </p:sp>
      <p:sp>
        <p:nvSpPr>
          <p:cNvPr id="29" name="Rectangular Callout 28"/>
          <p:cNvSpPr/>
          <p:nvPr/>
        </p:nvSpPr>
        <p:spPr>
          <a:xfrm>
            <a:off x="1712640" y="5229200"/>
            <a:ext cx="3600400" cy="1008112"/>
          </a:xfrm>
          <a:prstGeom prst="wedgeRectCallout">
            <a:avLst>
              <a:gd name="adj1" fmla="val -3794"/>
              <a:gd name="adj2" fmla="val -1648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Pikainen tahti edellyttää pienhankintaa?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30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Konseptin kirkastus ja käyttäjäanalyysi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630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Palvelukonseptin kirkastaminen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Valittava yhteistyökumppani suunnittelee:</a:t>
            </a:r>
          </a:p>
          <a:p>
            <a:pPr lvl="1"/>
            <a:r>
              <a:rPr lang="fi-FI" dirty="0" smtClean="0"/>
              <a:t>Palvelun kohderyhmät ja näiden tiedon intressit</a:t>
            </a:r>
          </a:p>
          <a:p>
            <a:pPr lvl="1"/>
            <a:r>
              <a:rPr lang="fi-FI" dirty="0" smtClean="0"/>
              <a:t>Demokratia.fi-sivuston palvelumallit ja niiden priorisointi</a:t>
            </a:r>
          </a:p>
          <a:p>
            <a:pPr lvl="1"/>
            <a:r>
              <a:rPr lang="fi-FI" dirty="0" smtClean="0"/>
              <a:t>= ”Palvelulupaus”</a:t>
            </a:r>
          </a:p>
          <a:p>
            <a:pPr lvl="1"/>
            <a:r>
              <a:rPr lang="fi-FI" dirty="0" smtClean="0"/>
              <a:t>Sisältöosiot, niiden sisällöt, tietojen muoto ja rakennehierarkia = Informaatioarkkitehtuuri</a:t>
            </a:r>
          </a:p>
          <a:p>
            <a:pPr lvl="1"/>
            <a:r>
              <a:rPr lang="fi-FI" dirty="0" smtClean="0"/>
              <a:t>Sisältöjen tuotantotapa, hallintamalli, ylläpidon </a:t>
            </a:r>
            <a:r>
              <a:rPr lang="fi-FI" dirty="0" err="1" smtClean="0"/>
              <a:t>vastuutus</a:t>
            </a:r>
            <a:endParaRPr lang="fi-FI" dirty="0" smtClean="0"/>
          </a:p>
          <a:p>
            <a:pPr lvl="1"/>
            <a:r>
              <a:rPr lang="fi-FI" dirty="0" smtClean="0"/>
              <a:t>Entä vaihtoehtoiset konseptit? </a:t>
            </a:r>
            <a:r>
              <a:rPr lang="fi-FI" dirty="0" err="1" smtClean="0"/>
              <a:t>Appsit</a:t>
            </a:r>
            <a:r>
              <a:rPr lang="fi-FI" dirty="0" smtClean="0"/>
              <a:t>? </a:t>
            </a:r>
            <a:r>
              <a:rPr lang="fi-FI" dirty="0" err="1" smtClean="0"/>
              <a:t>SoMe</a:t>
            </a:r>
            <a:r>
              <a:rPr lang="fi-FI" dirty="0" smtClean="0"/>
              <a:t>-kytkökset?</a:t>
            </a:r>
          </a:p>
          <a:p>
            <a:r>
              <a:rPr lang="fi-FI" dirty="0" smtClean="0"/>
              <a:t>Ministeriön vastuulla väkisinkin (?):</a:t>
            </a:r>
          </a:p>
          <a:p>
            <a:pPr lvl="1"/>
            <a:r>
              <a:rPr lang="fi-FI" dirty="0" smtClean="0"/>
              <a:t>Ideointiin osallistuminen (projektiryhmä) + linjaukset, päätökset, hyväksynnät</a:t>
            </a:r>
          </a:p>
          <a:p>
            <a:pPr lvl="1"/>
            <a:r>
              <a:rPr lang="fi-FI" dirty="0" smtClean="0"/>
              <a:t>Toimitustyön resurssiarvioinnit</a:t>
            </a:r>
          </a:p>
          <a:p>
            <a:pPr lvl="1"/>
            <a:r>
              <a:rPr lang="fi-FI" dirty="0" smtClean="0"/>
              <a:t>Sidosryhmäyhteistyön käynnistäminen</a:t>
            </a:r>
          </a:p>
          <a:p>
            <a:pPr lvl="1"/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North Patrol Oy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9704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69" y="115962"/>
            <a:ext cx="8832767" cy="1296814"/>
          </a:xfrm>
        </p:spPr>
        <p:txBody>
          <a:bodyPr/>
          <a:lstStyle/>
          <a:p>
            <a:r>
              <a:rPr lang="fi-FI" dirty="0" smtClean="0"/>
              <a:t>Lopputuloksena </a:t>
            </a:r>
            <a:br>
              <a:rPr lang="fi-FI" dirty="0" smtClean="0"/>
            </a:br>
            <a:r>
              <a:rPr lang="fi-FI" dirty="0" smtClean="0"/>
              <a:t>syntyy: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North Patrol Oy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5097016" y="332656"/>
            <a:ext cx="4536504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905" y="1709193"/>
            <a:ext cx="403244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800" b="0" i="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 b="0" i="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800" b="0" i="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 b="0" i="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b="0" i="0" kern="1200" spc="-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Sisältösuunnitelma</a:t>
            </a:r>
          </a:p>
          <a:p>
            <a:r>
              <a:rPr lang="fi-FI" smtClean="0"/>
              <a:t>Sisältörakenne</a:t>
            </a:r>
          </a:p>
          <a:p>
            <a:r>
              <a:rPr lang="fi-FI" smtClean="0"/>
              <a:t>”Runkokäsikirjoitus”</a:t>
            </a:r>
          </a:p>
          <a:p>
            <a:r>
              <a:rPr lang="fi-FI" smtClean="0"/>
              <a:t>(Luonnostelua käyttökokemuksen periaatteista??)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90" y="548680"/>
            <a:ext cx="3994898" cy="5112568"/>
          </a:xfrm>
        </p:spPr>
        <p:txBody>
          <a:bodyPr/>
          <a:lstStyle/>
          <a:p>
            <a:r>
              <a:rPr lang="fi-FI" sz="2000" dirty="0" smtClean="0"/>
              <a:t>Etusivu (sisällöt)</a:t>
            </a:r>
          </a:p>
          <a:p>
            <a:pPr lvl="1"/>
            <a:r>
              <a:rPr lang="fi-FI" sz="1600" dirty="0" smtClean="0"/>
              <a:t>Ajankohtaista (nostot mistä?)</a:t>
            </a:r>
          </a:p>
          <a:p>
            <a:pPr lvl="1"/>
            <a:r>
              <a:rPr lang="fi-FI" sz="1600" dirty="0" smtClean="0"/>
              <a:t>Blogit (mistä? Kuinka?)</a:t>
            </a:r>
          </a:p>
          <a:p>
            <a:pPr lvl="1"/>
            <a:r>
              <a:rPr lang="fi-FI" sz="1600" dirty="0" smtClean="0"/>
              <a:t>Julkaisut (mitkä?)</a:t>
            </a:r>
          </a:p>
          <a:p>
            <a:pPr lvl="2"/>
            <a:r>
              <a:rPr lang="fi-FI" sz="1400" dirty="0" smtClean="0"/>
              <a:t>Ehdota julkaisua (miten?)</a:t>
            </a:r>
          </a:p>
          <a:p>
            <a:pPr lvl="1"/>
            <a:r>
              <a:rPr lang="fi-FI" sz="1600" dirty="0" smtClean="0"/>
              <a:t>Tapahtumat (millaiset?)</a:t>
            </a:r>
          </a:p>
          <a:p>
            <a:pPr lvl="2"/>
            <a:r>
              <a:rPr lang="fi-FI" sz="1400" dirty="0" smtClean="0"/>
              <a:t>Ilmoita tapahtumasta (miten?)</a:t>
            </a:r>
          </a:p>
          <a:p>
            <a:pPr lvl="1"/>
            <a:r>
              <a:rPr lang="fi-FI" sz="1600" dirty="0" smtClean="0"/>
              <a:t>Oppimateriaalia osallistujalle (mitä? Mistä?)</a:t>
            </a:r>
          </a:p>
          <a:p>
            <a:pPr lvl="1"/>
            <a:r>
              <a:rPr lang="fi-FI" sz="1600" dirty="0" smtClean="0"/>
              <a:t>Uutiskirje (mistä aiheista?)</a:t>
            </a:r>
          </a:p>
          <a:p>
            <a:pPr lvl="2"/>
            <a:r>
              <a:rPr lang="fi-FI" sz="1400" dirty="0" smtClean="0"/>
              <a:t>Uutiset</a:t>
            </a:r>
          </a:p>
          <a:p>
            <a:pPr lvl="1"/>
            <a:r>
              <a:rPr lang="fi-FI" sz="1600" dirty="0" smtClean="0"/>
              <a:t>Ehdota! (sisällöt)</a:t>
            </a:r>
          </a:p>
          <a:p>
            <a:pPr lvl="2"/>
            <a:r>
              <a:rPr lang="fi-FI" sz="1400" dirty="0" smtClean="0"/>
              <a:t>Tee aloite</a:t>
            </a:r>
          </a:p>
          <a:p>
            <a:pPr lvl="2"/>
            <a:r>
              <a:rPr lang="fi-FI" sz="1400" dirty="0" smtClean="0"/>
              <a:t>Anna palautetta (kuinka?)</a:t>
            </a:r>
          </a:p>
          <a:p>
            <a:pPr lvl="1"/>
            <a:r>
              <a:rPr lang="fi-FI" sz="1800" dirty="0" smtClean="0"/>
              <a:t>Julkaisupolitiikka (sisällöt)</a:t>
            </a:r>
          </a:p>
          <a:p>
            <a:pPr lvl="1"/>
            <a:r>
              <a:rPr lang="fi-FI" sz="1800" dirty="0" smtClean="0"/>
              <a:t>Yhteystiedot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164348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 Patrol Oy">
  <a:themeElements>
    <a:clrScheme name="NP_01_colors">
      <a:dk1>
        <a:srgbClr val="38372F"/>
      </a:dk1>
      <a:lt1>
        <a:srgbClr val="FFFFFF"/>
      </a:lt1>
      <a:dk2>
        <a:srgbClr val="565448"/>
      </a:dk2>
      <a:lt2>
        <a:srgbClr val="FFFFFF"/>
      </a:lt2>
      <a:accent1>
        <a:srgbClr val="CBAD0D"/>
      </a:accent1>
      <a:accent2>
        <a:srgbClr val="ADAB9D"/>
      </a:accent2>
      <a:accent3>
        <a:srgbClr val="9ED3D6"/>
      </a:accent3>
      <a:accent4>
        <a:srgbClr val="7DB129"/>
      </a:accent4>
      <a:accent5>
        <a:srgbClr val="996600"/>
      </a:accent5>
      <a:accent6>
        <a:srgbClr val="666699"/>
      </a:accent6>
      <a:hlink>
        <a:srgbClr val="996600"/>
      </a:hlink>
      <a:folHlink>
        <a:srgbClr val="CBAD0D"/>
      </a:folHlink>
    </a:clrScheme>
    <a:fontScheme name="NP_ubu+calibri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FFFF">
            <a:alpha val="69804"/>
          </a:srgbClr>
        </a:solidFill>
      </a:spPr>
      <a:bodyPr vert="horz" lIns="540000" tIns="45720" rIns="91440" bIns="45720" rtlCol="0" anchor="ctr" anchorCtr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>
            <a:schemeClr val="accent1"/>
          </a:buClr>
          <a:buSzTx/>
          <a:buFontTx/>
          <a:buNone/>
          <a:tabLst/>
          <a:defRPr kumimoji="0" sz="3600" b="1" i="0" u="none" strike="noStrike" kern="1200" cap="none" spc="-3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auppakamari">
      <a:dk1>
        <a:srgbClr val="000000"/>
      </a:dk1>
      <a:lt1>
        <a:sysClr val="window" lastClr="FFFFFF"/>
      </a:lt1>
      <a:dk2>
        <a:srgbClr val="002663"/>
      </a:dk2>
      <a:lt2>
        <a:srgbClr val="E0DBD6"/>
      </a:lt2>
      <a:accent1>
        <a:srgbClr val="002663"/>
      </a:accent1>
      <a:accent2>
        <a:srgbClr val="998C7C"/>
      </a:accent2>
      <a:accent3>
        <a:srgbClr val="FFC61E"/>
      </a:accent3>
      <a:accent4>
        <a:srgbClr val="E87511"/>
      </a:accent4>
      <a:accent5>
        <a:srgbClr val="AF1E2D"/>
      </a:accent5>
      <a:accent6>
        <a:srgbClr val="3A75C4"/>
      </a:accent6>
      <a:hlink>
        <a:srgbClr val="3A75C4"/>
      </a:hlink>
      <a:folHlink>
        <a:srgbClr val="998C7C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auppakamari">
      <a:dk1>
        <a:srgbClr val="000000"/>
      </a:dk1>
      <a:lt1>
        <a:sysClr val="window" lastClr="FFFFFF"/>
      </a:lt1>
      <a:dk2>
        <a:srgbClr val="002663"/>
      </a:dk2>
      <a:lt2>
        <a:srgbClr val="E0DBD6"/>
      </a:lt2>
      <a:accent1>
        <a:srgbClr val="002663"/>
      </a:accent1>
      <a:accent2>
        <a:srgbClr val="998C7C"/>
      </a:accent2>
      <a:accent3>
        <a:srgbClr val="FFC61E"/>
      </a:accent3>
      <a:accent4>
        <a:srgbClr val="E87511"/>
      </a:accent4>
      <a:accent5>
        <a:srgbClr val="AF1E2D"/>
      </a:accent5>
      <a:accent6>
        <a:srgbClr val="3A75C4"/>
      </a:accent6>
      <a:hlink>
        <a:srgbClr val="3A75C4"/>
      </a:hlink>
      <a:folHlink>
        <a:srgbClr val="998C7C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E0D9591D6184288C204E0B312D961" ma:contentTypeVersion="1" ma:contentTypeDescription="Create a new document." ma:contentTypeScope="" ma:versionID="63f038dfd91b62f58c5d8b42e5748953">
  <xsd:schema xmlns:xsd="http://www.w3.org/2001/XMLSchema" xmlns:xs="http://www.w3.org/2001/XMLSchema" xmlns:p="http://schemas.microsoft.com/office/2006/metadata/properties" xmlns:ns2="bb377185-2117-47cb-bb6a-83d6cc533af2" targetNamespace="http://schemas.microsoft.com/office/2006/metadata/properties" ma:root="true" ma:fieldsID="d37c5e08cb6996ca48ed5f83f7d2316c" ns2:_="">
    <xsd:import namespace="bb377185-2117-47cb-bb6a-83d6cc533af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77185-2117-47cb-bb6a-83d6cc533a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8022F-586C-4FCD-B3EC-F80378E74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377185-2117-47cb-bb6a-83d6cc533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AE80D3-7A45-49CB-958F-E60C74927FEA}">
  <ds:schemaRefs>
    <ds:schemaRef ds:uri="http://purl.org/dc/terms/"/>
    <ds:schemaRef ds:uri="http://schemas.microsoft.com/office/2006/documentManagement/types"/>
    <ds:schemaRef ds:uri="http://purl.org/dc/dcmitype/"/>
    <ds:schemaRef ds:uri="bb377185-2117-47cb-bb6a-83d6cc533af2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3CCC657-D185-446E-A26F-7A92DB8EA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7045</TotalTime>
  <Words>2157</Words>
  <Application>Microsoft Office PowerPoint</Application>
  <PresentationFormat>A4-paperi (210 x 297 mm)</PresentationFormat>
  <Paragraphs>511</Paragraphs>
  <Slides>41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2" baseType="lpstr">
      <vt:lpstr>North Patrol Oy</vt:lpstr>
      <vt:lpstr>Suunnittelutyöpaja 19.2.2015, Virpi Blom</vt:lpstr>
      <vt:lpstr>Demokratia.fi-kehittämistilanne</vt:lpstr>
      <vt:lpstr>Ihanteellinen toteutusprosessi?</vt:lpstr>
      <vt:lpstr>Ostettavien palvelujen hinta-arvauksia</vt:lpstr>
      <vt:lpstr>Realistinen aikataulutus?</vt:lpstr>
      <vt:lpstr>Jotain ulos syyskuussa? Tahti on kireä</vt:lpstr>
      <vt:lpstr>PowerPoint-esitys</vt:lpstr>
      <vt:lpstr>Palvelukonseptin kirkastaminen</vt:lpstr>
      <vt:lpstr>Lopputuloksena  syntyy:</vt:lpstr>
      <vt:lpstr>Tarjouspyyntö ja työn käynnistys</vt:lpstr>
      <vt:lpstr>PowerPoint-esitys</vt:lpstr>
      <vt:lpstr>Rautalankamallit »   Visuaalinen ilme  » HTML-proto</vt:lpstr>
      <vt:lpstr>Käli-suunnittelun ydinkysymyksiä</vt:lpstr>
      <vt:lpstr>Toimittajakenttä</vt:lpstr>
      <vt:lpstr>Kilpailutusprosessi ja aikataulu?</vt:lpstr>
      <vt:lpstr>PowerPoint-esitys</vt:lpstr>
      <vt:lpstr>Määrittelydokumentin tarkoitus</vt:lpstr>
      <vt:lpstr>Vaatimusten määrittelyn hankinta?</vt:lpstr>
      <vt:lpstr>PowerPoint-esitys</vt:lpstr>
      <vt:lpstr>Hankintaprosessin vaihtoehdot</vt:lpstr>
      <vt:lpstr>Julkaisujärjestelmämarkkina Suomessa</vt:lpstr>
      <vt:lpstr>WordPress-valinnan edut</vt:lpstr>
      <vt:lpstr>Esimerkkejä Wordpress-sivustoista:</vt:lpstr>
      <vt:lpstr>Mitä kilpailutetaan?</vt:lpstr>
      <vt:lpstr>Vaihtoehtoinen hankintamalli?</vt:lpstr>
      <vt:lpstr>Kustannusarvioita tällä mallilla</vt:lpstr>
      <vt:lpstr>PowerPoint-esitys</vt:lpstr>
      <vt:lpstr>WordPress-kumppaniehdokkaita 1/2</vt:lpstr>
      <vt:lpstr>WordPress-kumppaniehdokkaita 2/2</vt:lpstr>
      <vt:lpstr>PowerPoint-esitys</vt:lpstr>
      <vt:lpstr>Sivupohjan elementit ”kiinnitettyjä”</vt:lpstr>
      <vt:lpstr>Vakiotoiminnot!</vt:lpstr>
      <vt:lpstr>Wordpress ei esitä ”rakennepuuta”</vt:lpstr>
      <vt:lpstr>Ylläpitäjän käsittelynäkymä on vakio</vt:lpstr>
      <vt:lpstr>Kaikki liitetiedostot sijaitsevat ”mediakirjastossa”</vt:lpstr>
      <vt:lpstr>Hakuratkaisuna AddSearch?</vt:lpstr>
      <vt:lpstr>PowerPoint-esitys</vt:lpstr>
      <vt:lpstr>Projektisuunnitelmaan:</vt:lpstr>
      <vt:lpstr>Mitä muuta?</vt:lpstr>
      <vt:lpstr>Yhteystiedot</vt:lpstr>
      <vt:lpstr>YTIMEKÄS HANKINTAOPAS northpatrol.fi/verkkopalvelun-hankinta-julkishallinnossa/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NorthPatrol Oy</dc:title>
  <dc:subject>Tarjous</dc:subject>
  <dc:creator>Virpi.Blom@northpatrol.com</dc:creator>
  <cp:lastModifiedBy>Salminen Oili</cp:lastModifiedBy>
  <cp:revision>606</cp:revision>
  <cp:lastPrinted>2015-02-20T06:33:57Z</cp:lastPrinted>
  <dcterms:created xsi:type="dcterms:W3CDTF">2012-07-04T05:59:29Z</dcterms:created>
  <dcterms:modified xsi:type="dcterms:W3CDTF">2015-02-20T06:34:29Z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0x010100192E0D9591D6184288C204E0B312D961</vt:lpwstr>
  </property>
</Properties>
</file>