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384" r:id="rId5"/>
    <p:sldId id="386" r:id="rId6"/>
    <p:sldId id="389" r:id="rId7"/>
    <p:sldId id="391" r:id="rId8"/>
    <p:sldId id="402" r:id="rId9"/>
    <p:sldId id="369" r:id="rId10"/>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E88"/>
    <a:srgbClr val="0F7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79" autoAdjust="0"/>
    <p:restoredTop sz="90614" autoAdjust="0"/>
  </p:normalViewPr>
  <p:slideViewPr>
    <p:cSldViewPr>
      <p:cViewPr varScale="1">
        <p:scale>
          <a:sx n="92" d="100"/>
          <a:sy n="92" d="100"/>
        </p:scale>
        <p:origin x="330"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2016" y="5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2190" tIns="46095" rIns="92190" bIns="46095" rtlCol="0"/>
          <a:lstStyle>
            <a:lvl1pPr algn="l">
              <a:defRPr sz="1200"/>
            </a:lvl1pPr>
          </a:lstStyle>
          <a:p>
            <a:endParaRPr lang="fi-FI"/>
          </a:p>
        </p:txBody>
      </p:sp>
      <p:sp>
        <p:nvSpPr>
          <p:cNvPr id="3" name="Päivämäärän paikkamerkki 2"/>
          <p:cNvSpPr>
            <a:spLocks noGrp="1"/>
          </p:cNvSpPr>
          <p:nvPr>
            <p:ph type="dt" sz="quarter" idx="1"/>
          </p:nvPr>
        </p:nvSpPr>
        <p:spPr>
          <a:xfrm>
            <a:off x="3863032" y="0"/>
            <a:ext cx="2955290" cy="495935"/>
          </a:xfrm>
          <a:prstGeom prst="rect">
            <a:avLst/>
          </a:prstGeom>
        </p:spPr>
        <p:txBody>
          <a:bodyPr vert="horz" lIns="92190" tIns="46095" rIns="92190" bIns="46095" rtlCol="0"/>
          <a:lstStyle>
            <a:lvl1pPr algn="r">
              <a:defRPr sz="1200"/>
            </a:lvl1pPr>
          </a:lstStyle>
          <a:p>
            <a:fld id="{414029F1-777F-40C9-B76D-853A274FD049}" type="datetimeFigureOut">
              <a:rPr lang="fi-FI" smtClean="0"/>
              <a:t>4.6.2018</a:t>
            </a:fld>
            <a:endParaRPr lang="fi-FI"/>
          </a:p>
        </p:txBody>
      </p:sp>
      <p:sp>
        <p:nvSpPr>
          <p:cNvPr id="4" name="Alatunnisteen paikkamerkki 3"/>
          <p:cNvSpPr>
            <a:spLocks noGrp="1"/>
          </p:cNvSpPr>
          <p:nvPr>
            <p:ph type="ftr" sz="quarter" idx="2"/>
          </p:nvPr>
        </p:nvSpPr>
        <p:spPr>
          <a:xfrm>
            <a:off x="1" y="9421044"/>
            <a:ext cx="2955290" cy="495935"/>
          </a:xfrm>
          <a:prstGeom prst="rect">
            <a:avLst/>
          </a:prstGeom>
        </p:spPr>
        <p:txBody>
          <a:bodyPr vert="horz" lIns="92190" tIns="46095" rIns="92190" bIns="46095" rtlCol="0" anchor="b"/>
          <a:lstStyle>
            <a:lvl1pPr algn="l">
              <a:defRPr sz="1200"/>
            </a:lvl1pPr>
          </a:lstStyle>
          <a:p>
            <a:endParaRPr lang="fi-FI"/>
          </a:p>
        </p:txBody>
      </p:sp>
      <p:sp>
        <p:nvSpPr>
          <p:cNvPr id="5" name="Dian numeron paikkamerkki 4"/>
          <p:cNvSpPr>
            <a:spLocks noGrp="1"/>
          </p:cNvSpPr>
          <p:nvPr>
            <p:ph type="sldNum" sz="quarter" idx="3"/>
          </p:nvPr>
        </p:nvSpPr>
        <p:spPr>
          <a:xfrm>
            <a:off x="3863032" y="9421044"/>
            <a:ext cx="2955290" cy="495935"/>
          </a:xfrm>
          <a:prstGeom prst="rect">
            <a:avLst/>
          </a:prstGeom>
        </p:spPr>
        <p:txBody>
          <a:bodyPr vert="horz" lIns="92190" tIns="46095" rIns="92190" bIns="46095" rtlCol="0" anchor="b"/>
          <a:lstStyle>
            <a:lvl1pPr algn="r">
              <a:defRPr sz="1200"/>
            </a:lvl1pPr>
          </a:lstStyle>
          <a:p>
            <a:fld id="{51EC777C-7ACD-404D-AD15-611DF1F7AB45}" type="slidenum">
              <a:rPr lang="fi-FI" smtClean="0"/>
              <a:t>‹#›</a:t>
            </a:fld>
            <a:endParaRPr lang="fi-FI"/>
          </a:p>
        </p:txBody>
      </p:sp>
    </p:spTree>
    <p:extLst>
      <p:ext uri="{BB962C8B-B14F-4D97-AF65-F5344CB8AC3E}">
        <p14:creationId xmlns:p14="http://schemas.microsoft.com/office/powerpoint/2010/main" val="386387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2190" tIns="46095" rIns="92190" bIns="46095" rtlCol="0"/>
          <a:lstStyle>
            <a:lvl1pPr algn="l">
              <a:defRPr sz="1200"/>
            </a:lvl1pPr>
          </a:lstStyle>
          <a:p>
            <a:endParaRPr lang="fi-FI"/>
          </a:p>
        </p:txBody>
      </p:sp>
      <p:sp>
        <p:nvSpPr>
          <p:cNvPr id="3" name="Päivämäärän paikkamerkki 2"/>
          <p:cNvSpPr>
            <a:spLocks noGrp="1"/>
          </p:cNvSpPr>
          <p:nvPr>
            <p:ph type="dt" idx="1"/>
          </p:nvPr>
        </p:nvSpPr>
        <p:spPr>
          <a:xfrm>
            <a:off x="3863032" y="0"/>
            <a:ext cx="2955290" cy="495935"/>
          </a:xfrm>
          <a:prstGeom prst="rect">
            <a:avLst/>
          </a:prstGeom>
        </p:spPr>
        <p:txBody>
          <a:bodyPr vert="horz" lIns="92190" tIns="46095" rIns="92190" bIns="46095" rtlCol="0"/>
          <a:lstStyle>
            <a:lvl1pPr algn="r">
              <a:defRPr sz="1200"/>
            </a:lvl1pPr>
          </a:lstStyle>
          <a:p>
            <a:fld id="{92E567F2-7D4A-4FBF-A81B-AC452800A111}" type="datetimeFigureOut">
              <a:rPr lang="fi-FI" smtClean="0"/>
              <a:t>4.6.2018</a:t>
            </a:fld>
            <a:endParaRPr lang="fi-FI"/>
          </a:p>
        </p:txBody>
      </p:sp>
      <p:sp>
        <p:nvSpPr>
          <p:cNvPr id="4" name="Dian kuvan paikkamerkki 3"/>
          <p:cNvSpPr>
            <a:spLocks noGrp="1" noRot="1" noChangeAspect="1"/>
          </p:cNvSpPr>
          <p:nvPr>
            <p:ph type="sldImg" idx="2"/>
          </p:nvPr>
        </p:nvSpPr>
        <p:spPr>
          <a:xfrm>
            <a:off x="101600" y="742950"/>
            <a:ext cx="6616700" cy="3721100"/>
          </a:xfrm>
          <a:prstGeom prst="rect">
            <a:avLst/>
          </a:prstGeom>
          <a:noFill/>
          <a:ln w="12700">
            <a:solidFill>
              <a:prstClr val="black"/>
            </a:solidFill>
          </a:ln>
        </p:spPr>
        <p:txBody>
          <a:bodyPr vert="horz" lIns="92190" tIns="46095" rIns="92190" bIns="46095" rtlCol="0" anchor="ctr"/>
          <a:lstStyle/>
          <a:p>
            <a:endParaRPr lang="fi-FI"/>
          </a:p>
        </p:txBody>
      </p:sp>
      <p:sp>
        <p:nvSpPr>
          <p:cNvPr id="5" name="Huomautusten paikkamerkki 4"/>
          <p:cNvSpPr>
            <a:spLocks noGrp="1"/>
          </p:cNvSpPr>
          <p:nvPr>
            <p:ph type="body" sz="quarter" idx="3"/>
          </p:nvPr>
        </p:nvSpPr>
        <p:spPr>
          <a:xfrm>
            <a:off x="681991" y="4711383"/>
            <a:ext cx="5455920" cy="4463415"/>
          </a:xfrm>
          <a:prstGeom prst="rect">
            <a:avLst/>
          </a:prstGeom>
        </p:spPr>
        <p:txBody>
          <a:bodyPr vert="horz" lIns="92190" tIns="46095" rIns="92190" bIns="4609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4"/>
            <a:ext cx="2955290" cy="495935"/>
          </a:xfrm>
          <a:prstGeom prst="rect">
            <a:avLst/>
          </a:prstGeom>
        </p:spPr>
        <p:txBody>
          <a:bodyPr vert="horz" lIns="92190" tIns="46095" rIns="92190" bIns="46095" rtlCol="0" anchor="b"/>
          <a:lstStyle>
            <a:lvl1pPr algn="l">
              <a:defRPr sz="1200"/>
            </a:lvl1pPr>
          </a:lstStyle>
          <a:p>
            <a:endParaRPr lang="fi-FI"/>
          </a:p>
        </p:txBody>
      </p:sp>
      <p:sp>
        <p:nvSpPr>
          <p:cNvPr id="7" name="Dian numeron paikkamerkki 6"/>
          <p:cNvSpPr>
            <a:spLocks noGrp="1"/>
          </p:cNvSpPr>
          <p:nvPr>
            <p:ph type="sldNum" sz="quarter" idx="5"/>
          </p:nvPr>
        </p:nvSpPr>
        <p:spPr>
          <a:xfrm>
            <a:off x="3863032" y="9421044"/>
            <a:ext cx="2955290" cy="495935"/>
          </a:xfrm>
          <a:prstGeom prst="rect">
            <a:avLst/>
          </a:prstGeom>
        </p:spPr>
        <p:txBody>
          <a:bodyPr vert="horz" lIns="92190" tIns="46095" rIns="92190" bIns="46095" rtlCol="0" anchor="b"/>
          <a:lstStyle>
            <a:lvl1pPr algn="r">
              <a:defRPr sz="1200"/>
            </a:lvl1pPr>
          </a:lstStyle>
          <a:p>
            <a:fld id="{F7C8DC38-513D-4089-9ADA-B07D03722263}" type="slidenum">
              <a:rPr lang="fi-FI" smtClean="0"/>
              <a:t>‹#›</a:t>
            </a:fld>
            <a:endParaRPr lang="fi-FI"/>
          </a:p>
        </p:txBody>
      </p:sp>
    </p:spTree>
    <p:extLst>
      <p:ext uri="{BB962C8B-B14F-4D97-AF65-F5344CB8AC3E}">
        <p14:creationId xmlns:p14="http://schemas.microsoft.com/office/powerpoint/2010/main" val="99120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Kansisivu</a:t>
            </a:r>
          </a:p>
        </p:txBody>
      </p:sp>
      <p:sp>
        <p:nvSpPr>
          <p:cNvPr id="4" name="Dian numeron paikkamerkki 3"/>
          <p:cNvSpPr>
            <a:spLocks noGrp="1"/>
          </p:cNvSpPr>
          <p:nvPr>
            <p:ph type="sldNum" sz="quarter" idx="10"/>
          </p:nvPr>
        </p:nvSpPr>
        <p:spPr/>
        <p:txBody>
          <a:bodyPr/>
          <a:lstStyle/>
          <a:p>
            <a:fld id="{F7C8DC38-513D-4089-9ADA-B07D03722263}" type="slidenum">
              <a:rPr lang="fi-FI" smtClean="0"/>
              <a:t>1</a:t>
            </a:fld>
            <a:endParaRPr lang="fi-FI"/>
          </a:p>
        </p:txBody>
      </p:sp>
    </p:spTree>
    <p:extLst>
      <p:ext uri="{BB962C8B-B14F-4D97-AF65-F5344CB8AC3E}">
        <p14:creationId xmlns:p14="http://schemas.microsoft.com/office/powerpoint/2010/main" val="370234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21898">
              <a:defRPr/>
            </a:pPr>
            <a:r>
              <a:rPr lang="fi-FI" dirty="0"/>
              <a:t>Kiitossivulla on</a:t>
            </a:r>
            <a:r>
              <a:rPr lang="fi-FI" baseline="0" dirty="0"/>
              <a:t> </a:t>
            </a:r>
            <a:r>
              <a:rPr lang="fi-FI" dirty="0"/>
              <a:t>valmiina</a:t>
            </a:r>
            <a:r>
              <a:rPr lang="fi-FI" baseline="0" dirty="0"/>
              <a:t> verkko-osoite alueuudistus.fi </a:t>
            </a:r>
            <a:r>
              <a:rPr lang="fi-FI" dirty="0"/>
              <a:t>+ tilaa</a:t>
            </a:r>
            <a:r>
              <a:rPr lang="fi-FI" baseline="0" dirty="0"/>
              <a:t> omille yhteystiedoille. Taustalle voi lisätä taustakuvan tai vaihtaa taustan väriä Hiiren oikea näppäin -&gt; Muotoile tausta -kohdassa</a:t>
            </a:r>
            <a:endParaRPr lang="fi-FI" dirty="0"/>
          </a:p>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6</a:t>
            </a:fld>
            <a:endParaRPr lang="fi-FI"/>
          </a:p>
        </p:txBody>
      </p:sp>
    </p:spTree>
    <p:extLst>
      <p:ext uri="{BB962C8B-B14F-4D97-AF65-F5344CB8AC3E}">
        <p14:creationId xmlns:p14="http://schemas.microsoft.com/office/powerpoint/2010/main" val="4133370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m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lvl1pPr>
              <a:defRPr>
                <a:solidFill>
                  <a:schemeClr val="bg2">
                    <a:lumMod val="25000"/>
                  </a:schemeClr>
                </a:solidFill>
              </a:defRPr>
            </a:lvl1pPr>
          </a:lstStyle>
          <a:p>
            <a:fld id="{B97A534A-345D-4DD5-8F29-8AB0F7AF1BFD}" type="datetime1">
              <a:rPr lang="fi-FI" smtClean="0"/>
              <a:pPr/>
              <a:t>4.6.2018</a:t>
            </a:fld>
            <a:endParaRPr lang="fi-FI" dirty="0"/>
          </a:p>
        </p:txBody>
      </p:sp>
      <p:sp>
        <p:nvSpPr>
          <p:cNvPr id="3" name="Alatunnisteen paikkamerkki 2"/>
          <p:cNvSpPr>
            <a:spLocks noGrp="1"/>
          </p:cNvSpPr>
          <p:nvPr>
            <p:ph type="ftr" sz="quarter" idx="11"/>
          </p:nvPr>
        </p:nvSpPr>
        <p:spPr/>
        <p:txBody>
          <a:bodyPr/>
          <a:lstStyle>
            <a:lvl1pPr>
              <a:defRPr>
                <a:solidFill>
                  <a:schemeClr val="bg2">
                    <a:lumMod val="25000"/>
                  </a:schemeClr>
                </a:solidFill>
              </a:defRPr>
            </a:lvl1pPr>
          </a:lstStyle>
          <a:p>
            <a:r>
              <a:rPr lang="fi-FI" dirty="0"/>
              <a:t>Etunimi Sukunimi</a:t>
            </a:r>
          </a:p>
        </p:txBody>
      </p:sp>
      <p:sp>
        <p:nvSpPr>
          <p:cNvPr id="4" name="Dian numeron paikkamerkki 3"/>
          <p:cNvSpPr>
            <a:spLocks noGrp="1"/>
          </p:cNvSpPr>
          <p:nvPr>
            <p:ph type="sldNum" sz="quarter" idx="12"/>
          </p:nvPr>
        </p:nvSpPr>
        <p:spPr/>
        <p:txBody>
          <a:bodyPr/>
          <a:lstStyle>
            <a:lvl1pPr>
              <a:defRPr>
                <a:solidFill>
                  <a:schemeClr val="bg2">
                    <a:lumMod val="25000"/>
                  </a:schemeClr>
                </a:solidFill>
              </a:defRPr>
            </a:lvl1pPr>
          </a:lstStyle>
          <a:p>
            <a:fld id="{AF3D37F8-22D3-48E0-8D89-5DDCFAF338AF}" type="slidenum">
              <a:rPr lang="fi-FI" smtClean="0"/>
              <a:pPr/>
              <a:t>‹#›</a:t>
            </a:fld>
            <a:endParaRPr lang="fi-FI" dirty="0"/>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latin typeface="+mj-lt"/>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3578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4040188"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408484"/>
            <a:ext cx="4040188"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6" y="1408484"/>
            <a:ext cx="4041775"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65181C77-A2B0-410C-84EC-21E9BE1F6F99}" type="datetime1">
              <a:rPr lang="fi-FI" smtClean="0"/>
              <a:t>4.6.2018</a:t>
            </a:fld>
            <a:endParaRPr lang="fi-FI"/>
          </a:p>
        </p:txBody>
      </p:sp>
      <p:sp>
        <p:nvSpPr>
          <p:cNvPr id="8" name="Alatunnisteen paikkamerkki 7"/>
          <p:cNvSpPr>
            <a:spLocks noGrp="1"/>
          </p:cNvSpPr>
          <p:nvPr>
            <p:ph type="ftr" sz="quarter" idx="11"/>
          </p:nvPr>
        </p:nvSpPr>
        <p:spPr/>
        <p:txBody>
          <a:bodyPr/>
          <a:lstStyle/>
          <a:p>
            <a:r>
              <a:rPr lang="fi-FI"/>
              <a:t>Etunimi Sukunimi</a:t>
            </a:r>
          </a:p>
        </p:txBody>
      </p:sp>
      <p:sp>
        <p:nvSpPr>
          <p:cNvPr id="9" name="Dian numeron paikkamerkki 8"/>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02954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uvasivu vasen">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B211E66-B2D8-4663-8AA7-AC4FD74B7249}"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3" name="Otsikko 1"/>
          <p:cNvSpPr>
            <a:spLocks noGrp="1"/>
          </p:cNvSpPr>
          <p:nvPr>
            <p:ph type="title" hasCustomPrompt="1"/>
          </p:nvPr>
        </p:nvSpPr>
        <p:spPr>
          <a:xfrm>
            <a:off x="5209728" y="195486"/>
            <a:ext cx="3898776" cy="1145282"/>
          </a:xfrm>
        </p:spPr>
        <p:txBody>
          <a:bodyPr/>
          <a:lstStyle>
            <a:lvl1pPr>
              <a:defRPr/>
            </a:lvl1pPr>
          </a:lstStyle>
          <a:p>
            <a:r>
              <a:rPr lang="fi-FI" dirty="0"/>
              <a:t>Dian otsikko </a:t>
            </a:r>
            <a:br>
              <a:rPr lang="fi-FI" dirty="0"/>
            </a:br>
            <a:r>
              <a:rPr lang="fi-FI" dirty="0"/>
              <a:t>tähän</a:t>
            </a:r>
          </a:p>
        </p:txBody>
      </p:sp>
      <p:sp>
        <p:nvSpPr>
          <p:cNvPr id="14" name="Sisällön paikkamerkki 2"/>
          <p:cNvSpPr>
            <a:spLocks noGrp="1"/>
          </p:cNvSpPr>
          <p:nvPr>
            <p:ph idx="1" hasCustomPrompt="1"/>
          </p:nvPr>
        </p:nvSpPr>
        <p:spPr>
          <a:xfrm>
            <a:off x="5198928" y="1417828"/>
            <a:ext cx="3898776"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4617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iitossivu">
    <p:bg>
      <p:bgPr>
        <a:solidFill>
          <a:schemeClr val="accent2"/>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F99F4CD9-7D89-40EA-8F54-0A63D9010B0A}" type="datetime1">
              <a:rPr lang="fi-FI" smtClean="0"/>
              <a:t>4.6.2018</a:t>
            </a:fld>
            <a:endParaRPr lang="fi-FI" dirty="0"/>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dirty="0"/>
          </a:p>
        </p:txBody>
      </p:sp>
      <p:sp>
        <p:nvSpPr>
          <p:cNvPr id="12" name="Otsikko 1"/>
          <p:cNvSpPr>
            <a:spLocks noGrp="1"/>
          </p:cNvSpPr>
          <p:nvPr>
            <p:ph type="title" hasCustomPrompt="1"/>
          </p:nvPr>
        </p:nvSpPr>
        <p:spPr>
          <a:xfrm>
            <a:off x="1289609" y="1347614"/>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2715766"/>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t>alueuudistus.fi</a:t>
            </a:r>
          </a:p>
        </p:txBody>
      </p:sp>
      <p:sp>
        <p:nvSpPr>
          <p:cNvPr id="15" name="Tekstin paikkamerkki 2"/>
          <p:cNvSpPr>
            <a:spLocks noGrp="1"/>
          </p:cNvSpPr>
          <p:nvPr>
            <p:ph type="body" idx="13" hasCustomPrompt="1"/>
          </p:nvPr>
        </p:nvSpPr>
        <p:spPr>
          <a:xfrm>
            <a:off x="1283748" y="3939902"/>
            <a:ext cx="6576504" cy="432048"/>
          </a:xfrm>
        </p:spPr>
        <p:txBody>
          <a:bodyPr anchor="t">
            <a:normAutofit/>
          </a:bodyPr>
          <a:lstStyle>
            <a:lvl1pPr marL="0" indent="0" algn="ctr">
              <a:buNone/>
              <a:defRPr sz="1400" b="0">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3147814"/>
            <a:ext cx="6576504" cy="432048"/>
          </a:xfrm>
        </p:spPr>
        <p:txBody>
          <a:bodyPr anchor="t">
            <a:normAutofit/>
          </a:bodyPr>
          <a:lstStyle>
            <a:lvl1pPr marL="0" indent="0" algn="ctr">
              <a:buNone/>
              <a:defRPr sz="1600" b="1" baseline="0">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tarkemmalle osoitteelle</a:t>
            </a: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3426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ripohja ">
    <p:bg>
      <p:bgPr>
        <a:solidFill>
          <a:schemeClr val="accent2"/>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804A66D9-50C3-4DDB-8C17-62CE8BC72D7B}" type="datetime1">
              <a:rPr lang="fi-FI" smtClean="0"/>
              <a:t>4.6.2018</a:t>
            </a:fld>
            <a:endParaRPr lang="fi-FI" dirty="0"/>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0" name="Suorakulmio 9"/>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5496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hja sivu">
    <p:spTree>
      <p:nvGrpSpPr>
        <p:cNvPr id="1" name=""/>
        <p:cNvGrpSpPr/>
        <p:nvPr/>
      </p:nvGrpSpPr>
      <p:grpSpPr>
        <a:xfrm>
          <a:off x="0" y="0"/>
          <a:ext cx="0" cy="0"/>
          <a:chOff x="0" y="0"/>
          <a:chExt cx="0" cy="0"/>
        </a:xfrm>
      </p:grpSpPr>
      <p:sp>
        <p:nvSpPr>
          <p:cNvPr id="18" name="Suorakulmio 17"/>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C48FF374-E5A2-49AB-A438-57F9903CA522}"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9" name="Suorakulmio 8"/>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064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3048819"/>
            <a:ext cx="7772400" cy="1021556"/>
          </a:xfrm>
        </p:spPr>
        <p:txBody>
          <a:bodyPr anchor="t"/>
          <a:lstStyle>
            <a:lvl1pPr algn="l">
              <a:defRPr sz="4000" b="1" cap="all"/>
            </a:lvl1pPr>
          </a:lstStyle>
          <a:p>
            <a:r>
              <a:rPr lang="fi-FI" smtClean="0"/>
              <a:t>Muokkaa perustyyl. napsautt.</a:t>
            </a:r>
            <a:endParaRPr lang="fi-FI" dirty="0"/>
          </a:p>
        </p:txBody>
      </p:sp>
      <p:sp>
        <p:nvSpPr>
          <p:cNvPr id="3" name="Tekstin paikkamerkki 2"/>
          <p:cNvSpPr>
            <a:spLocks noGrp="1"/>
          </p:cNvSpPr>
          <p:nvPr>
            <p:ph type="body" idx="1"/>
          </p:nvPr>
        </p:nvSpPr>
        <p:spPr>
          <a:xfrm>
            <a:off x="611560"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2" name="Päivämäärän paikkamerkki 3"/>
          <p:cNvSpPr>
            <a:spLocks noGrp="1"/>
          </p:cNvSpPr>
          <p:nvPr>
            <p:ph type="dt" sz="half" idx="10"/>
          </p:nvPr>
        </p:nvSpPr>
        <p:spPr>
          <a:xfrm>
            <a:off x="3995936" y="4746178"/>
            <a:ext cx="1512168" cy="273844"/>
          </a:xfrm>
        </p:spPr>
        <p:txBody>
          <a:bodyPr/>
          <a:lstStyle/>
          <a:p>
            <a:fld id="{82D6DE4F-F54C-4426-BEFF-9F12C0BBCE5F}" type="datetime1">
              <a:rPr lang="fi-FI" smtClean="0"/>
              <a:t>4.6.2018</a:t>
            </a:fld>
            <a:endParaRPr lang="fi-FI" dirty="0"/>
          </a:p>
        </p:txBody>
      </p:sp>
      <p:sp>
        <p:nvSpPr>
          <p:cNvPr id="13" name="Dian numeron paikkamerkki 5"/>
          <p:cNvSpPr>
            <a:spLocks noGrp="1"/>
          </p:cNvSpPr>
          <p:nvPr>
            <p:ph type="sldNum" sz="quarter" idx="12"/>
          </p:nvPr>
        </p:nvSpPr>
        <p:spPr>
          <a:xfrm>
            <a:off x="3275856" y="4746178"/>
            <a:ext cx="600498" cy="273844"/>
          </a:xfrm>
        </p:spPr>
        <p:txBody>
          <a:bodyPr/>
          <a:lstStyle/>
          <a:p>
            <a:fld id="{AF3D37F8-22D3-48E0-8D89-5DDCFAF338AF}" type="slidenum">
              <a:rPr lang="fi-FI" smtClean="0"/>
              <a:t>‹#›</a:t>
            </a:fld>
            <a:endParaRPr lang="fi-FI" dirty="0"/>
          </a:p>
        </p:txBody>
      </p:sp>
      <p:sp>
        <p:nvSpPr>
          <p:cNvPr id="7"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r>
              <a:rPr lang="fi-FI" dirty="0"/>
              <a:t>Etunimi Sukunimi</a:t>
            </a:r>
          </a:p>
        </p:txBody>
      </p:sp>
    </p:spTree>
    <p:extLst>
      <p:ext uri="{BB962C8B-B14F-4D97-AF65-F5344CB8AC3E}">
        <p14:creationId xmlns:p14="http://schemas.microsoft.com/office/powerpoint/2010/main" val="178008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smtClean="0"/>
              <a:t>Muokkaa perustyyl. napsautt.</a:t>
            </a:r>
            <a:endParaRPr lang="fi-FI" dirty="0"/>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48709E0-69AD-4D2F-89F3-C44E3DBF8A2D}" type="datetime1">
              <a:rPr lang="fi-FI" smtClean="0"/>
              <a:t>4.6.2018</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322202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85A342B-03A8-4CC8-97CC-EE9A79D45383}" type="datetime1">
              <a:rPr lang="fi-FI" smtClean="0"/>
              <a:t>4.6.2018</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2713288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E64A102C-7F67-41A2-A581-719F71F6DB58}" type="datetime1">
              <a:rPr lang="fi-FI" smtClean="0"/>
              <a:t>4.6.2018</a:t>
            </a:fld>
            <a:endParaRPr lang="fi-FI"/>
          </a:p>
        </p:txBody>
      </p:sp>
      <p:sp>
        <p:nvSpPr>
          <p:cNvPr id="5" name="Alatunnisteen paikkamerkki 4"/>
          <p:cNvSpPr>
            <a:spLocks noGrp="1"/>
          </p:cNvSpPr>
          <p:nvPr>
            <p:ph type="ftr" sz="quarter" idx="11"/>
          </p:nvPr>
        </p:nvSpPr>
        <p:spPr/>
        <p:txBody>
          <a:bodyPr/>
          <a:lstStyle/>
          <a:p>
            <a:r>
              <a:rPr lang="fi-FI"/>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482756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1"/>
            <a:ext cx="2057400" cy="3290888"/>
          </a:xfrm>
        </p:spPr>
        <p:txBody>
          <a:bodyPr vert="eaVert"/>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457200" y="154781"/>
            <a:ext cx="6019800" cy="329088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CCD6DAD7-2959-4096-AC28-1D5DFEF4BE97}" type="datetime1">
              <a:rPr lang="fi-FI" smtClean="0"/>
              <a:t>4.6.2018</a:t>
            </a:fld>
            <a:endParaRPr lang="fi-FI"/>
          </a:p>
        </p:txBody>
      </p:sp>
      <p:sp>
        <p:nvSpPr>
          <p:cNvPr id="5" name="Alatunnisteen paikkamerkki 4"/>
          <p:cNvSpPr>
            <a:spLocks noGrp="1"/>
          </p:cNvSpPr>
          <p:nvPr>
            <p:ph type="ftr" sz="quarter" idx="11"/>
          </p:nvPr>
        </p:nvSpPr>
        <p:spPr/>
        <p:txBody>
          <a:bodyPr/>
          <a:lstStyle/>
          <a:p>
            <a:r>
              <a:rPr lang="fi-FI"/>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93931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vm sininen_harmaa lei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lvl1pPr>
              <a:defRPr>
                <a:solidFill>
                  <a:schemeClr val="bg2">
                    <a:lumMod val="25000"/>
                  </a:schemeClr>
                </a:solidFill>
              </a:defRPr>
            </a:lvl1pPr>
          </a:lstStyle>
          <a:p>
            <a:fld id="{B97A534A-345D-4DD5-8F29-8AB0F7AF1BFD}" type="datetime1">
              <a:rPr lang="fi-FI" smtClean="0"/>
              <a:pPr/>
              <a:t>4.6.2018</a:t>
            </a:fld>
            <a:endParaRPr lang="fi-FI" dirty="0"/>
          </a:p>
        </p:txBody>
      </p:sp>
      <p:sp>
        <p:nvSpPr>
          <p:cNvPr id="3" name="Alatunnisteen paikkamerkki 2"/>
          <p:cNvSpPr>
            <a:spLocks noGrp="1"/>
          </p:cNvSpPr>
          <p:nvPr>
            <p:ph type="ftr" sz="quarter" idx="11"/>
          </p:nvPr>
        </p:nvSpPr>
        <p:spPr/>
        <p:txBody>
          <a:bodyPr/>
          <a:lstStyle>
            <a:lvl1pPr>
              <a:defRPr>
                <a:solidFill>
                  <a:schemeClr val="bg2">
                    <a:lumMod val="25000"/>
                  </a:schemeClr>
                </a:solidFill>
              </a:defRPr>
            </a:lvl1pPr>
          </a:lstStyle>
          <a:p>
            <a:r>
              <a:rPr lang="fi-FI" dirty="0"/>
              <a:t>Etunimi Sukunimi</a:t>
            </a:r>
          </a:p>
        </p:txBody>
      </p:sp>
      <p:sp>
        <p:nvSpPr>
          <p:cNvPr id="4" name="Dian numeron paikkamerkki 3"/>
          <p:cNvSpPr>
            <a:spLocks noGrp="1"/>
          </p:cNvSpPr>
          <p:nvPr>
            <p:ph type="sldNum" sz="quarter" idx="12"/>
          </p:nvPr>
        </p:nvSpPr>
        <p:spPr/>
        <p:txBody>
          <a:bodyPr/>
          <a:lstStyle>
            <a:lvl1pPr>
              <a:defRPr>
                <a:solidFill>
                  <a:schemeClr val="bg2">
                    <a:lumMod val="25000"/>
                  </a:schemeClr>
                </a:solidFill>
              </a:defRPr>
            </a:lvl1pPr>
          </a:lstStyle>
          <a:p>
            <a:fld id="{AF3D37F8-22D3-48E0-8D89-5DDCFAF338AF}" type="slidenum">
              <a:rPr lang="fi-FI" smtClean="0"/>
              <a:pPr/>
              <a:t>‹#›</a:t>
            </a:fld>
            <a:endParaRPr lang="fi-FI" dirty="0"/>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latin typeface="+mj-lt"/>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36296" y="28060"/>
            <a:ext cx="1823773" cy="1186489"/>
          </a:xfrm>
          <a:prstGeom prst="rect">
            <a:avLst/>
          </a:prstGeom>
        </p:spPr>
      </p:pic>
    </p:spTree>
    <p:extLst>
      <p:ext uri="{BB962C8B-B14F-4D97-AF65-F5344CB8AC3E}">
        <p14:creationId xmlns:p14="http://schemas.microsoft.com/office/powerpoint/2010/main" val="39163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ansi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B97A534A-345D-4DD5-8F29-8AB0F7AF1BFD}" type="datetime1">
              <a:rPr lang="fi-FI" smtClean="0"/>
              <a:t>4.6.2018</a:t>
            </a:fld>
            <a:endParaRPr lang="fi-FI" dirty="0"/>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dirty="0"/>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1" baseline="0">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193581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A8BB11B0-BDDA-40EB-97B9-C23FEDB29173}" type="datetime1">
              <a:rPr lang="fi-FI" smtClean="0"/>
              <a:t>4.6.2018</a:t>
            </a:fld>
            <a:endParaRPr lang="fi-FI" dirty="0"/>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dirty="0"/>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a:t>Etunimi Sukunimi</a:t>
            </a:r>
          </a:p>
        </p:txBody>
      </p:sp>
    </p:spTree>
    <p:extLst>
      <p:ext uri="{BB962C8B-B14F-4D97-AF65-F5344CB8AC3E}">
        <p14:creationId xmlns:p14="http://schemas.microsoft.com/office/powerpoint/2010/main" val="80022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059582"/>
            <a:ext cx="4038600"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hasCustomPrompt="1"/>
          </p:nvPr>
        </p:nvSpPr>
        <p:spPr>
          <a:xfrm>
            <a:off x="4648200" y="1059582"/>
            <a:ext cx="4038600"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p:cNvSpPr>
            <a:spLocks noGrp="1"/>
          </p:cNvSpPr>
          <p:nvPr>
            <p:ph type="dt" sz="half" idx="10"/>
          </p:nvPr>
        </p:nvSpPr>
        <p:spPr>
          <a:xfrm>
            <a:off x="4124672" y="4746178"/>
            <a:ext cx="1512168" cy="273844"/>
          </a:xfrm>
        </p:spPr>
        <p:txBody>
          <a:bodyPr/>
          <a:lstStyle/>
          <a:p>
            <a:fld id="{A8BB11B0-BDDA-40EB-97B9-C23FEDB29173}" type="datetime1">
              <a:rPr lang="fi-FI" smtClean="0"/>
              <a:t>4.6.2018</a:t>
            </a:fld>
            <a:endParaRPr lang="fi-FI" dirty="0"/>
          </a:p>
        </p:txBody>
      </p:sp>
      <p:sp>
        <p:nvSpPr>
          <p:cNvPr id="12" name="Dian numeron paikkamerkki 5"/>
          <p:cNvSpPr>
            <a:spLocks noGrp="1"/>
          </p:cNvSpPr>
          <p:nvPr>
            <p:ph type="sldNum" sz="quarter" idx="12"/>
          </p:nvPr>
        </p:nvSpPr>
        <p:spPr>
          <a:xfrm>
            <a:off x="3404592" y="4746178"/>
            <a:ext cx="600498" cy="273844"/>
          </a:xfrm>
        </p:spPr>
        <p:txBody>
          <a:bodyPr/>
          <a:lstStyle/>
          <a:p>
            <a:fld id="{AF3D37F8-22D3-48E0-8D89-5DDCFAF338AF}" type="slidenum">
              <a:rPr lang="fi-FI" smtClean="0"/>
              <a:t>‹#›</a:t>
            </a:fld>
            <a:endParaRPr lang="fi-FI" dirty="0"/>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a:t>Etunimi Sukunimi</a:t>
            </a:r>
          </a:p>
        </p:txBody>
      </p:sp>
    </p:spTree>
    <p:extLst>
      <p:ext uri="{BB962C8B-B14F-4D97-AF65-F5344CB8AC3E}">
        <p14:creationId xmlns:p14="http://schemas.microsoft.com/office/powerpoint/2010/main" val="239461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E5BDFF7B-B1E8-4947-A19A-878B64E6134E}" type="datetime1">
              <a:rPr lang="fi-FI" smtClean="0"/>
              <a:t>4.6.2018</a:t>
            </a:fld>
            <a:endParaRPr lang="fi-FI"/>
          </a:p>
        </p:txBody>
      </p:sp>
      <p:sp>
        <p:nvSpPr>
          <p:cNvPr id="4" name="Alatunnisteen paikkamerkki 3"/>
          <p:cNvSpPr>
            <a:spLocks noGrp="1"/>
          </p:cNvSpPr>
          <p:nvPr>
            <p:ph type="ftr" sz="quarter" idx="11"/>
          </p:nvPr>
        </p:nvSpPr>
        <p:spPr/>
        <p:txBody>
          <a:bodyPr/>
          <a:lstStyle/>
          <a:p>
            <a:r>
              <a:rPr lang="fi-FI"/>
              <a:t>Etunimi Sukunimi</a:t>
            </a:r>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22896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kosivu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6AC0D961-3CB2-4A46-9012-2598BA12B434}"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9"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6413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 y="0"/>
            <a:ext cx="9143244" cy="5144599"/>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6AC0D961-3CB2-4A46-9012-2598BA12B434}"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645026"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4350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6AC0D961-3CB2-4A46-9012-2598BA12B434}"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07354"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07354"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473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t>
            </a:r>
          </a:p>
        </p:txBody>
      </p:sp>
      <p:sp>
        <p:nvSpPr>
          <p:cNvPr id="2" name="Otsikon paikkamerkki 1"/>
          <p:cNvSpPr>
            <a:spLocks noGrp="1"/>
          </p:cNvSpPr>
          <p:nvPr>
            <p:ph type="title"/>
          </p:nvPr>
        </p:nvSpPr>
        <p:spPr>
          <a:xfrm>
            <a:off x="468000" y="331200"/>
            <a:ext cx="8229600" cy="656374"/>
          </a:xfrm>
          <a:prstGeom prst="rect">
            <a:avLst/>
          </a:prstGeom>
        </p:spPr>
        <p:txBody>
          <a:bodyPr vert="horz" lIns="91440" tIns="45720" rIns="91440" bIns="45720" rtlCol="0" anchor="t">
            <a:normAutofit/>
          </a:bodyPr>
          <a:lstStyle/>
          <a:p>
            <a:r>
              <a:rPr lang="fi-FI" dirty="0"/>
              <a:t>Dian otsikko</a:t>
            </a:r>
          </a:p>
        </p:txBody>
      </p:sp>
      <p:sp>
        <p:nvSpPr>
          <p:cNvPr id="3" name="Tekstin paikkamerkki 2"/>
          <p:cNvSpPr>
            <a:spLocks noGrp="1"/>
          </p:cNvSpPr>
          <p:nvPr>
            <p:ph type="body" idx="1"/>
          </p:nvPr>
        </p:nvSpPr>
        <p:spPr>
          <a:xfrm>
            <a:off x="457200" y="1059582"/>
            <a:ext cx="8229600" cy="3394472"/>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124672" y="4746178"/>
            <a:ext cx="1512168"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4D558686-BE78-4446-8A26-744CEC32980C}" type="datetime1">
              <a:rPr lang="fi-FI" smtClean="0"/>
              <a:pPr/>
              <a:t>4.6.2018</a:t>
            </a:fld>
            <a:endParaRPr lang="fi-FI" dirty="0"/>
          </a:p>
        </p:txBody>
      </p:sp>
      <p:sp>
        <p:nvSpPr>
          <p:cNvPr id="6" name="Dian numeron paikkamerkki 5"/>
          <p:cNvSpPr>
            <a:spLocks noGrp="1"/>
          </p:cNvSpPr>
          <p:nvPr>
            <p:ph type="sldNum" sz="quarter" idx="4"/>
          </p:nvPr>
        </p:nvSpPr>
        <p:spPr>
          <a:xfrm>
            <a:off x="3404592" y="4746178"/>
            <a:ext cx="600498"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fld id="{AF3D37F8-22D3-48E0-8D89-5DDCFAF338AF}" type="slidenum">
              <a:rPr lang="fi-FI" smtClean="0"/>
              <a:pPr/>
              <a:t>‹#›</a:t>
            </a:fld>
            <a:endParaRPr lang="fi-FI" dirty="0"/>
          </a:p>
        </p:txBody>
      </p:sp>
      <p:pic>
        <p:nvPicPr>
          <p:cNvPr id="8" name="Kuva 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5"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a:t>Etunimi Sukunimi</a:t>
            </a:r>
          </a:p>
        </p:txBody>
      </p:sp>
      <p:sp>
        <p:nvSpPr>
          <p:cNvPr id="9" name="Suorakulmio 8"/>
          <p:cNvSpPr>
            <a:spLocks/>
          </p:cNvSpPr>
          <p:nvPr/>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82510698"/>
      </p:ext>
    </p:extLst>
  </p:cSld>
  <p:clrMap bg1="lt1" tx1="dk1" bg2="lt2" tx2="dk2" accent1="accent1" accent2="accent2" accent3="accent3" accent4="accent4" accent5="accent5" accent6="accent6" hlink="hlink" folHlink="folHlink"/>
  <p:sldLayoutIdLst>
    <p:sldLayoutId id="2147483655" r:id="rId1"/>
    <p:sldLayoutId id="2147483679" r:id="rId2"/>
    <p:sldLayoutId id="2147483677" r:id="rId3"/>
    <p:sldLayoutId id="2147483650" r:id="rId4"/>
    <p:sldLayoutId id="2147483652" r:id="rId5"/>
    <p:sldLayoutId id="2147483654" r:id="rId6"/>
    <p:sldLayoutId id="2147483674" r:id="rId7"/>
    <p:sldLayoutId id="2147483676" r:id="rId8"/>
    <p:sldLayoutId id="2147483678" r:id="rId9"/>
    <p:sldLayoutId id="2147483653" r:id="rId10"/>
    <p:sldLayoutId id="2147483665" r:id="rId11"/>
    <p:sldLayoutId id="2147483675" r:id="rId12"/>
    <p:sldLayoutId id="2147483673" r:id="rId13"/>
    <p:sldLayoutId id="2147483662" r:id="rId14"/>
    <p:sldLayoutId id="2147483651" r:id="rId15"/>
    <p:sldLayoutId id="2147483656" r:id="rId16"/>
    <p:sldLayoutId id="2147483657" r:id="rId17"/>
    <p:sldLayoutId id="2147483658" r:id="rId18"/>
    <p:sldLayoutId id="2147483659" r:id="rId19"/>
  </p:sldLayoutIdLst>
  <p:hf hdr="0"/>
  <p:txStyles>
    <p:titleStyle>
      <a:lvl1pPr algn="l" defTabSz="914400" rtl="0" eaLnBrk="1" latinLnBrk="0" hangingPunct="1">
        <a:spcBef>
          <a:spcPct val="0"/>
        </a:spcBef>
        <a:buNone/>
        <a:defRPr sz="2600" b="1" kern="1200">
          <a:solidFill>
            <a:srgbClr val="0F76B1"/>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mj-lt"/>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97A534A-345D-4DD5-8F29-8AB0F7AF1BFD}" type="datetime1">
              <a:rPr lang="fi-FI" smtClean="0"/>
              <a:t>4.6.2018</a:t>
            </a:fld>
            <a:endParaRPr lang="fi-FI" dirty="0"/>
          </a:p>
        </p:txBody>
      </p:sp>
      <p:sp>
        <p:nvSpPr>
          <p:cNvPr id="3" name="Alatunnisteen paikkamerkki 2"/>
          <p:cNvSpPr>
            <a:spLocks noGrp="1"/>
          </p:cNvSpPr>
          <p:nvPr>
            <p:ph type="ftr" sz="quarter" idx="11"/>
          </p:nvPr>
        </p:nvSpPr>
        <p:spPr/>
        <p:txBody>
          <a:bodyPr/>
          <a:lstStyle/>
          <a:p>
            <a:r>
              <a:rPr lang="fi-FI" dirty="0" smtClean="0"/>
              <a:t>Etunimi Sukunimi</a:t>
            </a:r>
            <a:endParaRPr lang="fi-FI" dirty="0"/>
          </a:p>
        </p:txBody>
      </p:sp>
      <p:sp>
        <p:nvSpPr>
          <p:cNvPr id="4" name="Dian numeron paikkamerkki 3"/>
          <p:cNvSpPr>
            <a:spLocks noGrp="1"/>
          </p:cNvSpPr>
          <p:nvPr>
            <p:ph type="sldNum" sz="quarter" idx="12"/>
          </p:nvPr>
        </p:nvSpPr>
        <p:spPr/>
        <p:txBody>
          <a:bodyPr/>
          <a:lstStyle/>
          <a:p>
            <a:fld id="{AF3D37F8-22D3-48E0-8D89-5DDCFAF338AF}" type="slidenum">
              <a:rPr lang="fi-FI" smtClean="0"/>
              <a:t>1</a:t>
            </a:fld>
            <a:endParaRPr lang="fi-FI" dirty="0"/>
          </a:p>
        </p:txBody>
      </p:sp>
      <p:sp>
        <p:nvSpPr>
          <p:cNvPr id="5" name="Otsikko 4"/>
          <p:cNvSpPr>
            <a:spLocks noGrp="1"/>
          </p:cNvSpPr>
          <p:nvPr>
            <p:ph type="title"/>
          </p:nvPr>
        </p:nvSpPr>
        <p:spPr>
          <a:xfrm>
            <a:off x="323528" y="1203598"/>
            <a:ext cx="4063447" cy="1368152"/>
          </a:xfrm>
        </p:spPr>
        <p:txBody>
          <a:bodyPr/>
          <a:lstStyle/>
          <a:p>
            <a:r>
              <a:rPr lang="fi-FI" dirty="0" smtClean="0"/>
              <a:t>Maatalous-lomituksen valmistelu-projekti</a:t>
            </a:r>
            <a:endParaRPr lang="fi-FI" dirty="0"/>
          </a:p>
        </p:txBody>
      </p:sp>
      <p:sp>
        <p:nvSpPr>
          <p:cNvPr id="6" name="Tekstin paikkamerkki 5"/>
          <p:cNvSpPr>
            <a:spLocks noGrp="1"/>
          </p:cNvSpPr>
          <p:nvPr>
            <p:ph type="body" idx="1"/>
          </p:nvPr>
        </p:nvSpPr>
        <p:spPr/>
        <p:txBody>
          <a:bodyPr/>
          <a:lstStyle/>
          <a:p>
            <a:r>
              <a:rPr lang="fi-FI" b="0" dirty="0" smtClean="0"/>
              <a:t>PROJEKTIN ESITTELY</a:t>
            </a:r>
          </a:p>
          <a:p>
            <a:r>
              <a:rPr lang="fi-FI" b="0" smtClean="0"/>
              <a:t>päivitetty 12.10.17</a:t>
            </a:r>
            <a:endParaRPr lang="fi-FI" b="0" dirty="0"/>
          </a:p>
          <a:p>
            <a:endParaRPr lang="fi-FI" dirty="0"/>
          </a:p>
        </p:txBody>
      </p:sp>
    </p:spTree>
    <p:extLst>
      <p:ext uri="{BB962C8B-B14F-4D97-AF65-F5344CB8AC3E}">
        <p14:creationId xmlns:p14="http://schemas.microsoft.com/office/powerpoint/2010/main" val="14807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Tausta ja lähtökohdat</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a:solidFill>
                  <a:srgbClr val="000000"/>
                </a:solidFill>
              </a:rPr>
              <a:t>Maatalouslomitus on siirtymässä maakuntien ja Luovan tehtäväksi </a:t>
            </a:r>
            <a:r>
              <a:rPr lang="fi-FI" dirty="0" err="1">
                <a:solidFill>
                  <a:srgbClr val="000000"/>
                </a:solidFill>
              </a:rPr>
              <a:t>MELAlta</a:t>
            </a:r>
            <a:r>
              <a:rPr lang="fi-FI" dirty="0">
                <a:solidFill>
                  <a:srgbClr val="000000"/>
                </a:solidFill>
              </a:rPr>
              <a:t> ja kunnilta, </a:t>
            </a:r>
            <a:r>
              <a:rPr lang="fi-FI" dirty="0" smtClean="0">
                <a:solidFill>
                  <a:srgbClr val="000000"/>
                </a:solidFill>
              </a:rPr>
              <a:t>ministeriön </a:t>
            </a:r>
            <a:r>
              <a:rPr lang="fi-FI" dirty="0">
                <a:solidFill>
                  <a:srgbClr val="000000"/>
                </a:solidFill>
              </a:rPr>
              <a:t>ohjaus on siirtynyt </a:t>
            </a:r>
            <a:r>
              <a:rPr lang="fi-FI" dirty="0" err="1">
                <a:solidFill>
                  <a:srgbClr val="000000"/>
                </a:solidFill>
              </a:rPr>
              <a:t>STM:n</a:t>
            </a:r>
            <a:r>
              <a:rPr lang="fi-FI" dirty="0">
                <a:solidFill>
                  <a:srgbClr val="000000"/>
                </a:solidFill>
              </a:rPr>
              <a:t> työ- ja </a:t>
            </a:r>
            <a:r>
              <a:rPr lang="fi-FI" dirty="0" smtClean="0">
                <a:solidFill>
                  <a:srgbClr val="000000"/>
                </a:solidFill>
              </a:rPr>
              <a:t>tasa-arvo-osastolle 1.9.2017 alkaen. </a:t>
            </a:r>
          </a:p>
          <a:p>
            <a:r>
              <a:rPr lang="fi-FI" dirty="0" smtClean="0">
                <a:solidFill>
                  <a:srgbClr val="000000"/>
                </a:solidFill>
              </a:rPr>
              <a:t>Valmisteluprojektilla </a:t>
            </a:r>
            <a:r>
              <a:rPr lang="fi-FI" dirty="0">
                <a:solidFill>
                  <a:srgbClr val="000000"/>
                </a:solidFill>
              </a:rPr>
              <a:t>huolehditaan siitä, että lomituksessa on käytössä tarvittavat yhteiset työkalut maakuntien aloittaessa </a:t>
            </a:r>
            <a:r>
              <a:rPr lang="fi-FI" dirty="0" smtClean="0">
                <a:solidFill>
                  <a:srgbClr val="000000"/>
                </a:solidFill>
              </a:rPr>
              <a:t>toimintansa</a:t>
            </a:r>
          </a:p>
          <a:p>
            <a:r>
              <a:rPr lang="fi-FI" dirty="0" smtClean="0">
                <a:solidFill>
                  <a:srgbClr val="000000"/>
                </a:solidFill>
              </a:rPr>
              <a:t>Maatalouslomituksen lainsäädäntö uudistuu samassa yhteydessä.</a:t>
            </a:r>
          </a:p>
          <a:p>
            <a:r>
              <a:rPr lang="fi-FI" dirty="0">
                <a:solidFill>
                  <a:srgbClr val="000000"/>
                </a:solidFill>
              </a:rPr>
              <a:t>Asiasta on tehty osaselvityksiä, mutta kokonaisnäkemys ja suunnitelma tarvitaan.</a:t>
            </a:r>
          </a:p>
          <a:p>
            <a:r>
              <a:rPr lang="fi-FI" dirty="0">
                <a:solidFill>
                  <a:srgbClr val="000000"/>
                </a:solidFill>
              </a:rPr>
              <a:t>Tähän mennessä tehdyt selvitykset:</a:t>
            </a:r>
          </a:p>
          <a:p>
            <a:pPr lvl="1"/>
            <a:r>
              <a:rPr lang="fi-FI" sz="1800" dirty="0">
                <a:solidFill>
                  <a:srgbClr val="000000"/>
                </a:solidFill>
              </a:rPr>
              <a:t>MELAN Lomituksen IT-järjestelmä ja </a:t>
            </a:r>
            <a:r>
              <a:rPr lang="fi-FI" sz="1800" dirty="0" smtClean="0">
                <a:solidFill>
                  <a:srgbClr val="000000"/>
                </a:solidFill>
              </a:rPr>
              <a:t>maakuntauudistus (</a:t>
            </a:r>
            <a:r>
              <a:rPr lang="fi-FI" sz="1800" dirty="0">
                <a:solidFill>
                  <a:srgbClr val="000000"/>
                </a:solidFill>
              </a:rPr>
              <a:t>28.4.2017)</a:t>
            </a:r>
          </a:p>
          <a:p>
            <a:pPr lvl="1"/>
            <a:r>
              <a:rPr lang="fi-FI" sz="1800" dirty="0">
                <a:solidFill>
                  <a:srgbClr val="000000"/>
                </a:solidFill>
              </a:rPr>
              <a:t>Pirkanmaan maatalouslomituspalveluyksiköiden näkemys tarvittavista tietojärjestelmätoiminnallisuuksista</a:t>
            </a:r>
          </a:p>
          <a:p>
            <a:pPr lvl="1"/>
            <a:r>
              <a:rPr lang="fi-FI" sz="1800" dirty="0">
                <a:solidFill>
                  <a:srgbClr val="000000"/>
                </a:solidFill>
              </a:rPr>
              <a:t>Maatalous- ja elintarviketuotannon palvelut sekä maaseudun kehittäminen, IE2 – Palvelumuotoilun loppuraportti</a:t>
            </a:r>
          </a:p>
        </p:txBody>
      </p:sp>
      <p:sp>
        <p:nvSpPr>
          <p:cNvPr id="4" name="Päivämäärän paikkamerkki 3"/>
          <p:cNvSpPr>
            <a:spLocks noGrp="1"/>
          </p:cNvSpPr>
          <p:nvPr>
            <p:ph type="dt" sz="half" idx="10"/>
          </p:nvPr>
        </p:nvSpPr>
        <p:spPr/>
        <p:txBody>
          <a:bodyPr/>
          <a:lstStyle/>
          <a:p>
            <a:fld id="{A8BB11B0-BDDA-40EB-97B9-C23FEDB29173}" type="datetime1">
              <a:rPr lang="fi-FI" smtClean="0"/>
              <a:t>4.6.2018</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2</a:t>
            </a:fld>
            <a:endParaRPr lang="fi-FI" dirty="0"/>
          </a:p>
        </p:txBody>
      </p:sp>
      <p:sp>
        <p:nvSpPr>
          <p:cNvPr id="6" name="Alatunnisteen paikkamerkki 5"/>
          <p:cNvSpPr>
            <a:spLocks noGrp="1"/>
          </p:cNvSpPr>
          <p:nvPr>
            <p:ph type="ftr" sz="quarter" idx="3"/>
          </p:nvPr>
        </p:nvSpPr>
        <p:spPr/>
        <p:txBody>
          <a:bodyPr/>
          <a:lstStyle/>
          <a:p>
            <a:r>
              <a:rPr lang="fi-FI" smtClean="0"/>
              <a:t>Etunimi Sukunimi</a:t>
            </a:r>
            <a:endParaRPr lang="fi-FI" dirty="0"/>
          </a:p>
        </p:txBody>
      </p:sp>
    </p:spTree>
    <p:extLst>
      <p:ext uri="{BB962C8B-B14F-4D97-AF65-F5344CB8AC3E}">
        <p14:creationId xmlns:p14="http://schemas.microsoft.com/office/powerpoint/2010/main" val="4353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Projektin konkreettiset tavoitteet ja tulokset</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solidFill>
                  <a:srgbClr val="000000"/>
                </a:solidFill>
              </a:rPr>
              <a:t>Valmisteluprojektin projektisuunnitelma</a:t>
            </a:r>
          </a:p>
          <a:p>
            <a:r>
              <a:rPr lang="fi-FI" dirty="0">
                <a:solidFill>
                  <a:srgbClr val="000000"/>
                </a:solidFill>
              </a:rPr>
              <a:t>Maatalouslomituksen tietojärjestelmien toiminnalliset vaatimukset</a:t>
            </a:r>
          </a:p>
          <a:p>
            <a:pPr>
              <a:defRPr/>
            </a:pPr>
            <a:r>
              <a:rPr lang="fi-FI" dirty="0">
                <a:solidFill>
                  <a:srgbClr val="000000"/>
                </a:solidFill>
              </a:rPr>
              <a:t>Selvittää, mitkä toiminnallisuudet on rakennettava uuteen ICT-järjestelmään ja missä toiminnallisuudessa hyödynnetään Luovan ja Maakuntien käytössä olevia tietojärjestelmiä ja valmisohjelmistoja.</a:t>
            </a:r>
          </a:p>
          <a:p>
            <a:pPr>
              <a:defRPr/>
            </a:pPr>
            <a:r>
              <a:rPr lang="fi-FI" dirty="0">
                <a:solidFill>
                  <a:srgbClr val="000000"/>
                </a:solidFill>
              </a:rPr>
              <a:t>Lomitukseen liittyvien ICT-järjestelmien teknisen arkkitehtuurin vaatimukset, jolla varmistetaan tietojen siirtyminen</a:t>
            </a:r>
          </a:p>
          <a:p>
            <a:pPr>
              <a:defRPr/>
            </a:pPr>
            <a:r>
              <a:rPr lang="fi-FI" dirty="0">
                <a:solidFill>
                  <a:srgbClr val="000000"/>
                </a:solidFill>
              </a:rPr>
              <a:t>Suunnitella projektimalli ja ositus sekä toteutus, jotta toiminta olisi häiriötöntä. Tehdään eri vaihtoehtojen riskinarviointi.</a:t>
            </a:r>
          </a:p>
          <a:p>
            <a:pPr>
              <a:defRPr/>
            </a:pPr>
            <a:r>
              <a:rPr lang="fi-FI" dirty="0">
                <a:solidFill>
                  <a:srgbClr val="000000"/>
                </a:solidFill>
              </a:rPr>
              <a:t>Selvitetään tulevan tietojärjestelmäkokonaisuuden toiminnallinen laajuus ja tarkennetaan budjetointia sen perusteella.</a:t>
            </a:r>
          </a:p>
          <a:p>
            <a:pPr>
              <a:defRPr/>
            </a:pPr>
            <a:r>
              <a:rPr lang="fi-FI" dirty="0">
                <a:solidFill>
                  <a:srgbClr val="000000"/>
                </a:solidFill>
              </a:rPr>
              <a:t>Suunnitella vastuumalli ja tarvittavat projektiorganisaatiot toteuttamaan uudistus. Valmisteluprojektin kesto on n. 6 kk ja se tulisi käynnistää heti.</a:t>
            </a:r>
          </a:p>
          <a:p>
            <a:endParaRPr lang="fi-FI" dirty="0" smtClean="0"/>
          </a:p>
          <a:p>
            <a:endParaRPr lang="en-US" dirty="0"/>
          </a:p>
        </p:txBody>
      </p:sp>
      <p:sp>
        <p:nvSpPr>
          <p:cNvPr id="4" name="Päivämäärän paikkamerkki 3"/>
          <p:cNvSpPr>
            <a:spLocks noGrp="1"/>
          </p:cNvSpPr>
          <p:nvPr>
            <p:ph type="dt" sz="half" idx="10"/>
          </p:nvPr>
        </p:nvSpPr>
        <p:spPr/>
        <p:txBody>
          <a:bodyPr/>
          <a:lstStyle/>
          <a:p>
            <a:fld id="{A8BB11B0-BDDA-40EB-97B9-C23FEDB29173}" type="datetime1">
              <a:rPr lang="fi-FI" smtClean="0"/>
              <a:t>4.6.2018</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3</a:t>
            </a:fld>
            <a:endParaRPr lang="fi-FI" dirty="0"/>
          </a:p>
        </p:txBody>
      </p:sp>
      <p:sp>
        <p:nvSpPr>
          <p:cNvPr id="6" name="Alatunnisteen paikkamerkki 5"/>
          <p:cNvSpPr>
            <a:spLocks noGrp="1"/>
          </p:cNvSpPr>
          <p:nvPr>
            <p:ph type="ftr" sz="quarter" idx="3"/>
          </p:nvPr>
        </p:nvSpPr>
        <p:spPr/>
        <p:txBody>
          <a:bodyPr/>
          <a:lstStyle/>
          <a:p>
            <a:r>
              <a:rPr lang="fi-FI" smtClean="0"/>
              <a:t>Etunimi Sukunimi</a:t>
            </a:r>
            <a:endParaRPr lang="fi-FI" dirty="0"/>
          </a:p>
        </p:txBody>
      </p:sp>
    </p:spTree>
    <p:extLst>
      <p:ext uri="{BB962C8B-B14F-4D97-AF65-F5344CB8AC3E}">
        <p14:creationId xmlns:p14="http://schemas.microsoft.com/office/powerpoint/2010/main" val="27012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Sidosryhmät</a:t>
            </a:r>
            <a:endParaRPr lang="fi-FI" dirty="0"/>
          </a:p>
        </p:txBody>
      </p:sp>
      <p:sp>
        <p:nvSpPr>
          <p:cNvPr id="3" name="Sisällön paikkamerkki 2"/>
          <p:cNvSpPr>
            <a:spLocks noGrp="1"/>
          </p:cNvSpPr>
          <p:nvPr>
            <p:ph idx="1"/>
          </p:nvPr>
        </p:nvSpPr>
        <p:spPr/>
        <p:txBody>
          <a:bodyPr>
            <a:normAutofit/>
          </a:bodyPr>
          <a:lstStyle/>
          <a:p>
            <a:r>
              <a:rPr lang="fi-FI" sz="1200" i="1" dirty="0"/>
              <a:t>&lt; Kuvataan projektin sidosryhmät ja sidosryhmän rooli kokonaisuudessa. Esimerkiksi kansalaisryhmät, joihin projekti vaikuttaa (asiakkaat), ministeriöt, virastot ja muut viranomaiset joiden kanssa tehdään yhteistyötä ja jotka käyttävä projektin tuloksia, muut asiantuntijat ja etujärjestöt. &gt;</a:t>
            </a:r>
            <a:endParaRPr lang="en-US" sz="1200" dirty="0"/>
          </a:p>
        </p:txBody>
      </p:sp>
      <p:sp>
        <p:nvSpPr>
          <p:cNvPr id="4" name="Päivämäärän paikkamerkki 3"/>
          <p:cNvSpPr>
            <a:spLocks noGrp="1"/>
          </p:cNvSpPr>
          <p:nvPr>
            <p:ph type="dt" sz="half" idx="10"/>
          </p:nvPr>
        </p:nvSpPr>
        <p:spPr/>
        <p:txBody>
          <a:bodyPr/>
          <a:lstStyle/>
          <a:p>
            <a:fld id="{A8BB11B0-BDDA-40EB-97B9-C23FEDB29173}" type="datetime1">
              <a:rPr lang="fi-FI" smtClean="0"/>
              <a:t>4.6.2018</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4</a:t>
            </a:fld>
            <a:endParaRPr lang="fi-FI" dirty="0"/>
          </a:p>
        </p:txBody>
      </p:sp>
      <p:graphicFrame>
        <p:nvGraphicFramePr>
          <p:cNvPr id="7" name="Table 3"/>
          <p:cNvGraphicFramePr>
            <a:graphicFrameLocks noGrp="1"/>
          </p:cNvGraphicFramePr>
          <p:nvPr>
            <p:extLst>
              <p:ext uri="{D42A27DB-BD31-4B8C-83A1-F6EECF244321}">
                <p14:modId xmlns:p14="http://schemas.microsoft.com/office/powerpoint/2010/main" val="2454134592"/>
              </p:ext>
            </p:extLst>
          </p:nvPr>
        </p:nvGraphicFramePr>
        <p:xfrm>
          <a:off x="323528" y="699542"/>
          <a:ext cx="8280920" cy="4345448"/>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tblGrid>
              <a:tr h="454685">
                <a:tc>
                  <a:txBody>
                    <a:bodyPr/>
                    <a:lstStyle/>
                    <a:p>
                      <a:pPr>
                        <a:spcBef>
                          <a:spcPts val="600"/>
                        </a:spcBef>
                        <a:spcAft>
                          <a:spcPts val="600"/>
                        </a:spcAft>
                      </a:pPr>
                      <a:r>
                        <a:rPr lang="fi-FI" sz="1600" dirty="0">
                          <a:effectLst/>
                        </a:rPr>
                        <a:t>Sidosryhmä</a:t>
                      </a:r>
                      <a:endParaRPr lang="en-US" sz="16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fi-FI" sz="1600" dirty="0">
                          <a:effectLst/>
                        </a:rPr>
                        <a:t>Rooli</a:t>
                      </a:r>
                      <a:endParaRPr lang="en-US" sz="16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2711">
                <a:tc>
                  <a:txBody>
                    <a:bodyPr/>
                    <a:lstStyle/>
                    <a:p>
                      <a:pPr>
                        <a:spcBef>
                          <a:spcPts val="600"/>
                        </a:spcBef>
                        <a:spcAft>
                          <a:spcPts val="600"/>
                        </a:spcAft>
                      </a:pPr>
                      <a:r>
                        <a:rPr lang="fi-FI" sz="1100" dirty="0">
                          <a:effectLst/>
                        </a:rPr>
                        <a:t> </a:t>
                      </a:r>
                      <a:r>
                        <a:rPr lang="fi-FI" sz="1100" dirty="0" err="1" smtClean="0">
                          <a:effectLst/>
                        </a:rPr>
                        <a:t>Avi</a:t>
                      </a:r>
                      <a:r>
                        <a:rPr lang="fi-FI" sz="1100" dirty="0" smtClean="0">
                          <a:effectLst/>
                        </a:rPr>
                        <a:t> / Luova oikeusturva</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fi-FI" sz="1100" dirty="0" smtClean="0">
                          <a:effectLst/>
                        </a:rPr>
                        <a:t>Projektipäällikkö,</a:t>
                      </a:r>
                      <a:r>
                        <a:rPr lang="fi-FI" sz="1100" baseline="0" dirty="0" smtClean="0">
                          <a:effectLst/>
                        </a:rPr>
                        <a:t> v</a:t>
                      </a:r>
                      <a:r>
                        <a:rPr lang="fi-FI" sz="1100" dirty="0" smtClean="0">
                          <a:effectLst/>
                        </a:rPr>
                        <a:t>astaa toiminnan käynnistämisestä Luovassa ja maakunnassa</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2711">
                <a:tc>
                  <a:txBody>
                    <a:bodyPr/>
                    <a:lstStyle/>
                    <a:p>
                      <a:pPr>
                        <a:spcBef>
                          <a:spcPts val="600"/>
                        </a:spcBef>
                        <a:spcAft>
                          <a:spcPts val="600"/>
                        </a:spcAft>
                      </a:pPr>
                      <a:r>
                        <a:rPr lang="x-none" sz="1100">
                          <a:effectLst/>
                        </a:rPr>
                        <a:t> </a:t>
                      </a:r>
                      <a:r>
                        <a:rPr lang="fi-FI" sz="1100" dirty="0" err="1" smtClean="0">
                          <a:effectLst/>
                        </a:rPr>
                        <a:t>Avi</a:t>
                      </a:r>
                      <a:r>
                        <a:rPr lang="fi-FI" sz="1100" dirty="0" smtClean="0">
                          <a:effectLst/>
                        </a:rPr>
                        <a:t> / Tietohallinto</a:t>
                      </a:r>
                    </a:p>
                    <a:p>
                      <a:pPr>
                        <a:spcBef>
                          <a:spcPts val="600"/>
                        </a:spcBef>
                        <a:spcAft>
                          <a:spcPts val="600"/>
                        </a:spcAft>
                      </a:pPr>
                      <a:r>
                        <a:rPr lang="fi-FI" sz="11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ELY/</a:t>
                      </a:r>
                      <a:r>
                        <a:rPr lang="fi-FI" sz="11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KEHA / </a:t>
                      </a:r>
                      <a:r>
                        <a:rPr lang="fi-FI" sz="1100" baseline="0" dirty="0" err="1"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Vimana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fi-FI" sz="1100" dirty="0">
                          <a:effectLst/>
                        </a:rPr>
                        <a:t> </a:t>
                      </a:r>
                      <a:r>
                        <a:rPr lang="fi-FI" sz="1100" dirty="0" smtClean="0">
                          <a:effectLst/>
                        </a:rPr>
                        <a:t>Asiantuntija,</a:t>
                      </a:r>
                      <a:r>
                        <a:rPr lang="fi-FI" sz="1100" baseline="0" dirty="0" smtClean="0">
                          <a:effectLst/>
                        </a:rPr>
                        <a:t> tekninen arkkitehtuuri ym.</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2711">
                <a:tc>
                  <a:txBody>
                    <a:bodyPr/>
                    <a:lstStyle/>
                    <a:p>
                      <a:pPr>
                        <a:spcBef>
                          <a:spcPts val="600"/>
                        </a:spcBef>
                        <a:spcAft>
                          <a:spcPts val="600"/>
                        </a:spcAft>
                      </a:pPr>
                      <a:r>
                        <a:rPr lang="x-none" sz="1100">
                          <a:effectLst/>
                        </a:rPr>
                        <a:t> </a:t>
                      </a:r>
                      <a:r>
                        <a:rPr lang="fi-FI" sz="1100" dirty="0" smtClean="0">
                          <a:effectLst/>
                        </a:rPr>
                        <a:t>Maakuntaliittojen</a:t>
                      </a:r>
                      <a:r>
                        <a:rPr lang="fi-FI" sz="1100" baseline="0" dirty="0" smtClean="0">
                          <a:effectLst/>
                        </a:rPr>
                        <a:t> edustaja</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x-none" sz="1100">
                          <a:effectLst/>
                        </a:rPr>
                        <a:t> </a:t>
                      </a:r>
                      <a:r>
                        <a:rPr lang="fi-FI" sz="1100" dirty="0" smtClean="0">
                          <a:effectLst/>
                        </a:rPr>
                        <a:t>Asiantuntija,</a:t>
                      </a:r>
                      <a:r>
                        <a:rPr lang="fi-FI" sz="1100" baseline="0" dirty="0" smtClean="0">
                          <a:effectLst/>
                        </a:rPr>
                        <a:t> mm. tekninen arkkitehtuuri</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2711">
                <a:tc>
                  <a:txBody>
                    <a:bodyPr/>
                    <a:lstStyle/>
                    <a:p>
                      <a:pPr>
                        <a:spcBef>
                          <a:spcPts val="600"/>
                        </a:spcBef>
                        <a:spcAft>
                          <a:spcPts val="600"/>
                        </a:spcAft>
                      </a:pPr>
                      <a:r>
                        <a:rPr lang="en-US" sz="1100" dirty="0" err="1"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Maatalouslomituksen</a:t>
                      </a:r>
                      <a:r>
                        <a:rPr lang="en-US" sz="11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baseline="0" dirty="0" err="1"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edustaja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fi-FI" sz="1100" dirty="0" smtClean="0">
                          <a:effectLst/>
                        </a:rPr>
                        <a:t>Asiantuntija,</a:t>
                      </a:r>
                      <a:r>
                        <a:rPr lang="fi-FI" sz="1100" baseline="0" dirty="0" smtClean="0">
                          <a:effectLst/>
                        </a:rPr>
                        <a:t> maatalouslomitus</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62711">
                <a:tc>
                  <a:txBody>
                    <a:bodyPr/>
                    <a:lstStyle/>
                    <a:p>
                      <a:pPr>
                        <a:spcBef>
                          <a:spcPts val="600"/>
                        </a:spcBef>
                        <a:spcAft>
                          <a:spcPts val="600"/>
                        </a:spcAft>
                      </a:pPr>
                      <a:r>
                        <a:rPr lang="en-US" sz="11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MELA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i-FI" sz="1100" dirty="0" smtClean="0">
                          <a:effectLst/>
                        </a:rPr>
                        <a:t>Asiantuntija,</a:t>
                      </a:r>
                      <a:r>
                        <a:rPr lang="fi-FI" sz="1100" baseline="0" dirty="0" smtClean="0">
                          <a:effectLst/>
                        </a:rPr>
                        <a:t> maatalouslomituksen tietojärjestelmät, lomituksen hallinto, valvonta ja ohjaustoiminnot</a:t>
                      </a:r>
                      <a:endParaRPr lang="en-US" sz="1100" dirty="0" smtClean="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26817">
                <a:tc>
                  <a:txBody>
                    <a:bodyPr/>
                    <a:lstStyle/>
                    <a:p>
                      <a:pPr>
                        <a:spcBef>
                          <a:spcPts val="600"/>
                        </a:spcBef>
                        <a:spcAft>
                          <a:spcPts val="600"/>
                        </a:spcAft>
                      </a:pPr>
                      <a:r>
                        <a:rPr lang="x-none" sz="1100">
                          <a:effectLst/>
                        </a:rPr>
                        <a:t> </a:t>
                      </a:r>
                      <a:r>
                        <a:rPr lang="fi-FI" sz="1100" dirty="0" smtClean="0">
                          <a:effectLst/>
                        </a:rPr>
                        <a:t>STM / TTO, ?</a:t>
                      </a:r>
                      <a:endParaRPr lang="en-US" sz="1100" dirty="0">
                        <a:solidFill>
                          <a:srgbClr val="80818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fi-FI" sz="1100" dirty="0" smtClean="0">
                          <a:solidFill>
                            <a:schemeClr val="dk1"/>
                          </a:solidFill>
                          <a:effectLst/>
                          <a:latin typeface="+mn-lt"/>
                          <a:ea typeface="+mn-ea"/>
                          <a:cs typeface="+mn-cs"/>
                        </a:rPr>
                        <a:t>TTO:</a:t>
                      </a:r>
                      <a:r>
                        <a:rPr lang="fi-FI" sz="1100" baseline="0" dirty="0" smtClean="0">
                          <a:solidFill>
                            <a:schemeClr val="dk1"/>
                          </a:solidFill>
                          <a:effectLst/>
                          <a:latin typeface="+mn-lt"/>
                          <a:ea typeface="+mn-ea"/>
                          <a:cs typeface="+mn-cs"/>
                        </a:rPr>
                        <a:t> projektin asettaminen, projektin ohjaus ja linjaukset, edellytysten luominen</a:t>
                      </a:r>
                      <a:endParaRPr lang="en-US" sz="1100" baseline="0" dirty="0" smtClean="0">
                        <a:solidFill>
                          <a:srgbClr val="808183"/>
                        </a:solidFill>
                        <a:effectLst/>
                        <a:latin typeface="Arial" panose="020B0604020202020204" pitchFamily="34" charset="0"/>
                        <a:ea typeface="+mn-ea"/>
                        <a:cs typeface="Times New Roman" panose="02020603050405020304" pitchFamily="18" charset="0"/>
                      </a:endParaRPr>
                    </a:p>
                    <a:p>
                      <a:pPr marL="0" algn="l" defTabSz="914400" rtl="0" eaLnBrk="1" latinLnBrk="0" hangingPunct="1">
                        <a:spcBef>
                          <a:spcPts val="600"/>
                        </a:spcBef>
                        <a:spcAft>
                          <a:spcPts val="600"/>
                        </a:spcAft>
                      </a:pP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asiantuntija</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kokonaisarkkitehtuuri</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muuta</a:t>
                      </a:r>
                      <a:r>
                        <a:rPr lang="en-US" sz="1100" kern="1200" dirty="0" smtClean="0">
                          <a:solidFill>
                            <a:schemeClr val="dk1"/>
                          </a:solidFill>
                          <a:effectLst/>
                          <a:latin typeface="+mn-lt"/>
                          <a:ea typeface="+mn-ea"/>
                          <a:cs typeface="+mn-cs"/>
                        </a:rPr>
                        <a:t>?</a:t>
                      </a:r>
                      <a:endParaRPr lang="fi-FI" sz="1100" kern="12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r h="462711">
                <a:tc>
                  <a:txBody>
                    <a:bodyPr/>
                    <a:lstStyle/>
                    <a:p>
                      <a:pPr marL="0" algn="l" defTabSz="914400" rtl="0" eaLnBrk="1" latinLnBrk="0" hangingPunct="1">
                        <a:spcBef>
                          <a:spcPts val="600"/>
                        </a:spcBef>
                        <a:spcAft>
                          <a:spcPts val="600"/>
                        </a:spcAft>
                      </a:pPr>
                      <a:r>
                        <a:rPr lang="en-US" sz="1100" b="1" kern="1200" dirty="0" err="1" smtClean="0">
                          <a:solidFill>
                            <a:schemeClr val="lt1"/>
                          </a:solidFill>
                          <a:effectLst/>
                          <a:latin typeface="+mn-lt"/>
                          <a:ea typeface="+mn-ea"/>
                          <a:cs typeface="+mn-cs"/>
                        </a:rPr>
                        <a:t>Maatalousyrittäjien</a:t>
                      </a:r>
                      <a:r>
                        <a:rPr lang="en-US" sz="1100" b="1" kern="1200" dirty="0" smtClean="0">
                          <a:solidFill>
                            <a:schemeClr val="lt1"/>
                          </a:solidFill>
                          <a:effectLst/>
                          <a:latin typeface="+mn-lt"/>
                          <a:ea typeface="+mn-ea"/>
                          <a:cs typeface="+mn-cs"/>
                        </a:rPr>
                        <a:t> </a:t>
                      </a:r>
                      <a:r>
                        <a:rPr lang="en-US" sz="1100" b="1" kern="1200" dirty="0" err="1" smtClean="0">
                          <a:solidFill>
                            <a:schemeClr val="lt1"/>
                          </a:solidFill>
                          <a:effectLst/>
                          <a:latin typeface="+mn-lt"/>
                          <a:ea typeface="+mn-ea"/>
                          <a:cs typeface="+mn-cs"/>
                        </a:rPr>
                        <a:t>edustaja</a:t>
                      </a:r>
                      <a:endParaRPr lang="en-US" sz="11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spcBef>
                          <a:spcPts val="600"/>
                        </a:spcBef>
                        <a:spcAft>
                          <a:spcPts val="600"/>
                        </a:spcAft>
                      </a:pPr>
                      <a:r>
                        <a:rPr lang="fi-FI" sz="1100" kern="1200" dirty="0" smtClean="0">
                          <a:solidFill>
                            <a:schemeClr val="dk1"/>
                          </a:solidFill>
                          <a:effectLst/>
                          <a:latin typeface="+mn-lt"/>
                          <a:ea typeface="+mn-ea"/>
                          <a:cs typeface="+mn-cs"/>
                        </a:rPr>
                        <a:t>Asiantuntija, asiakas</a:t>
                      </a:r>
                    </a:p>
                  </a:txBody>
                  <a:tcPr marL="68580" marR="68580" marT="0" marB="0"/>
                </a:tc>
                <a:extLst>
                  <a:ext uri="{0D108BD9-81ED-4DB2-BD59-A6C34878D82A}">
                    <a16:rowId xmlns:a16="http://schemas.microsoft.com/office/drawing/2014/main" val="10007"/>
                  </a:ext>
                </a:extLst>
              </a:tr>
              <a:tr h="462711">
                <a:tc>
                  <a:txBody>
                    <a:bodyPr/>
                    <a:lstStyle/>
                    <a:p>
                      <a:pPr marL="0" algn="l" defTabSz="914400" rtl="0" eaLnBrk="1" latinLnBrk="0" hangingPunct="1">
                        <a:spcBef>
                          <a:spcPts val="600"/>
                        </a:spcBef>
                        <a:spcAft>
                          <a:spcPts val="600"/>
                        </a:spcAft>
                      </a:pPr>
                      <a:r>
                        <a:rPr lang="en-US" sz="1100" b="1" kern="1200" dirty="0" err="1" smtClean="0">
                          <a:solidFill>
                            <a:schemeClr val="lt1"/>
                          </a:solidFill>
                          <a:effectLst/>
                          <a:latin typeface="+mn-lt"/>
                          <a:ea typeface="+mn-ea"/>
                          <a:cs typeface="+mn-cs"/>
                        </a:rPr>
                        <a:t>Konsulttiyritys</a:t>
                      </a:r>
                      <a:endParaRPr lang="en-US" sz="11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spcBef>
                          <a:spcPts val="600"/>
                        </a:spcBef>
                        <a:spcAft>
                          <a:spcPts val="600"/>
                        </a:spcAft>
                      </a:pPr>
                      <a:r>
                        <a:rPr lang="fi-FI" sz="1100" kern="1200" dirty="0" smtClean="0">
                          <a:solidFill>
                            <a:schemeClr val="dk1"/>
                          </a:solidFill>
                          <a:effectLst/>
                          <a:latin typeface="+mn-lt"/>
                          <a:ea typeface="+mn-ea"/>
                          <a:cs typeface="+mn-cs"/>
                        </a:rPr>
                        <a:t>Asiantuntijat, laatii projektisuunnitelman ja muut</a:t>
                      </a:r>
                      <a:r>
                        <a:rPr lang="fi-FI" sz="1100" kern="1200" baseline="0" dirty="0" smtClean="0">
                          <a:solidFill>
                            <a:schemeClr val="dk1"/>
                          </a:solidFill>
                          <a:effectLst/>
                          <a:latin typeface="+mn-lt"/>
                          <a:ea typeface="+mn-ea"/>
                          <a:cs typeface="+mn-cs"/>
                        </a:rPr>
                        <a:t> projektin tuotokset</a:t>
                      </a:r>
                      <a:endParaRPr lang="fi-FI" sz="1100" kern="12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6207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Projektin aikataulu ja kustannukset</a:t>
            </a:r>
            <a:endParaRPr lang="fi-FI" dirty="0"/>
          </a:p>
        </p:txBody>
      </p:sp>
      <p:sp>
        <p:nvSpPr>
          <p:cNvPr id="8" name="Sisällön paikkamerkki 7"/>
          <p:cNvSpPr>
            <a:spLocks noGrp="1"/>
          </p:cNvSpPr>
          <p:nvPr>
            <p:ph idx="1"/>
          </p:nvPr>
        </p:nvSpPr>
        <p:spPr/>
        <p:txBody>
          <a:bodyPr>
            <a:normAutofit fontScale="77500" lnSpcReduction="20000"/>
          </a:bodyPr>
          <a:lstStyle/>
          <a:p>
            <a:r>
              <a:rPr lang="fi-FI" dirty="0" smtClean="0"/>
              <a:t>Valmisteluprojektin aikataulu 1.11.17 - 30.4.18</a:t>
            </a:r>
          </a:p>
          <a:p>
            <a:r>
              <a:rPr lang="fi-FI" dirty="0" smtClean="0"/>
              <a:t>Kustannusarvio vuonna 2017 on  60 000 euroa, jota osuutta haetaan.</a:t>
            </a:r>
          </a:p>
          <a:p>
            <a:r>
              <a:rPr lang="fi-FI" dirty="0" smtClean="0"/>
              <a:t>Vuoden 2018 kustannukset katetaan 05 Maakunta- ja sosiaali- ja terveydenhuollon uudistuksen valmistelun ja toimeenpanon tuki ja ohjaus momentilta</a:t>
            </a:r>
          </a:p>
          <a:p>
            <a:endParaRPr lang="fi-FI" dirty="0" smtClean="0"/>
          </a:p>
          <a:p>
            <a:r>
              <a:rPr lang="fi-FI" dirty="0" smtClean="0"/>
              <a:t>Rahoitus </a:t>
            </a:r>
            <a:r>
              <a:rPr lang="fi-FI" dirty="0"/>
              <a:t>on tarkoitus käyttää täysin ostopalveluun, konsulttityöhön.</a:t>
            </a:r>
          </a:p>
          <a:p>
            <a:r>
              <a:rPr lang="fi-FI" dirty="0"/>
              <a:t>Lisäksi varmaan sopii, että Melan asiantuntijoiden ja maatalouslomittajien työpanoksen korvaus menee samasta potista kuin muukin </a:t>
            </a:r>
            <a:r>
              <a:rPr lang="fi-FI" dirty="0" err="1"/>
              <a:t>MAVI-valmistelu</a:t>
            </a:r>
            <a:r>
              <a:rPr lang="fi-FI" dirty="0"/>
              <a:t>.</a:t>
            </a:r>
          </a:p>
          <a:p>
            <a:endParaRPr lang="fi-FI" dirty="0"/>
          </a:p>
          <a:p>
            <a:r>
              <a:rPr lang="fi-FI" dirty="0"/>
              <a:t>tekninen arkkitehtuuri 15 000 ,- (n. 15 </a:t>
            </a:r>
            <a:r>
              <a:rPr lang="fi-FI" dirty="0" err="1"/>
              <a:t>htp</a:t>
            </a:r>
            <a:r>
              <a:rPr lang="fi-FI" dirty="0"/>
              <a:t>)</a:t>
            </a:r>
          </a:p>
          <a:p>
            <a:r>
              <a:rPr lang="fi-FI" dirty="0"/>
              <a:t>palvelujen kuvaus (neljä ryhmää á 6000 ’-) 24 000 ,- (n. 24 </a:t>
            </a:r>
            <a:r>
              <a:rPr lang="fi-FI" dirty="0" err="1"/>
              <a:t>htp</a:t>
            </a:r>
            <a:r>
              <a:rPr lang="fi-FI" dirty="0"/>
              <a:t>)</a:t>
            </a:r>
          </a:p>
          <a:p>
            <a:r>
              <a:rPr lang="fi-FI" dirty="0"/>
              <a:t>projektimallin ja etenemistavan suunnittelu (neljä projektia á 4000 ,-) 16 000,- (n. 16 </a:t>
            </a:r>
            <a:r>
              <a:rPr lang="fi-FI" dirty="0" err="1"/>
              <a:t>htp</a:t>
            </a:r>
            <a:r>
              <a:rPr lang="fi-FI" dirty="0"/>
              <a:t>)</a:t>
            </a:r>
          </a:p>
          <a:p>
            <a:r>
              <a:rPr lang="fi-FI" dirty="0" err="1"/>
              <a:t>scope</a:t>
            </a:r>
            <a:r>
              <a:rPr lang="fi-FI" dirty="0"/>
              <a:t> </a:t>
            </a:r>
            <a:r>
              <a:rPr lang="fi-FI" dirty="0" err="1"/>
              <a:t>manager</a:t>
            </a:r>
            <a:r>
              <a:rPr lang="fi-FI" dirty="0"/>
              <a:t> 5000 ,- (n. 4 </a:t>
            </a:r>
            <a:r>
              <a:rPr lang="fi-FI" dirty="0" err="1"/>
              <a:t>htp</a:t>
            </a:r>
            <a:r>
              <a:rPr lang="fi-FI" dirty="0"/>
              <a:t>)</a:t>
            </a:r>
          </a:p>
          <a:p>
            <a:endParaRPr lang="fi-FI" dirty="0"/>
          </a:p>
          <a:p>
            <a:r>
              <a:rPr lang="fi-FI" dirty="0"/>
              <a:t>yht. 60 000 euroa</a:t>
            </a:r>
          </a:p>
          <a:p>
            <a:endParaRPr lang="fi-FI" dirty="0"/>
          </a:p>
        </p:txBody>
      </p:sp>
      <p:sp>
        <p:nvSpPr>
          <p:cNvPr id="4" name="Päivämäärän paikkamerkki 3"/>
          <p:cNvSpPr>
            <a:spLocks noGrp="1"/>
          </p:cNvSpPr>
          <p:nvPr>
            <p:ph type="dt" sz="half" idx="10"/>
          </p:nvPr>
        </p:nvSpPr>
        <p:spPr/>
        <p:txBody>
          <a:bodyPr/>
          <a:lstStyle/>
          <a:p>
            <a:fld id="{A8BB11B0-BDDA-40EB-97B9-C23FEDB29173}" type="datetime1">
              <a:rPr lang="fi-FI" smtClean="0"/>
              <a:t>4.6.2018</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5</a:t>
            </a:fld>
            <a:endParaRPr lang="fi-FI" dirty="0"/>
          </a:p>
        </p:txBody>
      </p:sp>
      <p:sp>
        <p:nvSpPr>
          <p:cNvPr id="6" name="Alatunnisteen paikkamerkki 5"/>
          <p:cNvSpPr>
            <a:spLocks noGrp="1"/>
          </p:cNvSpPr>
          <p:nvPr>
            <p:ph type="ftr" sz="quarter" idx="3"/>
          </p:nvPr>
        </p:nvSpPr>
        <p:spPr/>
        <p:txBody>
          <a:bodyPr/>
          <a:lstStyle/>
          <a:p>
            <a:r>
              <a:rPr lang="fi-FI" smtClean="0"/>
              <a:t>Etunimi Sukunimi</a:t>
            </a:r>
            <a:endParaRPr lang="fi-FI" dirty="0"/>
          </a:p>
        </p:txBody>
      </p:sp>
    </p:spTree>
    <p:extLst>
      <p:ext uri="{BB962C8B-B14F-4D97-AF65-F5344CB8AC3E}">
        <p14:creationId xmlns:p14="http://schemas.microsoft.com/office/powerpoint/2010/main" val="1952997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99F4CD9-7D89-40EA-8F54-0A63D9010B0A}" type="datetime1">
              <a:rPr lang="fi-FI" smtClean="0"/>
              <a:t>4.6.2018</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t>6</a:t>
            </a:fld>
            <a:endParaRPr lang="fi-FI"/>
          </a:p>
        </p:txBody>
      </p:sp>
      <p:sp>
        <p:nvSpPr>
          <p:cNvPr id="5" name="Otsikko 4"/>
          <p:cNvSpPr>
            <a:spLocks noGrp="1"/>
          </p:cNvSpPr>
          <p:nvPr>
            <p:ph type="title"/>
          </p:nvPr>
        </p:nvSpPr>
        <p:spPr/>
        <p:txBody>
          <a:bodyPr/>
          <a:lstStyle/>
          <a:p>
            <a:r>
              <a:rPr lang="fi-FI" dirty="0"/>
              <a:t>Kiitos!</a:t>
            </a:r>
          </a:p>
        </p:txBody>
      </p:sp>
      <p:sp>
        <p:nvSpPr>
          <p:cNvPr id="6" name="Tekstin paikkamerkki 5"/>
          <p:cNvSpPr>
            <a:spLocks noGrp="1"/>
          </p:cNvSpPr>
          <p:nvPr>
            <p:ph type="body" idx="1"/>
          </p:nvPr>
        </p:nvSpPr>
        <p:spPr/>
        <p:txBody>
          <a:bodyPr/>
          <a:lstStyle/>
          <a:p>
            <a:r>
              <a:rPr lang="fi-FI" dirty="0"/>
              <a:t>alueuudistus.fi</a:t>
            </a:r>
          </a:p>
        </p:txBody>
      </p:sp>
      <p:sp>
        <p:nvSpPr>
          <p:cNvPr id="7" name="Tekstin paikkamerkki 6"/>
          <p:cNvSpPr>
            <a:spLocks noGrp="1"/>
          </p:cNvSpPr>
          <p:nvPr>
            <p:ph type="body" idx="13"/>
          </p:nvPr>
        </p:nvSpPr>
        <p:spPr/>
        <p:txBody>
          <a:bodyPr/>
          <a:lstStyle/>
          <a:p>
            <a:r>
              <a:rPr lang="fi-FI" dirty="0" smtClean="0"/>
              <a:t>SOSIAALI- </a:t>
            </a:r>
            <a:r>
              <a:rPr lang="fi-FI" dirty="0"/>
              <a:t>JA TERVEYSMINISTERIÖ  ●  VALTIOVARAINMINISTERIÖ</a:t>
            </a:r>
          </a:p>
          <a:p>
            <a:endParaRPr lang="fi-FI" b="0" dirty="0"/>
          </a:p>
        </p:txBody>
      </p:sp>
      <p:sp>
        <p:nvSpPr>
          <p:cNvPr id="8" name="Tekstin paikkamerkki 7"/>
          <p:cNvSpPr>
            <a:spLocks noGrp="1"/>
          </p:cNvSpPr>
          <p:nvPr>
            <p:ph type="body" idx="14"/>
          </p:nvPr>
        </p:nvSpPr>
        <p:spPr/>
        <p:txBody>
          <a:bodyPr/>
          <a:lstStyle/>
          <a:p>
            <a:endParaRPr lang="fi-FI" dirty="0"/>
          </a:p>
        </p:txBody>
      </p:sp>
    </p:spTree>
    <p:extLst>
      <p:ext uri="{BB962C8B-B14F-4D97-AF65-F5344CB8AC3E}">
        <p14:creationId xmlns:p14="http://schemas.microsoft.com/office/powerpoint/2010/main" val="391709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akuntauudistus_VM_suomi_Pohja">
  <a:themeElements>
    <a:clrScheme name="SOTE">
      <a:dk1>
        <a:srgbClr val="0F76B1"/>
      </a:dk1>
      <a:lt1>
        <a:srgbClr val="FFFFFF"/>
      </a:lt1>
      <a:dk2>
        <a:srgbClr val="0F76B1"/>
      </a:dk2>
      <a:lt2>
        <a:srgbClr val="CCCCCC"/>
      </a:lt2>
      <a:accent1>
        <a:srgbClr val="304E88"/>
      </a:accent1>
      <a:accent2>
        <a:srgbClr val="A34E96"/>
      </a:accent2>
      <a:accent3>
        <a:srgbClr val="616365"/>
      </a:accent3>
      <a:accent4>
        <a:srgbClr val="CCCCCC"/>
      </a:accent4>
      <a:accent5>
        <a:srgbClr val="F27024"/>
      </a:accent5>
      <a:accent6>
        <a:srgbClr val="0F76B1"/>
      </a:accent6>
      <a:hlink>
        <a:srgbClr val="CCCCCC"/>
      </a:hlink>
      <a:folHlink>
        <a:srgbClr val="F27024"/>
      </a:folHlink>
    </a:clrScheme>
    <a:fontScheme name="So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Mukautettu 1">
      <a:dk1>
        <a:srgbClr val="626365"/>
      </a:dk1>
      <a:lt1>
        <a:srgbClr val="FFFFFF"/>
      </a:lt1>
      <a:dk2>
        <a:srgbClr val="616365"/>
      </a:dk2>
      <a:lt2>
        <a:srgbClr val="CCCCCC"/>
      </a:lt2>
      <a:accent1>
        <a:srgbClr val="F27024"/>
      </a:accent1>
      <a:accent2>
        <a:srgbClr val="F99F35"/>
      </a:accent2>
      <a:accent3>
        <a:srgbClr val="5AB5EC"/>
      </a:accent3>
      <a:accent4>
        <a:srgbClr val="616365"/>
      </a:accent4>
      <a:accent5>
        <a:srgbClr val="F2F2F2"/>
      </a:accent5>
      <a:accent6>
        <a:srgbClr val="0F76B1"/>
      </a:accent6>
      <a:hlink>
        <a:srgbClr val="5AB5EC"/>
      </a:hlink>
      <a:folHlink>
        <a:srgbClr val="F27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1D27747CB323E4F88FD64D40C731504" ma:contentTypeVersion="0" ma:contentTypeDescription="Luo uusi asiakirja." ma:contentTypeScope="" ma:versionID="b686b2f5f7d90767494a3642aa0a2f62">
  <xsd:schema xmlns:xsd="http://www.w3.org/2001/XMLSchema" xmlns:xs="http://www.w3.org/2001/XMLSchema" xmlns:p="http://schemas.microsoft.com/office/2006/metadata/properties" targetNamespace="http://schemas.microsoft.com/office/2006/metadata/properties" ma:root="true" ma:fieldsID="7e0100cabb18a25d4bc9820569b44e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D07C1-2FE8-4723-AF1C-49A8D22769BD}">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5B4CA47-1DA3-433B-BF16-9D5B6F4E144F}">
  <ds:schemaRefs>
    <ds:schemaRef ds:uri="http://schemas.microsoft.com/sharepoint/v3/contenttype/forms"/>
  </ds:schemaRefs>
</ds:datastoreItem>
</file>

<file path=customXml/itemProps3.xml><?xml version="1.0" encoding="utf-8"?>
<ds:datastoreItem xmlns:ds="http://schemas.openxmlformats.org/officeDocument/2006/customXml" ds:itemID="{5BA6972C-E31C-492E-9EBE-B9732F64B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Maakuntauudistus_VM_suomi_Pohja</Template>
  <TotalTime>443</TotalTime>
  <Words>472</Words>
  <Application>Microsoft Office PowerPoint</Application>
  <PresentationFormat>Näytössä katseltava esitys (16:9)</PresentationFormat>
  <Paragraphs>80</Paragraphs>
  <Slides>6</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vt:i4>
      </vt:variant>
    </vt:vector>
  </HeadingPairs>
  <TitlesOfParts>
    <vt:vector size="11" baseType="lpstr">
      <vt:lpstr>Arial</vt:lpstr>
      <vt:lpstr>Calibri</vt:lpstr>
      <vt:lpstr>Times New Roman</vt:lpstr>
      <vt:lpstr>Verdana</vt:lpstr>
      <vt:lpstr>Maakuntauudistus_VM_suomi_Pohja</vt:lpstr>
      <vt:lpstr>Maatalous-lomituksen valmistelu-projekti</vt:lpstr>
      <vt:lpstr>Tausta ja lähtökohdat</vt:lpstr>
      <vt:lpstr>Projektin konkreettiset tavoitteet ja tulokset</vt:lpstr>
      <vt:lpstr>Sidosryhmät</vt:lpstr>
      <vt:lpstr>Projektin aikataulu ja kustannukset</vt:lpstr>
      <vt:lpstr>Kiitos!</vt:lpstr>
    </vt:vector>
  </TitlesOfParts>
  <Company>VIP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&lt;PROJEKTIN NIMI&gt;</dc:title>
  <dc:creator>Vähänen Sanna VM</dc:creator>
  <cp:lastModifiedBy>Haapanen Merja (STM)</cp:lastModifiedBy>
  <cp:revision>32</cp:revision>
  <cp:lastPrinted>2018-06-04T09:28:55Z</cp:lastPrinted>
  <dcterms:created xsi:type="dcterms:W3CDTF">2017-07-04T07:13:14Z</dcterms:created>
  <dcterms:modified xsi:type="dcterms:W3CDTF">2018-06-04T09:30:16Z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0x01010021D27747CB323E4F88FD64D40C731504</vt:lpwstr>
  </property>
  <property fmtid="{D5CDD505-2E9C-101B-9397-08002B2CF9AE}" pid="4" name="_AdHocReviewCycleID">
    <vt:i4>1805149804</vt:i4>
  </property>
  <property fmtid="{D5CDD505-2E9C-101B-9397-08002B2CF9AE}" pid="5" name="_EmailSubject">
    <vt:lpwstr>Maatalouslomituksen-valmisteluprojekti täydennys</vt:lpwstr>
  </property>
  <property fmtid="{D5CDD505-2E9C-101B-9397-08002B2CF9AE}" pid="6" name="_AuthorEmail">
    <vt:lpwstr>teija.inkila@stm.fi</vt:lpwstr>
  </property>
  <property fmtid="{D5CDD505-2E9C-101B-9397-08002B2CF9AE}" pid="7" name="_AuthorEmailDisplayName">
    <vt:lpwstr>Inkilä Teija (STM)</vt:lpwstr>
  </property>
  <property fmtid="{D5CDD505-2E9C-101B-9397-08002B2CF9AE}" pid="8" name="_PreviousAdHocReviewCycleID">
    <vt:i4>877589513</vt:i4>
  </property>
</Properties>
</file>