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87" r:id="rId5"/>
    <p:sldId id="272" r:id="rId6"/>
    <p:sldId id="286" r:id="rId7"/>
    <p:sldId id="283" r:id="rId8"/>
    <p:sldId id="285" r:id="rId9"/>
    <p:sldId id="284" r:id="rId10"/>
    <p:sldId id="271" r:id="rId11"/>
    <p:sldId id="266" r:id="rId12"/>
    <p:sldId id="258" r:id="rId13"/>
    <p:sldId id="262" r:id="rId14"/>
    <p:sldId id="263" r:id="rId15"/>
    <p:sldId id="265" r:id="rId16"/>
    <p:sldId id="267"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E539600-B3A6-57A1-A87B-1F5F4943FA4B}" name="Tervahauta Hanna (STM)" initials="HT" userId="S::hanna.tervahauta@gov.fi::b76fdf9b-dcad-4164-906c-ca4c7bd33bbb" providerId="AD"/>
  <p188:author id="{1E1E973C-77D9-FD98-667E-A3776C0108BB}" name="Tiainen Milja (STM)" initials="T(" userId="S::milja.tiainen@gov.fi::fbe51765-88e0-41a5-a96d-0d8c5c70ae06" providerId="AD"/>
  <p188:author id="{678CDB86-E826-E50F-A502-2D5C0DCF49FB}" name="Vettenranta Emmi (STM)" initials="V(" userId="S::emmi.vettenranta@gov.fi::19f015c6-196c-4c2f-8a1f-162450c8fa3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BE9B55"/>
    <a:srgbClr val="F0EBE1"/>
    <a:srgbClr val="87B9F5"/>
    <a:srgbClr val="EFEB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ADCFAB-853F-485C-9E57-D4956F38D5B8}" v="5" dt="2025-07-25T09:07:19.2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BD272C-9E81-4489-B070-970B76AE1C80}" type="datetimeFigureOut">
              <a:rPr lang="fi-FI" smtClean="0"/>
              <a:t>25.7.2025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3E5E5D-8FCC-49E3-95D6-B084BF369A39}" type="slidenum">
              <a:rPr lang="fi-FI" smtClean="0"/>
              <a:t>‹#›</a:t>
            </a:fld>
            <a:endParaRPr lang="fi-FI"/>
          </a:p>
        </p:txBody>
      </p:sp>
    </p:spTree>
    <p:extLst>
      <p:ext uri="{BB962C8B-B14F-4D97-AF65-F5344CB8AC3E}">
        <p14:creationId xmlns:p14="http://schemas.microsoft.com/office/powerpoint/2010/main" val="1979657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B684D6-D90B-49B2-B2FB-88803A64056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0618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3E3E5E5D-8FCC-49E3-95D6-B084BF369A39}" type="slidenum">
              <a:rPr lang="fi-FI" smtClean="0"/>
              <a:t>5</a:t>
            </a:fld>
            <a:endParaRPr lang="fi-FI"/>
          </a:p>
        </p:txBody>
      </p:sp>
    </p:spTree>
    <p:extLst>
      <p:ext uri="{BB962C8B-B14F-4D97-AF65-F5344CB8AC3E}">
        <p14:creationId xmlns:p14="http://schemas.microsoft.com/office/powerpoint/2010/main" val="3702669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3E3E5E5D-8FCC-49E3-95D6-B084BF369A39}" type="slidenum">
              <a:rPr lang="fi-FI" smtClean="0"/>
              <a:t>6</a:t>
            </a:fld>
            <a:endParaRPr lang="fi-FI"/>
          </a:p>
        </p:txBody>
      </p:sp>
    </p:spTree>
    <p:extLst>
      <p:ext uri="{BB962C8B-B14F-4D97-AF65-F5344CB8AC3E}">
        <p14:creationId xmlns:p14="http://schemas.microsoft.com/office/powerpoint/2010/main" val="742211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B684D6-D90B-49B2-B2FB-88803A64056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5773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3E3E5E5D-8FCC-49E3-95D6-B084BF369A39}" type="slidenum">
              <a:rPr lang="fi-FI" smtClean="0"/>
              <a:t>9</a:t>
            </a:fld>
            <a:endParaRPr lang="fi-FI"/>
          </a:p>
        </p:txBody>
      </p:sp>
    </p:spTree>
    <p:extLst>
      <p:ext uri="{BB962C8B-B14F-4D97-AF65-F5344CB8AC3E}">
        <p14:creationId xmlns:p14="http://schemas.microsoft.com/office/powerpoint/2010/main" val="165078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3E3E5E5D-8FCC-49E3-95D6-B084BF369A39}" type="slidenum">
              <a:rPr lang="fi-FI" smtClean="0"/>
              <a:t>10</a:t>
            </a:fld>
            <a:endParaRPr lang="fi-FI"/>
          </a:p>
        </p:txBody>
      </p:sp>
    </p:spTree>
    <p:extLst>
      <p:ext uri="{BB962C8B-B14F-4D97-AF65-F5344CB8AC3E}">
        <p14:creationId xmlns:p14="http://schemas.microsoft.com/office/powerpoint/2010/main" val="14251264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solidFill>
          <a:schemeClr val="accent6"/>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2985769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67C8C091-C242-4851-9826-ECBA43530F7B}"/>
              </a:ext>
            </a:extLst>
          </p:cNvPr>
          <p:cNvSpPr>
            <a:spLocks noGrp="1"/>
          </p:cNvSpPr>
          <p:nvPr>
            <p:ph type="dt" sz="half" idx="10"/>
          </p:nvPr>
        </p:nvSpPr>
        <p:spPr/>
        <p:txBody>
          <a:bodyPr/>
          <a:lstStyle/>
          <a:p>
            <a:fld id="{BF408733-3F8E-45BE-8526-0E0F500B8042}" type="datetimeFigureOut">
              <a:rPr lang="fi-FI" smtClean="0"/>
              <a:t>25.7.2025</a:t>
            </a:fld>
            <a:endParaRPr lang="fi-FI"/>
          </a:p>
        </p:txBody>
      </p:sp>
      <p:sp>
        <p:nvSpPr>
          <p:cNvPr id="6" name="Footer Placeholder 5">
            <a:extLst>
              <a:ext uri="{FF2B5EF4-FFF2-40B4-BE49-F238E27FC236}">
                <a16:creationId xmlns:a16="http://schemas.microsoft.com/office/drawing/2014/main" id="{A5B64547-60FB-4F82-B034-DC7F10F48FB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37519037-54EE-46F6-8610-A2A8D9E613FA}"/>
              </a:ext>
            </a:extLst>
          </p:cNvPr>
          <p:cNvSpPr>
            <a:spLocks noGrp="1"/>
          </p:cNvSpPr>
          <p:nvPr>
            <p:ph type="sldNum" sz="quarter" idx="12"/>
          </p:nvPr>
        </p:nvSpPr>
        <p:spPr/>
        <p:txBody>
          <a:bodyPr/>
          <a:lstStyle/>
          <a:p>
            <a:fld id="{31160B98-140E-4345-B1A3-2A7247C42973}" type="slidenum">
              <a:rPr lang="fi-FI" smtClean="0"/>
              <a:t>‹#›</a:t>
            </a:fld>
            <a:endParaRPr lang="fi-FI"/>
          </a:p>
        </p:txBody>
      </p:sp>
    </p:spTree>
    <p:extLst>
      <p:ext uri="{BB962C8B-B14F-4D97-AF65-F5344CB8AC3E}">
        <p14:creationId xmlns:p14="http://schemas.microsoft.com/office/powerpoint/2010/main" val="159517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1">
    <p:bg>
      <p:bgPr>
        <a:solidFill>
          <a:schemeClr val="accent1"/>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3764059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2">
    <p:bg>
      <p:bgPr>
        <a:solidFill>
          <a:schemeClr val="accent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1757914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2">
    <p:bg>
      <p:bgPr>
        <a:solidFill>
          <a:schemeClr val="accent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ots.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1444120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649940" y="484094"/>
            <a:ext cx="9894939" cy="1075323"/>
          </a:xfrm>
        </p:spPr>
        <p:txBody>
          <a:bodyPr anchor="b"/>
          <a:lstStyle/>
          <a:p>
            <a:r>
              <a:rPr lang="fi-FI"/>
              <a:t>Muokkaa ots. perustyyl. napsautt.</a:t>
            </a:r>
            <a:endParaRPr lang="en-GB"/>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fld id="{BF408733-3F8E-45BE-8526-0E0F500B8042}" type="datetimeFigureOut">
              <a:rPr lang="fi-FI" smtClean="0"/>
              <a:t>25.7.2025</a:t>
            </a:fld>
            <a:endParaRPr lang="fi-FI"/>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11" name="Picture 10">
            <a:extLst>
              <a:ext uri="{FF2B5EF4-FFF2-40B4-BE49-F238E27FC236}">
                <a16:creationId xmlns:a16="http://schemas.microsoft.com/office/drawing/2014/main" id="{CFAA53A2-04A4-784B-8533-1BE5B6ED6EB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Tree>
    <p:extLst>
      <p:ext uri="{BB962C8B-B14F-4D97-AF65-F5344CB8AC3E}">
        <p14:creationId xmlns:p14="http://schemas.microsoft.com/office/powerpoint/2010/main" val="360868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649940" y="2021541"/>
            <a:ext cx="5311126" cy="41554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fld id="{BF408733-3F8E-45BE-8526-0E0F500B8042}" type="datetimeFigureOut">
              <a:rPr lang="fi-FI" smtClean="0"/>
              <a:t>25.7.2025</a:t>
            </a:fld>
            <a:endParaRPr lang="fi-FI"/>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Content Placeholder 2">
            <a:extLst>
              <a:ext uri="{FF2B5EF4-FFF2-40B4-BE49-F238E27FC236}">
                <a16:creationId xmlns:a16="http://schemas.microsoft.com/office/drawing/2014/main" id="{8F604C65-0022-A10B-E75C-3BC0B3B9636F}"/>
              </a:ext>
            </a:extLst>
          </p:cNvPr>
          <p:cNvSpPr>
            <a:spLocks noGrp="1"/>
          </p:cNvSpPr>
          <p:nvPr>
            <p:ph idx="13"/>
          </p:nvPr>
        </p:nvSpPr>
        <p:spPr>
          <a:xfrm>
            <a:off x="6230933" y="2021541"/>
            <a:ext cx="5311126" cy="415542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pic>
        <p:nvPicPr>
          <p:cNvPr id="10" name="Picture 9">
            <a:extLst>
              <a:ext uri="{FF2B5EF4-FFF2-40B4-BE49-F238E27FC236}">
                <a16:creationId xmlns:a16="http://schemas.microsoft.com/office/drawing/2014/main" id="{B6363DDC-C97A-194B-98DF-CA51F0A3D35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1" name="Title 1">
            <a:extLst>
              <a:ext uri="{FF2B5EF4-FFF2-40B4-BE49-F238E27FC236}">
                <a16:creationId xmlns:a16="http://schemas.microsoft.com/office/drawing/2014/main" id="{85789431-5CDA-8F47-85A4-31FC69C1740D}"/>
              </a:ext>
            </a:extLst>
          </p:cNvPr>
          <p:cNvSpPr>
            <a:spLocks noGrp="1"/>
          </p:cNvSpPr>
          <p:nvPr>
            <p:ph type="title"/>
          </p:nvPr>
        </p:nvSpPr>
        <p:spPr>
          <a:xfrm>
            <a:off x="649940" y="484094"/>
            <a:ext cx="9894939" cy="1075323"/>
          </a:xfrm>
        </p:spPr>
        <p:txBody>
          <a:bodyPr anchor="b"/>
          <a:lstStyle/>
          <a:p>
            <a:r>
              <a:rPr lang="fi-FI"/>
              <a:t>Muokkaa ots. perustyyl. napsautt.</a:t>
            </a:r>
            <a:endParaRPr lang="en-GB"/>
          </a:p>
        </p:txBody>
      </p:sp>
    </p:spTree>
    <p:extLst>
      <p:ext uri="{BB962C8B-B14F-4D97-AF65-F5344CB8AC3E}">
        <p14:creationId xmlns:p14="http://schemas.microsoft.com/office/powerpoint/2010/main" val="222683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1"/>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DCD8BB72-B7B2-E8EB-24B6-FE4ECB31BE5A}"/>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ots.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fld id="{BF408733-3F8E-45BE-8526-0E0F500B8042}" type="datetimeFigureOut">
              <a:rPr lang="fi-FI" smtClean="0"/>
              <a:t>25.7.2025</a:t>
            </a:fld>
            <a:endParaRPr lang="fi-FI"/>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Free-form: Shape 28">
            <a:extLst>
              <a:ext uri="{FF2B5EF4-FFF2-40B4-BE49-F238E27FC236}">
                <a16:creationId xmlns:a16="http://schemas.microsoft.com/office/drawing/2014/main" id="{09403F87-9585-6CA0-7F3B-A0CDE2652619}"/>
              </a:ext>
            </a:extLst>
          </p:cNvPr>
          <p:cNvSpPr/>
          <p:nvPr userDrawn="1"/>
        </p:nvSpPr>
        <p:spPr>
          <a:xfrm>
            <a:off x="-122" y="0"/>
            <a:ext cx="12192122" cy="387240"/>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5" name="Free-form: Shape 29">
            <a:extLst>
              <a:ext uri="{FF2B5EF4-FFF2-40B4-BE49-F238E27FC236}">
                <a16:creationId xmlns:a16="http://schemas.microsoft.com/office/drawing/2014/main" id="{B4E4D196-B8D5-48B6-626D-89C042D57B9C}"/>
              </a:ext>
            </a:extLst>
          </p:cNvPr>
          <p:cNvSpPr/>
          <p:nvPr userDrawn="1"/>
        </p:nvSpPr>
        <p:spPr>
          <a:xfrm>
            <a:off x="-122" y="768193"/>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6" name="Free-form: Shape 30">
            <a:extLst>
              <a:ext uri="{FF2B5EF4-FFF2-40B4-BE49-F238E27FC236}">
                <a16:creationId xmlns:a16="http://schemas.microsoft.com/office/drawing/2014/main" id="{89FD2A67-C5A0-8597-A631-E79F1FDC2375}"/>
              </a:ext>
            </a:extLst>
          </p:cNvPr>
          <p:cNvSpPr/>
          <p:nvPr userDrawn="1"/>
        </p:nvSpPr>
        <p:spPr>
          <a:xfrm>
            <a:off x="-122" y="1529863"/>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0" name="Free-form: Shape 31">
            <a:extLst>
              <a:ext uri="{FF2B5EF4-FFF2-40B4-BE49-F238E27FC236}">
                <a16:creationId xmlns:a16="http://schemas.microsoft.com/office/drawing/2014/main" id="{E7831AEF-0633-77AB-EA0E-DB68A5A08C6C}"/>
              </a:ext>
            </a:extLst>
          </p:cNvPr>
          <p:cNvSpPr/>
          <p:nvPr userDrawn="1"/>
        </p:nvSpPr>
        <p:spPr>
          <a:xfrm>
            <a:off x="-122" y="2291655"/>
            <a:ext cx="12192122" cy="380842"/>
          </a:xfrm>
          <a:custGeom>
            <a:avLst/>
            <a:gdLst>
              <a:gd name="connsiteX0" fmla="*/ 0 w 12185437"/>
              <a:gd name="connsiteY0" fmla="*/ 0 h 380842"/>
              <a:gd name="connsiteX1" fmla="*/ 12185437 w 12185437"/>
              <a:gd name="connsiteY1" fmla="*/ 0 h 380842"/>
              <a:gd name="connsiteX2" fmla="*/ 12185437 w 12185437"/>
              <a:gd name="connsiteY2" fmla="*/ 380842 h 380842"/>
              <a:gd name="connsiteX3" fmla="*/ 0 w 12185437"/>
              <a:gd name="connsiteY3" fmla="*/ 380842 h 380842"/>
              <a:gd name="connsiteX4" fmla="*/ 0 w 12185437"/>
              <a:gd name="connsiteY4" fmla="*/ 0 h 380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42">
                <a:moveTo>
                  <a:pt x="0" y="0"/>
                </a:moveTo>
                <a:lnTo>
                  <a:pt x="12185437" y="0"/>
                </a:lnTo>
                <a:lnTo>
                  <a:pt x="12185437" y="380842"/>
                </a:lnTo>
                <a:lnTo>
                  <a:pt x="0" y="380842"/>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1" name="Free-form: Shape 32">
            <a:extLst>
              <a:ext uri="{FF2B5EF4-FFF2-40B4-BE49-F238E27FC236}">
                <a16:creationId xmlns:a16="http://schemas.microsoft.com/office/drawing/2014/main" id="{20B1B5C3-36C4-6C96-F052-EC7C50FC54AC}"/>
              </a:ext>
            </a:extLst>
          </p:cNvPr>
          <p:cNvSpPr/>
          <p:nvPr userDrawn="1"/>
        </p:nvSpPr>
        <p:spPr>
          <a:xfrm>
            <a:off x="-122" y="3053449"/>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2" name="Free-form: Shape 33">
            <a:extLst>
              <a:ext uri="{FF2B5EF4-FFF2-40B4-BE49-F238E27FC236}">
                <a16:creationId xmlns:a16="http://schemas.microsoft.com/office/drawing/2014/main" id="{1D2A1DAB-145A-5F7B-9954-6987015EB4B4}"/>
              </a:ext>
            </a:extLst>
          </p:cNvPr>
          <p:cNvSpPr/>
          <p:nvPr userDrawn="1"/>
        </p:nvSpPr>
        <p:spPr>
          <a:xfrm>
            <a:off x="-122" y="3815119"/>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pic>
        <p:nvPicPr>
          <p:cNvPr id="15" name="Picture 14">
            <a:extLst>
              <a:ext uri="{FF2B5EF4-FFF2-40B4-BE49-F238E27FC236}">
                <a16:creationId xmlns:a16="http://schemas.microsoft.com/office/drawing/2014/main" id="{FFA2F872-5FC5-D94D-9E89-698A2F01408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814827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icture">
    <p:bg>
      <p:bgPr>
        <a:solidFill>
          <a:schemeClr val="bg2"/>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483FB58F-61FC-B125-47DF-7A1E6819B7A4}"/>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4" name="Picture Placeholder 7">
            <a:extLst>
              <a:ext uri="{FF2B5EF4-FFF2-40B4-BE49-F238E27FC236}">
                <a16:creationId xmlns:a16="http://schemas.microsoft.com/office/drawing/2014/main" id="{5E70779E-03A6-C3DE-E92E-DA3EBF19B862}"/>
              </a:ext>
            </a:extLst>
          </p:cNvPr>
          <p:cNvSpPr>
            <a:spLocks noGrp="1"/>
          </p:cNvSpPr>
          <p:nvPr>
            <p:ph type="pic" sz="quarter" idx="13"/>
          </p:nvPr>
        </p:nvSpPr>
        <p:spPr>
          <a:xfrm>
            <a:off x="1" y="-1"/>
            <a:ext cx="8105774" cy="4570191"/>
          </a:xfrm>
          <a:solidFill>
            <a:schemeClr val="bg1">
              <a:lumMod val="95000"/>
            </a:schemeClr>
          </a:solidFill>
        </p:spPr>
        <p:txBody>
          <a:bodyPr anchor="ctr" anchorCtr="0"/>
          <a:lstStyle>
            <a:lvl1pPr marL="0" indent="0" algn="ctr">
              <a:buNone/>
              <a:defRPr sz="1800"/>
            </a:lvl1pPr>
          </a:lstStyle>
          <a:p>
            <a:r>
              <a:rPr lang="fi-FI"/>
              <a:t>Lisää kuva napsauttamalla kuvaketta</a:t>
            </a:r>
            <a:endParaRPr lang="en-GB"/>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ots.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fld id="{BF408733-3F8E-45BE-8526-0E0F500B8042}" type="datetimeFigureOut">
              <a:rPr lang="fi-FI" smtClean="0"/>
              <a:t>25.7.2025</a:t>
            </a:fld>
            <a:endParaRPr lang="fi-FI"/>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12" name="Free-form: Shape 11">
            <a:extLst>
              <a:ext uri="{FF2B5EF4-FFF2-40B4-BE49-F238E27FC236}">
                <a16:creationId xmlns:a16="http://schemas.microsoft.com/office/drawing/2014/main" id="{16E5BBD8-3D18-CC13-B42D-BA6270086E42}"/>
              </a:ext>
            </a:extLst>
          </p:cNvPr>
          <p:cNvSpPr/>
          <p:nvPr/>
        </p:nvSpPr>
        <p:spPr>
          <a:xfrm>
            <a:off x="8105775" y="0"/>
            <a:ext cx="378679" cy="4568336"/>
          </a:xfrm>
          <a:custGeom>
            <a:avLst/>
            <a:gdLst>
              <a:gd name="connsiteX0" fmla="*/ 378679 w 378679"/>
              <a:gd name="connsiteY0" fmla="*/ 0 h 4570191"/>
              <a:gd name="connsiteX1" fmla="*/ 378679 w 378679"/>
              <a:gd name="connsiteY1" fmla="*/ 4570191 h 4570191"/>
              <a:gd name="connsiteX2" fmla="*/ 0 w 378679"/>
              <a:gd name="connsiteY2" fmla="*/ 4570191 h 4570191"/>
              <a:gd name="connsiteX3" fmla="*/ 0 w 378679"/>
              <a:gd name="connsiteY3" fmla="*/ 0 h 4570191"/>
              <a:gd name="connsiteX4" fmla="*/ 378679 w 378679"/>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679" h="4570191">
                <a:moveTo>
                  <a:pt x="378679" y="0"/>
                </a:moveTo>
                <a:lnTo>
                  <a:pt x="378679" y="4570191"/>
                </a:lnTo>
                <a:lnTo>
                  <a:pt x="0" y="4570191"/>
                </a:lnTo>
                <a:lnTo>
                  <a:pt x="0" y="0"/>
                </a:lnTo>
                <a:lnTo>
                  <a:pt x="378679" y="0"/>
                </a:lnTo>
                <a:close/>
              </a:path>
            </a:pathLst>
          </a:custGeom>
          <a:solidFill>
            <a:schemeClr val="accent3"/>
          </a:solidFill>
          <a:ln w="353" cap="flat">
            <a:noFill/>
            <a:prstDash val="solid"/>
            <a:miter/>
          </a:ln>
        </p:spPr>
        <p:txBody>
          <a:bodyPr rtlCol="0" anchor="ctr"/>
          <a:lstStyle/>
          <a:p>
            <a:endParaRPr lang="en-GB"/>
          </a:p>
        </p:txBody>
      </p:sp>
      <p:sp>
        <p:nvSpPr>
          <p:cNvPr id="13" name="Free-form: Shape 12">
            <a:extLst>
              <a:ext uri="{FF2B5EF4-FFF2-40B4-BE49-F238E27FC236}">
                <a16:creationId xmlns:a16="http://schemas.microsoft.com/office/drawing/2014/main" id="{F88FF5DF-8F63-E6E6-5985-36E7158CDBC7}"/>
              </a:ext>
            </a:extLst>
          </p:cNvPr>
          <p:cNvSpPr/>
          <p:nvPr/>
        </p:nvSpPr>
        <p:spPr>
          <a:xfrm>
            <a:off x="8869551"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4" name="Free-form: Shape 13">
            <a:extLst>
              <a:ext uri="{FF2B5EF4-FFF2-40B4-BE49-F238E27FC236}">
                <a16:creationId xmlns:a16="http://schemas.microsoft.com/office/drawing/2014/main" id="{B2086361-D08C-2A10-C9AC-F7580BD19271}"/>
              </a:ext>
            </a:extLst>
          </p:cNvPr>
          <p:cNvSpPr/>
          <p:nvPr/>
        </p:nvSpPr>
        <p:spPr>
          <a:xfrm>
            <a:off x="9639735"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5" name="Free-form: Shape 14">
            <a:extLst>
              <a:ext uri="{FF2B5EF4-FFF2-40B4-BE49-F238E27FC236}">
                <a16:creationId xmlns:a16="http://schemas.microsoft.com/office/drawing/2014/main" id="{C86574D7-D6D6-EF56-FB66-14F53A064D5B}"/>
              </a:ext>
            </a:extLst>
          </p:cNvPr>
          <p:cNvSpPr/>
          <p:nvPr/>
        </p:nvSpPr>
        <p:spPr>
          <a:xfrm>
            <a:off x="10409932"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6" name="Free-form: Shape 15">
            <a:extLst>
              <a:ext uri="{FF2B5EF4-FFF2-40B4-BE49-F238E27FC236}">
                <a16:creationId xmlns:a16="http://schemas.microsoft.com/office/drawing/2014/main" id="{294352AE-8336-96CB-B1E6-4E7E7F5C772A}"/>
              </a:ext>
            </a:extLst>
          </p:cNvPr>
          <p:cNvSpPr/>
          <p:nvPr/>
        </p:nvSpPr>
        <p:spPr>
          <a:xfrm>
            <a:off x="11180116" y="0"/>
            <a:ext cx="385100" cy="4568336"/>
          </a:xfrm>
          <a:custGeom>
            <a:avLst/>
            <a:gdLst>
              <a:gd name="connsiteX0" fmla="*/ 385100 w 385100"/>
              <a:gd name="connsiteY0" fmla="*/ 0 h 4570191"/>
              <a:gd name="connsiteX1" fmla="*/ 385100 w 385100"/>
              <a:gd name="connsiteY1" fmla="*/ 4570191 h 4570191"/>
              <a:gd name="connsiteX2" fmla="*/ 0 w 385100"/>
              <a:gd name="connsiteY2" fmla="*/ 4570191 h 4570191"/>
              <a:gd name="connsiteX3" fmla="*/ 0 w 385100"/>
              <a:gd name="connsiteY3" fmla="*/ 0 h 4570191"/>
              <a:gd name="connsiteX4" fmla="*/ 385100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0" y="0"/>
                </a:moveTo>
                <a:lnTo>
                  <a:pt x="385100" y="4570191"/>
                </a:lnTo>
                <a:lnTo>
                  <a:pt x="0" y="4570191"/>
                </a:lnTo>
                <a:lnTo>
                  <a:pt x="0" y="0"/>
                </a:lnTo>
                <a:lnTo>
                  <a:pt x="385100" y="0"/>
                </a:lnTo>
                <a:close/>
              </a:path>
            </a:pathLst>
          </a:custGeom>
          <a:solidFill>
            <a:schemeClr val="accent3"/>
          </a:solidFill>
          <a:ln w="353" cap="flat">
            <a:noFill/>
            <a:prstDash val="solid"/>
            <a:miter/>
          </a:ln>
        </p:spPr>
        <p:txBody>
          <a:bodyPr rtlCol="0" anchor="ctr"/>
          <a:lstStyle/>
          <a:p>
            <a:endParaRPr lang="en-GB"/>
          </a:p>
        </p:txBody>
      </p:sp>
      <p:sp>
        <p:nvSpPr>
          <p:cNvPr id="17" name="Free-form: Shape 16">
            <a:extLst>
              <a:ext uri="{FF2B5EF4-FFF2-40B4-BE49-F238E27FC236}">
                <a16:creationId xmlns:a16="http://schemas.microsoft.com/office/drawing/2014/main" id="{005D8EB3-53B4-CC5F-7972-88D5D8352E6C}"/>
              </a:ext>
            </a:extLst>
          </p:cNvPr>
          <p:cNvSpPr/>
          <p:nvPr userDrawn="1"/>
        </p:nvSpPr>
        <p:spPr>
          <a:xfrm>
            <a:off x="11950317" y="0"/>
            <a:ext cx="241724" cy="4568336"/>
          </a:xfrm>
          <a:custGeom>
            <a:avLst/>
            <a:gdLst>
              <a:gd name="connsiteX0" fmla="*/ 0 w 241724"/>
              <a:gd name="connsiteY0" fmla="*/ 4570191 h 4570191"/>
              <a:gd name="connsiteX1" fmla="*/ 0 w 241724"/>
              <a:gd name="connsiteY1" fmla="*/ 0 h 4570191"/>
              <a:gd name="connsiteX2" fmla="*/ 241725 w 241724"/>
              <a:gd name="connsiteY2" fmla="*/ 0 h 4570191"/>
              <a:gd name="connsiteX3" fmla="*/ 241725 w 241724"/>
              <a:gd name="connsiteY3" fmla="*/ 4570191 h 4570191"/>
              <a:gd name="connsiteX4" fmla="*/ 0 w 241724"/>
              <a:gd name="connsiteY4" fmla="*/ 4570191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724" h="4570191">
                <a:moveTo>
                  <a:pt x="0" y="4570191"/>
                </a:moveTo>
                <a:lnTo>
                  <a:pt x="0" y="0"/>
                </a:lnTo>
                <a:lnTo>
                  <a:pt x="241725" y="0"/>
                </a:lnTo>
                <a:lnTo>
                  <a:pt x="241725" y="4570191"/>
                </a:lnTo>
                <a:lnTo>
                  <a:pt x="0" y="4570191"/>
                </a:lnTo>
                <a:close/>
              </a:path>
            </a:pathLst>
          </a:custGeom>
          <a:solidFill>
            <a:schemeClr val="accent3"/>
          </a:solidFill>
          <a:ln w="353" cap="flat">
            <a:noFill/>
            <a:prstDash val="solid"/>
            <a:miter/>
          </a:ln>
        </p:spPr>
        <p:txBody>
          <a:bodyPr rtlCol="0" anchor="ctr"/>
          <a:lstStyle/>
          <a:p>
            <a:endParaRPr lang="en-GB"/>
          </a:p>
        </p:txBody>
      </p:sp>
      <p:pic>
        <p:nvPicPr>
          <p:cNvPr id="18" name="Picture 17">
            <a:extLst>
              <a:ext uri="{FF2B5EF4-FFF2-40B4-BE49-F238E27FC236}">
                <a16:creationId xmlns:a16="http://schemas.microsoft.com/office/drawing/2014/main" id="{A24A5D3F-B208-9740-8F43-58C8D911A4A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302933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CDE34914-B5F2-4084-8552-6153E3BFA876}"/>
              </a:ext>
            </a:extLst>
          </p:cNvPr>
          <p:cNvSpPr>
            <a:spLocks noGrp="1"/>
          </p:cNvSpPr>
          <p:nvPr>
            <p:ph type="dt" sz="half" idx="10"/>
          </p:nvPr>
        </p:nvSpPr>
        <p:spPr/>
        <p:txBody>
          <a:bodyPr/>
          <a:lstStyle/>
          <a:p>
            <a:fld id="{BF408733-3F8E-45BE-8526-0E0F500B8042}" type="datetimeFigureOut">
              <a:rPr lang="fi-FI" smtClean="0"/>
              <a:t>25.7.2025</a:t>
            </a:fld>
            <a:endParaRPr lang="fi-FI"/>
          </a:p>
        </p:txBody>
      </p:sp>
      <p:sp>
        <p:nvSpPr>
          <p:cNvPr id="7" name="Footer Placeholder 6">
            <a:extLst>
              <a:ext uri="{FF2B5EF4-FFF2-40B4-BE49-F238E27FC236}">
                <a16:creationId xmlns:a16="http://schemas.microsoft.com/office/drawing/2014/main" id="{33C69628-CCBB-4581-842C-07AC1724D7EE}"/>
              </a:ext>
            </a:extLst>
          </p:cNvPr>
          <p:cNvSpPr>
            <a:spLocks noGrp="1"/>
          </p:cNvSpPr>
          <p:nvPr>
            <p:ph type="ftr" sz="quarter" idx="11"/>
          </p:nvPr>
        </p:nvSpPr>
        <p:spPr/>
        <p:txBody>
          <a:bodyPr/>
          <a:lstStyle/>
          <a:p>
            <a:endParaRPr lang="fi-FI"/>
          </a:p>
        </p:txBody>
      </p:sp>
      <p:sp>
        <p:nvSpPr>
          <p:cNvPr id="8" name="Slide Number Placeholder 7">
            <a:extLst>
              <a:ext uri="{FF2B5EF4-FFF2-40B4-BE49-F238E27FC236}">
                <a16:creationId xmlns:a16="http://schemas.microsoft.com/office/drawing/2014/main" id="{3C581D05-5813-4B50-86D4-96A15B78A231}"/>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9" name="Picture 8">
            <a:extLst>
              <a:ext uri="{FF2B5EF4-FFF2-40B4-BE49-F238E27FC236}">
                <a16:creationId xmlns:a16="http://schemas.microsoft.com/office/drawing/2014/main" id="{B414EFF0-E9E2-364E-9793-DF62BACE2DA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0" name="Title 1">
            <a:extLst>
              <a:ext uri="{FF2B5EF4-FFF2-40B4-BE49-F238E27FC236}">
                <a16:creationId xmlns:a16="http://schemas.microsoft.com/office/drawing/2014/main" id="{0E5EEC2F-8885-4741-92AA-E21ECE47D5AE}"/>
              </a:ext>
            </a:extLst>
          </p:cNvPr>
          <p:cNvSpPr>
            <a:spLocks noGrp="1"/>
          </p:cNvSpPr>
          <p:nvPr>
            <p:ph type="title"/>
          </p:nvPr>
        </p:nvSpPr>
        <p:spPr>
          <a:xfrm>
            <a:off x="649940" y="484094"/>
            <a:ext cx="9894939" cy="1075323"/>
          </a:xfrm>
        </p:spPr>
        <p:txBody>
          <a:bodyPr anchor="b"/>
          <a:lstStyle/>
          <a:p>
            <a:r>
              <a:rPr lang="fi-FI"/>
              <a:t>Muokkaa ots. perustyyl. napsautt.</a:t>
            </a:r>
            <a:endParaRPr lang="en-GB"/>
          </a:p>
        </p:txBody>
      </p:sp>
    </p:spTree>
    <p:extLst>
      <p:ext uri="{BB962C8B-B14F-4D97-AF65-F5344CB8AC3E}">
        <p14:creationId xmlns:p14="http://schemas.microsoft.com/office/powerpoint/2010/main" val="105817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2BCEDC-5BF0-4641-B029-97A0073B2CA6}"/>
              </a:ext>
            </a:extLst>
          </p:cNvPr>
          <p:cNvSpPr>
            <a:spLocks noGrp="1"/>
          </p:cNvSpPr>
          <p:nvPr>
            <p:ph type="title"/>
          </p:nvPr>
        </p:nvSpPr>
        <p:spPr>
          <a:xfrm>
            <a:off x="649940" y="442250"/>
            <a:ext cx="9894939" cy="1116947"/>
          </a:xfrm>
          <a:prstGeom prst="rect">
            <a:avLst/>
          </a:prstGeom>
        </p:spPr>
        <p:txBody>
          <a:bodyPr vert="horz" lIns="0" tIns="0" rIns="0" bIns="0" rtlCol="0" anchor="b" anchorCtr="0">
            <a:noAutofit/>
          </a:bodyPr>
          <a:lstStyle/>
          <a:p>
            <a:r>
              <a:rPr lang="fi-FI"/>
              <a:t>Muokkaa ots. perustyyl. napsautt.</a:t>
            </a:r>
            <a:endParaRPr lang="en-GB"/>
          </a:p>
        </p:txBody>
      </p:sp>
      <p:sp>
        <p:nvSpPr>
          <p:cNvPr id="3" name="Text Placeholder 2">
            <a:extLst>
              <a:ext uri="{FF2B5EF4-FFF2-40B4-BE49-F238E27FC236}">
                <a16:creationId xmlns:a16="http://schemas.microsoft.com/office/drawing/2014/main" id="{F8F58EF0-5CC6-4362-996D-AE27B9C25A25}"/>
              </a:ext>
            </a:extLst>
          </p:cNvPr>
          <p:cNvSpPr>
            <a:spLocks noGrp="1"/>
          </p:cNvSpPr>
          <p:nvPr>
            <p:ph type="body" idx="1"/>
          </p:nvPr>
        </p:nvSpPr>
        <p:spPr>
          <a:xfrm>
            <a:off x="649940" y="2021541"/>
            <a:ext cx="10896601" cy="4155422"/>
          </a:xfrm>
          <a:prstGeom prst="rect">
            <a:avLst/>
          </a:prstGeom>
        </p:spPr>
        <p:txBody>
          <a:bodyPr vert="horz" lIns="0" tIns="0" rIns="0" bIns="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BCFC8207-E1E1-4120-A9AA-730F0E3F9D1A}"/>
              </a:ext>
            </a:extLst>
          </p:cNvPr>
          <p:cNvSpPr>
            <a:spLocks noGrp="1"/>
          </p:cNvSpPr>
          <p:nvPr>
            <p:ph type="dt" sz="half" idx="2"/>
          </p:nvPr>
        </p:nvSpPr>
        <p:spPr>
          <a:xfrm>
            <a:off x="649941" y="6436659"/>
            <a:ext cx="1352595" cy="284816"/>
          </a:xfrm>
          <a:prstGeom prst="rect">
            <a:avLst/>
          </a:prstGeom>
        </p:spPr>
        <p:txBody>
          <a:bodyPr vert="horz" lIns="0" tIns="0" rIns="0" bIns="0" rtlCol="0" anchor="ctr"/>
          <a:lstStyle>
            <a:lvl1pPr algn="l">
              <a:defRPr sz="1000">
                <a:solidFill>
                  <a:schemeClr val="tx1"/>
                </a:solidFill>
              </a:defRPr>
            </a:lvl1pPr>
          </a:lstStyle>
          <a:p>
            <a:fld id="{BF408733-3F8E-45BE-8526-0E0F500B8042}" type="datetimeFigureOut">
              <a:rPr lang="fi-FI" smtClean="0"/>
              <a:pPr/>
              <a:t>25.7.2025</a:t>
            </a:fld>
            <a:endParaRPr lang="fi-FI"/>
          </a:p>
        </p:txBody>
      </p:sp>
      <p:sp>
        <p:nvSpPr>
          <p:cNvPr id="8" name="Footer Placeholder 7">
            <a:extLst>
              <a:ext uri="{FF2B5EF4-FFF2-40B4-BE49-F238E27FC236}">
                <a16:creationId xmlns:a16="http://schemas.microsoft.com/office/drawing/2014/main" id="{431C7E16-846E-4C51-8A54-1FE93AAD5BD6}"/>
              </a:ext>
            </a:extLst>
          </p:cNvPr>
          <p:cNvSpPr>
            <a:spLocks noGrp="1"/>
          </p:cNvSpPr>
          <p:nvPr>
            <p:ph type="ftr" sz="quarter" idx="3"/>
          </p:nvPr>
        </p:nvSpPr>
        <p:spPr>
          <a:xfrm>
            <a:off x="2052828" y="6436659"/>
            <a:ext cx="4002024" cy="284816"/>
          </a:xfrm>
          <a:prstGeom prst="rect">
            <a:avLst/>
          </a:prstGeom>
        </p:spPr>
        <p:txBody>
          <a:bodyPr vert="horz" lIns="0" tIns="0" rIns="0" bIns="0" rtlCol="0" anchor="ctr"/>
          <a:lstStyle>
            <a:lvl1pPr algn="ctr">
              <a:defRPr sz="1000">
                <a:solidFill>
                  <a:schemeClr val="tx1"/>
                </a:solidFill>
              </a:defRPr>
            </a:lvl1pPr>
          </a:lstStyle>
          <a:p>
            <a:endParaRPr lang="fi-FI"/>
          </a:p>
        </p:txBody>
      </p:sp>
      <p:sp>
        <p:nvSpPr>
          <p:cNvPr id="9" name="Slide Number Placeholder 8">
            <a:extLst>
              <a:ext uri="{FF2B5EF4-FFF2-40B4-BE49-F238E27FC236}">
                <a16:creationId xmlns:a16="http://schemas.microsoft.com/office/drawing/2014/main" id="{9D91B797-1514-4178-B4AD-AFE930D23265}"/>
              </a:ext>
            </a:extLst>
          </p:cNvPr>
          <p:cNvSpPr>
            <a:spLocks noGrp="1"/>
          </p:cNvSpPr>
          <p:nvPr>
            <p:ph type="sldNum" sz="quarter" idx="4"/>
          </p:nvPr>
        </p:nvSpPr>
        <p:spPr>
          <a:xfrm>
            <a:off x="10448364" y="6436659"/>
            <a:ext cx="1093695" cy="284816"/>
          </a:xfrm>
          <a:prstGeom prst="rect">
            <a:avLst/>
          </a:prstGeom>
        </p:spPr>
        <p:txBody>
          <a:bodyPr vert="horz" lIns="0" tIns="0" rIns="0" bIns="0" rtlCol="0" anchor="ctr"/>
          <a:lstStyle>
            <a:lvl1pPr algn="r">
              <a:defRPr sz="1000">
                <a:solidFill>
                  <a:schemeClr val="tx1"/>
                </a:solidFill>
              </a:defRPr>
            </a:lvl1pPr>
          </a:lstStyle>
          <a:p>
            <a:fld id="{31160B98-140E-4345-B1A3-2A7247C42973}" type="slidenum">
              <a:rPr lang="fi-FI" smtClean="0"/>
              <a:pPr/>
              <a:t>‹#›</a:t>
            </a:fld>
            <a:endParaRPr lang="fi-FI"/>
          </a:p>
        </p:txBody>
      </p:sp>
    </p:spTree>
    <p:extLst>
      <p:ext uri="{BB962C8B-B14F-4D97-AF65-F5344CB8AC3E}">
        <p14:creationId xmlns:p14="http://schemas.microsoft.com/office/powerpoint/2010/main" val="4203154310"/>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3" r:id="rId3"/>
    <p:sldLayoutId id="2147483666" r:id="rId4"/>
    <p:sldLayoutId id="2147483650" r:id="rId5"/>
    <p:sldLayoutId id="2147483662" r:id="rId6"/>
    <p:sldLayoutId id="2147483651" r:id="rId7"/>
    <p:sldLayoutId id="2147483664" r:id="rId8"/>
    <p:sldLayoutId id="2147483654" r:id="rId9"/>
    <p:sldLayoutId id="2147483655" r:id="rId10"/>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68288" indent="-268288" algn="l" defTabSz="914400" rtl="0" eaLnBrk="1" latinLnBrk="0" hangingPunct="1">
        <a:lnSpc>
          <a:spcPct val="95000"/>
        </a:lnSpc>
        <a:spcBef>
          <a:spcPts val="600"/>
        </a:spcBef>
        <a:buSzPct val="120000"/>
        <a:buFont typeface="Symbol" panose="05050102010706020507" pitchFamily="18" charset="2"/>
        <a:buChar char=""/>
        <a:defRPr sz="2400" kern="1200">
          <a:solidFill>
            <a:schemeClr val="tx1"/>
          </a:solidFill>
          <a:latin typeface="+mn-lt"/>
          <a:ea typeface="+mn-ea"/>
          <a:cs typeface="+mn-cs"/>
        </a:defRPr>
      </a:lvl1pPr>
      <a:lvl2pPr marL="538163" indent="-269875" algn="l" defTabSz="914400" rtl="0" eaLnBrk="1" latinLnBrk="0" hangingPunct="1">
        <a:lnSpc>
          <a:spcPct val="95000"/>
        </a:lnSpc>
        <a:spcBef>
          <a:spcPts val="600"/>
        </a:spcBef>
        <a:buSzPct val="120000"/>
        <a:buFont typeface="Symbol" panose="05050102010706020507" pitchFamily="18" charset="2"/>
        <a:buChar char=""/>
        <a:defRPr sz="2000" kern="1200">
          <a:solidFill>
            <a:schemeClr val="tx1"/>
          </a:solidFill>
          <a:latin typeface="+mn-lt"/>
          <a:ea typeface="+mn-ea"/>
          <a:cs typeface="+mn-cs"/>
        </a:defRPr>
      </a:lvl2pPr>
      <a:lvl3pPr marL="806450" indent="-268288" algn="l" defTabSz="914400" rtl="0" eaLnBrk="1" latinLnBrk="0" hangingPunct="1">
        <a:lnSpc>
          <a:spcPct val="95000"/>
        </a:lnSpc>
        <a:spcBef>
          <a:spcPts val="600"/>
        </a:spcBef>
        <a:buSzPct val="120000"/>
        <a:buFont typeface="Symbol" panose="05050102010706020507" pitchFamily="18" charset="2"/>
        <a:buChar char=""/>
        <a:defRPr sz="1800" kern="1200">
          <a:solidFill>
            <a:schemeClr val="tx1"/>
          </a:solidFill>
          <a:latin typeface="+mn-lt"/>
          <a:ea typeface="+mn-ea"/>
          <a:cs typeface="+mn-cs"/>
        </a:defRPr>
      </a:lvl3pPr>
      <a:lvl4pPr marL="1165225" indent="-268288" algn="l" defTabSz="914400" rtl="0" eaLnBrk="1" latinLnBrk="0" hangingPunct="1">
        <a:lnSpc>
          <a:spcPct val="95000"/>
        </a:lnSpc>
        <a:spcBef>
          <a:spcPts val="600"/>
        </a:spcBef>
        <a:buSzPct val="120000"/>
        <a:buFont typeface="Symbol" panose="05050102010706020507" pitchFamily="18" charset="2"/>
        <a:buChar char=""/>
        <a:defRPr sz="1600" kern="1200">
          <a:solidFill>
            <a:schemeClr val="tx1"/>
          </a:solidFill>
          <a:latin typeface="+mn-lt"/>
          <a:ea typeface="+mn-ea"/>
          <a:cs typeface="+mn-cs"/>
        </a:defRPr>
      </a:lvl4pPr>
      <a:lvl5pPr marL="1435100" indent="-269875" algn="l" defTabSz="914400" rtl="0" eaLnBrk="1" latinLnBrk="0" hangingPunct="1">
        <a:lnSpc>
          <a:spcPct val="95000"/>
        </a:lnSpc>
        <a:spcBef>
          <a:spcPts val="600"/>
        </a:spcBef>
        <a:buSzPct val="120000"/>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7061F7-3496-9B3A-25F5-A1579A450360}"/>
              </a:ext>
            </a:extLst>
          </p:cNvPr>
          <p:cNvSpPr>
            <a:spLocks noGrp="1"/>
          </p:cNvSpPr>
          <p:nvPr>
            <p:ph type="ctrTitle"/>
          </p:nvPr>
        </p:nvSpPr>
        <p:spPr/>
        <p:txBody>
          <a:bodyPr/>
          <a:lstStyle/>
          <a:p>
            <a:r>
              <a:rPr lang="fi-FI"/>
              <a:t>Kuulemistilaisuus:</a:t>
            </a:r>
            <a:br>
              <a:rPr lang="fi-FI"/>
            </a:br>
            <a:r>
              <a:rPr lang="fi-FI"/>
              <a:t>Kela-korvausten parannukset ja laajennukset</a:t>
            </a:r>
          </a:p>
        </p:txBody>
      </p:sp>
      <p:sp>
        <p:nvSpPr>
          <p:cNvPr id="3" name="Alaotsikko 2">
            <a:extLst>
              <a:ext uri="{FF2B5EF4-FFF2-40B4-BE49-F238E27FC236}">
                <a16:creationId xmlns:a16="http://schemas.microsoft.com/office/drawing/2014/main" id="{D51EDBF4-4071-DB08-B515-535468C41A30}"/>
              </a:ext>
            </a:extLst>
          </p:cNvPr>
          <p:cNvSpPr>
            <a:spLocks noGrp="1"/>
          </p:cNvSpPr>
          <p:nvPr>
            <p:ph type="subTitle" idx="1"/>
          </p:nvPr>
        </p:nvSpPr>
        <p:spPr/>
        <p:txBody>
          <a:bodyPr/>
          <a:lstStyle/>
          <a:p>
            <a:r>
              <a:rPr lang="fi-FI"/>
              <a:t>Johtaja Essi Rentola</a:t>
            </a:r>
          </a:p>
          <a:p>
            <a:r>
              <a:rPr lang="fi-FI"/>
              <a:t>Erityisasiantuntija Hanna Tervahauta</a:t>
            </a:r>
          </a:p>
          <a:p>
            <a:r>
              <a:rPr lang="fi-FI"/>
              <a:t>25.10.2024</a:t>
            </a:r>
          </a:p>
        </p:txBody>
      </p:sp>
    </p:spTree>
    <p:extLst>
      <p:ext uri="{BB962C8B-B14F-4D97-AF65-F5344CB8AC3E}">
        <p14:creationId xmlns:p14="http://schemas.microsoft.com/office/powerpoint/2010/main" val="1861500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0FA8FA-EF2C-B60B-C36E-18EA3DB9205A}"/>
              </a:ext>
            </a:extLst>
          </p:cNvPr>
          <p:cNvSpPr>
            <a:spLocks noGrp="1"/>
          </p:cNvSpPr>
          <p:nvPr>
            <p:ph idx="1"/>
          </p:nvPr>
        </p:nvSpPr>
        <p:spPr>
          <a:xfrm>
            <a:off x="649940" y="1818341"/>
            <a:ext cx="10600446" cy="4155422"/>
          </a:xfrm>
        </p:spPr>
        <p:txBody>
          <a:bodyPr vert="horz" lIns="0" tIns="0" rIns="0" bIns="0" rtlCol="0" anchor="t">
            <a:noAutofit/>
          </a:bodyPr>
          <a:lstStyle/>
          <a:p>
            <a:pPr marL="267970" indent="-267970"/>
            <a:r>
              <a:rPr lang="fi-FI" sz="2100" b="1"/>
              <a:t>Silmätautien</a:t>
            </a:r>
            <a:r>
              <a:rPr lang="fi-FI" sz="2100"/>
              <a:t> </a:t>
            </a:r>
            <a:r>
              <a:rPr lang="fi-FI" sz="2100" b="1"/>
              <a:t>erikoislääkärien sekä naistentautien ja synnytysten erikoislääkärien (gynekologien) </a:t>
            </a:r>
            <a:r>
              <a:rPr lang="fi-FI" sz="2100"/>
              <a:t>vastaanottokäyntien korvauksia korotettaisiin</a:t>
            </a:r>
            <a:endParaRPr lang="fi-FI"/>
          </a:p>
          <a:p>
            <a:pPr marL="537845" lvl="1"/>
            <a:r>
              <a:rPr lang="fi-FI" sz="1800">
                <a:cs typeface="Arial"/>
              </a:rPr>
              <a:t>Silmätautien erikoislääkärin korvaustaksa nousisi 30 eurosta arviolta noin 50-60 euroon</a:t>
            </a:r>
            <a:endParaRPr lang="fi-FI" sz="1800"/>
          </a:p>
          <a:p>
            <a:pPr marL="537845" lvl="1"/>
            <a:r>
              <a:rPr lang="fi-FI" sz="1800"/>
              <a:t>Gynekologien korvaustaksa nousisi 30 eurosta arviolta noin 60-70 euroon</a:t>
            </a:r>
            <a:endParaRPr lang="fi-FI" sz="1800">
              <a:cs typeface="Arial"/>
            </a:endParaRPr>
          </a:p>
          <a:p>
            <a:pPr marL="267970" indent="-267970"/>
            <a:r>
              <a:rPr lang="fi-FI" sz="2100" b="1"/>
              <a:t>Fysioterapiakäynneistä </a:t>
            </a:r>
            <a:r>
              <a:rPr lang="fi-FI" sz="2100"/>
              <a:t>saisi </a:t>
            </a:r>
            <a:r>
              <a:rPr lang="fi-FI" sz="2100" b="1"/>
              <a:t>suoravastaanotosta </a:t>
            </a:r>
            <a:r>
              <a:rPr lang="fi-FI" sz="2100"/>
              <a:t>korvauksen</a:t>
            </a:r>
            <a:endParaRPr lang="fi-FI" sz="2100">
              <a:cs typeface="Arial" panose="020B0604020202020204"/>
            </a:endParaRPr>
          </a:p>
          <a:p>
            <a:pPr marL="537845" lvl="1"/>
            <a:r>
              <a:rPr lang="fi-FI" sz="1800"/>
              <a:t>Korvauksen saisi ilman lääkärin lähetettä enintään neljästä käynnistä vuodessa</a:t>
            </a:r>
            <a:endParaRPr lang="fi-FI" sz="1800">
              <a:cs typeface="Arial"/>
            </a:endParaRPr>
          </a:p>
          <a:p>
            <a:pPr marL="537845" lvl="1"/>
            <a:r>
              <a:rPr lang="fi-FI" sz="1800"/>
              <a:t>Korvaustaksa arviolta noin 15 euroa</a:t>
            </a:r>
            <a:endParaRPr lang="fi-FI" sz="1800">
              <a:cs typeface="Arial"/>
            </a:endParaRPr>
          </a:p>
          <a:p>
            <a:pPr marL="267970" indent="-267970"/>
            <a:r>
              <a:rPr lang="fi-FI" sz="2100" b="1"/>
              <a:t>Suuhygienistikäynteihin</a:t>
            </a:r>
            <a:r>
              <a:rPr lang="fi-FI" sz="2100"/>
              <a:t> lisättäisiin korvattavuus </a:t>
            </a:r>
            <a:r>
              <a:rPr lang="fi-FI" sz="2100" b="1"/>
              <a:t>suoravastaanotosta</a:t>
            </a:r>
            <a:endParaRPr lang="fi-FI" sz="2100">
              <a:cs typeface="Arial" panose="020B0604020202020204"/>
            </a:endParaRPr>
          </a:p>
          <a:p>
            <a:pPr marL="537845" lvl="1"/>
            <a:r>
              <a:rPr lang="fi-FI" sz="1800"/>
              <a:t>Korvauksen saisi myös ilman hammaslääkärin lähetettä enintään kahdesta käynnistä vuodessa</a:t>
            </a:r>
            <a:endParaRPr lang="fi-FI" sz="1800">
              <a:cs typeface="Arial" panose="020B0604020202020204"/>
            </a:endParaRPr>
          </a:p>
          <a:p>
            <a:pPr marL="267970" indent="-267970"/>
            <a:r>
              <a:rPr lang="fi-FI" sz="2100" b="1"/>
              <a:t>Hammashoidon</a:t>
            </a:r>
            <a:r>
              <a:rPr lang="fi-FI" sz="2100"/>
              <a:t> korvauksia korotettaisiin vuositasolla noin 9-17 miljoonaa euroa</a:t>
            </a:r>
          </a:p>
          <a:p>
            <a:pPr marL="537845" lvl="1" indent="-267970"/>
            <a:r>
              <a:rPr lang="fi-FI" sz="1700"/>
              <a:t>Kela arvioi kohdentamista korvaustaksoja vahvistaessaan</a:t>
            </a:r>
          </a:p>
          <a:p>
            <a:pPr marL="267970" indent="-267970"/>
            <a:r>
              <a:rPr lang="fi-FI" sz="2100" b="1"/>
              <a:t>Mielenterveyspalvelujen </a:t>
            </a:r>
            <a:r>
              <a:rPr lang="fi-FI" sz="2100"/>
              <a:t>korotuksiin ohjattaisiin vuositasolla noin 1 miljoona euroa</a:t>
            </a:r>
          </a:p>
          <a:p>
            <a:pPr marL="537845" lvl="1" indent="-267970"/>
            <a:r>
              <a:rPr lang="fi-FI" sz="1700"/>
              <a:t>Kela arvioi kohdentamista korvaustaksoja vahvistaessaan</a:t>
            </a:r>
            <a:endParaRPr lang="fi-FI" sz="1700">
              <a:solidFill>
                <a:srgbClr val="FF0000"/>
              </a:solidFill>
              <a:cs typeface="Arial" panose="020B0604020202020204"/>
            </a:endParaRPr>
          </a:p>
          <a:p>
            <a:pPr marL="267970" indent="-267970"/>
            <a:endParaRPr lang="fi-FI" sz="2100">
              <a:solidFill>
                <a:srgbClr val="FF0000"/>
              </a:solidFill>
              <a:cs typeface="Arial" panose="020B0604020202020204"/>
            </a:endParaRPr>
          </a:p>
        </p:txBody>
      </p:sp>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err="1"/>
              <a:t>Mikä</a:t>
            </a:r>
            <a:r>
              <a:rPr lang="en-GB" b="1"/>
              <a:t> </a:t>
            </a:r>
            <a:r>
              <a:rPr lang="en-GB" b="1" err="1"/>
              <a:t>muuttuisi</a:t>
            </a:r>
            <a:r>
              <a:rPr lang="en-GB" b="1"/>
              <a:t> 1.4.2025 </a:t>
            </a:r>
            <a:r>
              <a:rPr lang="en-GB" b="1" err="1"/>
              <a:t>nyt</a:t>
            </a:r>
            <a:r>
              <a:rPr lang="en-GB" b="1"/>
              <a:t> </a:t>
            </a:r>
            <a:r>
              <a:rPr lang="en-GB" b="1" err="1"/>
              <a:t>voimassa</a:t>
            </a:r>
            <a:r>
              <a:rPr lang="en-GB" b="1"/>
              <a:t> </a:t>
            </a:r>
            <a:r>
              <a:rPr lang="en-GB" b="1" err="1"/>
              <a:t>oleviin</a:t>
            </a:r>
            <a:r>
              <a:rPr lang="en-GB" b="1"/>
              <a:t> Kela-</a:t>
            </a:r>
            <a:r>
              <a:rPr lang="en-GB" b="1" err="1"/>
              <a:t>korvauksiin</a:t>
            </a:r>
            <a:r>
              <a:rPr lang="en-GB" b="1"/>
              <a:t> </a:t>
            </a:r>
            <a:r>
              <a:rPr lang="en-GB" b="1" err="1"/>
              <a:t>nähden</a:t>
            </a:r>
            <a:r>
              <a:rPr lang="en-GB" b="1"/>
              <a:t>?</a:t>
            </a:r>
          </a:p>
        </p:txBody>
      </p:sp>
    </p:spTree>
    <p:extLst>
      <p:ext uri="{BB962C8B-B14F-4D97-AF65-F5344CB8AC3E}">
        <p14:creationId xmlns:p14="http://schemas.microsoft.com/office/powerpoint/2010/main" val="3577760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err="1"/>
              <a:t>Mitä</a:t>
            </a:r>
            <a:r>
              <a:rPr lang="en-GB" b="1"/>
              <a:t> </a:t>
            </a:r>
            <a:r>
              <a:rPr lang="en-GB" b="1" err="1"/>
              <a:t>säilytettiin</a:t>
            </a:r>
            <a:r>
              <a:rPr lang="en-GB" b="1"/>
              <a:t> </a:t>
            </a:r>
            <a:r>
              <a:rPr lang="en-GB" b="1" err="1"/>
              <a:t>loppukeväästä</a:t>
            </a:r>
            <a:r>
              <a:rPr lang="en-GB" b="1"/>
              <a:t> 2024 </a:t>
            </a:r>
            <a:r>
              <a:rPr lang="en-GB" b="1" err="1"/>
              <a:t>lausuntokierroksella</a:t>
            </a:r>
            <a:r>
              <a:rPr lang="en-GB" b="1"/>
              <a:t> </a:t>
            </a:r>
            <a:r>
              <a:rPr lang="en-GB" b="1" err="1"/>
              <a:t>olleesta</a:t>
            </a:r>
            <a:r>
              <a:rPr lang="en-GB" b="1"/>
              <a:t> </a:t>
            </a:r>
            <a:r>
              <a:rPr lang="en-GB" b="1" err="1"/>
              <a:t>versiosta</a:t>
            </a:r>
            <a:r>
              <a:rPr lang="en-GB" b="1"/>
              <a:t>?</a:t>
            </a:r>
          </a:p>
        </p:txBody>
      </p:sp>
      <p:sp>
        <p:nvSpPr>
          <p:cNvPr id="7" name="Content Placeholder 2">
            <a:extLst>
              <a:ext uri="{FF2B5EF4-FFF2-40B4-BE49-F238E27FC236}">
                <a16:creationId xmlns:a16="http://schemas.microsoft.com/office/drawing/2014/main" id="{22E8F2F7-76E9-F8BA-0556-8E11F5D6AB1B}"/>
              </a:ext>
            </a:extLst>
          </p:cNvPr>
          <p:cNvSpPr>
            <a:spLocks noGrp="1"/>
          </p:cNvSpPr>
          <p:nvPr>
            <p:ph idx="1"/>
          </p:nvPr>
        </p:nvSpPr>
        <p:spPr>
          <a:xfrm>
            <a:off x="649940" y="1843741"/>
            <a:ext cx="10600446" cy="4155422"/>
          </a:xfrm>
        </p:spPr>
        <p:txBody>
          <a:bodyPr vert="horz" lIns="0" tIns="0" rIns="0" bIns="0" rtlCol="0" anchor="t">
            <a:noAutofit/>
          </a:bodyPr>
          <a:lstStyle/>
          <a:p>
            <a:pPr marL="267970" indent="-267970"/>
            <a:r>
              <a:rPr lang="fi-FI" sz="2100"/>
              <a:t>Suuhygienistikäynteihin lisättäisiin suoravastaanottojen korvattavuus</a:t>
            </a:r>
            <a:endParaRPr lang="fi-FI"/>
          </a:p>
          <a:p>
            <a:pPr marL="537845" lvl="1"/>
            <a:r>
              <a:rPr lang="fi-FI"/>
              <a:t>Korvauksen saisi myös ilman hammaslääkärin lähetettä enintään kahdesta käynnistä vuodessa</a:t>
            </a:r>
            <a:endParaRPr lang="fi-FI">
              <a:cs typeface="Arial"/>
            </a:endParaRPr>
          </a:p>
          <a:p>
            <a:pPr marL="537845" lvl="1"/>
            <a:endParaRPr lang="fi-FI">
              <a:cs typeface="Arial"/>
            </a:endParaRPr>
          </a:p>
          <a:p>
            <a:pPr marL="267970" indent="-267970"/>
            <a:r>
              <a:rPr lang="fi-FI" sz="2100"/>
              <a:t>Fysioterapian suoravastaanottojen korvattavuus</a:t>
            </a:r>
          </a:p>
          <a:p>
            <a:pPr marL="537845" lvl="1"/>
            <a:r>
              <a:rPr lang="fi-FI"/>
              <a:t>Korvauksen saisi ilman lääkärin lähetettä enintään neljästä käynnistä vuodessa</a:t>
            </a:r>
          </a:p>
          <a:p>
            <a:pPr marL="537845" lvl="1"/>
            <a:endParaRPr lang="fi-FI">
              <a:cs typeface="Arial"/>
            </a:endParaRPr>
          </a:p>
          <a:p>
            <a:pPr marL="267970" lvl="1" indent="-267970"/>
            <a:r>
              <a:rPr lang="fi-FI" sz="2100"/>
              <a:t>Hedelmöityshoidot palautettaisiin korvattavaksi</a:t>
            </a:r>
          </a:p>
          <a:p>
            <a:pPr marL="537845" lvl="1"/>
            <a:r>
              <a:rPr lang="fi-FI"/>
              <a:t>Hallitus on antanut esityksen HE 174/2024 vp</a:t>
            </a:r>
            <a:endParaRPr lang="fi-FI">
              <a:cs typeface="Arial"/>
            </a:endParaRPr>
          </a:p>
          <a:p>
            <a:pPr marL="537845" lvl="1"/>
            <a:endParaRPr lang="fi-FI">
              <a:cs typeface="Arial"/>
            </a:endParaRPr>
          </a:p>
        </p:txBody>
      </p:sp>
    </p:spTree>
    <p:extLst>
      <p:ext uri="{BB962C8B-B14F-4D97-AF65-F5344CB8AC3E}">
        <p14:creationId xmlns:p14="http://schemas.microsoft.com/office/powerpoint/2010/main" val="2566556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err="1"/>
              <a:t>Mitä</a:t>
            </a:r>
            <a:r>
              <a:rPr lang="en-GB" b="1"/>
              <a:t> </a:t>
            </a:r>
            <a:r>
              <a:rPr lang="en-GB" b="1" err="1"/>
              <a:t>jätettiin</a:t>
            </a:r>
            <a:r>
              <a:rPr lang="en-GB" b="1"/>
              <a:t> pois </a:t>
            </a:r>
            <a:r>
              <a:rPr lang="en-GB" b="1" err="1"/>
              <a:t>loppukeväästä</a:t>
            </a:r>
            <a:r>
              <a:rPr lang="en-GB" b="1"/>
              <a:t> 2024 </a:t>
            </a:r>
            <a:r>
              <a:rPr lang="en-GB" b="1" err="1"/>
              <a:t>lausuntokierroksella</a:t>
            </a:r>
            <a:r>
              <a:rPr lang="en-GB" b="1"/>
              <a:t> </a:t>
            </a:r>
            <a:r>
              <a:rPr lang="en-GB" b="1" err="1"/>
              <a:t>olleesta</a:t>
            </a:r>
            <a:r>
              <a:rPr lang="en-GB" b="1"/>
              <a:t> </a:t>
            </a:r>
            <a:r>
              <a:rPr lang="en-GB" b="1" err="1"/>
              <a:t>versiosta</a:t>
            </a:r>
            <a:r>
              <a:rPr lang="en-GB" b="1"/>
              <a:t>?</a:t>
            </a:r>
            <a:endParaRPr lang="en-GB" b="1" i="1"/>
          </a:p>
        </p:txBody>
      </p:sp>
      <p:sp>
        <p:nvSpPr>
          <p:cNvPr id="7" name="Content Placeholder 2">
            <a:extLst>
              <a:ext uri="{FF2B5EF4-FFF2-40B4-BE49-F238E27FC236}">
                <a16:creationId xmlns:a16="http://schemas.microsoft.com/office/drawing/2014/main" id="{22E8F2F7-76E9-F8BA-0556-8E11F5D6AB1B}"/>
              </a:ext>
            </a:extLst>
          </p:cNvPr>
          <p:cNvSpPr>
            <a:spLocks noGrp="1"/>
          </p:cNvSpPr>
          <p:nvPr>
            <p:ph idx="1"/>
          </p:nvPr>
        </p:nvSpPr>
        <p:spPr>
          <a:xfrm>
            <a:off x="649940" y="1818340"/>
            <a:ext cx="10600446" cy="4860755"/>
          </a:xfrm>
        </p:spPr>
        <p:txBody>
          <a:bodyPr vert="horz" lIns="0" tIns="0" rIns="0" bIns="0" rtlCol="0" anchor="t">
            <a:noAutofit/>
          </a:bodyPr>
          <a:lstStyle/>
          <a:p>
            <a:pPr marL="267970" indent="-267970"/>
            <a:r>
              <a:rPr lang="fi-FI" sz="2100"/>
              <a:t>Lähetekäytäntö, jossa erikoislääkärin vastaanottokäynnistä olisi jatkossa saanut Kela-korvauksen vain, jos kyseessä olisi ollut yleislääkärin tai yleislääketieteen erikoislääkärin lähetteen perusteella tapahtunut käynti</a:t>
            </a:r>
            <a:endParaRPr lang="fi-FI" sz="2100">
              <a:cs typeface="Arial"/>
            </a:endParaRPr>
          </a:p>
          <a:p>
            <a:pPr marL="537845" lvl="1"/>
            <a:r>
              <a:rPr lang="fi-FI"/>
              <a:t>Lähetekäytäntöön olisi ollut joitakin poikkeuksia, esim. naistentautien ja synnytysten sekä silmätautien erikoislääkärikäyntien osalta</a:t>
            </a:r>
            <a:endParaRPr lang="fi-FI">
              <a:cs typeface="Arial"/>
            </a:endParaRPr>
          </a:p>
          <a:p>
            <a:pPr marL="537845" lvl="1"/>
            <a:endParaRPr lang="fi-FI"/>
          </a:p>
          <a:p>
            <a:pPr marL="267970" indent="-267970"/>
            <a:r>
              <a:rPr lang="fi-FI" sz="2100"/>
              <a:t>Hammaslääkärin suorittama suun ja hampaiden tutkimus olisi jatkossa korvattu terveelle aikuiselle, jolla ei ole kohonnutta riskiä suun sairauksiin, kerran joka neljäs kalenterivuosi (nykyisin kerran joka toinen kalenterivuosi)</a:t>
            </a:r>
            <a:endParaRPr lang="fi-FI" sz="2100">
              <a:cs typeface="Arial"/>
            </a:endParaRPr>
          </a:p>
          <a:p>
            <a:pPr marL="537845" lvl="1" indent="-267970"/>
            <a:r>
              <a:rPr lang="fi-FI">
                <a:cs typeface="Arial" panose="020B0604020202020204"/>
              </a:rPr>
              <a:t>Tarkoitus saattaa voimaan vuoden 2026 alusta erillisellä hallituksen esityksellä</a:t>
            </a:r>
          </a:p>
          <a:p>
            <a:pPr marL="267970" indent="-267970"/>
            <a:r>
              <a:rPr lang="fi-FI" sz="2100"/>
              <a:t>Hammaslääkärilähetteen perusteella suuhygienistikäyntien korvattavuus 4 vuoden lähetteellä (nykyisin 2 vuoden lähetteellä)</a:t>
            </a:r>
          </a:p>
          <a:p>
            <a:pPr marL="537845" lvl="1" indent="-267970"/>
            <a:r>
              <a:rPr lang="fi-FI">
                <a:cs typeface="Arial" panose="020B0604020202020204"/>
              </a:rPr>
              <a:t>Tarkoitus saattaa voimaan vuoden 2026 alusta erillisellä hallituksen esityksellä</a:t>
            </a:r>
          </a:p>
        </p:txBody>
      </p:sp>
    </p:spTree>
    <p:extLst>
      <p:ext uri="{BB962C8B-B14F-4D97-AF65-F5344CB8AC3E}">
        <p14:creationId xmlns:p14="http://schemas.microsoft.com/office/powerpoint/2010/main" val="3512318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0FA8FA-EF2C-B60B-C36E-18EA3DB9205A}"/>
              </a:ext>
            </a:extLst>
          </p:cNvPr>
          <p:cNvSpPr>
            <a:spLocks noGrp="1"/>
          </p:cNvSpPr>
          <p:nvPr>
            <p:ph idx="1"/>
          </p:nvPr>
        </p:nvSpPr>
        <p:spPr>
          <a:xfrm>
            <a:off x="649940" y="1792941"/>
            <a:ext cx="10600446" cy="4155422"/>
          </a:xfrm>
        </p:spPr>
        <p:txBody>
          <a:bodyPr vert="horz" lIns="0" tIns="0" rIns="0" bIns="0" rtlCol="0" anchor="t">
            <a:noAutofit/>
          </a:bodyPr>
          <a:lstStyle/>
          <a:p>
            <a:pPr marL="267970" indent="-267970"/>
            <a:r>
              <a:rPr lang="fi-FI" sz="2100">
                <a:cs typeface="Arial"/>
              </a:rPr>
              <a:t>Nykyistä useammalla olisi halutessaan taloudellisesti mahdollista käyttää </a:t>
            </a:r>
            <a:r>
              <a:rPr lang="fi-FI" sz="2100">
                <a:cs typeface="Arial"/>
                <a:sym typeface="Wingdings" panose="05000000000000000000" pitchFamily="2" charset="2"/>
              </a:rPr>
              <a:t>yksityisen terveydenhuollon palveluja</a:t>
            </a:r>
          </a:p>
          <a:p>
            <a:pPr marL="267970" indent="-267970"/>
            <a:r>
              <a:rPr lang="fi-FI" sz="2100">
                <a:cs typeface="Arial"/>
              </a:rPr>
              <a:t>Valinnanvapaus kasvaisi</a:t>
            </a:r>
          </a:p>
          <a:p>
            <a:pPr marL="267970" indent="-267970"/>
            <a:r>
              <a:rPr lang="fi-FI" sz="2100">
                <a:cs typeface="Arial"/>
              </a:rPr>
              <a:t>Julkisen terveydenhuollon taakka voisi keventyä</a:t>
            </a:r>
          </a:p>
          <a:p>
            <a:pPr marL="537845" lvl="1">
              <a:buFont typeface="Wingdings" panose="05000000000000000000" pitchFamily="2" charset="2"/>
              <a:buChar char="Ø"/>
            </a:pPr>
            <a:r>
              <a:rPr lang="fi-FI" sz="2100">
                <a:cs typeface="Arial"/>
              </a:rPr>
              <a:t>Julkisen terveydenhuollon jonojen lyhentyessä pääsy julkiseen terveydenhuoltoon voisi helpottua</a:t>
            </a:r>
          </a:p>
          <a:p>
            <a:pPr marL="267970" marR="0" lvl="0" indent="-267970" algn="l" defTabSz="914400" rtl="0" eaLnBrk="1" fontAlgn="auto" latinLnBrk="0" hangingPunct="1">
              <a:lnSpc>
                <a:spcPct val="95000"/>
              </a:lnSpc>
              <a:spcBef>
                <a:spcPts val="600"/>
              </a:spcBef>
              <a:spcAft>
                <a:spcPts val="0"/>
              </a:spcAft>
              <a:buClrTx/>
              <a:buSzPct val="120000"/>
              <a:buFont typeface="Symbol" panose="05050102010706020507" pitchFamily="18" charset="2"/>
              <a:buChar char=""/>
              <a:tabLst/>
              <a:defRPr/>
            </a:pPr>
            <a:r>
              <a:rPr kumimoji="0" lang="fi-FI" sz="2100" b="0" i="0" u="none" strike="noStrike" kern="1200" cap="none" spc="0" normalizeH="0" baseline="0" noProof="0">
                <a:ln>
                  <a:noFill/>
                </a:ln>
                <a:solidFill>
                  <a:srgbClr val="464646"/>
                </a:solidFill>
                <a:effectLst/>
                <a:uLnTx/>
                <a:uFillTx/>
                <a:latin typeface="Arial" panose="020B0604020202020204"/>
                <a:ea typeface="+mn-ea"/>
                <a:cs typeface="Arial"/>
              </a:rPr>
              <a:t>Korvattavuuden laajentaminen lisäisi mahdollisuuksia asioida yksityisessä terveydenhuollossa myös sen vuoksi, että sairausvakuutuslain mukaisia matkakorvauksia voi saada yksityiseen terveydenhuoltoon tehtävästä matkasta vain, </a:t>
            </a:r>
            <a:r>
              <a:rPr lang="fi-FI" sz="2100">
                <a:solidFill>
                  <a:srgbClr val="464646"/>
                </a:solidFill>
                <a:latin typeface="Arial" panose="020B0604020202020204"/>
                <a:cs typeface="Arial"/>
              </a:rPr>
              <a:t>jos palvelu on itsessään Kela-korvattavaa</a:t>
            </a:r>
          </a:p>
          <a:p>
            <a:pPr marL="267970" indent="-267970">
              <a:defRPr/>
            </a:pPr>
            <a:r>
              <a:rPr lang="fi-FI" sz="2100">
                <a:solidFill>
                  <a:srgbClr val="464646"/>
                </a:solidFill>
                <a:latin typeface="Arial" panose="020B0604020202020204"/>
                <a:cs typeface="Arial"/>
              </a:rPr>
              <a:t>Kela-korvausten kehittäminen on osa laajempaa terveydenhuoltojärjestelmän kehittämistyötä</a:t>
            </a:r>
          </a:p>
          <a:p>
            <a:pPr marL="267970" marR="0" lvl="0" indent="-267970" algn="l" defTabSz="914400" rtl="0" eaLnBrk="1" fontAlgn="auto" latinLnBrk="0" hangingPunct="1">
              <a:lnSpc>
                <a:spcPct val="95000"/>
              </a:lnSpc>
              <a:spcBef>
                <a:spcPts val="600"/>
              </a:spcBef>
              <a:spcAft>
                <a:spcPts val="0"/>
              </a:spcAft>
              <a:buClrTx/>
              <a:buSzPct val="120000"/>
              <a:buFont typeface="Symbol" panose="05050102010706020507" pitchFamily="18" charset="2"/>
              <a:buChar char=""/>
              <a:tabLst/>
              <a:defRPr/>
            </a:pPr>
            <a:endParaRPr lang="fi-FI" sz="2500">
              <a:cs typeface="Arial"/>
            </a:endParaRPr>
          </a:p>
          <a:p>
            <a:pPr marL="267970" indent="-267970">
              <a:buFont typeface="Arial" panose="020B0604020202020204" pitchFamily="34" charset="0"/>
              <a:buChar char="•"/>
            </a:pPr>
            <a:endParaRPr lang="fi-FI" sz="2500">
              <a:cs typeface="Arial"/>
            </a:endParaRPr>
          </a:p>
        </p:txBody>
      </p:sp>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a:cs typeface="Arial"/>
              </a:rPr>
              <a:t>Kela-</a:t>
            </a:r>
            <a:r>
              <a:rPr lang="en-GB" b="1" err="1">
                <a:cs typeface="Arial"/>
              </a:rPr>
              <a:t>korvausten</a:t>
            </a:r>
            <a:r>
              <a:rPr lang="en-GB" b="1">
                <a:cs typeface="Arial"/>
              </a:rPr>
              <a:t> </a:t>
            </a:r>
            <a:r>
              <a:rPr lang="en-GB" b="1" err="1">
                <a:cs typeface="Arial"/>
              </a:rPr>
              <a:t>parannusten</a:t>
            </a:r>
            <a:r>
              <a:rPr lang="en-GB" b="1">
                <a:cs typeface="Arial"/>
              </a:rPr>
              <a:t> ja </a:t>
            </a:r>
            <a:r>
              <a:rPr lang="en-GB" b="1" err="1">
                <a:cs typeface="Arial"/>
              </a:rPr>
              <a:t>laajennusten</a:t>
            </a:r>
            <a:r>
              <a:rPr lang="en-GB" b="1">
                <a:cs typeface="Arial"/>
              </a:rPr>
              <a:t> </a:t>
            </a:r>
            <a:r>
              <a:rPr lang="en-GB" b="1" err="1">
                <a:cs typeface="Arial"/>
              </a:rPr>
              <a:t>vaikutuksista</a:t>
            </a:r>
            <a:endParaRPr lang="en-GB" b="1">
              <a:cs typeface="Arial"/>
            </a:endParaRPr>
          </a:p>
        </p:txBody>
      </p:sp>
    </p:spTree>
    <p:extLst>
      <p:ext uri="{BB962C8B-B14F-4D97-AF65-F5344CB8AC3E}">
        <p14:creationId xmlns:p14="http://schemas.microsoft.com/office/powerpoint/2010/main" val="4111066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A6AB69-5412-635D-A579-2500EFF84017}"/>
              </a:ext>
            </a:extLst>
          </p:cNvPr>
          <p:cNvSpPr>
            <a:spLocks noGrp="1"/>
          </p:cNvSpPr>
          <p:nvPr>
            <p:ph type="title"/>
          </p:nvPr>
        </p:nvSpPr>
        <p:spPr>
          <a:xfrm>
            <a:off x="659880" y="4852880"/>
            <a:ext cx="7360998" cy="1143000"/>
          </a:xfrm>
        </p:spPr>
        <p:txBody>
          <a:bodyPr/>
          <a:lstStyle/>
          <a:p>
            <a:r>
              <a:rPr lang="en-GB"/>
              <a:t>Kiitos!</a:t>
            </a:r>
            <a:br>
              <a:rPr lang="en-GB"/>
            </a:br>
            <a:br>
              <a:rPr lang="en-GB"/>
            </a:br>
            <a:r>
              <a:rPr lang="en-GB" err="1"/>
              <a:t>Seuraavaksi</a:t>
            </a:r>
            <a:r>
              <a:rPr lang="en-GB"/>
              <a:t>: </a:t>
            </a:r>
            <a:r>
              <a:rPr lang="en-GB" err="1"/>
              <a:t>Kysymykset</a:t>
            </a:r>
            <a:r>
              <a:rPr lang="en-GB"/>
              <a:t> ja </a:t>
            </a:r>
            <a:r>
              <a:rPr lang="en-GB" err="1"/>
              <a:t>keskustelu</a:t>
            </a:r>
            <a:endParaRPr lang="en-GB"/>
          </a:p>
        </p:txBody>
      </p:sp>
    </p:spTree>
    <p:extLst>
      <p:ext uri="{BB962C8B-B14F-4D97-AF65-F5344CB8AC3E}">
        <p14:creationId xmlns:p14="http://schemas.microsoft.com/office/powerpoint/2010/main" val="2308582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isällön paikkamerkki 2">
            <a:extLst>
              <a:ext uri="{FF2B5EF4-FFF2-40B4-BE49-F238E27FC236}">
                <a16:creationId xmlns:a16="http://schemas.microsoft.com/office/drawing/2014/main" id="{F3EF5F40-1B0E-722C-3062-1F110026B8BD}"/>
              </a:ext>
            </a:extLst>
          </p:cNvPr>
          <p:cNvSpPr>
            <a:spLocks noGrp="1"/>
          </p:cNvSpPr>
          <p:nvPr/>
        </p:nvSpPr>
        <p:spPr>
          <a:xfrm>
            <a:off x="439784" y="593644"/>
            <a:ext cx="6770913" cy="2149556"/>
          </a:xfrm>
          <a:prstGeom prst="rect">
            <a:avLst/>
          </a:prstGeom>
        </p:spPr>
        <p:txBody>
          <a:bodyPr vert="horz" lIns="0" tIns="0" rIns="0" bIns="0" rtlCol="0" anchor="t">
            <a:noAutofit/>
          </a:bodyPr>
          <a:lstStyle>
            <a:lvl1pPr marL="268288" indent="-268288" algn="l" defTabSz="914400" rtl="0" eaLnBrk="1" latinLnBrk="0" hangingPunct="1">
              <a:lnSpc>
                <a:spcPct val="95000"/>
              </a:lnSpc>
              <a:spcBef>
                <a:spcPts val="600"/>
              </a:spcBef>
              <a:buSzPct val="120000"/>
              <a:buFont typeface="Symbol" panose="05050102010706020507" pitchFamily="18" charset="2"/>
              <a:buChar char=""/>
              <a:defRPr sz="2400" kern="1200">
                <a:solidFill>
                  <a:schemeClr val="tx1"/>
                </a:solidFill>
                <a:latin typeface="+mn-lt"/>
                <a:ea typeface="+mn-ea"/>
                <a:cs typeface="+mn-cs"/>
              </a:defRPr>
            </a:lvl1pPr>
            <a:lvl2pPr marL="538163" indent="-269875" algn="l" defTabSz="914400" rtl="0" eaLnBrk="1" latinLnBrk="0" hangingPunct="1">
              <a:lnSpc>
                <a:spcPct val="95000"/>
              </a:lnSpc>
              <a:spcBef>
                <a:spcPts val="600"/>
              </a:spcBef>
              <a:buSzPct val="120000"/>
              <a:buFont typeface="Symbol" panose="05050102010706020507" pitchFamily="18" charset="2"/>
              <a:buChar char=""/>
              <a:defRPr sz="2000" kern="1200">
                <a:solidFill>
                  <a:schemeClr val="tx1"/>
                </a:solidFill>
                <a:latin typeface="+mn-lt"/>
                <a:ea typeface="+mn-ea"/>
                <a:cs typeface="+mn-cs"/>
              </a:defRPr>
            </a:lvl2pPr>
            <a:lvl3pPr marL="806450" indent="-268288" algn="l" defTabSz="914400" rtl="0" eaLnBrk="1" latinLnBrk="0" hangingPunct="1">
              <a:lnSpc>
                <a:spcPct val="95000"/>
              </a:lnSpc>
              <a:spcBef>
                <a:spcPts val="600"/>
              </a:spcBef>
              <a:buSzPct val="120000"/>
              <a:buFont typeface="Symbol" panose="05050102010706020507" pitchFamily="18" charset="2"/>
              <a:buChar char=""/>
              <a:defRPr sz="1800" kern="1200">
                <a:solidFill>
                  <a:schemeClr val="tx1"/>
                </a:solidFill>
                <a:latin typeface="+mn-lt"/>
                <a:ea typeface="+mn-ea"/>
                <a:cs typeface="+mn-cs"/>
              </a:defRPr>
            </a:lvl3pPr>
            <a:lvl4pPr marL="1165225" indent="-268288" algn="l" defTabSz="914400" rtl="0" eaLnBrk="1" latinLnBrk="0" hangingPunct="1">
              <a:lnSpc>
                <a:spcPct val="95000"/>
              </a:lnSpc>
              <a:spcBef>
                <a:spcPts val="600"/>
              </a:spcBef>
              <a:buSzPct val="120000"/>
              <a:buFont typeface="Symbol" panose="05050102010706020507" pitchFamily="18" charset="2"/>
              <a:buChar char=""/>
              <a:defRPr sz="1600" kern="1200">
                <a:solidFill>
                  <a:schemeClr val="tx1"/>
                </a:solidFill>
                <a:latin typeface="+mn-lt"/>
                <a:ea typeface="+mn-ea"/>
                <a:cs typeface="+mn-cs"/>
              </a:defRPr>
            </a:lvl4pPr>
            <a:lvl5pPr marL="1435100" indent="-269875" algn="l" defTabSz="914400" rtl="0" eaLnBrk="1" latinLnBrk="0" hangingPunct="1">
              <a:lnSpc>
                <a:spcPct val="95000"/>
              </a:lnSpc>
              <a:spcBef>
                <a:spcPts val="600"/>
              </a:spcBef>
              <a:buSzPct val="120000"/>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fi-FI" sz="3600" b="1"/>
              <a:t>Tilaisuuden ohjelma</a:t>
            </a:r>
          </a:p>
          <a:p>
            <a:pPr marL="267970" indent="-267970" fontAlgn="base"/>
            <a:endParaRPr lang="fi-FI" sz="3200"/>
          </a:p>
          <a:p>
            <a:pPr marL="267970" indent="-267970" fontAlgn="base"/>
            <a:r>
              <a:rPr lang="fi-FI" sz="3200"/>
              <a:t>Tervetuloa! </a:t>
            </a:r>
          </a:p>
          <a:p>
            <a:pPr marL="267970" indent="-267970" fontAlgn="base"/>
            <a:endParaRPr lang="fi-FI" sz="3200">
              <a:cs typeface="Arial"/>
            </a:endParaRPr>
          </a:p>
          <a:p>
            <a:pPr marL="267970" indent="-267970" fontAlgn="base"/>
            <a:r>
              <a:rPr lang="fi-FI" sz="3200"/>
              <a:t>Esittely: valmisteltava hallituksen esitys koskien Kela-korvausten parantamista ja laajentamista</a:t>
            </a:r>
          </a:p>
          <a:p>
            <a:pPr marL="267970" indent="-267970" fontAlgn="base"/>
            <a:endParaRPr lang="fi-FI" sz="3200">
              <a:cs typeface="Arial" panose="020B0604020202020204"/>
            </a:endParaRPr>
          </a:p>
          <a:p>
            <a:pPr marL="267970" indent="-267970" fontAlgn="base"/>
            <a:r>
              <a:rPr lang="fi-FI" sz="3200"/>
              <a:t>Kysymykset ja keskustelu</a:t>
            </a:r>
          </a:p>
          <a:p>
            <a:pPr marL="267970" indent="-267970" fontAlgn="base"/>
            <a:endParaRPr lang="fi-FI" sz="3200"/>
          </a:p>
          <a:p>
            <a:pPr marL="267970" indent="-267970" fontAlgn="base"/>
            <a:r>
              <a:rPr lang="fi-FI" sz="3200"/>
              <a:t>Tarvittaessa pidetään tauko</a:t>
            </a:r>
            <a:endParaRPr lang="fi-FI"/>
          </a:p>
          <a:p>
            <a:pPr marL="267970" indent="-267970"/>
            <a:endParaRPr lang="fi-FI">
              <a:cs typeface="Arial"/>
            </a:endParaRPr>
          </a:p>
        </p:txBody>
      </p:sp>
    </p:spTree>
    <p:extLst>
      <p:ext uri="{BB962C8B-B14F-4D97-AF65-F5344CB8AC3E}">
        <p14:creationId xmlns:p14="http://schemas.microsoft.com/office/powerpoint/2010/main" val="40251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uora yhdysviiva 2">
            <a:extLst>
              <a:ext uri="{FF2B5EF4-FFF2-40B4-BE49-F238E27FC236}">
                <a16:creationId xmlns:a16="http://schemas.microsoft.com/office/drawing/2014/main" id="{FD22F875-A613-D3F7-4495-ABA3D1051BDE}"/>
              </a:ext>
            </a:extLst>
          </p:cNvPr>
          <p:cNvCxnSpPr>
            <a:cxnSpLocks/>
            <a:endCxn id="23" idx="0"/>
          </p:cNvCxnSpPr>
          <p:nvPr/>
        </p:nvCxnSpPr>
        <p:spPr>
          <a:xfrm>
            <a:off x="2596186" y="3084189"/>
            <a:ext cx="1" cy="1491515"/>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6" name="Suora yhdysviiva 5">
            <a:extLst>
              <a:ext uri="{FF2B5EF4-FFF2-40B4-BE49-F238E27FC236}">
                <a16:creationId xmlns:a16="http://schemas.microsoft.com/office/drawing/2014/main" id="{23A2810A-79F1-C243-EACF-5F71776D5D4C}"/>
              </a:ext>
            </a:extLst>
          </p:cNvPr>
          <p:cNvCxnSpPr>
            <a:cxnSpLocks/>
          </p:cNvCxnSpPr>
          <p:nvPr/>
        </p:nvCxnSpPr>
        <p:spPr>
          <a:xfrm>
            <a:off x="4570027" y="3084189"/>
            <a:ext cx="3" cy="1635245"/>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9" name="Suora yhdysviiva 8">
            <a:extLst>
              <a:ext uri="{FF2B5EF4-FFF2-40B4-BE49-F238E27FC236}">
                <a16:creationId xmlns:a16="http://schemas.microsoft.com/office/drawing/2014/main" id="{E23B9436-645C-7CAD-CF32-BDD5868C9343}"/>
              </a:ext>
            </a:extLst>
          </p:cNvPr>
          <p:cNvCxnSpPr>
            <a:cxnSpLocks/>
          </p:cNvCxnSpPr>
          <p:nvPr/>
        </p:nvCxnSpPr>
        <p:spPr>
          <a:xfrm>
            <a:off x="7860924" y="3084189"/>
            <a:ext cx="0" cy="1635245"/>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8" name="Otsikko 17">
            <a:extLst>
              <a:ext uri="{FF2B5EF4-FFF2-40B4-BE49-F238E27FC236}">
                <a16:creationId xmlns:a16="http://schemas.microsoft.com/office/drawing/2014/main" id="{5BAB5ABC-FC8C-3D16-E2EF-CCB3A7C0F0CA}"/>
              </a:ext>
            </a:extLst>
          </p:cNvPr>
          <p:cNvSpPr>
            <a:spLocks noGrp="1"/>
          </p:cNvSpPr>
          <p:nvPr>
            <p:ph type="title"/>
          </p:nvPr>
        </p:nvSpPr>
        <p:spPr>
          <a:xfrm>
            <a:off x="649940" y="484094"/>
            <a:ext cx="10778133" cy="1075323"/>
          </a:xfrm>
        </p:spPr>
        <p:txBody>
          <a:bodyPr/>
          <a:lstStyle/>
          <a:p>
            <a:r>
              <a:rPr lang="fi-FI" b="1"/>
              <a:t>Yksityisen sairaanhoidon hoito- ja tutkimus-</a:t>
            </a:r>
            <a:br>
              <a:rPr lang="fi-FI" b="1"/>
            </a:br>
            <a:r>
              <a:rPr lang="fi-FI" b="1"/>
              <a:t>korvausten (Kela-korvausten) kehittämisen tiekartta</a:t>
            </a:r>
          </a:p>
        </p:txBody>
      </p:sp>
      <p:sp>
        <p:nvSpPr>
          <p:cNvPr id="17" name="Nuoli: Oikea 16">
            <a:extLst>
              <a:ext uri="{FF2B5EF4-FFF2-40B4-BE49-F238E27FC236}">
                <a16:creationId xmlns:a16="http://schemas.microsoft.com/office/drawing/2014/main" id="{833852E7-ACE5-60FF-6822-4F2E344ED9DF}"/>
              </a:ext>
            </a:extLst>
          </p:cNvPr>
          <p:cNvSpPr/>
          <p:nvPr/>
        </p:nvSpPr>
        <p:spPr>
          <a:xfrm>
            <a:off x="1031846" y="5460633"/>
            <a:ext cx="6829074" cy="576000"/>
          </a:xfrm>
          <a:prstGeom prst="rightArrow">
            <a:avLst>
              <a:gd name="adj1" fmla="val 100000"/>
              <a:gd name="adj2" fmla="val 50000"/>
            </a:avLst>
          </a:prstGeom>
          <a:solidFill>
            <a:schemeClr val="accent1">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Kela-korvausten korotus</a:t>
            </a:r>
          </a:p>
          <a:p>
            <a:pPr>
              <a:spcAft>
                <a:spcPts val="0"/>
              </a:spcAft>
            </a:pPr>
            <a:r>
              <a:rPr lang="fi-FI" sz="1200">
                <a:solidFill>
                  <a:schemeClr val="tx1"/>
                </a:solidFill>
                <a:ea typeface="Calibri" panose="020F0502020204030204" pitchFamily="34" charset="0"/>
              </a:rPr>
              <a:t>1.1.2024 alkaen (arvioidaan muutostarpeita ennen 1.9.2025)</a:t>
            </a:r>
          </a:p>
        </p:txBody>
      </p:sp>
      <p:sp>
        <p:nvSpPr>
          <p:cNvPr id="41" name="Pyöristetty kuvatekstisuorakulmio 15" descr="Draft government proposal on consultation round 15 June - 25 September 2020."/>
          <p:cNvSpPr/>
          <p:nvPr/>
        </p:nvSpPr>
        <p:spPr>
          <a:xfrm>
            <a:off x="2495518" y="3075694"/>
            <a:ext cx="1760898" cy="792000"/>
          </a:xfrm>
          <a:prstGeom prst="roundRect">
            <a:avLst>
              <a:gd name="adj" fmla="val 0"/>
            </a:avLst>
          </a:prstGeom>
          <a:solidFill>
            <a:schemeClr val="bg2"/>
          </a:solidFill>
          <a:ln w="22225">
            <a:solidFill>
              <a:schemeClr val="bg1"/>
            </a:solid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VAIHE 1A </a:t>
            </a:r>
          </a:p>
          <a:p>
            <a:pPr>
              <a:spcAft>
                <a:spcPts val="0"/>
              </a:spcAft>
            </a:pPr>
            <a:r>
              <a:rPr lang="fi-FI" sz="1200" b="1">
                <a:solidFill>
                  <a:schemeClr val="tx1"/>
                </a:solidFill>
                <a:ea typeface="Calibri" panose="020F0502020204030204" pitchFamily="34" charset="0"/>
              </a:rPr>
              <a:t>Hedelmöityshoidot</a:t>
            </a:r>
          </a:p>
          <a:p>
            <a:pPr>
              <a:spcAft>
                <a:spcPts val="0"/>
              </a:spcAft>
            </a:pPr>
            <a:r>
              <a:rPr lang="fi-FI" sz="1200">
                <a:solidFill>
                  <a:schemeClr val="tx1"/>
                </a:solidFill>
                <a:ea typeface="Calibri" panose="020F0502020204030204" pitchFamily="34" charset="0"/>
              </a:rPr>
              <a:t>1.1.2025 alkaen</a:t>
            </a:r>
          </a:p>
        </p:txBody>
      </p:sp>
      <p:sp>
        <p:nvSpPr>
          <p:cNvPr id="34" name="Pyöristetty kuvatekstisuorakulmio 15" descr="Draft government proposal on consultation round 15 June - 25 September 2020."/>
          <p:cNvSpPr/>
          <p:nvPr/>
        </p:nvSpPr>
        <p:spPr>
          <a:xfrm>
            <a:off x="4469358" y="3075694"/>
            <a:ext cx="3077952" cy="792000"/>
          </a:xfrm>
          <a:prstGeom prst="roundRect">
            <a:avLst>
              <a:gd name="adj" fmla="val 0"/>
            </a:avLst>
          </a:prstGeom>
          <a:solidFill>
            <a:schemeClr val="bg2"/>
          </a:solidFill>
          <a:ln w="22225">
            <a:solidFill>
              <a:schemeClr val="bg1"/>
            </a:solid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VAIHE 1B </a:t>
            </a:r>
          </a:p>
          <a:p>
            <a:pPr>
              <a:spcAft>
                <a:spcPts val="0"/>
              </a:spcAft>
            </a:pPr>
            <a:r>
              <a:rPr lang="fi-FI" sz="1200" b="1">
                <a:solidFill>
                  <a:schemeClr val="tx1"/>
                </a:solidFill>
                <a:ea typeface="Calibri" panose="020F0502020204030204" pitchFamily="34" charset="0"/>
              </a:rPr>
              <a:t>Parannukset ja laajennukset</a:t>
            </a:r>
          </a:p>
          <a:p>
            <a:pPr>
              <a:spcAft>
                <a:spcPts val="0"/>
              </a:spcAft>
            </a:pPr>
            <a:r>
              <a:rPr lang="fi-FI" sz="1200">
                <a:solidFill>
                  <a:schemeClr val="tx1"/>
                </a:solidFill>
                <a:ea typeface="Calibri" panose="020F0502020204030204" pitchFamily="34" charset="0"/>
              </a:rPr>
              <a:t>1.4.2025 alkaen</a:t>
            </a:r>
          </a:p>
        </p:txBody>
      </p:sp>
      <p:sp>
        <p:nvSpPr>
          <p:cNvPr id="35" name="Pyöristetty kuvatekstisuorakulmio 15" descr="Draft government proposal on consultation round 15 June - 25 September 2020."/>
          <p:cNvSpPr/>
          <p:nvPr/>
        </p:nvSpPr>
        <p:spPr>
          <a:xfrm>
            <a:off x="7760252" y="3075694"/>
            <a:ext cx="2944100" cy="792000"/>
          </a:xfrm>
          <a:prstGeom prst="roundRect">
            <a:avLst>
              <a:gd name="adj" fmla="val 0"/>
            </a:avLst>
          </a:prstGeom>
          <a:solidFill>
            <a:schemeClr val="bg2"/>
          </a:solidFill>
          <a:ln w="22225">
            <a:solidFill>
              <a:schemeClr val="bg1"/>
            </a:solid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VAIHE 2A </a:t>
            </a:r>
          </a:p>
          <a:p>
            <a:pPr>
              <a:spcAft>
                <a:spcPts val="0"/>
              </a:spcAft>
            </a:pPr>
            <a:r>
              <a:rPr lang="fi-FI" sz="1200" b="1">
                <a:solidFill>
                  <a:schemeClr val="tx1"/>
                </a:solidFill>
                <a:ea typeface="Calibri" panose="020F0502020204030204" pitchFamily="34" charset="0"/>
              </a:rPr>
              <a:t>Yli 65-vuotiaiden Kela-korvauspilotti</a:t>
            </a:r>
          </a:p>
          <a:p>
            <a:pPr>
              <a:spcAft>
                <a:spcPts val="0"/>
              </a:spcAft>
            </a:pPr>
            <a:r>
              <a:rPr lang="fi-FI" sz="1200">
                <a:solidFill>
                  <a:schemeClr val="tx1"/>
                </a:solidFill>
                <a:ea typeface="Calibri" panose="020F0502020204030204" pitchFamily="34" charset="0"/>
              </a:rPr>
              <a:t>1.9.2025 alkaen</a:t>
            </a:r>
          </a:p>
        </p:txBody>
      </p:sp>
      <p:sp>
        <p:nvSpPr>
          <p:cNvPr id="28" name="Nuoli: Oikea 16">
            <a:extLst>
              <a:ext uri="{FF2B5EF4-FFF2-40B4-BE49-F238E27FC236}">
                <a16:creationId xmlns:a16="http://schemas.microsoft.com/office/drawing/2014/main" id="{833852E7-ACE5-60FF-6822-4F2E344ED9DF}"/>
              </a:ext>
            </a:extLst>
          </p:cNvPr>
          <p:cNvSpPr/>
          <p:nvPr/>
        </p:nvSpPr>
        <p:spPr>
          <a:xfrm>
            <a:off x="7760252" y="2264716"/>
            <a:ext cx="3667821" cy="576000"/>
          </a:xfrm>
          <a:prstGeom prst="rightArrow">
            <a:avLst>
              <a:gd name="adj1" fmla="val 100000"/>
              <a:gd name="adj2" fmla="val 50000"/>
            </a:avLst>
          </a:prstGeom>
          <a:solidFill>
            <a:schemeClr val="bg2"/>
          </a:solidFill>
          <a:ln w="22225">
            <a:noFill/>
          </a:ln>
        </p:spPr>
        <p:style>
          <a:lnRef idx="2">
            <a:schemeClr val="accent1"/>
          </a:lnRef>
          <a:fillRef idx="1">
            <a:schemeClr val="lt1"/>
          </a:fillRef>
          <a:effectRef idx="0">
            <a:schemeClr val="accent1"/>
          </a:effectRef>
          <a:fontRef idx="minor">
            <a:schemeClr val="dk1"/>
          </a:fontRef>
        </p:style>
        <p:txBody>
          <a:bodyPr lIns="108000" tIns="108000" rIns="108000" bIns="108000" rtlCol="0" anchor="t"/>
          <a:lstStyle/>
          <a:p>
            <a:pPr>
              <a:spcAft>
                <a:spcPts val="0"/>
              </a:spcAft>
            </a:pPr>
            <a:r>
              <a:rPr lang="fi-FI" sz="1200" b="1">
                <a:solidFill>
                  <a:schemeClr val="tx1"/>
                </a:solidFill>
                <a:ea typeface="Calibri" panose="020F0502020204030204" pitchFamily="34" charset="0"/>
              </a:rPr>
              <a:t>VAIHE 2B </a:t>
            </a:r>
          </a:p>
          <a:p>
            <a:pPr>
              <a:spcAft>
                <a:spcPts val="0"/>
              </a:spcAft>
            </a:pPr>
            <a:r>
              <a:rPr lang="fi-FI" sz="1200">
                <a:solidFill>
                  <a:schemeClr val="tx1"/>
                </a:solidFill>
                <a:ea typeface="Calibri" panose="020F0502020204030204" pitchFamily="34" charset="0"/>
              </a:rPr>
              <a:t>Omalääkärimallin kokeilut</a:t>
            </a:r>
          </a:p>
        </p:txBody>
      </p:sp>
      <p:grpSp>
        <p:nvGrpSpPr>
          <p:cNvPr id="12" name="Ryhmä 11"/>
          <p:cNvGrpSpPr/>
          <p:nvPr/>
        </p:nvGrpSpPr>
        <p:grpSpPr>
          <a:xfrm>
            <a:off x="733830" y="4575704"/>
            <a:ext cx="10694243" cy="712702"/>
            <a:chOff x="784164" y="4575704"/>
            <a:chExt cx="10694243" cy="712702"/>
          </a:xfrm>
        </p:grpSpPr>
        <p:cxnSp>
          <p:nvCxnSpPr>
            <p:cNvPr id="10" name="Suora yhdysviiva 9"/>
            <p:cNvCxnSpPr/>
            <p:nvPr/>
          </p:nvCxnSpPr>
          <p:spPr>
            <a:xfrm>
              <a:off x="1082180" y="4932055"/>
              <a:ext cx="1451295" cy="0"/>
            </a:xfrm>
            <a:prstGeom prst="line">
              <a:avLst/>
            </a:prstGeom>
            <a:ln w="133350" cap="rnd">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uora nuoliyhdysviiva 15" descr="arrow"/>
            <p:cNvCxnSpPr>
              <a:cxnSpLocks/>
            </p:cNvCxnSpPr>
            <p:nvPr/>
          </p:nvCxnSpPr>
          <p:spPr>
            <a:xfrm>
              <a:off x="2631024" y="4922833"/>
              <a:ext cx="8847383" cy="18444"/>
            </a:xfrm>
            <a:prstGeom prst="straightConnector1">
              <a:avLst/>
            </a:prstGeom>
            <a:ln w="133350" cap="rnd">
              <a:solidFill>
                <a:schemeClr val="bg1">
                  <a:lumMod val="85000"/>
                </a:schemeClr>
              </a:solidFill>
              <a:tailEnd type="triangle" w="med" len="sm"/>
            </a:ln>
          </p:spPr>
          <p:style>
            <a:lnRef idx="1">
              <a:schemeClr val="accent1"/>
            </a:lnRef>
            <a:fillRef idx="0">
              <a:schemeClr val="accent1"/>
            </a:fillRef>
            <a:effectRef idx="0">
              <a:schemeClr val="accent1"/>
            </a:effectRef>
            <a:fontRef idx="minor">
              <a:schemeClr val="tx1"/>
            </a:fontRef>
          </p:style>
        </p:cxnSp>
        <p:sp>
          <p:nvSpPr>
            <p:cNvPr id="23" name="Ellipsi 22" descr="2020"/>
            <p:cNvSpPr/>
            <p:nvPr/>
          </p:nvSpPr>
          <p:spPr>
            <a:xfrm>
              <a:off x="2289656"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1.1.</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2025</a:t>
              </a:r>
            </a:p>
          </p:txBody>
        </p:sp>
        <p:sp>
          <p:nvSpPr>
            <p:cNvPr id="24" name="Ellipsi 23" descr="2020"/>
            <p:cNvSpPr/>
            <p:nvPr/>
          </p:nvSpPr>
          <p:spPr>
            <a:xfrm>
              <a:off x="3091078"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0" name="Ellipsi 39" descr="2020"/>
            <p:cNvSpPr/>
            <p:nvPr/>
          </p:nvSpPr>
          <p:spPr>
            <a:xfrm>
              <a:off x="3749257"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3" name="Ellipsi 42" descr="2020"/>
            <p:cNvSpPr/>
            <p:nvPr/>
          </p:nvSpPr>
          <p:spPr>
            <a:xfrm>
              <a:off x="5065615"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4" name="Ellipsi 43" descr="2020"/>
            <p:cNvSpPr/>
            <p:nvPr/>
          </p:nvSpPr>
          <p:spPr>
            <a:xfrm>
              <a:off x="5723793"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5" name="Ellipsi 44" descr="2020"/>
            <p:cNvSpPr/>
            <p:nvPr/>
          </p:nvSpPr>
          <p:spPr>
            <a:xfrm>
              <a:off x="6381972"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6" name="Ellipsi 45" descr="2020"/>
            <p:cNvSpPr/>
            <p:nvPr/>
          </p:nvSpPr>
          <p:spPr>
            <a:xfrm>
              <a:off x="7040151"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8" name="Ellipsi 47" descr="2020"/>
            <p:cNvSpPr/>
            <p:nvPr/>
          </p:nvSpPr>
          <p:spPr>
            <a:xfrm>
              <a:off x="8356509"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50" name="Ellipsi 49" descr="2020"/>
            <p:cNvSpPr/>
            <p:nvPr/>
          </p:nvSpPr>
          <p:spPr>
            <a:xfrm>
              <a:off x="9014687"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51" name="Ellipsi 50" descr="2020"/>
            <p:cNvSpPr/>
            <p:nvPr/>
          </p:nvSpPr>
          <p:spPr>
            <a:xfrm>
              <a:off x="9672869"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27" name="Ellipsi 26" descr="2020"/>
            <p:cNvSpPr/>
            <p:nvPr/>
          </p:nvSpPr>
          <p:spPr>
            <a:xfrm>
              <a:off x="784164"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1.1.</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2024</a:t>
              </a:r>
            </a:p>
          </p:txBody>
        </p:sp>
        <p:sp>
          <p:nvSpPr>
            <p:cNvPr id="38" name="Ellipsi 37" descr="2020"/>
            <p:cNvSpPr/>
            <p:nvPr/>
          </p:nvSpPr>
          <p:spPr>
            <a:xfrm>
              <a:off x="4268702"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1.4.</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2025</a:t>
              </a:r>
            </a:p>
          </p:txBody>
        </p:sp>
        <p:sp>
          <p:nvSpPr>
            <p:cNvPr id="39" name="Ellipsi 38" descr="2020"/>
            <p:cNvSpPr/>
            <p:nvPr/>
          </p:nvSpPr>
          <p:spPr>
            <a:xfrm>
              <a:off x="7554389"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1.9.</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2025</a:t>
              </a:r>
            </a:p>
          </p:txBody>
        </p:sp>
      </p:grpSp>
      <p:sp>
        <p:nvSpPr>
          <p:cNvPr id="2" name="Ellipsi 1">
            <a:extLst>
              <a:ext uri="{FF2B5EF4-FFF2-40B4-BE49-F238E27FC236}">
                <a16:creationId xmlns:a16="http://schemas.microsoft.com/office/drawing/2014/main" id="{53EDECD8-2EAD-47DD-5D2B-570DAD9264BC}"/>
              </a:ext>
            </a:extLst>
          </p:cNvPr>
          <p:cNvSpPr/>
          <p:nvPr/>
        </p:nvSpPr>
        <p:spPr>
          <a:xfrm>
            <a:off x="4345173" y="2608521"/>
            <a:ext cx="3333306" cy="163209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161409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69B634-4C61-35E1-798B-399EA7D890A1}"/>
              </a:ext>
            </a:extLst>
          </p:cNvPr>
          <p:cNvSpPr>
            <a:spLocks noGrp="1"/>
          </p:cNvSpPr>
          <p:nvPr>
            <p:ph type="title"/>
          </p:nvPr>
        </p:nvSpPr>
        <p:spPr/>
        <p:txBody>
          <a:bodyPr/>
          <a:lstStyle/>
          <a:p>
            <a:r>
              <a:rPr lang="fi-FI" b="1">
                <a:cs typeface="Arial"/>
              </a:rPr>
              <a:t>Käytännön ohjeita</a:t>
            </a:r>
            <a:endParaRPr lang="fi-FI" b="1"/>
          </a:p>
        </p:txBody>
      </p:sp>
      <p:sp>
        <p:nvSpPr>
          <p:cNvPr id="3" name="Sisällön paikkamerkki 2">
            <a:extLst>
              <a:ext uri="{FF2B5EF4-FFF2-40B4-BE49-F238E27FC236}">
                <a16:creationId xmlns:a16="http://schemas.microsoft.com/office/drawing/2014/main" id="{810B6707-279E-DA53-E229-376CFC1D9FF4}"/>
              </a:ext>
            </a:extLst>
          </p:cNvPr>
          <p:cNvSpPr>
            <a:spLocks noGrp="1"/>
          </p:cNvSpPr>
          <p:nvPr>
            <p:ph idx="1"/>
          </p:nvPr>
        </p:nvSpPr>
        <p:spPr/>
        <p:txBody>
          <a:bodyPr vert="horz" lIns="0" tIns="0" rIns="0" bIns="0" rtlCol="0" anchor="t">
            <a:noAutofit/>
          </a:bodyPr>
          <a:lstStyle/>
          <a:p>
            <a:pPr marL="267970" indent="-267970"/>
            <a:r>
              <a:rPr lang="fi-FI" sz="2200">
                <a:cs typeface="Arial"/>
              </a:rPr>
              <a:t>Pidäthän esityksen ajan sekä kameran että mikrofonin kiinni</a:t>
            </a:r>
          </a:p>
          <a:p>
            <a:pPr marL="267970" indent="-267970"/>
            <a:endParaRPr lang="en-US" sz="2200">
              <a:cs typeface="Arial"/>
            </a:endParaRPr>
          </a:p>
          <a:p>
            <a:pPr marL="267970" indent="-267970"/>
            <a:r>
              <a:rPr lang="fi-FI" sz="2200">
                <a:cs typeface="Arial"/>
              </a:rPr>
              <a:t>Jos haluat käyttää puheenvuoron Kysymykset ja keskustelu -osuudessa, pyydäthän sitä </a:t>
            </a:r>
            <a:r>
              <a:rPr lang="fi-FI" sz="2200" err="1">
                <a:cs typeface="Arial"/>
              </a:rPr>
              <a:t>Teamsin</a:t>
            </a:r>
            <a:r>
              <a:rPr lang="fi-FI" sz="2200">
                <a:cs typeface="Arial"/>
              </a:rPr>
              <a:t> käden nosto -toiminnolla tai kirjoittamalla </a:t>
            </a:r>
            <a:r>
              <a:rPr lang="fi-FI" sz="2200" err="1">
                <a:cs typeface="Arial"/>
              </a:rPr>
              <a:t>Teamsin</a:t>
            </a:r>
            <a:r>
              <a:rPr lang="fi-FI" sz="2200">
                <a:cs typeface="Arial"/>
              </a:rPr>
              <a:t> keskustelukenttään ”</a:t>
            </a:r>
            <a:r>
              <a:rPr lang="fi-FI" sz="2200" err="1">
                <a:cs typeface="Arial"/>
              </a:rPr>
              <a:t>pvp</a:t>
            </a:r>
            <a:r>
              <a:rPr lang="fi-FI" sz="2200">
                <a:cs typeface="Arial"/>
              </a:rPr>
              <a:t>” (tai jos nämä eivät toimisi, voit pyytää puheenvuoroa myös avaamalla mikrofonisi)</a:t>
            </a:r>
          </a:p>
          <a:p>
            <a:pPr marL="267970" indent="-267970"/>
            <a:endParaRPr lang="fi-FI" sz="2200">
              <a:cs typeface="Arial"/>
            </a:endParaRPr>
          </a:p>
          <a:p>
            <a:pPr marL="267970" indent="-267970"/>
            <a:r>
              <a:rPr lang="fi-FI" sz="2200">
                <a:cs typeface="Arial"/>
              </a:rPr>
              <a:t>Jos tilaisuuden aikana tulee teknisiä ongelmia, voit olla yhteydessä: hallinnollinen avustaja Susanna Polvi, p. 02951 63049, susanna.polvi@gov.fi</a:t>
            </a:r>
          </a:p>
          <a:p>
            <a:pPr marL="267970" indent="-267970"/>
            <a:endParaRPr lang="fi-FI" sz="2800">
              <a:cs typeface="Arial"/>
            </a:endParaRPr>
          </a:p>
        </p:txBody>
      </p:sp>
    </p:spTree>
    <p:extLst>
      <p:ext uri="{BB962C8B-B14F-4D97-AF65-F5344CB8AC3E}">
        <p14:creationId xmlns:p14="http://schemas.microsoft.com/office/powerpoint/2010/main" val="22908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1C633-28AC-1348-06F6-B74025843EED}"/>
              </a:ext>
            </a:extLst>
          </p:cNvPr>
          <p:cNvSpPr txBox="1">
            <a:spLocks/>
          </p:cNvSpPr>
          <p:nvPr/>
        </p:nvSpPr>
        <p:spPr>
          <a:xfrm>
            <a:off x="547584" y="490629"/>
            <a:ext cx="6999354" cy="4350312"/>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nSpc>
                <a:spcPct val="150000"/>
              </a:lnSpc>
              <a:spcBef>
                <a:spcPts val="0"/>
              </a:spcBef>
            </a:pPr>
            <a:r>
              <a:rPr lang="fi-FI" sz="3600" b="1"/>
              <a:t>Yksityisen sairaanhoidon</a:t>
            </a:r>
          </a:p>
          <a:p>
            <a:pPr>
              <a:lnSpc>
                <a:spcPct val="150000"/>
              </a:lnSpc>
              <a:spcBef>
                <a:spcPts val="0"/>
              </a:spcBef>
            </a:pPr>
            <a:r>
              <a:rPr lang="fi-FI" sz="3600" b="1"/>
              <a:t>hoito- ja tutkimuskorvausten</a:t>
            </a:r>
          </a:p>
          <a:p>
            <a:pPr>
              <a:lnSpc>
                <a:spcPct val="150000"/>
              </a:lnSpc>
              <a:spcBef>
                <a:spcPts val="0"/>
              </a:spcBef>
            </a:pPr>
            <a:r>
              <a:rPr lang="fi-FI" sz="3600" b="1"/>
              <a:t>(Kela-korvausten) </a:t>
            </a:r>
            <a:endParaRPr lang="fi-FI" sz="3600" b="1">
              <a:cs typeface="Arial" panose="020B0604020202020204"/>
            </a:endParaRPr>
          </a:p>
          <a:p>
            <a:pPr>
              <a:lnSpc>
                <a:spcPct val="150000"/>
              </a:lnSpc>
              <a:spcBef>
                <a:spcPts val="0"/>
              </a:spcBef>
            </a:pPr>
            <a:r>
              <a:rPr lang="fi-FI" sz="3600" b="1"/>
              <a:t>parannukset ja laajennukset</a:t>
            </a:r>
            <a:endParaRPr lang="fi-FI" sz="1800" b="1"/>
          </a:p>
          <a:p>
            <a:pPr>
              <a:lnSpc>
                <a:spcPct val="150000"/>
              </a:lnSpc>
              <a:spcBef>
                <a:spcPts val="0"/>
              </a:spcBef>
            </a:pPr>
            <a:endParaRPr lang="fi-FI" sz="1800"/>
          </a:p>
          <a:p>
            <a:pPr>
              <a:lnSpc>
                <a:spcPct val="150000"/>
              </a:lnSpc>
              <a:spcBef>
                <a:spcPts val="0"/>
              </a:spcBef>
            </a:pPr>
            <a:r>
              <a:rPr lang="fi-FI" sz="2800"/>
              <a:t>Kuulemistilaisuus 25.10.2024 </a:t>
            </a:r>
            <a:endParaRPr lang="en-GB" sz="2800"/>
          </a:p>
        </p:txBody>
      </p:sp>
      <p:sp>
        <p:nvSpPr>
          <p:cNvPr id="3" name="Subtitle 4">
            <a:extLst>
              <a:ext uri="{FF2B5EF4-FFF2-40B4-BE49-F238E27FC236}">
                <a16:creationId xmlns:a16="http://schemas.microsoft.com/office/drawing/2014/main" id="{B0634067-C4AB-C41E-FE2D-5FE73F832F86}"/>
              </a:ext>
            </a:extLst>
          </p:cNvPr>
          <p:cNvSpPr txBox="1">
            <a:spLocks/>
          </p:cNvSpPr>
          <p:nvPr/>
        </p:nvSpPr>
        <p:spPr>
          <a:xfrm>
            <a:off x="547584" y="4589167"/>
            <a:ext cx="6839712" cy="1220724"/>
          </a:xfrm>
          <a:prstGeom prst="rect">
            <a:avLst/>
          </a:prstGeom>
        </p:spPr>
        <p:txBody>
          <a:bodyPr/>
          <a:lstStyle>
            <a:lvl1pPr marL="268288" indent="-268288" algn="l" defTabSz="914400" rtl="0" eaLnBrk="1" latinLnBrk="0" hangingPunct="1">
              <a:lnSpc>
                <a:spcPct val="95000"/>
              </a:lnSpc>
              <a:spcBef>
                <a:spcPts val="600"/>
              </a:spcBef>
              <a:buSzPct val="120000"/>
              <a:buFont typeface="Symbol" panose="05050102010706020507" pitchFamily="18" charset="2"/>
              <a:buChar char=""/>
              <a:defRPr sz="2400" kern="1200">
                <a:solidFill>
                  <a:schemeClr val="tx1"/>
                </a:solidFill>
                <a:latin typeface="+mn-lt"/>
                <a:ea typeface="+mn-ea"/>
                <a:cs typeface="+mn-cs"/>
              </a:defRPr>
            </a:lvl1pPr>
            <a:lvl2pPr marL="538163" indent="-269875" algn="l" defTabSz="914400" rtl="0" eaLnBrk="1" latinLnBrk="0" hangingPunct="1">
              <a:lnSpc>
                <a:spcPct val="95000"/>
              </a:lnSpc>
              <a:spcBef>
                <a:spcPts val="600"/>
              </a:spcBef>
              <a:buSzPct val="120000"/>
              <a:buFont typeface="Symbol" panose="05050102010706020507" pitchFamily="18" charset="2"/>
              <a:buChar char=""/>
              <a:defRPr sz="2000" kern="1200">
                <a:solidFill>
                  <a:schemeClr val="tx1"/>
                </a:solidFill>
                <a:latin typeface="+mn-lt"/>
                <a:ea typeface="+mn-ea"/>
                <a:cs typeface="+mn-cs"/>
              </a:defRPr>
            </a:lvl2pPr>
            <a:lvl3pPr marL="806450" indent="-268288" algn="l" defTabSz="914400" rtl="0" eaLnBrk="1" latinLnBrk="0" hangingPunct="1">
              <a:lnSpc>
                <a:spcPct val="95000"/>
              </a:lnSpc>
              <a:spcBef>
                <a:spcPts val="600"/>
              </a:spcBef>
              <a:buSzPct val="120000"/>
              <a:buFont typeface="Symbol" panose="05050102010706020507" pitchFamily="18" charset="2"/>
              <a:buChar char=""/>
              <a:defRPr sz="1800" kern="1200">
                <a:solidFill>
                  <a:schemeClr val="tx1"/>
                </a:solidFill>
                <a:latin typeface="+mn-lt"/>
                <a:ea typeface="+mn-ea"/>
                <a:cs typeface="+mn-cs"/>
              </a:defRPr>
            </a:lvl3pPr>
            <a:lvl4pPr marL="1165225" indent="-268288" algn="l" defTabSz="914400" rtl="0" eaLnBrk="1" latinLnBrk="0" hangingPunct="1">
              <a:lnSpc>
                <a:spcPct val="95000"/>
              </a:lnSpc>
              <a:spcBef>
                <a:spcPts val="600"/>
              </a:spcBef>
              <a:buSzPct val="120000"/>
              <a:buFont typeface="Symbol" panose="05050102010706020507" pitchFamily="18" charset="2"/>
              <a:buChar char=""/>
              <a:defRPr sz="1600" kern="1200">
                <a:solidFill>
                  <a:schemeClr val="tx1"/>
                </a:solidFill>
                <a:latin typeface="+mn-lt"/>
                <a:ea typeface="+mn-ea"/>
                <a:cs typeface="+mn-cs"/>
              </a:defRPr>
            </a:lvl4pPr>
            <a:lvl5pPr marL="1435100" indent="-269875" algn="l" defTabSz="914400" rtl="0" eaLnBrk="1" latinLnBrk="0" hangingPunct="1">
              <a:lnSpc>
                <a:spcPct val="95000"/>
              </a:lnSpc>
              <a:spcBef>
                <a:spcPts val="600"/>
              </a:spcBef>
              <a:buSzPct val="120000"/>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latin typeface="Times New Roman"/>
              <a:cs typeface="Times New Roman"/>
            </a:endParaRPr>
          </a:p>
          <a:p>
            <a:endParaRPr lang="en-GB">
              <a:latin typeface="Times New Roman"/>
              <a:cs typeface="Times New Roman"/>
            </a:endParaRPr>
          </a:p>
          <a:p>
            <a:pPr marL="0" indent="0">
              <a:buNone/>
            </a:pPr>
            <a:r>
              <a:rPr lang="en-GB">
                <a:latin typeface="Times New Roman"/>
                <a:cs typeface="Times New Roman"/>
              </a:rPr>
              <a:t>Hanna Tervahauta</a:t>
            </a:r>
            <a:endParaRPr lang="en-GB"/>
          </a:p>
          <a:p>
            <a:pPr marL="0" indent="0">
              <a:buNone/>
            </a:pPr>
            <a:r>
              <a:rPr lang="en-GB">
                <a:latin typeface="Times New Roman"/>
                <a:cs typeface="Times New Roman"/>
              </a:rPr>
              <a:t>erityisasiantuntija</a:t>
            </a:r>
            <a:endParaRPr lang="en-GB"/>
          </a:p>
        </p:txBody>
      </p:sp>
    </p:spTree>
    <p:extLst>
      <p:ext uri="{BB962C8B-B14F-4D97-AF65-F5344CB8AC3E}">
        <p14:creationId xmlns:p14="http://schemas.microsoft.com/office/powerpoint/2010/main" val="2867273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0FA8FA-EF2C-B60B-C36E-18EA3DB9205A}"/>
              </a:ext>
            </a:extLst>
          </p:cNvPr>
          <p:cNvSpPr>
            <a:spLocks noGrp="1"/>
          </p:cNvSpPr>
          <p:nvPr>
            <p:ph idx="1"/>
          </p:nvPr>
        </p:nvSpPr>
        <p:spPr>
          <a:xfrm>
            <a:off x="649940" y="1843741"/>
            <a:ext cx="10600446" cy="4155422"/>
          </a:xfrm>
        </p:spPr>
        <p:txBody>
          <a:bodyPr vert="horz" lIns="0" tIns="0" rIns="0" bIns="0" rtlCol="0" anchor="t">
            <a:noAutofit/>
          </a:bodyPr>
          <a:lstStyle/>
          <a:p>
            <a:pPr marL="0" indent="0">
              <a:buNone/>
            </a:pPr>
            <a:r>
              <a:rPr lang="fi-FI" sz="2100">
                <a:cs typeface="Arial" panose="020B0604020202020204"/>
              </a:rPr>
              <a:t>Hallitusohjelma</a:t>
            </a:r>
          </a:p>
          <a:p>
            <a:pPr marL="267970" indent="-267970"/>
            <a:r>
              <a:rPr lang="fi-FI" sz="1800">
                <a:cs typeface="Arial" panose="020B0604020202020204"/>
              </a:rPr>
              <a:t>Perusterveydenhuollon saatavuutta parannetaan kohdentamalla hallituskauden aikana kertaluonteista rahoitusta perusterveydenhuollon hoitojonojen purkuun hallituksen kehittämän uuden Kela-korvausmallin avulla</a:t>
            </a:r>
          </a:p>
          <a:p>
            <a:pPr marL="537845" lvl="1" indent="-267970"/>
            <a:r>
              <a:rPr lang="fi-FI" sz="1800">
                <a:cs typeface="Arial" panose="020B0604020202020204"/>
              </a:rPr>
              <a:t>Rahoitus allokoidaan hallitusohjelman mukaan kohdevuosille tarkoituksenmukaisella, mutta mahdollisimman etupainotteisella ja vaikuttavalla tavalla</a:t>
            </a:r>
          </a:p>
          <a:p>
            <a:pPr marL="537845" lvl="1" indent="-267970"/>
            <a:r>
              <a:rPr lang="fi-FI" sz="1800">
                <a:cs typeface="Arial" panose="020B0604020202020204"/>
              </a:rPr>
              <a:t>Rahoituksen tarkka kohdentuminen ja jaksotus vuosille tarkentuu jatkovalmistelussa</a:t>
            </a:r>
          </a:p>
          <a:p>
            <a:pPr marL="0" marR="0" lvl="0" indent="0" algn="l" defTabSz="914400" rtl="0" eaLnBrk="1" fontAlgn="auto" latinLnBrk="0" hangingPunct="1">
              <a:lnSpc>
                <a:spcPct val="95000"/>
              </a:lnSpc>
              <a:spcBef>
                <a:spcPts val="600"/>
              </a:spcBef>
              <a:spcAft>
                <a:spcPts val="0"/>
              </a:spcAft>
              <a:buClrTx/>
              <a:buSzPct val="120000"/>
              <a:buFont typeface="Symbol" panose="05050102010706020507" pitchFamily="18" charset="2"/>
              <a:buNone/>
              <a:tabLst/>
              <a:defRPr/>
            </a:pPr>
            <a:endParaRPr lang="fi-FI" sz="1100">
              <a:cs typeface="Arial" panose="020B0604020202020204"/>
            </a:endParaRPr>
          </a:p>
          <a:p>
            <a:pPr marL="0" indent="0">
              <a:buNone/>
              <a:defRPr/>
            </a:pPr>
            <a:r>
              <a:rPr lang="fi-FI" sz="2100">
                <a:solidFill>
                  <a:srgbClr val="464646"/>
                </a:solidFill>
                <a:latin typeface="Arial" panose="020B0604020202020204"/>
                <a:cs typeface="Arial" panose="020B0604020202020204"/>
              </a:rPr>
              <a:t>Loppukeväästä</a:t>
            </a:r>
            <a:r>
              <a:rPr kumimoji="0" lang="fi-FI" sz="2100" b="0" i="0" u="none" strike="noStrike" kern="1200" cap="none" spc="0" normalizeH="0" baseline="0" noProof="0">
                <a:ln>
                  <a:noFill/>
                </a:ln>
                <a:solidFill>
                  <a:srgbClr val="464646"/>
                </a:solidFill>
                <a:effectLst/>
                <a:uLnTx/>
                <a:uFillTx/>
                <a:latin typeface="Arial" panose="020B0604020202020204"/>
                <a:ea typeface="+mn-ea"/>
                <a:cs typeface="Arial" panose="020B0604020202020204"/>
              </a:rPr>
              <a:t> 2024 </a:t>
            </a:r>
            <a:r>
              <a:rPr lang="fi-FI" sz="2100">
                <a:solidFill>
                  <a:srgbClr val="464646"/>
                </a:solidFill>
                <a:latin typeface="Arial" panose="020B0604020202020204"/>
                <a:cs typeface="Arial" panose="020B0604020202020204"/>
              </a:rPr>
              <a:t>lausuntokierroksella </a:t>
            </a:r>
            <a:r>
              <a:rPr kumimoji="0" lang="fi-FI" sz="2100" b="0" i="0" u="none" strike="noStrike" kern="1200" cap="none" spc="0" normalizeH="0" baseline="0" noProof="0">
                <a:ln>
                  <a:noFill/>
                </a:ln>
                <a:solidFill>
                  <a:srgbClr val="464646"/>
                </a:solidFill>
                <a:effectLst/>
                <a:uLnTx/>
                <a:uFillTx/>
                <a:latin typeface="Arial" panose="020B0604020202020204"/>
                <a:ea typeface="+mn-ea"/>
                <a:cs typeface="Arial" panose="020B0604020202020204"/>
              </a:rPr>
              <a:t>luonnos hallituksen </a:t>
            </a:r>
            <a:r>
              <a:rPr lang="fi-FI" sz="2100">
                <a:solidFill>
                  <a:srgbClr val="464646"/>
                </a:solidFill>
                <a:latin typeface="Arial" panose="020B0604020202020204"/>
                <a:cs typeface="Arial" panose="020B0604020202020204"/>
              </a:rPr>
              <a:t>esitykseksi</a:t>
            </a:r>
            <a:r>
              <a:rPr kumimoji="0" lang="fi-FI" sz="2100" b="0" i="0" u="none" strike="noStrike" kern="1200" cap="none" spc="0" normalizeH="0" baseline="0" noProof="0">
                <a:ln>
                  <a:noFill/>
                </a:ln>
                <a:solidFill>
                  <a:srgbClr val="464646"/>
                </a:solidFill>
                <a:effectLst/>
                <a:uLnTx/>
                <a:uFillTx/>
                <a:latin typeface="Arial" panose="020B0604020202020204"/>
                <a:ea typeface="+mn-ea"/>
                <a:cs typeface="Arial" panose="020B0604020202020204"/>
              </a:rPr>
              <a:t> Kela-korvausten </a:t>
            </a:r>
            <a:r>
              <a:rPr lang="fi-FI" sz="2100">
                <a:solidFill>
                  <a:srgbClr val="464646"/>
                </a:solidFill>
                <a:latin typeface="Arial" panose="020B0604020202020204"/>
                <a:cs typeface="Arial" panose="020B0604020202020204"/>
              </a:rPr>
              <a:t>muutoksista</a:t>
            </a:r>
            <a:endParaRPr lang="fi-FI" sz="2100" b="0" i="0" u="none" strike="noStrike" kern="1200" cap="none" spc="0" normalizeH="0" baseline="0" noProof="0">
              <a:ln>
                <a:noFill/>
              </a:ln>
              <a:solidFill>
                <a:srgbClr val="464646"/>
              </a:solidFill>
              <a:effectLst/>
              <a:uLnTx/>
              <a:uFillTx/>
              <a:latin typeface="Arial" panose="020B0604020202020204"/>
              <a:cs typeface="Arial" panose="020B0604020202020204"/>
            </a:endParaRPr>
          </a:p>
          <a:p>
            <a:pPr marL="0" marR="0" lvl="0" indent="0" algn="l" defTabSz="914400" rtl="0" eaLnBrk="1" fontAlgn="auto" latinLnBrk="0" hangingPunct="1">
              <a:lnSpc>
                <a:spcPct val="95000"/>
              </a:lnSpc>
              <a:spcBef>
                <a:spcPts val="600"/>
              </a:spcBef>
              <a:spcAft>
                <a:spcPts val="0"/>
              </a:spcAft>
              <a:buClrTx/>
              <a:buSzPct val="120000"/>
              <a:buFont typeface="Symbol" panose="05050102010706020507" pitchFamily="18" charset="2"/>
              <a:buNone/>
              <a:tabLst/>
              <a:defRPr/>
            </a:pPr>
            <a:endParaRPr lang="fi-FI" sz="1100">
              <a:cs typeface="Arial" panose="020B0604020202020204"/>
            </a:endParaRPr>
          </a:p>
          <a:p>
            <a:pPr marL="0" indent="0">
              <a:buNone/>
            </a:pPr>
            <a:r>
              <a:rPr lang="fi-FI" sz="2100">
                <a:cs typeface="Arial" panose="020B0604020202020204"/>
              </a:rPr>
              <a:t>Kela-korvausten kehittämisestä linjaaminen syksyllä 2024</a:t>
            </a:r>
          </a:p>
          <a:p>
            <a:pPr marL="267970" indent="-267970"/>
            <a:r>
              <a:rPr lang="fi-FI" sz="1800">
                <a:cs typeface="Arial" panose="020B0604020202020204"/>
              </a:rPr>
              <a:t>Korvausten kohdentaminen aiempaa vahvemmin ennaltaehkäisyyn ja niihin käynteihin, joita on heikommin saatavilla julkisessa terveydenhuollossa</a:t>
            </a:r>
          </a:p>
          <a:p>
            <a:pPr marL="267970" indent="-267970"/>
            <a:r>
              <a:rPr lang="fi-FI" sz="1800">
                <a:cs typeface="Arial" panose="020B0604020202020204"/>
              </a:rPr>
              <a:t>65 vuotta täyttäneiden valinnanvapauspilotin ja omalääkärimallikokeilun valmistelun aloittaminen</a:t>
            </a:r>
          </a:p>
        </p:txBody>
      </p:sp>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a:t>Kela-</a:t>
            </a:r>
            <a:r>
              <a:rPr lang="en-GB" b="1" err="1"/>
              <a:t>korvausmuutosten</a:t>
            </a:r>
            <a:r>
              <a:rPr lang="en-GB" b="1"/>
              <a:t> </a:t>
            </a:r>
            <a:r>
              <a:rPr lang="en-GB" b="1" err="1"/>
              <a:t>taustaa</a:t>
            </a:r>
            <a:endParaRPr lang="en-GB" b="1"/>
          </a:p>
        </p:txBody>
      </p:sp>
    </p:spTree>
    <p:extLst>
      <p:ext uri="{BB962C8B-B14F-4D97-AF65-F5344CB8AC3E}">
        <p14:creationId xmlns:p14="http://schemas.microsoft.com/office/powerpoint/2010/main" val="3526221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uora yhdysviiva 2">
            <a:extLst>
              <a:ext uri="{FF2B5EF4-FFF2-40B4-BE49-F238E27FC236}">
                <a16:creationId xmlns:a16="http://schemas.microsoft.com/office/drawing/2014/main" id="{FD22F875-A613-D3F7-4495-ABA3D1051BDE}"/>
              </a:ext>
            </a:extLst>
          </p:cNvPr>
          <p:cNvCxnSpPr>
            <a:cxnSpLocks/>
            <a:endCxn id="23" idx="0"/>
          </p:cNvCxnSpPr>
          <p:nvPr/>
        </p:nvCxnSpPr>
        <p:spPr>
          <a:xfrm>
            <a:off x="2596186" y="3084189"/>
            <a:ext cx="1" cy="1491515"/>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6" name="Suora yhdysviiva 5">
            <a:extLst>
              <a:ext uri="{FF2B5EF4-FFF2-40B4-BE49-F238E27FC236}">
                <a16:creationId xmlns:a16="http://schemas.microsoft.com/office/drawing/2014/main" id="{23A2810A-79F1-C243-EACF-5F71776D5D4C}"/>
              </a:ext>
            </a:extLst>
          </p:cNvPr>
          <p:cNvCxnSpPr>
            <a:cxnSpLocks/>
          </p:cNvCxnSpPr>
          <p:nvPr/>
        </p:nvCxnSpPr>
        <p:spPr>
          <a:xfrm>
            <a:off x="4570027" y="3084189"/>
            <a:ext cx="3" cy="1635245"/>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9" name="Suora yhdysviiva 8">
            <a:extLst>
              <a:ext uri="{FF2B5EF4-FFF2-40B4-BE49-F238E27FC236}">
                <a16:creationId xmlns:a16="http://schemas.microsoft.com/office/drawing/2014/main" id="{E23B9436-645C-7CAD-CF32-BDD5868C9343}"/>
              </a:ext>
            </a:extLst>
          </p:cNvPr>
          <p:cNvCxnSpPr>
            <a:cxnSpLocks/>
          </p:cNvCxnSpPr>
          <p:nvPr/>
        </p:nvCxnSpPr>
        <p:spPr>
          <a:xfrm>
            <a:off x="7860924" y="3084189"/>
            <a:ext cx="0" cy="1635245"/>
          </a:xfrm>
          <a:prstGeom prst="line">
            <a:avLst/>
          </a:prstGeom>
          <a:ln w="3810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8" name="Otsikko 17">
            <a:extLst>
              <a:ext uri="{FF2B5EF4-FFF2-40B4-BE49-F238E27FC236}">
                <a16:creationId xmlns:a16="http://schemas.microsoft.com/office/drawing/2014/main" id="{5BAB5ABC-FC8C-3D16-E2EF-CCB3A7C0F0CA}"/>
              </a:ext>
            </a:extLst>
          </p:cNvPr>
          <p:cNvSpPr>
            <a:spLocks noGrp="1"/>
          </p:cNvSpPr>
          <p:nvPr>
            <p:ph type="title"/>
          </p:nvPr>
        </p:nvSpPr>
        <p:spPr>
          <a:xfrm>
            <a:off x="649940" y="484094"/>
            <a:ext cx="10778133" cy="1075323"/>
          </a:xfrm>
        </p:spPr>
        <p:txBody>
          <a:bodyPr/>
          <a:lstStyle/>
          <a:p>
            <a:r>
              <a:rPr lang="fi-FI" b="1"/>
              <a:t>Yksityisen sairaanhoidon hoito- ja tutkimus-</a:t>
            </a:r>
            <a:br>
              <a:rPr lang="fi-FI" b="1"/>
            </a:br>
            <a:r>
              <a:rPr lang="fi-FI" b="1"/>
              <a:t>korvausten (Kela-korvausten) kehittämisen tiekartta</a:t>
            </a:r>
          </a:p>
        </p:txBody>
      </p:sp>
      <p:sp>
        <p:nvSpPr>
          <p:cNvPr id="17" name="Nuoli: Oikea 16">
            <a:extLst>
              <a:ext uri="{FF2B5EF4-FFF2-40B4-BE49-F238E27FC236}">
                <a16:creationId xmlns:a16="http://schemas.microsoft.com/office/drawing/2014/main" id="{833852E7-ACE5-60FF-6822-4F2E344ED9DF}"/>
              </a:ext>
            </a:extLst>
          </p:cNvPr>
          <p:cNvSpPr/>
          <p:nvPr/>
        </p:nvSpPr>
        <p:spPr>
          <a:xfrm>
            <a:off x="1031846" y="5460633"/>
            <a:ext cx="6829074" cy="576000"/>
          </a:xfrm>
          <a:prstGeom prst="rightArrow">
            <a:avLst>
              <a:gd name="adj1" fmla="val 100000"/>
              <a:gd name="adj2" fmla="val 50000"/>
            </a:avLst>
          </a:prstGeom>
          <a:solidFill>
            <a:schemeClr val="accent1">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Kela-korvausten korotus</a:t>
            </a:r>
          </a:p>
          <a:p>
            <a:pPr>
              <a:spcAft>
                <a:spcPts val="0"/>
              </a:spcAft>
            </a:pPr>
            <a:r>
              <a:rPr lang="fi-FI" sz="1200">
                <a:solidFill>
                  <a:schemeClr val="tx1"/>
                </a:solidFill>
                <a:ea typeface="Calibri" panose="020F0502020204030204" pitchFamily="34" charset="0"/>
              </a:rPr>
              <a:t>1.1.2024 alkaen (arvioidaan muutostarpeita ennen 1.9.2025)</a:t>
            </a:r>
          </a:p>
        </p:txBody>
      </p:sp>
      <p:sp>
        <p:nvSpPr>
          <p:cNvPr id="41" name="Pyöristetty kuvatekstisuorakulmio 15" descr="Draft government proposal on consultation round 15 June - 25 September 2020."/>
          <p:cNvSpPr/>
          <p:nvPr/>
        </p:nvSpPr>
        <p:spPr>
          <a:xfrm>
            <a:off x="2495518" y="3075694"/>
            <a:ext cx="1760898" cy="792000"/>
          </a:xfrm>
          <a:prstGeom prst="roundRect">
            <a:avLst>
              <a:gd name="adj" fmla="val 0"/>
            </a:avLst>
          </a:prstGeom>
          <a:solidFill>
            <a:schemeClr val="bg2"/>
          </a:solidFill>
          <a:ln w="22225">
            <a:solidFill>
              <a:schemeClr val="bg1"/>
            </a:solid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VAIHE 1A </a:t>
            </a:r>
          </a:p>
          <a:p>
            <a:pPr>
              <a:spcAft>
                <a:spcPts val="0"/>
              </a:spcAft>
            </a:pPr>
            <a:r>
              <a:rPr lang="fi-FI" sz="1200" b="1">
                <a:solidFill>
                  <a:schemeClr val="tx1"/>
                </a:solidFill>
                <a:ea typeface="Calibri" panose="020F0502020204030204" pitchFamily="34" charset="0"/>
              </a:rPr>
              <a:t>Hedelmöityshoidot</a:t>
            </a:r>
          </a:p>
          <a:p>
            <a:pPr>
              <a:spcAft>
                <a:spcPts val="0"/>
              </a:spcAft>
            </a:pPr>
            <a:r>
              <a:rPr lang="fi-FI" sz="1200">
                <a:solidFill>
                  <a:schemeClr val="tx1"/>
                </a:solidFill>
                <a:ea typeface="Calibri" panose="020F0502020204030204" pitchFamily="34" charset="0"/>
              </a:rPr>
              <a:t>1.1.2025 alkaen</a:t>
            </a:r>
          </a:p>
        </p:txBody>
      </p:sp>
      <p:sp>
        <p:nvSpPr>
          <p:cNvPr id="34" name="Pyöristetty kuvatekstisuorakulmio 15" descr="Draft government proposal on consultation round 15 June - 25 September 2020."/>
          <p:cNvSpPr/>
          <p:nvPr/>
        </p:nvSpPr>
        <p:spPr>
          <a:xfrm>
            <a:off x="4469358" y="3075694"/>
            <a:ext cx="3077952" cy="792000"/>
          </a:xfrm>
          <a:prstGeom prst="roundRect">
            <a:avLst>
              <a:gd name="adj" fmla="val 0"/>
            </a:avLst>
          </a:prstGeom>
          <a:solidFill>
            <a:schemeClr val="bg2"/>
          </a:solidFill>
          <a:ln w="22225">
            <a:solidFill>
              <a:schemeClr val="bg1"/>
            </a:solid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VAIHE 1B </a:t>
            </a:r>
          </a:p>
          <a:p>
            <a:pPr>
              <a:spcAft>
                <a:spcPts val="0"/>
              </a:spcAft>
            </a:pPr>
            <a:r>
              <a:rPr lang="fi-FI" sz="1200" b="1">
                <a:solidFill>
                  <a:schemeClr val="tx1"/>
                </a:solidFill>
                <a:ea typeface="Calibri" panose="020F0502020204030204" pitchFamily="34" charset="0"/>
              </a:rPr>
              <a:t>Parannukset ja laajennukset</a:t>
            </a:r>
          </a:p>
          <a:p>
            <a:pPr>
              <a:spcAft>
                <a:spcPts val="0"/>
              </a:spcAft>
            </a:pPr>
            <a:r>
              <a:rPr lang="fi-FI" sz="1200">
                <a:solidFill>
                  <a:schemeClr val="tx1"/>
                </a:solidFill>
                <a:ea typeface="Calibri" panose="020F0502020204030204" pitchFamily="34" charset="0"/>
              </a:rPr>
              <a:t>1.4.2025 alkaen</a:t>
            </a:r>
          </a:p>
        </p:txBody>
      </p:sp>
      <p:sp>
        <p:nvSpPr>
          <p:cNvPr id="35" name="Pyöristetty kuvatekstisuorakulmio 15" descr="Draft government proposal on consultation round 15 June - 25 September 2020."/>
          <p:cNvSpPr/>
          <p:nvPr/>
        </p:nvSpPr>
        <p:spPr>
          <a:xfrm>
            <a:off x="7760252" y="3075694"/>
            <a:ext cx="2944100" cy="792000"/>
          </a:xfrm>
          <a:prstGeom prst="roundRect">
            <a:avLst>
              <a:gd name="adj" fmla="val 0"/>
            </a:avLst>
          </a:prstGeom>
          <a:solidFill>
            <a:schemeClr val="bg2"/>
          </a:solidFill>
          <a:ln w="22225">
            <a:solidFill>
              <a:schemeClr val="bg1"/>
            </a:solidFill>
          </a:ln>
        </p:spPr>
        <p:style>
          <a:lnRef idx="2">
            <a:schemeClr val="accent1"/>
          </a:lnRef>
          <a:fillRef idx="1">
            <a:schemeClr val="lt1"/>
          </a:fillRef>
          <a:effectRef idx="0">
            <a:schemeClr val="accent1"/>
          </a:effectRef>
          <a:fontRef idx="minor">
            <a:schemeClr val="dk1"/>
          </a:fontRef>
        </p:style>
        <p:txBody>
          <a:bodyPr lIns="108000" tIns="108000" rIns="108000" bIns="108000" rtlCol="0" anchor="ctr"/>
          <a:lstStyle/>
          <a:p>
            <a:pPr>
              <a:spcAft>
                <a:spcPts val="0"/>
              </a:spcAft>
            </a:pPr>
            <a:r>
              <a:rPr lang="fi-FI" sz="1200" b="1">
                <a:solidFill>
                  <a:schemeClr val="tx1"/>
                </a:solidFill>
                <a:ea typeface="Calibri" panose="020F0502020204030204" pitchFamily="34" charset="0"/>
              </a:rPr>
              <a:t>VAIHE 2A </a:t>
            </a:r>
          </a:p>
          <a:p>
            <a:pPr>
              <a:spcAft>
                <a:spcPts val="0"/>
              </a:spcAft>
            </a:pPr>
            <a:r>
              <a:rPr lang="fi-FI" sz="1200" b="1">
                <a:solidFill>
                  <a:schemeClr val="tx1"/>
                </a:solidFill>
                <a:ea typeface="Calibri" panose="020F0502020204030204" pitchFamily="34" charset="0"/>
              </a:rPr>
              <a:t>Yli 65-vuotiaiden Kela-korvauspilotti</a:t>
            </a:r>
          </a:p>
          <a:p>
            <a:pPr>
              <a:spcAft>
                <a:spcPts val="0"/>
              </a:spcAft>
            </a:pPr>
            <a:r>
              <a:rPr lang="fi-FI" sz="1200">
                <a:solidFill>
                  <a:schemeClr val="tx1"/>
                </a:solidFill>
                <a:ea typeface="Calibri" panose="020F0502020204030204" pitchFamily="34" charset="0"/>
              </a:rPr>
              <a:t>1.9.2025 alkaen</a:t>
            </a:r>
          </a:p>
        </p:txBody>
      </p:sp>
      <p:sp>
        <p:nvSpPr>
          <p:cNvPr id="28" name="Nuoli: Oikea 16">
            <a:extLst>
              <a:ext uri="{FF2B5EF4-FFF2-40B4-BE49-F238E27FC236}">
                <a16:creationId xmlns:a16="http://schemas.microsoft.com/office/drawing/2014/main" id="{833852E7-ACE5-60FF-6822-4F2E344ED9DF}"/>
              </a:ext>
            </a:extLst>
          </p:cNvPr>
          <p:cNvSpPr/>
          <p:nvPr/>
        </p:nvSpPr>
        <p:spPr>
          <a:xfrm>
            <a:off x="7760252" y="2264716"/>
            <a:ext cx="3667821" cy="576000"/>
          </a:xfrm>
          <a:prstGeom prst="rightArrow">
            <a:avLst>
              <a:gd name="adj1" fmla="val 100000"/>
              <a:gd name="adj2" fmla="val 50000"/>
            </a:avLst>
          </a:prstGeom>
          <a:solidFill>
            <a:schemeClr val="bg2"/>
          </a:solidFill>
          <a:ln w="22225">
            <a:noFill/>
          </a:ln>
        </p:spPr>
        <p:style>
          <a:lnRef idx="2">
            <a:schemeClr val="accent1"/>
          </a:lnRef>
          <a:fillRef idx="1">
            <a:schemeClr val="lt1"/>
          </a:fillRef>
          <a:effectRef idx="0">
            <a:schemeClr val="accent1"/>
          </a:effectRef>
          <a:fontRef idx="minor">
            <a:schemeClr val="dk1"/>
          </a:fontRef>
        </p:style>
        <p:txBody>
          <a:bodyPr lIns="108000" tIns="108000" rIns="108000" bIns="108000" rtlCol="0" anchor="t"/>
          <a:lstStyle/>
          <a:p>
            <a:pPr>
              <a:spcAft>
                <a:spcPts val="0"/>
              </a:spcAft>
            </a:pPr>
            <a:r>
              <a:rPr lang="fi-FI" sz="1200" b="1">
                <a:solidFill>
                  <a:schemeClr val="tx1"/>
                </a:solidFill>
                <a:ea typeface="Calibri" panose="020F0502020204030204" pitchFamily="34" charset="0"/>
              </a:rPr>
              <a:t>VAIHE 2B </a:t>
            </a:r>
          </a:p>
          <a:p>
            <a:pPr>
              <a:spcAft>
                <a:spcPts val="0"/>
              </a:spcAft>
            </a:pPr>
            <a:r>
              <a:rPr lang="fi-FI" sz="1200">
                <a:solidFill>
                  <a:schemeClr val="tx1"/>
                </a:solidFill>
                <a:ea typeface="Calibri" panose="020F0502020204030204" pitchFamily="34" charset="0"/>
              </a:rPr>
              <a:t>Omalääkärimallin kokeilut</a:t>
            </a:r>
          </a:p>
        </p:txBody>
      </p:sp>
      <p:grpSp>
        <p:nvGrpSpPr>
          <p:cNvPr id="12" name="Ryhmä 11"/>
          <p:cNvGrpSpPr/>
          <p:nvPr/>
        </p:nvGrpSpPr>
        <p:grpSpPr>
          <a:xfrm>
            <a:off x="733830" y="4575704"/>
            <a:ext cx="10694243" cy="712702"/>
            <a:chOff x="784164" y="4575704"/>
            <a:chExt cx="10694243" cy="712702"/>
          </a:xfrm>
        </p:grpSpPr>
        <p:cxnSp>
          <p:nvCxnSpPr>
            <p:cNvPr id="10" name="Suora yhdysviiva 9"/>
            <p:cNvCxnSpPr/>
            <p:nvPr/>
          </p:nvCxnSpPr>
          <p:spPr>
            <a:xfrm>
              <a:off x="1082180" y="4932055"/>
              <a:ext cx="1451295" cy="0"/>
            </a:xfrm>
            <a:prstGeom prst="line">
              <a:avLst/>
            </a:prstGeom>
            <a:ln w="133350" cap="rnd">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uora nuoliyhdysviiva 15" descr="arrow"/>
            <p:cNvCxnSpPr>
              <a:cxnSpLocks/>
            </p:cNvCxnSpPr>
            <p:nvPr/>
          </p:nvCxnSpPr>
          <p:spPr>
            <a:xfrm>
              <a:off x="2631024" y="4922833"/>
              <a:ext cx="8847383" cy="18444"/>
            </a:xfrm>
            <a:prstGeom prst="straightConnector1">
              <a:avLst/>
            </a:prstGeom>
            <a:ln w="133350" cap="rnd">
              <a:solidFill>
                <a:schemeClr val="bg1">
                  <a:lumMod val="85000"/>
                </a:schemeClr>
              </a:solidFill>
              <a:tailEnd type="triangle" w="med" len="sm"/>
            </a:ln>
          </p:spPr>
          <p:style>
            <a:lnRef idx="1">
              <a:schemeClr val="accent1"/>
            </a:lnRef>
            <a:fillRef idx="0">
              <a:schemeClr val="accent1"/>
            </a:fillRef>
            <a:effectRef idx="0">
              <a:schemeClr val="accent1"/>
            </a:effectRef>
            <a:fontRef idx="minor">
              <a:schemeClr val="tx1"/>
            </a:fontRef>
          </p:style>
        </p:cxnSp>
        <p:sp>
          <p:nvSpPr>
            <p:cNvPr id="23" name="Ellipsi 22" descr="2020"/>
            <p:cNvSpPr/>
            <p:nvPr/>
          </p:nvSpPr>
          <p:spPr>
            <a:xfrm>
              <a:off x="2289656"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1.1.</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2025</a:t>
              </a:r>
            </a:p>
          </p:txBody>
        </p:sp>
        <p:sp>
          <p:nvSpPr>
            <p:cNvPr id="24" name="Ellipsi 23" descr="2020"/>
            <p:cNvSpPr/>
            <p:nvPr/>
          </p:nvSpPr>
          <p:spPr>
            <a:xfrm>
              <a:off x="3091078"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0" name="Ellipsi 39" descr="2020"/>
            <p:cNvSpPr/>
            <p:nvPr/>
          </p:nvSpPr>
          <p:spPr>
            <a:xfrm>
              <a:off x="3749257"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3" name="Ellipsi 42" descr="2020"/>
            <p:cNvSpPr/>
            <p:nvPr/>
          </p:nvSpPr>
          <p:spPr>
            <a:xfrm>
              <a:off x="5065615"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4" name="Ellipsi 43" descr="2020"/>
            <p:cNvSpPr/>
            <p:nvPr/>
          </p:nvSpPr>
          <p:spPr>
            <a:xfrm>
              <a:off x="5723793"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5" name="Ellipsi 44" descr="2020"/>
            <p:cNvSpPr/>
            <p:nvPr/>
          </p:nvSpPr>
          <p:spPr>
            <a:xfrm>
              <a:off x="6381972"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6" name="Ellipsi 45" descr="2020"/>
            <p:cNvSpPr/>
            <p:nvPr/>
          </p:nvSpPr>
          <p:spPr>
            <a:xfrm>
              <a:off x="7040151"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48" name="Ellipsi 47" descr="2020"/>
            <p:cNvSpPr/>
            <p:nvPr/>
          </p:nvSpPr>
          <p:spPr>
            <a:xfrm>
              <a:off x="8356509"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50" name="Ellipsi 49" descr="2020"/>
            <p:cNvSpPr/>
            <p:nvPr/>
          </p:nvSpPr>
          <p:spPr>
            <a:xfrm>
              <a:off x="9014687"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51" name="Ellipsi 50" descr="2020"/>
            <p:cNvSpPr/>
            <p:nvPr/>
          </p:nvSpPr>
          <p:spPr>
            <a:xfrm>
              <a:off x="9672869" y="4719434"/>
              <a:ext cx="425855" cy="425242"/>
            </a:xfrm>
            <a:prstGeom prst="ellipse">
              <a:avLst/>
            </a:prstGeom>
            <a:solidFill>
              <a:schemeClr val="accent6">
                <a:lumMod val="60000"/>
                <a:lumOff val="40000"/>
              </a:schemeClr>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a:ln>
                  <a:noFill/>
                </a:ln>
                <a:solidFill>
                  <a:srgbClr val="FFFFFF"/>
                </a:solidFill>
                <a:effectLst/>
                <a:uLnTx/>
                <a:uFillTx/>
                <a:latin typeface="Arial Narrow" panose="020B0606020202030204" pitchFamily="34" charset="0"/>
              </a:endParaRPr>
            </a:p>
          </p:txBody>
        </p:sp>
        <p:sp>
          <p:nvSpPr>
            <p:cNvPr id="27" name="Ellipsi 26" descr="2020"/>
            <p:cNvSpPr/>
            <p:nvPr/>
          </p:nvSpPr>
          <p:spPr>
            <a:xfrm>
              <a:off x="784164"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1.1.</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2024</a:t>
              </a:r>
            </a:p>
          </p:txBody>
        </p:sp>
        <p:sp>
          <p:nvSpPr>
            <p:cNvPr id="38" name="Ellipsi 37" descr="2020"/>
            <p:cNvSpPr/>
            <p:nvPr/>
          </p:nvSpPr>
          <p:spPr>
            <a:xfrm>
              <a:off x="4268702"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1.4.</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2025</a:t>
              </a:r>
            </a:p>
          </p:txBody>
        </p:sp>
        <p:sp>
          <p:nvSpPr>
            <p:cNvPr id="39" name="Ellipsi 38" descr="2020"/>
            <p:cNvSpPr/>
            <p:nvPr/>
          </p:nvSpPr>
          <p:spPr>
            <a:xfrm>
              <a:off x="7554389" y="4575704"/>
              <a:ext cx="713729" cy="712702"/>
            </a:xfrm>
            <a:prstGeom prst="ellipse">
              <a:avLst/>
            </a:prstGeom>
            <a:solidFill>
              <a:srgbClr val="BE9B55"/>
            </a:solidFill>
            <a:ln>
              <a:solidFill>
                <a:schemeClr val="bg1">
                  <a:alpha val="96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FFFFFF"/>
                  </a:solidFill>
                  <a:effectLst/>
                  <a:uLnTx/>
                  <a:uFillTx/>
                  <a:latin typeface="+mj-lt"/>
                </a:rPr>
                <a:t>1.9.</a:t>
              </a:r>
              <a:br>
                <a:rPr kumimoji="0" lang="en-GB" sz="1200" b="1" i="0" u="none" strike="noStrike" kern="1200" cap="none" spc="0" normalizeH="0" baseline="0" noProof="0">
                  <a:ln>
                    <a:noFill/>
                  </a:ln>
                  <a:solidFill>
                    <a:srgbClr val="FFFFFF"/>
                  </a:solidFill>
                  <a:effectLst/>
                  <a:uLnTx/>
                  <a:uFillTx/>
                  <a:latin typeface="+mj-lt"/>
                </a:rPr>
              </a:br>
              <a:r>
                <a:rPr kumimoji="0" lang="en-GB" sz="1200" b="1" i="0" u="none" strike="noStrike" kern="1200" cap="none" spc="0" normalizeH="0" baseline="0" noProof="0">
                  <a:ln>
                    <a:noFill/>
                  </a:ln>
                  <a:solidFill>
                    <a:srgbClr val="FFFFFF"/>
                  </a:solidFill>
                  <a:effectLst/>
                  <a:uLnTx/>
                  <a:uFillTx/>
                  <a:latin typeface="+mj-lt"/>
                </a:rPr>
                <a:t>2025</a:t>
              </a:r>
            </a:p>
          </p:txBody>
        </p:sp>
      </p:grpSp>
      <p:sp>
        <p:nvSpPr>
          <p:cNvPr id="2" name="Ellipsi 1">
            <a:extLst>
              <a:ext uri="{FF2B5EF4-FFF2-40B4-BE49-F238E27FC236}">
                <a16:creationId xmlns:a16="http://schemas.microsoft.com/office/drawing/2014/main" id="{AA4AE40D-2560-3310-3A50-895DB3AB08BA}"/>
              </a:ext>
            </a:extLst>
          </p:cNvPr>
          <p:cNvSpPr/>
          <p:nvPr/>
        </p:nvSpPr>
        <p:spPr>
          <a:xfrm>
            <a:off x="4310686" y="2649590"/>
            <a:ext cx="3337293" cy="1745674"/>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n>
                <a:solidFill>
                  <a:schemeClr val="tx1"/>
                </a:solidFill>
              </a:ln>
              <a:solidFill>
                <a:srgbClr val="BE9B55"/>
              </a:solidFill>
            </a:endParaRPr>
          </a:p>
        </p:txBody>
      </p:sp>
    </p:spTree>
    <p:extLst>
      <p:ext uri="{BB962C8B-B14F-4D97-AF65-F5344CB8AC3E}">
        <p14:creationId xmlns:p14="http://schemas.microsoft.com/office/powerpoint/2010/main" val="3629112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0FA8FA-EF2C-B60B-C36E-18EA3DB9205A}"/>
              </a:ext>
            </a:extLst>
          </p:cNvPr>
          <p:cNvSpPr>
            <a:spLocks noGrp="1"/>
          </p:cNvSpPr>
          <p:nvPr>
            <p:ph idx="1"/>
          </p:nvPr>
        </p:nvSpPr>
        <p:spPr>
          <a:xfrm>
            <a:off x="649940" y="1805641"/>
            <a:ext cx="10600446" cy="4155422"/>
          </a:xfrm>
        </p:spPr>
        <p:txBody>
          <a:bodyPr vert="horz" lIns="0" tIns="0" rIns="0" bIns="0" rtlCol="0" anchor="t">
            <a:noAutofit/>
          </a:bodyPr>
          <a:lstStyle/>
          <a:p>
            <a:pPr marL="0" indent="0">
              <a:lnSpc>
                <a:spcPct val="100000"/>
              </a:lnSpc>
              <a:spcBef>
                <a:spcPts val="0"/>
              </a:spcBef>
              <a:buNone/>
            </a:pPr>
            <a:r>
              <a:rPr lang="fi-FI" sz="2100" b="1"/>
              <a:t>Yksityisen sairaanhoidon hoito- ja tutkimuskorvausten (Kela-korvausten) kehittämiseen ohjataan </a:t>
            </a:r>
            <a:r>
              <a:rPr lang="fi-FI" sz="2100" b="1">
                <a:solidFill>
                  <a:schemeClr val="accent3">
                    <a:lumMod val="75000"/>
                  </a:schemeClr>
                </a:solidFill>
              </a:rPr>
              <a:t>hallituskauden aikana yhteensä 335 miljoonaa euroa valtion rahoitusosuutta</a:t>
            </a:r>
            <a:endParaRPr lang="fi-FI" sz="2100" b="1">
              <a:solidFill>
                <a:schemeClr val="accent3">
                  <a:lumMod val="75000"/>
                </a:schemeClr>
              </a:solidFill>
              <a:cs typeface="Arial"/>
            </a:endParaRPr>
          </a:p>
          <a:p>
            <a:pPr marL="267970" indent="-267970"/>
            <a:endParaRPr lang="fi-FI" sz="1100" b="1">
              <a:cs typeface="Arial"/>
            </a:endParaRPr>
          </a:p>
          <a:p>
            <a:pPr marL="267970" indent="-267970"/>
            <a:r>
              <a:rPr lang="fi-FI" sz="2100"/>
              <a:t>1.1.2024 alkaen Kela-korvausten korotuksiin suunnattiin 65,3 miljoonaa euroa valtion osuutta (97,5 miljoonaa euroa yhteensä) vuodessa. Tilastotietojen mukaan korotuksiin menisi vuonna 2024 arviolta noin 40 miljoonaa euroa valtion osuutta (60 miljoonaa euroa yhteensä) vuodessa.</a:t>
            </a:r>
            <a:endParaRPr lang="fi-FI" sz="2100">
              <a:cs typeface="Arial"/>
            </a:endParaRPr>
          </a:p>
          <a:p>
            <a:pPr marL="267970" indent="-267970"/>
            <a:endParaRPr lang="fi-FI" sz="1100">
              <a:cs typeface="Arial"/>
            </a:endParaRPr>
          </a:p>
          <a:p>
            <a:pPr marL="267970" indent="-267970"/>
            <a:r>
              <a:rPr lang="fi-FI" sz="2100"/>
              <a:t>1A: Hedelmöityshoitoja koskeviin Kela-korvauksiin suunnattaisiin 1,3 miljoonaa euroa valtion osuutta (2,5 miljoonaa euroa yhteensä) vuodessa.</a:t>
            </a:r>
            <a:endParaRPr lang="fi-FI" sz="2100">
              <a:cs typeface="Arial"/>
            </a:endParaRPr>
          </a:p>
          <a:p>
            <a:pPr marL="267970" indent="-267970"/>
            <a:endParaRPr lang="fi-FI" sz="1100">
              <a:cs typeface="Arial"/>
            </a:endParaRPr>
          </a:p>
          <a:p>
            <a:pPr marL="267970" indent="-267970"/>
            <a:r>
              <a:rPr lang="fi-FI" sz="2100" b="1"/>
              <a:t>1B: Kela-korvausten parantamiseen ja laajentamiseen suunnattaisiin noin 20-26 miljoonaa euroa valtion osuutta (noin 40-50 miljoonaa euroa yhteensä) vuodessa.</a:t>
            </a:r>
            <a:endParaRPr lang="fi-FI" sz="2100" b="1">
              <a:solidFill>
                <a:srgbClr val="FF0000"/>
              </a:solidFill>
              <a:cs typeface="Arial"/>
            </a:endParaRPr>
          </a:p>
          <a:p>
            <a:pPr marL="267970" indent="-267970"/>
            <a:endParaRPr lang="fi-FI" sz="1100" b="1">
              <a:cs typeface="Arial"/>
            </a:endParaRPr>
          </a:p>
          <a:p>
            <a:pPr marL="267970" indent="-267970"/>
            <a:r>
              <a:rPr lang="fi-FI" sz="2100"/>
              <a:t>2A ja 2B: Määrät tarkentuvat valmistelun edetessä</a:t>
            </a:r>
            <a:endParaRPr lang="fi-FI" sz="2100">
              <a:cs typeface="Arial" panose="020B0604020202020204"/>
            </a:endParaRPr>
          </a:p>
          <a:p>
            <a:pPr marL="267970" indent="-267970"/>
            <a:endParaRPr lang="fi-FI" sz="2100">
              <a:cs typeface="Arial" panose="020B0604020202020204"/>
            </a:endParaRPr>
          </a:p>
        </p:txBody>
      </p:sp>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a:t>Kuinka </a:t>
            </a:r>
            <a:r>
              <a:rPr lang="en-GB" b="1" err="1"/>
              <a:t>paljon</a:t>
            </a:r>
            <a:r>
              <a:rPr lang="en-GB" b="1"/>
              <a:t> </a:t>
            </a:r>
            <a:r>
              <a:rPr lang="en-GB" b="1" err="1"/>
              <a:t>hallitus</a:t>
            </a:r>
            <a:r>
              <a:rPr lang="en-GB" b="1"/>
              <a:t> </a:t>
            </a:r>
            <a:r>
              <a:rPr lang="en-GB" b="1" err="1"/>
              <a:t>ohjaa</a:t>
            </a:r>
            <a:r>
              <a:rPr lang="en-GB" b="1"/>
              <a:t> Kela-</a:t>
            </a:r>
            <a:r>
              <a:rPr lang="en-GB" b="1" err="1"/>
              <a:t>korvausten</a:t>
            </a:r>
            <a:r>
              <a:rPr lang="en-GB" b="1"/>
              <a:t> </a:t>
            </a:r>
            <a:r>
              <a:rPr lang="en-GB" b="1" err="1"/>
              <a:t>kehittämiseen</a:t>
            </a:r>
            <a:r>
              <a:rPr lang="en-GB" b="1"/>
              <a:t> </a:t>
            </a:r>
            <a:r>
              <a:rPr lang="en-GB" b="1" err="1"/>
              <a:t>perusrahoituksen</a:t>
            </a:r>
            <a:r>
              <a:rPr lang="en-GB" b="1"/>
              <a:t> </a:t>
            </a:r>
            <a:r>
              <a:rPr lang="en-GB" b="1" err="1"/>
              <a:t>lisäksi</a:t>
            </a:r>
            <a:r>
              <a:rPr lang="en-GB" b="1"/>
              <a:t>?</a:t>
            </a:r>
          </a:p>
        </p:txBody>
      </p:sp>
    </p:spTree>
    <p:extLst>
      <p:ext uri="{BB962C8B-B14F-4D97-AF65-F5344CB8AC3E}">
        <p14:creationId xmlns:p14="http://schemas.microsoft.com/office/powerpoint/2010/main" val="4240514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0FA8FA-EF2C-B60B-C36E-18EA3DB9205A}"/>
              </a:ext>
            </a:extLst>
          </p:cNvPr>
          <p:cNvSpPr>
            <a:spLocks noGrp="1"/>
          </p:cNvSpPr>
          <p:nvPr>
            <p:ph idx="1"/>
          </p:nvPr>
        </p:nvSpPr>
        <p:spPr>
          <a:xfrm>
            <a:off x="649940" y="1792941"/>
            <a:ext cx="9611660" cy="4155422"/>
          </a:xfrm>
        </p:spPr>
        <p:txBody>
          <a:bodyPr vert="horz" lIns="0" tIns="0" rIns="0" bIns="0" rtlCol="0" anchor="t">
            <a:noAutofit/>
          </a:bodyPr>
          <a:lstStyle/>
          <a:p>
            <a:pPr marL="267970" indent="-267970"/>
            <a:r>
              <a:rPr lang="fi-FI" sz="2100" b="1"/>
              <a:t>Marraskuun 2024 aikana annetaan hallituksen esitys, jolla </a:t>
            </a:r>
            <a:r>
              <a:rPr lang="fi-FI" sz="2100" b="1">
                <a:solidFill>
                  <a:srgbClr val="BE9B55"/>
                </a:solidFill>
              </a:rPr>
              <a:t>parannetaan ja laajennetaan yksityisen sairaanhoidon hoito- ja tutkimuskorvauksia (Kela-korvauksia)</a:t>
            </a:r>
            <a:endParaRPr lang="fi-FI">
              <a:solidFill>
                <a:srgbClr val="BE9B55"/>
              </a:solidFill>
              <a:cs typeface="Arial"/>
            </a:endParaRPr>
          </a:p>
          <a:p>
            <a:pPr marL="267970" indent="-267970"/>
            <a:r>
              <a:rPr lang="fi-FI" sz="2100" b="1"/>
              <a:t>Tarkoitus</a:t>
            </a:r>
            <a:r>
              <a:rPr lang="fi-FI" sz="2100"/>
              <a:t> </a:t>
            </a:r>
            <a:r>
              <a:rPr lang="fi-FI" sz="2100" b="1"/>
              <a:t>tulla voimaan 1.4.2025</a:t>
            </a:r>
            <a:endParaRPr lang="fi-FI" sz="2100" b="1">
              <a:cs typeface="Arial" panose="020B0604020202020204"/>
            </a:endParaRPr>
          </a:p>
          <a:p>
            <a:pPr marL="267970" indent="-267970"/>
            <a:endParaRPr lang="fi-FI" sz="2100" b="1"/>
          </a:p>
          <a:p>
            <a:pPr marL="267970" indent="-267970"/>
            <a:r>
              <a:rPr lang="fi-FI" sz="2100" b="1"/>
              <a:t>Tavoitteena</a:t>
            </a:r>
            <a:endParaRPr lang="fi-FI" sz="2100" b="1">
              <a:cs typeface="Arial" panose="020B0604020202020204"/>
            </a:endParaRPr>
          </a:p>
          <a:p>
            <a:pPr marL="537845" lvl="1"/>
            <a:r>
              <a:rPr lang="fi-FI" b="1"/>
              <a:t>kohdentaa korvauksia vaikuttavasti</a:t>
            </a:r>
            <a:r>
              <a:rPr lang="fi-FI"/>
              <a:t> sellaisiin palveluihin, joiden saatavuus hyvinvointialueilla on heikkoa</a:t>
            </a:r>
            <a:endParaRPr lang="fi-FI">
              <a:cs typeface="Arial" panose="020B0604020202020204"/>
            </a:endParaRPr>
          </a:p>
          <a:p>
            <a:pPr marL="537845" lvl="1"/>
            <a:r>
              <a:rPr lang="fi-FI" b="1">
                <a:cs typeface="Arial"/>
              </a:rPr>
              <a:t>hyödyntää eri ammattiryhmien osaamista nykyistä paremmin</a:t>
            </a:r>
          </a:p>
          <a:p>
            <a:pPr marL="537845" lvl="1"/>
            <a:r>
              <a:rPr lang="fi-FI"/>
              <a:t>siirtää </a:t>
            </a:r>
            <a:r>
              <a:rPr lang="fi-FI" b="1"/>
              <a:t>painopistettä ennaltaehkäisyyn ja varhaishoitoon</a:t>
            </a:r>
          </a:p>
          <a:p>
            <a:pPr marL="537845" lvl="1"/>
            <a:r>
              <a:rPr lang="fi-FI" b="1">
                <a:cs typeface="Arial"/>
              </a:rPr>
              <a:t>keventää julkisen terveydenhuollon taakkaa</a:t>
            </a:r>
          </a:p>
          <a:p>
            <a:pPr marL="537845" lvl="1"/>
            <a:r>
              <a:rPr lang="fi-FI" b="1">
                <a:cs typeface="Arial"/>
              </a:rPr>
              <a:t>edistää valinnanvapautta</a:t>
            </a:r>
          </a:p>
        </p:txBody>
      </p:sp>
      <p:sp>
        <p:nvSpPr>
          <p:cNvPr id="2" name="Title 1">
            <a:extLst>
              <a:ext uri="{FF2B5EF4-FFF2-40B4-BE49-F238E27FC236}">
                <a16:creationId xmlns:a16="http://schemas.microsoft.com/office/drawing/2014/main" id="{FB7751AD-5BF7-EFF0-2B31-C0A5C68D23C5}"/>
              </a:ext>
            </a:extLst>
          </p:cNvPr>
          <p:cNvSpPr>
            <a:spLocks noGrp="1"/>
          </p:cNvSpPr>
          <p:nvPr>
            <p:ph type="title"/>
          </p:nvPr>
        </p:nvSpPr>
        <p:spPr/>
        <p:txBody>
          <a:bodyPr anchor="b"/>
          <a:lstStyle/>
          <a:p>
            <a:r>
              <a:rPr lang="en-GB" b="1" err="1"/>
              <a:t>Aikataulu</a:t>
            </a:r>
            <a:r>
              <a:rPr lang="en-GB" b="1"/>
              <a:t> ja </a:t>
            </a:r>
            <a:r>
              <a:rPr lang="en-GB" b="1" err="1"/>
              <a:t>tavoitteet</a:t>
            </a:r>
            <a:r>
              <a:rPr lang="en-GB" b="1"/>
              <a:t> Kela-</a:t>
            </a:r>
            <a:r>
              <a:rPr lang="en-GB" b="1" err="1"/>
              <a:t>korvausten</a:t>
            </a:r>
            <a:r>
              <a:rPr lang="en-GB" b="1"/>
              <a:t> </a:t>
            </a:r>
            <a:r>
              <a:rPr lang="en-GB" b="1" err="1"/>
              <a:t>parantamiselle</a:t>
            </a:r>
            <a:r>
              <a:rPr lang="en-GB" b="1"/>
              <a:t> ja laajentamiselle</a:t>
            </a:r>
          </a:p>
        </p:txBody>
      </p:sp>
    </p:spTree>
    <p:extLst>
      <p:ext uri="{BB962C8B-B14F-4D97-AF65-F5344CB8AC3E}">
        <p14:creationId xmlns:p14="http://schemas.microsoft.com/office/powerpoint/2010/main" val="1432538606"/>
      </p:ext>
    </p:extLst>
  </p:cSld>
  <p:clrMapOvr>
    <a:masterClrMapping/>
  </p:clrMapOvr>
</p:sld>
</file>

<file path=ppt/theme/theme1.xml><?xml version="1.0" encoding="utf-8"?>
<a:theme xmlns:a="http://schemas.openxmlformats.org/drawingml/2006/main" name="STM 2023">
  <a:themeElements>
    <a:clrScheme name="STM 1">
      <a:dk1>
        <a:srgbClr val="464646"/>
      </a:dk1>
      <a:lt1>
        <a:srgbClr val="FFFFFF"/>
      </a:lt1>
      <a:dk2>
        <a:srgbClr val="464646"/>
      </a:dk2>
      <a:lt2>
        <a:srgbClr val="F0EBE1"/>
      </a:lt2>
      <a:accent1>
        <a:srgbClr val="96B8F3"/>
      </a:accent1>
      <a:accent2>
        <a:srgbClr val="FA8C46"/>
      </a:accent2>
      <a:accent3>
        <a:srgbClr val="EDC353"/>
      </a:accent3>
      <a:accent4>
        <a:srgbClr val="5BA078"/>
      </a:accent4>
      <a:accent5>
        <a:srgbClr val="CD69DE"/>
      </a:accent5>
      <a:accent6>
        <a:srgbClr val="BC9E59"/>
      </a:accent6>
      <a:hlink>
        <a:srgbClr val="6E6E6E"/>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FI_STM_PPT-pohja_2023.potx" id="{F9F68096-3B01-4E2A-95EE-C33184815379}" vid="{076394DD-D4B9-48FF-B7B8-B85C9C84105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iedaanVahvaan xmlns="0cced90f-bf8c-4fbb-ba51-5a56420f35bb" xsi:nil="true"/>
    <lcf76f155ced4ddcb4097134ff3c332f xmlns="0cced90f-bf8c-4fbb-ba51-5a56420f35bb">
      <Terms xmlns="http://schemas.microsoft.com/office/infopath/2007/PartnerControls"/>
    </lcf76f155ced4ddcb4097134ff3c332f>
    <Tila xmlns="0cced90f-bf8c-4fbb-ba51-5a56420f35bb" xsi:nil="true"/>
    <TaxCatchAll xmlns="e29186d5-8654-46af-a5b6-2d844fe8cb43" xsi:nil="true"/>
    <LinkkiVahvaan xmlns="0cced90f-bf8c-4fbb-ba51-5a56420f35bb">
      <Url xsi:nil="true"/>
      <Description xsi:nil="true"/>
    </LinkkiVahvaa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47F5D92E1B064DA86EB4320A46A053" ma:contentTypeVersion="14" ma:contentTypeDescription="Create a new document." ma:contentTypeScope="" ma:versionID="438bac5140e7b76e353761509a545c8a">
  <xsd:schema xmlns:xsd="http://www.w3.org/2001/XMLSchema" xmlns:xs="http://www.w3.org/2001/XMLSchema" xmlns:p="http://schemas.microsoft.com/office/2006/metadata/properties" xmlns:ns2="0cced90f-bf8c-4fbb-ba51-5a56420f35bb" xmlns:ns3="e29186d5-8654-46af-a5b6-2d844fe8cb43" targetNamespace="http://schemas.microsoft.com/office/2006/metadata/properties" ma:root="true" ma:fieldsID="175a5a6f6b3e569fa15cd9c1940ea25f" ns2:_="" ns3:_="">
    <xsd:import namespace="0cced90f-bf8c-4fbb-ba51-5a56420f35bb"/>
    <xsd:import namespace="e29186d5-8654-46af-a5b6-2d844fe8cb43"/>
    <xsd:element name="properties">
      <xsd:complexType>
        <xsd:sequence>
          <xsd:element name="documentManagement">
            <xsd:complexType>
              <xsd:all>
                <xsd:element ref="ns2:Tila" minOccurs="0"/>
                <xsd:element ref="ns2:ViedaanVahvaan" minOccurs="0"/>
                <xsd:element ref="ns2:LinkkiVahvaan"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ced90f-bf8c-4fbb-ba51-5a56420f35bb" elementFormDefault="qualified">
    <xsd:import namespace="http://schemas.microsoft.com/office/2006/documentManagement/types"/>
    <xsd:import namespace="http://schemas.microsoft.com/office/infopath/2007/PartnerControls"/>
    <xsd:element name="Tila" ma:index="8" nillable="true" ma:displayName="Tila" ma:format="Dropdown" ma:internalName="Tila">
      <xsd:simpleType>
        <xsd:restriction base="dms:Choice">
          <xsd:enumeration value="Luonnos"/>
          <xsd:enumeration value="Valmis"/>
        </xsd:restriction>
      </xsd:simpleType>
    </xsd:element>
    <xsd:element name="ViedaanVahvaan" ma:index="9" nillable="true" ma:displayName="Viedään Vahvaan" ma:format="Dropdown" ma:internalName="ViedaanVahvaan">
      <xsd:simpleType>
        <xsd:restriction base="dms:Choice">
          <xsd:enumeration value="Ei"/>
          <xsd:enumeration value="Kyllä"/>
          <xsd:enumeration value="EOS"/>
          <xsd:enumeration value="Viety"/>
        </xsd:restriction>
      </xsd:simpleType>
    </xsd:element>
    <xsd:element name="LinkkiVahvaan" ma:index="10" nillable="true" ma:displayName="Linkki Vahvaan" ma:format="Hyperlink" ma:internalName="LinkkiVahvaan">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f74eb33-bc01-4b65-a333-7b16e5d3bc2c"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29186d5-8654-46af-a5b6-2d844fe8cb4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f06af13-8cc9-45bf-afdb-916bfde2a8b5}" ma:internalName="TaxCatchAll" ma:showField="CatchAllData" ma:web="e29186d5-8654-46af-a5b6-2d844fe8cb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B6F2B8-68F4-4F1B-B84B-7514000C2262}">
  <ds:schemaRefs>
    <ds:schemaRef ds:uri="http://schemas.microsoft.com/office/infopath/2007/PartnerControls"/>
    <ds:schemaRef ds:uri="http://purl.org/dc/terms/"/>
    <ds:schemaRef ds:uri="http://schemas.microsoft.com/office/2006/metadata/properties"/>
    <ds:schemaRef ds:uri="http://schemas.microsoft.com/office/2006/documentManagement/types"/>
    <ds:schemaRef ds:uri="e29186d5-8654-46af-a5b6-2d844fe8cb43"/>
    <ds:schemaRef ds:uri="http://purl.org/dc/elements/1.1/"/>
    <ds:schemaRef ds:uri="0cced90f-bf8c-4fbb-ba51-5a56420f35bb"/>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BC98F46A-CE77-4078-8698-775664A8D520}">
  <ds:schemaRefs>
    <ds:schemaRef ds:uri="0cced90f-bf8c-4fbb-ba51-5a56420f35bb"/>
    <ds:schemaRef ds:uri="e29186d5-8654-46af-a5b6-2d844fe8cb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18AD332-E380-499B-BDBF-49E0385F94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FI_STM_PPT-pohja_2023</Template>
  <TotalTime>0</TotalTime>
  <Words>831</Words>
  <Application>Microsoft Office PowerPoint</Application>
  <PresentationFormat>Laajakuva</PresentationFormat>
  <Paragraphs>140</Paragraphs>
  <Slides>14</Slides>
  <Notes>6</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14</vt:i4>
      </vt:variant>
    </vt:vector>
  </HeadingPairs>
  <TitlesOfParts>
    <vt:vector size="21" baseType="lpstr">
      <vt:lpstr>Arial</vt:lpstr>
      <vt:lpstr>Arial Narrow</vt:lpstr>
      <vt:lpstr>Calibri</vt:lpstr>
      <vt:lpstr>Symbol</vt:lpstr>
      <vt:lpstr>Times New Roman</vt:lpstr>
      <vt:lpstr>Wingdings</vt:lpstr>
      <vt:lpstr>STM 2023</vt:lpstr>
      <vt:lpstr>Kuulemistilaisuus: Kela-korvausten parannukset ja laajennukset</vt:lpstr>
      <vt:lpstr>PowerPoint-esitys</vt:lpstr>
      <vt:lpstr>Yksityisen sairaanhoidon hoito- ja tutkimus- korvausten (Kela-korvausten) kehittämisen tiekartta</vt:lpstr>
      <vt:lpstr>Käytännön ohjeita</vt:lpstr>
      <vt:lpstr>PowerPoint-esitys</vt:lpstr>
      <vt:lpstr>Kela-korvausmuutosten taustaa</vt:lpstr>
      <vt:lpstr>Yksityisen sairaanhoidon hoito- ja tutkimus- korvausten (Kela-korvausten) kehittämisen tiekartta</vt:lpstr>
      <vt:lpstr>Kuinka paljon hallitus ohjaa Kela-korvausten kehittämiseen perusrahoituksen lisäksi?</vt:lpstr>
      <vt:lpstr>Aikataulu ja tavoitteet Kela-korvausten parantamiselle ja laajentamiselle</vt:lpstr>
      <vt:lpstr>Mikä muuttuisi 1.4.2025 nyt voimassa oleviin Kela-korvauksiin nähden?</vt:lpstr>
      <vt:lpstr>Mitä säilytettiin loppukeväästä 2024 lausuntokierroksella olleesta versiosta?</vt:lpstr>
      <vt:lpstr>Mitä jätettiin pois loppukeväästä 2024 lausuntokierroksella olleesta versiosta?</vt:lpstr>
      <vt:lpstr>Kela-korvausten parannusten ja laajennusten vaikutuksista</vt:lpstr>
      <vt:lpstr>Kiitos!  Seuraavaksi: Kysymykset ja keskustelu</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Esityksen ytimekäs  otsikko max. kolme  riviä</dc:title>
  <dc:creator>Tervahauta Hanna (STM)</dc:creator>
  <cp:lastModifiedBy>Polvi Susanna (STM)</cp:lastModifiedBy>
  <cp:revision>2</cp:revision>
  <dcterms:created xsi:type="dcterms:W3CDTF">2024-10-16T14:47:20Z</dcterms:created>
  <dcterms:modified xsi:type="dcterms:W3CDTF">2025-07-25T09:07:19Z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0x0101007947F5D92E1B064DA86EB4320A46A053</vt:lpwstr>
  </property>
  <property fmtid="{D5CDD505-2E9C-101B-9397-08002B2CF9AE}" pid="3" name="MediaServiceImageTags">
    <vt:lpwstr/>
  </property>
</Properties>
</file>