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270" r:id="rId4"/>
    <p:sldId id="266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C55A9-63B7-F942-A258-88CA6F4E4C07}" type="datetimeFigureOut">
              <a:rPr lang="fi-FI" smtClean="0"/>
              <a:t>5.2.2021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CC4A7-4807-114F-9F8D-83B3D05675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470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6BD9C-F939-0F44-BB0B-89459C1CC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8357" y="2718486"/>
            <a:ext cx="7595286" cy="1823310"/>
          </a:xfrm>
        </p:spPr>
        <p:txBody>
          <a:bodyPr anchor="b">
            <a:noAutofit/>
          </a:bodyPr>
          <a:lstStyle>
            <a:lvl1pPr algn="ctr">
              <a:defRPr sz="8000" b="1"/>
            </a:lvl1pPr>
          </a:lstStyle>
          <a:p>
            <a:r>
              <a:rPr lang="en-US" dirty="0"/>
              <a:t>Click to edit Master title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A554CA-0CDE-F648-9823-7CAC5C04C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8357" y="4633871"/>
            <a:ext cx="7595286" cy="36512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41311-6E74-3C43-8802-97CAA60D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75AA8-5EC8-684E-AC9E-06B4341C43FE}" type="datetime1">
              <a:rPr lang="fi-FI" smtClean="0"/>
              <a:t>5.2.2021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DCCF3-E4D6-C648-83C9-11E938C3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2D8A4-667E-E044-9C90-7BDD1427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888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F09B3-9A6F-414D-B618-9373A19F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E2A6C-A174-BB42-8262-6294BFD3B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673D6-69E7-7E4F-9412-DE238D002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A5E-B6DF-714F-8618-F027CE730BB4}" type="datetime1">
              <a:rPr lang="fi-FI" smtClean="0"/>
              <a:t>5.2.2021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7194B-1C5D-E249-9BDD-2746AFE7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BCF27-6AD6-4344-8407-9FBB758A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550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DC1E-9CA5-2943-AB52-AE63A8F8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870714"/>
            <a:ext cx="10515600" cy="102844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6544F-630D-1545-BAE3-310D98646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26145"/>
            <a:ext cx="10515600" cy="55879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4C9AF-0ABC-A34A-B33B-5B72A77A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847D-3B46-B64D-A94B-F3863CADAF42}" type="datetime1">
              <a:rPr lang="fi-FI" smtClean="0"/>
              <a:t>5.2.2021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5EA14-BEBF-6E4B-A54C-869B1EC6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38B5-CDAE-D045-8639-D0679A4B4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621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DB56E-9E7E-7F46-9CD7-819BF6BA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7FC76-5CD4-FC4E-ACAB-C7C51199D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A79BE-9A98-4C48-8606-F4EE3B800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725C1-5DEB-324E-82C5-E8096BC69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253D-6C57-1741-8A45-B31A848B6E69}" type="datetime1">
              <a:rPr lang="fi-FI" smtClean="0"/>
              <a:t>5.2.2021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C9305-4AF5-4043-8E8B-0ED48829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60A78-45EF-A64B-8538-41064D377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660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ED3F-EFE8-5A47-9103-6C813EF57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0FEBB-AF9E-8F45-9FF6-3343614F5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C416A-AAEE-0A4C-9A11-B006BCB07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9229F7-5B57-234C-9B02-CD2F9C6D44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5474D5-1D7E-F14C-B6A6-3F37FAA71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1C059A-0FC2-184C-B3C0-40D064C21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5C05-C8F6-124F-A5C1-070686457BF8}" type="datetime1">
              <a:rPr lang="fi-FI" smtClean="0"/>
              <a:t>5.2.2021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CCBC85-0024-4840-8B10-24FAED2F0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90B67-810E-A945-9A63-6732E957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852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502EA-046E-A24E-BB51-9CDF3DC8D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CF8033-DD29-FA40-A9E0-74E493509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4217-686E-5F42-92AA-6AF9A62A0B05}" type="datetime1">
              <a:rPr lang="fi-FI" smtClean="0"/>
              <a:t>5.2.2021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655A23-A67C-BA4E-8D31-BCC3B087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C3A37-F242-314D-936F-756E033E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197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0A75BA-0B04-2C4C-ADD6-8E60CFF9F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E00F3-6E87-1A47-875E-D3F4AC59947A}" type="datetime1">
              <a:rPr lang="fi-FI" smtClean="0"/>
              <a:t>5.2.2021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21F567-62F2-044E-8B9B-A14D7DC19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9391F-2725-164A-813C-7BBC3434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347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80A7F-82CB-EE4D-9EFC-71C2E5E49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10CF1-3C81-534D-BFF8-BDF06B74B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AD339C-A075-A248-92D1-87A1C4F7F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68574-B818-F447-86CF-CD3FAD8B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C163-7BD5-4A42-903C-E00596F6C4AC}" type="datetime1">
              <a:rPr lang="fi-FI" smtClean="0"/>
              <a:t>5.2.2021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678B4-0623-214C-8A60-2CF72189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BB7AF-93E3-1642-B860-56B598B5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20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ACAE5-7CA0-704D-B0E9-35E1C33C1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412EBE-4153-0648-A042-96D1E402C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B0E53D-BD0D-1047-92DA-C9A3789C1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2D3CE-B0E2-2845-9B35-F3F1515F3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04B7-53D8-B848-8FE7-1E40E40C5B25}" type="datetime1">
              <a:rPr lang="fi-FI" smtClean="0"/>
              <a:t>5.2.2021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41F9C-9EDA-1F4F-AFD6-3ADCB953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Titteli Etunimi Sukunimi, @etunimisukunimi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7DFC1-3D58-7A49-8B18-870A5A36D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503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EB6C4-88CB-A04A-90DE-3265F6579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AA498-7212-1D48-9042-1D7908B3A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C926B-3489-2244-B0ED-67D1711287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86219-452C-2642-87AA-76A3FEDF40CD}" type="datetime1">
              <a:rPr lang="fi-FI" smtClean="0"/>
              <a:t>5.2.2021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E3430-19C0-4741-B0C5-257D09849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Titteli Etunimi Sukunimi, @etunimisukunimi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556F0-E170-CD43-A1A8-702A044D0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36622-CF13-F447-9A59-E8A4A938F4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328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BC0C6-2B41-4646-9E7F-98A4EBA05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597" y="5160361"/>
            <a:ext cx="7595286" cy="898264"/>
          </a:xfrm>
        </p:spPr>
        <p:txBody>
          <a:bodyPr/>
          <a:lstStyle/>
          <a:p>
            <a:r>
              <a:rPr lang="fi-FI" sz="4000" dirty="0"/>
              <a:t>Ajankohtaista </a:t>
            </a:r>
            <a:r>
              <a:rPr lang="fi-FI" sz="4000" dirty="0" err="1"/>
              <a:t>FINASista</a:t>
            </a:r>
            <a:br>
              <a:rPr lang="fi-FI" sz="4000" dirty="0"/>
            </a:br>
            <a:br>
              <a:rPr lang="fi-FI" sz="4000" dirty="0"/>
            </a:br>
            <a:br>
              <a:rPr lang="fi-FI" sz="4000" dirty="0"/>
            </a:br>
            <a:r>
              <a:rPr lang="fi-FI" sz="2400" dirty="0"/>
              <a:t>VANK-P 9.2.2021</a:t>
            </a:r>
            <a:br>
              <a:rPr lang="fi-FI" sz="2400" dirty="0"/>
            </a:br>
            <a:br>
              <a:rPr lang="fi-FI" sz="4000" dirty="0"/>
            </a:br>
            <a:r>
              <a:rPr lang="fi-FI" sz="2400" dirty="0"/>
              <a:t>Risto Suominen / FINAS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50A13-1FA4-6347-B582-04F3968D6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30E1-ABA4-B54A-83F7-EC70A73F42B3}" type="datetime1">
              <a:rPr lang="fi-FI" smtClean="0"/>
              <a:t>5.2.2021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8F116-C8A3-F34D-AEF5-2410DA65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6622-CF13-F447-9A59-E8A4A938F40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474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382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FINASista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43" y="976045"/>
            <a:ext cx="10515600" cy="48351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FINASin</a:t>
            </a:r>
            <a:r>
              <a:rPr lang="fi-FI" dirty="0"/>
              <a:t> resurssit:</a:t>
            </a:r>
          </a:p>
          <a:p>
            <a:endParaRPr lang="fi-FI" dirty="0"/>
          </a:p>
          <a:p>
            <a:pPr lvl="1"/>
            <a:r>
              <a:rPr lang="fi-FI" dirty="0"/>
              <a:t>Joulukuussa käynnistettiin yhden pääarvioijan ja ryhmäpäällikön korvausrekrytoinnit. Rekrytoinnit saatiin päätökseen helmikuun alussa.</a:t>
            </a:r>
          </a:p>
          <a:p>
            <a:pPr lvl="1"/>
            <a:endParaRPr lang="fi-FI" dirty="0"/>
          </a:p>
          <a:p>
            <a:pPr lvl="1"/>
            <a:r>
              <a:rPr lang="fi-FI" dirty="0"/>
              <a:t>Tilanne helmikuun alussa 2021: Virat (23) täynnä.</a:t>
            </a:r>
          </a:p>
          <a:p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6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382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FINASista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43" y="976045"/>
            <a:ext cx="10515600" cy="48351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Kyselyt</a:t>
            </a:r>
          </a:p>
          <a:p>
            <a:endParaRPr lang="fi-FI" dirty="0"/>
          </a:p>
          <a:p>
            <a:pPr lvl="1"/>
            <a:r>
              <a:rPr lang="fi-FI" dirty="0"/>
              <a:t>Asiakastyytyväisyyskysely lähetettiin 29.1.2021 </a:t>
            </a:r>
            <a:r>
              <a:rPr lang="fi-FI" dirty="0" err="1"/>
              <a:t>FINASin</a:t>
            </a:r>
            <a:r>
              <a:rPr lang="fi-FI" dirty="0"/>
              <a:t> akkreditoiduille toimijoille (287 asiakasta). Vastausaika päättyy 14.2.2021.</a:t>
            </a:r>
          </a:p>
          <a:p>
            <a:pPr lvl="1"/>
            <a:endParaRPr lang="fi-FI" dirty="0"/>
          </a:p>
          <a:p>
            <a:pPr lvl="1"/>
            <a:r>
              <a:rPr lang="fi-FI" dirty="0"/>
              <a:t>Sidosryhmäkysely toteutetaan 2021 alkuvuodesta</a:t>
            </a:r>
          </a:p>
          <a:p>
            <a:pPr marL="457200" lvl="1" indent="0">
              <a:buNone/>
            </a:pPr>
            <a:r>
              <a:rPr lang="fi-FI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82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3426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FINASista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43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fi-FI" dirty="0"/>
              <a:t>Tukesissa vahva suositus etätyölle 30.4.2021 asti</a:t>
            </a:r>
          </a:p>
          <a:p>
            <a:endParaRPr lang="fi-FI" dirty="0"/>
          </a:p>
          <a:p>
            <a:r>
              <a:rPr lang="fi-FI" dirty="0"/>
              <a:t>FINAS tekee edelleenkin arvioinnit lähtökohtaisesti etäarviointeina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Paikanpäällä tehtävät arvioinnit ovat tietyissä tapauksissa riskiarvioinnin perusteella mahdollisia, esimerkiksi toiminnan seuranta (kenttätestaus/kenttätarkastus/sertifiointiauditointi)</a:t>
            </a:r>
          </a:p>
          <a:p>
            <a:endParaRPr lang="fi-FI" dirty="0"/>
          </a:p>
          <a:p>
            <a:r>
              <a:rPr lang="fi-FI" dirty="0"/>
              <a:t>Kansainväliset akkreditointeihin liittyvät paikan päällä toteutettavat kokoukset on peruttu vuoden 2021 kesään asti. Kokoukset toteutetaan etäkokouksina</a:t>
            </a:r>
          </a:p>
          <a:p>
            <a:pPr marL="3657600" lvl="8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97782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382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43" y="976045"/>
            <a:ext cx="10515600" cy="48351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Akkreditointiorganisaatioille suunnattu standardi SFS-EN ISO/IEC 17011:2017</a:t>
            </a:r>
          </a:p>
          <a:p>
            <a:pPr lvl="1"/>
            <a:r>
              <a:rPr lang="fi-FI" dirty="0"/>
              <a:t>Siirtymäaika päättyi marraskuun 2020 lopussa. Kaikki 102 </a:t>
            </a:r>
            <a:r>
              <a:rPr lang="fi-FI" dirty="0" err="1"/>
              <a:t>ILACin</a:t>
            </a:r>
            <a:r>
              <a:rPr lang="fi-FI" dirty="0"/>
              <a:t> monenkeskisen tunnustamissopimuksen piiriin kuuluvat akkreditointiorganisaatiot on todettu täyttävän standardin vaatimukset siirtymäajan puitteissa</a:t>
            </a:r>
          </a:p>
          <a:p>
            <a:pPr lvl="1"/>
            <a:endParaRPr lang="fi-FI" dirty="0"/>
          </a:p>
          <a:p>
            <a:r>
              <a:rPr lang="fi-FI" dirty="0"/>
              <a:t>Laboratorioille suunnattu standardi SFS-EN ISO/IEC 17025:2017</a:t>
            </a:r>
          </a:p>
          <a:p>
            <a:pPr lvl="1"/>
            <a:r>
              <a:rPr lang="fi-FI" dirty="0"/>
              <a:t>Alkuperäinen siirtymäaika akkreditointivaatimuksena piti päättyä marraskuun 2020 lopussa. Koronapandemian takia ILAC päätti jatkaa siirtymäaikaa kesäkuun 2021 alkuun asti. </a:t>
            </a:r>
            <a:r>
              <a:rPr lang="fi-FI" dirty="0" err="1"/>
              <a:t>FINASin</a:t>
            </a:r>
            <a:r>
              <a:rPr lang="fi-FI" dirty="0"/>
              <a:t> akkreditoimat laboratoriot täyttivät</a:t>
            </a:r>
          </a:p>
          <a:p>
            <a:pPr marL="457200" lvl="1" indent="0">
              <a:buNone/>
            </a:pPr>
            <a:r>
              <a:rPr lang="fi-FI" dirty="0"/>
              <a:t>   uuden standardin vaatimukset alkuperäisen siirtymäajan puitteissa.</a:t>
            </a:r>
          </a:p>
          <a:p>
            <a:pPr marL="457200" lvl="1" indent="0">
              <a:buNone/>
            </a:pPr>
            <a:endParaRPr lang="fi-FI" dirty="0"/>
          </a:p>
          <a:p>
            <a:pPr lvl="1"/>
            <a:r>
              <a:rPr lang="fi-FI" dirty="0"/>
              <a:t>Tilanne maailmalla tammikuun lopussa: 75% prosenttia akkreditoiduista laboratorioista täyttävät uuden standardin vaatimukset</a:t>
            </a:r>
          </a:p>
          <a:p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24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382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Brexit/UKAS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43" y="976045"/>
            <a:ext cx="10515600" cy="48351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pPr lvl="1"/>
            <a:r>
              <a:rPr lang="fi-FI" dirty="0"/>
              <a:t>UKAS on vielä </a:t>
            </a:r>
            <a:r>
              <a:rPr lang="fi-FI" dirty="0" err="1"/>
              <a:t>EA:n</a:t>
            </a:r>
            <a:r>
              <a:rPr lang="fi-FI" dirty="0"/>
              <a:t> täysjäsen </a:t>
            </a:r>
            <a:r>
              <a:rPr lang="fi-FI" dirty="0" err="1"/>
              <a:t>EA:n</a:t>
            </a:r>
            <a:r>
              <a:rPr lang="fi-FI" dirty="0"/>
              <a:t> määrittelemän siirtymäajan puitteissa. Siirtymäajan jälkeen UKAS ei voi olla </a:t>
            </a:r>
            <a:r>
              <a:rPr lang="fi-FI" dirty="0" err="1"/>
              <a:t>EA:n</a:t>
            </a:r>
            <a:r>
              <a:rPr lang="fi-FI" dirty="0"/>
              <a:t> täysjäsen (äänestysoikeus) nykyisten </a:t>
            </a:r>
            <a:r>
              <a:rPr lang="fi-FI" dirty="0" err="1"/>
              <a:t>EA:n</a:t>
            </a:r>
            <a:r>
              <a:rPr lang="fi-FI" dirty="0"/>
              <a:t> jäsensääntöjen mukaan.</a:t>
            </a:r>
          </a:p>
          <a:p>
            <a:pPr lvl="1"/>
            <a:endParaRPr lang="fi-FI" dirty="0"/>
          </a:p>
          <a:p>
            <a:pPr lvl="1"/>
            <a:r>
              <a:rPr lang="fi-FI" dirty="0"/>
              <a:t>EU:n komissio on todennut </a:t>
            </a:r>
            <a:r>
              <a:rPr lang="fi-FI" dirty="0" err="1"/>
              <a:t>EA:lle</a:t>
            </a:r>
            <a:r>
              <a:rPr lang="fi-FI" dirty="0"/>
              <a:t>, että komissio ei tue mahdollista </a:t>
            </a:r>
            <a:r>
              <a:rPr lang="fi-FI" dirty="0" err="1"/>
              <a:t>EA:n</a:t>
            </a:r>
            <a:r>
              <a:rPr lang="fi-FI" dirty="0"/>
              <a:t> jäsensääntöjen muuttamista </a:t>
            </a:r>
            <a:r>
              <a:rPr lang="fi-FI" dirty="0" err="1"/>
              <a:t>UKASin</a:t>
            </a:r>
            <a:r>
              <a:rPr lang="fi-FI" dirty="0"/>
              <a:t> osalta.</a:t>
            </a:r>
          </a:p>
          <a:p>
            <a:pPr lvl="1"/>
            <a:endParaRPr lang="fi-FI" dirty="0"/>
          </a:p>
          <a:p>
            <a:pPr lvl="1"/>
            <a:r>
              <a:rPr lang="fi-FI" dirty="0" err="1"/>
              <a:t>EA:n</a:t>
            </a:r>
            <a:r>
              <a:rPr lang="fi-FI" dirty="0"/>
              <a:t> yleiskokouksessa asiasta keskusteltiin ja päätettiin järjestää ylimääräinen </a:t>
            </a:r>
            <a:r>
              <a:rPr lang="fi-FI" dirty="0" err="1"/>
              <a:t>EA:n</a:t>
            </a:r>
            <a:r>
              <a:rPr lang="fi-FI" dirty="0"/>
              <a:t> yleiskokous 12.3.2021, jolloin asiakokonaisuudesta keskustellaan laajemmin.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239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4B39AF-52ED-40C9-81DF-4CCD6F10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382"/>
            <a:ext cx="9051388" cy="718087"/>
          </a:xfrm>
        </p:spPr>
        <p:txBody>
          <a:bodyPr>
            <a:normAutofit fontScale="90000"/>
          </a:bodyPr>
          <a:lstStyle/>
          <a:p>
            <a:b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Ajankohtaista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UKASista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uusi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logo ja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uudet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alibri" panose="020F0502020204030204" pitchFamily="34" charset="0"/>
              </a:rPr>
              <a:t>akkreditointitunnukset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211AB3-791C-4747-BF0E-2E3AACC95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43" y="976045"/>
            <a:ext cx="10515600" cy="48351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Kuva 4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D3AEA5A9-094D-4476-BAE9-5EE4B1028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660" y="1022011"/>
            <a:ext cx="3874642" cy="1656550"/>
          </a:xfrm>
          <a:prstGeom prst="rect">
            <a:avLst/>
          </a:prstGeom>
        </p:spPr>
      </p:pic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D85A8F34-A243-4B87-9A2D-403BE8CC6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614" y="2547174"/>
            <a:ext cx="8686688" cy="3653280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F929258C-C06F-45E4-AF51-871A5205FFFF}"/>
              </a:ext>
            </a:extLst>
          </p:cNvPr>
          <p:cNvSpPr txBox="1"/>
          <p:nvPr/>
        </p:nvSpPr>
        <p:spPr>
          <a:xfrm>
            <a:off x="3863083" y="6200454"/>
            <a:ext cx="200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            *****</a:t>
            </a:r>
          </a:p>
        </p:txBody>
      </p:sp>
    </p:spTree>
    <p:extLst>
      <p:ext uri="{BB962C8B-B14F-4D97-AF65-F5344CB8AC3E}">
        <p14:creationId xmlns:p14="http://schemas.microsoft.com/office/powerpoint/2010/main" val="738146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inas">
      <a:dk1>
        <a:srgbClr val="000000"/>
      </a:dk1>
      <a:lt1>
        <a:srgbClr val="FFFFFF"/>
      </a:lt1>
      <a:dk2>
        <a:srgbClr val="006DAF"/>
      </a:dk2>
      <a:lt2>
        <a:srgbClr val="DCDCDC"/>
      </a:lt2>
      <a:accent1>
        <a:srgbClr val="006DAF"/>
      </a:accent1>
      <a:accent2>
        <a:srgbClr val="A00002"/>
      </a:accent2>
      <a:accent3>
        <a:srgbClr val="7F7F7F"/>
      </a:accent3>
      <a:accent4>
        <a:srgbClr val="76007F"/>
      </a:accent4>
      <a:accent5>
        <a:srgbClr val="A6008F"/>
      </a:accent5>
      <a:accent6>
        <a:srgbClr val="C8C8C8"/>
      </a:accent6>
      <a:hlink>
        <a:srgbClr val="006DAF"/>
      </a:hlink>
      <a:folHlink>
        <a:srgbClr val="7600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307</Words>
  <Application>Microsoft Office PowerPoint</Application>
  <PresentationFormat>Laajakuva</PresentationFormat>
  <Paragraphs>48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Ajankohtaista FINASista   VANK-P 9.2.2021  Risto Suominen / FINAS</vt:lpstr>
      <vt:lpstr> Ajankohtaista FINASista </vt:lpstr>
      <vt:lpstr> Ajankohtaista FINASista </vt:lpstr>
      <vt:lpstr> Ajankohtaista FINASista </vt:lpstr>
      <vt:lpstr> Ajankohtaista </vt:lpstr>
      <vt:lpstr> Ajankohtaista Brexit/UKAS </vt:lpstr>
      <vt:lpstr> Ajankohtaista UKASista: uusi logo ja uudet akkreditointitunnukset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Kasper Ojala</dc:creator>
  <cp:lastModifiedBy>Suominen Risto (Tukes)</cp:lastModifiedBy>
  <cp:revision>96</cp:revision>
  <dcterms:created xsi:type="dcterms:W3CDTF">2019-01-29T13:42:59Z</dcterms:created>
  <dcterms:modified xsi:type="dcterms:W3CDTF">2021-02-05T08:13:25Z</dcterms:modified>
</cp:coreProperties>
</file>