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95" r:id="rId5"/>
  </p:sldMasterIdLst>
  <p:notesMasterIdLst>
    <p:notesMasterId r:id="rId17"/>
  </p:notesMasterIdLst>
  <p:sldIdLst>
    <p:sldId id="315" r:id="rId6"/>
    <p:sldId id="378" r:id="rId7"/>
    <p:sldId id="316" r:id="rId8"/>
    <p:sldId id="256" r:id="rId9"/>
    <p:sldId id="257" r:id="rId10"/>
    <p:sldId id="258" r:id="rId11"/>
    <p:sldId id="259" r:id="rId12"/>
    <p:sldId id="260" r:id="rId13"/>
    <p:sldId id="262" r:id="rId14"/>
    <p:sldId id="375" r:id="rId15"/>
    <p:sldId id="3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aavutettavuus" id="{4BDCEE6A-DC9B-E942-9EED-BB438FAB2224}">
          <p14:sldIdLst>
            <p14:sldId id="315"/>
            <p14:sldId id="378"/>
            <p14:sldId id="316"/>
            <p14:sldId id="256"/>
            <p14:sldId id="257"/>
            <p14:sldId id="258"/>
            <p14:sldId id="259"/>
            <p14:sldId id="260"/>
            <p14:sldId id="262"/>
            <p14:sldId id="375"/>
            <p14:sldId id="3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FE7"/>
    <a:srgbClr val="3599B8"/>
    <a:srgbClr val="284B71"/>
    <a:srgbClr val="C23F02"/>
    <a:srgbClr val="4D4F4F"/>
    <a:srgbClr val="12A537"/>
    <a:srgbClr val="FD5708"/>
    <a:srgbClr val="FFD5C1"/>
    <a:srgbClr val="1960A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24DF7E-F092-4D78-B022-A2D2D74AB125}" v="67" dt="2025-10-24T07:27:49.1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0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29FC5-9C29-6A45-873C-549598B04750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ED124-40AD-664E-ADA7-EC566442D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7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FEFA7-A911-4BA7-9C01-928D9FA2DC5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05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FEFA7-A911-4BA7-9C01-928D9FA2DC5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051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FEFA7-A911-4BA7-9C01-928D9FA2DC5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443" y="-502085"/>
            <a:ext cx="13751649" cy="773530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21817" y="2554462"/>
            <a:ext cx="7092564" cy="1001864"/>
          </a:xfrm>
        </p:spPr>
        <p:txBody>
          <a:bodyPr anchor="t">
            <a:normAutofit/>
          </a:bodyPr>
          <a:lstStyle>
            <a:lvl1pPr algn="ctr">
              <a:defRPr sz="30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21393" y="3686407"/>
            <a:ext cx="7092949" cy="536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65743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624" y="6356352"/>
            <a:ext cx="805069" cy="365125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FD5705"/>
                </a:solidFill>
              </a:defRPr>
            </a:lvl1pPr>
          </a:lstStyle>
          <a:p>
            <a:fld id="{4A5902E6-C54A-9745-A6CA-6B67B09BB7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05" y="6411557"/>
            <a:ext cx="3364144" cy="180000"/>
          </a:xfrm>
          <a:prstGeom prst="rect">
            <a:avLst/>
          </a:prstGeom>
        </p:spPr>
      </p:pic>
      <p:sp>
        <p:nvSpPr>
          <p:cNvPr id="1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80667" y="2047871"/>
            <a:ext cx="5155200" cy="368458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753905" y="2047871"/>
            <a:ext cx="5155200" cy="368458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8194145" cy="1325563"/>
          </a:xfrm>
        </p:spPr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pic>
        <p:nvPicPr>
          <p:cNvPr id="9" name="Kuva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811" y="291195"/>
            <a:ext cx="1240989" cy="129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3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ä ja kuvio 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8221133" cy="1325563"/>
          </a:xfrm>
        </p:spPr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2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624" y="6356352"/>
            <a:ext cx="805069" cy="365125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FD5705"/>
                </a:solidFill>
              </a:defRPr>
            </a:lvl1pPr>
          </a:lstStyle>
          <a:p>
            <a:fld id="{4A5902E6-C54A-9745-A6CA-6B67B09BB7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05" y="6411557"/>
            <a:ext cx="3364144" cy="180000"/>
          </a:xfrm>
          <a:prstGeom prst="rect">
            <a:avLst/>
          </a:prstGeom>
        </p:spPr>
      </p:pic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811" y="291195"/>
            <a:ext cx="1240989" cy="1299836"/>
          </a:xfrm>
          <a:prstGeom prst="rect">
            <a:avLst/>
          </a:prstGeom>
        </p:spPr>
      </p:pic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9B9D9706-93C5-6946-843F-04FCF9C5FC1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172202" y="1825625"/>
            <a:ext cx="5319711" cy="4351338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38927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uvio 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8221133" cy="1325563"/>
          </a:xfrm>
        </p:spPr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2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624" y="6356352"/>
            <a:ext cx="805069" cy="365125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FD5705"/>
                </a:solidFill>
              </a:defRPr>
            </a:lvl1pPr>
          </a:lstStyle>
          <a:p>
            <a:fld id="{4A5902E6-C54A-9745-A6CA-6B67B09BB7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05" y="6411557"/>
            <a:ext cx="3364144" cy="180000"/>
          </a:xfrm>
          <a:prstGeom prst="rect">
            <a:avLst/>
          </a:prstGeom>
        </p:spPr>
      </p:pic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811" y="291195"/>
            <a:ext cx="1240989" cy="1299836"/>
          </a:xfrm>
          <a:prstGeom prst="rect">
            <a:avLst/>
          </a:prstGeom>
        </p:spPr>
      </p:pic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9B9D9706-93C5-6946-843F-04FCF9C5FC1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825625"/>
            <a:ext cx="10653713" cy="4351338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39761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kuviota 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8221133" cy="1325563"/>
          </a:xfrm>
        </p:spPr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2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624" y="6356352"/>
            <a:ext cx="805069" cy="365125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FD5705"/>
                </a:solidFill>
              </a:defRPr>
            </a:lvl1pPr>
          </a:lstStyle>
          <a:p>
            <a:fld id="{4A5902E6-C54A-9745-A6CA-6B67B09BB7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05" y="6411557"/>
            <a:ext cx="3364144" cy="180000"/>
          </a:xfrm>
          <a:prstGeom prst="rect">
            <a:avLst/>
          </a:prstGeom>
        </p:spPr>
      </p:pic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811" y="291195"/>
            <a:ext cx="1240989" cy="1299836"/>
          </a:xfrm>
          <a:prstGeom prst="rect">
            <a:avLst/>
          </a:prstGeom>
        </p:spPr>
      </p:pic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9B9D9706-93C5-6946-843F-04FCF9C5FC1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08739" y="1825625"/>
            <a:ext cx="5183954" cy="4351338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9" name="Chart Placeholder 4">
            <a:extLst>
              <a:ext uri="{FF2B5EF4-FFF2-40B4-BE49-F238E27FC236}">
                <a16:creationId xmlns:a16="http://schemas.microsoft.com/office/drawing/2014/main" id="{1CAAE5E9-F014-9B49-A1DB-8D01A48607C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0768" y="1825625"/>
            <a:ext cx="5183954" cy="4351338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455427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8373533" cy="1325563"/>
          </a:xfrm>
        </p:spPr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0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624" y="6356352"/>
            <a:ext cx="805069" cy="365125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FD5705"/>
                </a:solidFill>
              </a:defRPr>
            </a:lvl1pPr>
          </a:lstStyle>
          <a:p>
            <a:fld id="{4A5902E6-C54A-9745-A6CA-6B67B09BB7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05" y="6411557"/>
            <a:ext cx="3364144" cy="180000"/>
          </a:xfrm>
          <a:prstGeom prst="rect">
            <a:avLst/>
          </a:prstGeom>
        </p:spPr>
      </p:pic>
      <p:pic>
        <p:nvPicPr>
          <p:cNvPr id="6" name="Kuva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811" y="291195"/>
            <a:ext cx="1240989" cy="129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07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624" y="6356352"/>
            <a:ext cx="805069" cy="365125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FD5705"/>
                </a:solidFill>
              </a:defRPr>
            </a:lvl1pPr>
          </a:lstStyle>
          <a:p>
            <a:fld id="{4A5902E6-C54A-9745-A6CA-6B67B09BB7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05" y="6411557"/>
            <a:ext cx="3364144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24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10534649" y="5200652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7090164" y="1881330"/>
            <a:ext cx="3806370" cy="4524001"/>
          </a:xfrm>
        </p:spPr>
        <p:txBody>
          <a:bodyPr/>
          <a:lstStyle>
            <a:lvl5pPr>
              <a:defRPr sz="1600">
                <a:solidFill>
                  <a:srgbClr val="4D4F4F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rgbClr val="4D4F4F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A15156-E53C-4F43-B30C-FDE58161A9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6263" y="1881188"/>
            <a:ext cx="6315075" cy="452437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77467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A15156-E53C-4F43-B30C-FDE58161A9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1459" y="1881188"/>
            <a:ext cx="6315075" cy="452437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10534649" y="5200652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7047" y="1881330"/>
            <a:ext cx="3806370" cy="4524001"/>
          </a:xfrm>
        </p:spPr>
        <p:txBody>
          <a:bodyPr/>
          <a:lstStyle>
            <a:lvl5pPr>
              <a:defRPr sz="1600">
                <a:solidFill>
                  <a:srgbClr val="4D4F4F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rgbClr val="4D4F4F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909439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10534649" y="5200652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2"/>
              </a:solidFill>
            </a:endParaRP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rgbClr val="4D4F4F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A15156-E53C-4F43-B30C-FDE58161A9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6263" y="1881188"/>
            <a:ext cx="10319487" cy="452437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310632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10534649" y="5200652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2"/>
              </a:solidFill>
            </a:endParaRP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rgbClr val="4D4F4F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A15156-E53C-4F43-B30C-FDE58161A9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6263" y="1881188"/>
            <a:ext cx="4965893" cy="452437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157DCEA-D10B-2C48-86F1-585B41879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28848" y="1881188"/>
            <a:ext cx="4965893" cy="452437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80567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ituksel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flipH="1">
            <a:off x="-1" y="2662962"/>
            <a:ext cx="12192000" cy="418845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534726"/>
            <a:ext cx="7092564" cy="1001864"/>
          </a:xfrm>
        </p:spPr>
        <p:txBody>
          <a:bodyPr anchor="t">
            <a:normAutofit/>
          </a:bodyPr>
          <a:lstStyle>
            <a:lvl1pPr algn="l">
              <a:defRPr sz="30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1" y="1543051"/>
            <a:ext cx="7092951" cy="639763"/>
          </a:xfrm>
        </p:spPr>
        <p:txBody>
          <a:bodyPr/>
          <a:lstStyle>
            <a:lvl1pPr marL="0" indent="0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6" name="Kuva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811" y="291195"/>
            <a:ext cx="1240989" cy="129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29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o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10534649" y="5200652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7090164" y="1881330"/>
            <a:ext cx="3806370" cy="4524001"/>
          </a:xfrm>
        </p:spPr>
        <p:txBody>
          <a:bodyPr/>
          <a:lstStyle>
            <a:lvl5pPr>
              <a:defRPr sz="1600">
                <a:solidFill>
                  <a:srgbClr val="4D4F4F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rgbClr val="4D4F4F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76264" y="1881188"/>
            <a:ext cx="6341270" cy="4524375"/>
          </a:xfrm>
        </p:spPr>
        <p:txBody>
          <a:bodyPr/>
          <a:lstStyle/>
          <a:p>
            <a:r>
              <a:rPr lang="fi-FI"/>
              <a:t>Lisää kaavio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21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10534649" y="5200652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2"/>
              </a:solidFill>
            </a:endParaRP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rgbClr val="4D4F4F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76263" y="1881188"/>
            <a:ext cx="10319487" cy="4524375"/>
          </a:xfrm>
        </p:spPr>
        <p:txBody>
          <a:bodyPr/>
          <a:lstStyle/>
          <a:p>
            <a:r>
              <a:rPr lang="fi-FI"/>
              <a:t>Lisää kaavio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04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ku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10534649" y="5200652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2"/>
              </a:solidFill>
            </a:endParaRP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rgbClr val="4D4F4F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76264" y="1881188"/>
            <a:ext cx="5010498" cy="4524375"/>
          </a:xfrm>
        </p:spPr>
        <p:txBody>
          <a:bodyPr/>
          <a:lstStyle/>
          <a:p>
            <a:r>
              <a:rPr lang="fi-FI"/>
              <a:t>Lisää kaavio napsauttamalla kuvaketta</a:t>
            </a:r>
            <a:endParaRPr lang="en-US"/>
          </a:p>
        </p:txBody>
      </p:sp>
      <p:sp>
        <p:nvSpPr>
          <p:cNvPr id="5" name="Chart Placeholder 3">
            <a:extLst>
              <a:ext uri="{FF2B5EF4-FFF2-40B4-BE49-F238E27FC236}">
                <a16:creationId xmlns:a16="http://schemas.microsoft.com/office/drawing/2014/main" id="{4BD62490-E853-BD46-944F-A756B01F294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5897188" y="1881188"/>
            <a:ext cx="5010498" cy="4524375"/>
          </a:xfrm>
        </p:spPr>
        <p:txBody>
          <a:bodyPr/>
          <a:lstStyle/>
          <a:p>
            <a:r>
              <a:rPr lang="fi-FI"/>
              <a:t>Lisää kaavio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58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o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10534649" y="5200652"/>
            <a:ext cx="1557867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576264" y="1881330"/>
            <a:ext cx="3806370" cy="4524001"/>
          </a:xfrm>
        </p:spPr>
        <p:txBody>
          <a:bodyPr/>
          <a:lstStyle>
            <a:lvl5pPr>
              <a:defRPr sz="1600">
                <a:solidFill>
                  <a:srgbClr val="4D4F4F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577047" y="313787"/>
            <a:ext cx="10319487" cy="1299027"/>
          </a:xfrm>
        </p:spPr>
        <p:txBody>
          <a:bodyPr/>
          <a:lstStyle>
            <a:lvl1pPr>
              <a:defRPr>
                <a:solidFill>
                  <a:srgbClr val="4D4F4F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55264" y="1881188"/>
            <a:ext cx="6341270" cy="4524375"/>
          </a:xfrm>
        </p:spPr>
        <p:txBody>
          <a:bodyPr/>
          <a:lstStyle/>
          <a:p>
            <a:r>
              <a:rPr lang="fi-FI"/>
              <a:t>Lisää kaavio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45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r="1302" b="26093"/>
          <a:stretch/>
        </p:blipFill>
        <p:spPr>
          <a:xfrm>
            <a:off x="0" y="9645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63128" y="1519403"/>
            <a:ext cx="7447472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63128" y="4371661"/>
            <a:ext cx="7447472" cy="82788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39" y="5664200"/>
            <a:ext cx="2286005" cy="539497"/>
          </a:xfrm>
          <a:prstGeom prst="rect">
            <a:avLst/>
          </a:prstGeom>
        </p:spPr>
      </p:pic>
      <p:sp>
        <p:nvSpPr>
          <p:cNvPr id="21" name="nimi"/>
          <p:cNvSpPr>
            <a:spLocks noGrp="1"/>
          </p:cNvSpPr>
          <p:nvPr>
            <p:ph type="body" sz="quarter" idx="13" hasCustomPrompt="1"/>
          </p:nvPr>
        </p:nvSpPr>
        <p:spPr>
          <a:xfrm>
            <a:off x="8889025" y="151707"/>
            <a:ext cx="2811908" cy="418047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400" baseline="0">
                <a:solidFill>
                  <a:schemeClr val="tx1"/>
                </a:solidFill>
              </a:defRPr>
            </a:lvl1pPr>
            <a:lvl2pPr algn="r">
              <a:defRPr sz="1400"/>
            </a:lvl2pPr>
            <a:lvl3pPr algn="r">
              <a:defRPr sz="1400"/>
            </a:lvl3pPr>
            <a:lvl4pPr algn="r">
              <a:defRPr sz="1400"/>
            </a:lvl4pPr>
            <a:lvl5pPr algn="r">
              <a:defRPr sz="1400"/>
            </a:lvl5pPr>
          </a:lstStyle>
          <a:p>
            <a:pPr lvl="0"/>
            <a:r>
              <a:rPr lang="fi-FI"/>
              <a:t>Etunimi Sukunimi</a:t>
            </a:r>
          </a:p>
        </p:txBody>
      </p:sp>
      <p:sp>
        <p:nvSpPr>
          <p:cNvPr id="22" name="tilaisuuden nimi"/>
          <p:cNvSpPr>
            <a:spLocks noGrp="1"/>
          </p:cNvSpPr>
          <p:nvPr>
            <p:ph type="body" sz="quarter" idx="15" hasCustomPrompt="1"/>
          </p:nvPr>
        </p:nvSpPr>
        <p:spPr>
          <a:xfrm>
            <a:off x="4886864" y="159980"/>
            <a:ext cx="2811908" cy="418046"/>
          </a:xfrm>
        </p:spPr>
        <p:txBody>
          <a:bodyPr anchor="ctr" anchorCtr="0"/>
          <a:lstStyle>
            <a:lvl1pPr marL="0" indent="0" algn="ctr">
              <a:buNone/>
              <a:defRPr sz="1400" baseline="0">
                <a:solidFill>
                  <a:schemeClr val="bg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Tilaisuuden nimi</a:t>
            </a:r>
          </a:p>
        </p:txBody>
      </p:sp>
      <p:sp>
        <p:nvSpPr>
          <p:cNvPr id="23" name="päivämäärä"/>
          <p:cNvSpPr>
            <a:spLocks noGrp="1"/>
          </p:cNvSpPr>
          <p:nvPr>
            <p:ph type="body" sz="quarter" idx="14" hasCustomPrompt="1"/>
          </p:nvPr>
        </p:nvSpPr>
        <p:spPr>
          <a:xfrm>
            <a:off x="1163128" y="151707"/>
            <a:ext cx="2811908" cy="421381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Päivämäärä</a:t>
            </a:r>
          </a:p>
        </p:txBody>
      </p:sp>
    </p:spTree>
    <p:extLst>
      <p:ext uri="{BB962C8B-B14F-4D97-AF65-F5344CB8AC3E}">
        <p14:creationId xmlns:p14="http://schemas.microsoft.com/office/powerpoint/2010/main" val="403632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166254"/>
            <a:ext cx="10515600" cy="369721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ruutu 6"/>
          <p:cNvSpPr txBox="1"/>
          <p:nvPr userDrawn="1"/>
        </p:nvSpPr>
        <p:spPr>
          <a:xfrm>
            <a:off x="4323074" y="6405912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>
                <a:solidFill>
                  <a:schemeClr val="tx2"/>
                </a:solidFill>
                <a:latin typeface="+mn-lt"/>
              </a:rPr>
              <a:t>OIKEUSMINISTERIÖ </a:t>
            </a:r>
            <a:r>
              <a:rPr lang="fi-FI" sz="980" b="0" baseline="0">
                <a:solidFill>
                  <a:schemeClr val="tx2"/>
                </a:solidFill>
                <a:latin typeface="+mn-lt"/>
              </a:rPr>
              <a:t>         JUSTITIEMINISTERIET</a:t>
            </a:r>
            <a:r>
              <a:rPr lang="fi-FI" sz="980" b="0">
                <a:solidFill>
                  <a:schemeClr val="tx2"/>
                </a:solidFill>
                <a:latin typeface="+mn-lt"/>
              </a:rPr>
              <a:t>    </a:t>
            </a:r>
          </a:p>
        </p:txBody>
      </p:sp>
      <p:cxnSp>
        <p:nvCxnSpPr>
          <p:cNvPr id="8" name="Suora yhdysviiva 7"/>
          <p:cNvCxnSpPr/>
          <p:nvPr userDrawn="1"/>
        </p:nvCxnSpPr>
        <p:spPr>
          <a:xfrm>
            <a:off x="5844014" y="6517592"/>
            <a:ext cx="19534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55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47963" y="2705137"/>
            <a:ext cx="4991400" cy="3286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ruutu 6"/>
          <p:cNvSpPr txBox="1"/>
          <p:nvPr userDrawn="1"/>
        </p:nvSpPr>
        <p:spPr>
          <a:xfrm>
            <a:off x="4323074" y="6405912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>
                <a:solidFill>
                  <a:schemeClr val="tx2"/>
                </a:solidFill>
                <a:latin typeface="+mn-lt"/>
              </a:rPr>
              <a:t>OIKEUSMINISTERIÖ </a:t>
            </a:r>
            <a:r>
              <a:rPr lang="fi-FI" sz="980" b="0" baseline="0">
                <a:solidFill>
                  <a:schemeClr val="tx2"/>
                </a:solidFill>
                <a:latin typeface="+mn-lt"/>
              </a:rPr>
              <a:t>         JUSTITIEMINISTERIET</a:t>
            </a:r>
            <a:r>
              <a:rPr lang="fi-FI" sz="980" b="0">
                <a:solidFill>
                  <a:schemeClr val="tx2"/>
                </a:solidFill>
                <a:latin typeface="+mn-lt"/>
              </a:rPr>
              <a:t>    </a:t>
            </a:r>
          </a:p>
        </p:txBody>
      </p:sp>
      <p:cxnSp>
        <p:nvCxnSpPr>
          <p:cNvPr id="8" name="Suora yhdysviiva 7"/>
          <p:cNvCxnSpPr/>
          <p:nvPr userDrawn="1"/>
        </p:nvCxnSpPr>
        <p:spPr>
          <a:xfrm>
            <a:off x="5844014" y="6517592"/>
            <a:ext cx="19534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047963" y="354033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idx="10"/>
          </p:nvPr>
        </p:nvSpPr>
        <p:spPr>
          <a:xfrm>
            <a:off x="6572163" y="2705136"/>
            <a:ext cx="4991400" cy="3286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Tekstin paikkamerkki 17"/>
          <p:cNvSpPr>
            <a:spLocks noGrp="1"/>
          </p:cNvSpPr>
          <p:nvPr>
            <p:ph type="body" sz="quarter" idx="11" hasCustomPrompt="1"/>
          </p:nvPr>
        </p:nvSpPr>
        <p:spPr>
          <a:xfrm>
            <a:off x="1047750" y="1987550"/>
            <a:ext cx="4991100" cy="596900"/>
          </a:xfrm>
        </p:spPr>
        <p:txBody>
          <a:bodyPr>
            <a:normAutofit/>
          </a:bodyPr>
          <a:lstStyle>
            <a:lvl1pPr marL="0" indent="0">
              <a:buNone/>
              <a:defRPr sz="25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otsikkoa</a:t>
            </a:r>
          </a:p>
        </p:txBody>
      </p:sp>
      <p:sp>
        <p:nvSpPr>
          <p:cNvPr id="19" name="Tekstin paikkamerkki 17"/>
          <p:cNvSpPr>
            <a:spLocks noGrp="1"/>
          </p:cNvSpPr>
          <p:nvPr>
            <p:ph type="body" sz="quarter" idx="12" hasCustomPrompt="1"/>
          </p:nvPr>
        </p:nvSpPr>
        <p:spPr>
          <a:xfrm>
            <a:off x="6572463" y="1987550"/>
            <a:ext cx="4991100" cy="596900"/>
          </a:xfrm>
        </p:spPr>
        <p:txBody>
          <a:bodyPr>
            <a:normAutofit/>
          </a:bodyPr>
          <a:lstStyle>
            <a:lvl1pPr marL="0" indent="0">
              <a:buNone/>
              <a:defRPr sz="25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otsikkoa</a:t>
            </a:r>
          </a:p>
        </p:txBody>
      </p:sp>
    </p:spTree>
    <p:extLst>
      <p:ext uri="{BB962C8B-B14F-4D97-AF65-F5344CB8AC3E}">
        <p14:creationId xmlns:p14="http://schemas.microsoft.com/office/powerpoint/2010/main" val="152745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nos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>
          <a:xfrm>
            <a:off x="0" y="0"/>
            <a:ext cx="5641848" cy="6858000"/>
          </a:xfrm>
          <a:prstGeom prst="rect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58013" y="1055789"/>
            <a:ext cx="4130615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ruutu 6"/>
          <p:cNvSpPr txBox="1"/>
          <p:nvPr userDrawn="1"/>
        </p:nvSpPr>
        <p:spPr>
          <a:xfrm>
            <a:off x="1198874" y="6414379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>
                <a:solidFill>
                  <a:schemeClr val="bg2"/>
                </a:solidFill>
                <a:latin typeface="+mn-lt"/>
              </a:rPr>
              <a:t>OIKEUSMINISTERIÖ </a:t>
            </a:r>
            <a:r>
              <a:rPr lang="fi-FI" sz="980" b="0" baseline="0">
                <a:solidFill>
                  <a:schemeClr val="bg2"/>
                </a:solidFill>
                <a:latin typeface="+mn-lt"/>
              </a:rPr>
              <a:t>         JUSTITIEMINISTERIET</a:t>
            </a:r>
            <a:r>
              <a:rPr lang="fi-FI" sz="980" b="0">
                <a:solidFill>
                  <a:schemeClr val="bg2"/>
                </a:solidFill>
                <a:latin typeface="+mn-lt"/>
              </a:rPr>
              <a:t>    </a:t>
            </a:r>
          </a:p>
        </p:txBody>
      </p:sp>
      <p:cxnSp>
        <p:nvCxnSpPr>
          <p:cNvPr id="8" name="Suora yhdysviiva 7"/>
          <p:cNvCxnSpPr/>
          <p:nvPr userDrawn="1"/>
        </p:nvCxnSpPr>
        <p:spPr>
          <a:xfrm>
            <a:off x="2727972" y="6536107"/>
            <a:ext cx="19534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isällön paikkamerkki 9"/>
          <p:cNvSpPr>
            <a:spLocks noGrp="1"/>
          </p:cNvSpPr>
          <p:nvPr>
            <p:ph sz="quarter" idx="10" hasCustomPrompt="1"/>
          </p:nvPr>
        </p:nvSpPr>
        <p:spPr>
          <a:xfrm>
            <a:off x="6773732" y="2506662"/>
            <a:ext cx="4522788" cy="296143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Lisää nosto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sz="half" idx="1"/>
          </p:nvPr>
        </p:nvSpPr>
        <p:spPr>
          <a:xfrm>
            <a:off x="858013" y="2506662"/>
            <a:ext cx="4130615" cy="360946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53607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7627" y="1054001"/>
            <a:ext cx="4115937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47627" y="2516089"/>
            <a:ext cx="4115937" cy="360946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5657850" y="0"/>
            <a:ext cx="653415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1198874" y="6414379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>
                <a:solidFill>
                  <a:schemeClr val="tx2"/>
                </a:solidFill>
                <a:latin typeface="+mn-lt"/>
              </a:rPr>
              <a:t>OIKEUSMINISTERIÖ </a:t>
            </a:r>
            <a:r>
              <a:rPr lang="fi-FI" sz="980" b="0" baseline="0">
                <a:solidFill>
                  <a:schemeClr val="tx2"/>
                </a:solidFill>
                <a:latin typeface="+mn-lt"/>
              </a:rPr>
              <a:t>         JUSTITIEMINISTERIET</a:t>
            </a:r>
            <a:r>
              <a:rPr lang="fi-FI" sz="980" b="0">
                <a:solidFill>
                  <a:schemeClr val="tx2"/>
                </a:solidFill>
                <a:latin typeface="+mn-lt"/>
              </a:rPr>
              <a:t>    </a:t>
            </a:r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2727972" y="6526963"/>
            <a:ext cx="19534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29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0" y="-10636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2092801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4833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itukse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624" y="6356352"/>
            <a:ext cx="805069" cy="365125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FD5705"/>
                </a:solidFill>
              </a:defRPr>
            </a:lvl1pPr>
          </a:lstStyle>
          <a:p>
            <a:fld id="{4A5902E6-C54A-9745-A6CA-6B67B09BB7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05" y="6411557"/>
            <a:ext cx="3364144" cy="180000"/>
          </a:xfrm>
          <a:prstGeom prst="rect">
            <a:avLst/>
          </a:prstGeom>
        </p:spPr>
      </p:pic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3" t="7995" r="6816"/>
          <a:stretch/>
        </p:blipFill>
        <p:spPr>
          <a:xfrm>
            <a:off x="5792" y="1964553"/>
            <a:ext cx="12186207" cy="423781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1" y="483926"/>
            <a:ext cx="7092564" cy="1001864"/>
          </a:xfrm>
        </p:spPr>
        <p:txBody>
          <a:bodyPr anchor="ctr">
            <a:normAutofit/>
          </a:bodyPr>
          <a:lstStyle>
            <a:lvl1pPr algn="l">
              <a:defRPr sz="30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pic>
        <p:nvPicPr>
          <p:cNvPr id="10" name="Kuv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811" y="291195"/>
            <a:ext cx="1240989" cy="129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16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  <p15:guide id="2" pos="513" userDrawn="1">
          <p15:clr>
            <a:srgbClr val="FBAE40"/>
          </p15:clr>
        </p15:guide>
        <p15:guide id="3" pos="7167" userDrawn="1">
          <p15:clr>
            <a:srgbClr val="FBAE40"/>
          </p15:clr>
        </p15:guide>
        <p15:guide id="4" orient="horz" pos="1797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kuva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" t="7359" r="23597" b="30373"/>
          <a:stretch/>
        </p:blipFill>
        <p:spPr>
          <a:xfrm>
            <a:off x="-19049" y="-2093"/>
            <a:ext cx="12211049" cy="6860093"/>
          </a:xfrm>
          <a:prstGeom prst="rect">
            <a:avLst/>
          </a:prstGeom>
        </p:spPr>
      </p:pic>
      <p:sp>
        <p:nvSpPr>
          <p:cNvPr id="6" name="Suorakulmio 5"/>
          <p:cNvSpPr/>
          <p:nvPr userDrawn="1"/>
        </p:nvSpPr>
        <p:spPr>
          <a:xfrm>
            <a:off x="-8492" y="0"/>
            <a:ext cx="12200491" cy="6858000"/>
          </a:xfrm>
          <a:prstGeom prst="rect">
            <a:avLst/>
          </a:prstGeom>
          <a:solidFill>
            <a:schemeClr val="tx2">
              <a:alpha val="92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1045234" y="2382305"/>
            <a:ext cx="8692153" cy="122665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1045234" y="3819570"/>
            <a:ext cx="5691996" cy="82788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4414561" y="6390225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>
                <a:solidFill>
                  <a:schemeClr val="bg2"/>
                </a:solidFill>
                <a:latin typeface="+mn-lt"/>
              </a:rPr>
              <a:t>OIKEUSMINISTERIÖ </a:t>
            </a:r>
            <a:r>
              <a:rPr lang="fi-FI" sz="980" b="0" baseline="0">
                <a:solidFill>
                  <a:schemeClr val="bg2"/>
                </a:solidFill>
                <a:latin typeface="+mn-lt"/>
              </a:rPr>
              <a:t>         JUSTITIEMINISTERIET</a:t>
            </a:r>
            <a:r>
              <a:rPr lang="fi-FI" sz="980" b="0">
                <a:solidFill>
                  <a:schemeClr val="bg2"/>
                </a:solidFill>
                <a:latin typeface="+mn-lt"/>
              </a:rPr>
              <a:t>    </a:t>
            </a:r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5932219" y="6503826"/>
            <a:ext cx="1953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6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838200" y="2294408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ruutu 6"/>
          <p:cNvSpPr txBox="1"/>
          <p:nvPr userDrawn="1"/>
        </p:nvSpPr>
        <p:spPr>
          <a:xfrm>
            <a:off x="4414561" y="6390225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>
                <a:solidFill>
                  <a:schemeClr val="tx1"/>
                </a:solidFill>
                <a:latin typeface="+mn-lt"/>
              </a:rPr>
              <a:t>OIKEUSMINISTERIÖ </a:t>
            </a:r>
            <a:r>
              <a:rPr lang="fi-FI" sz="980" b="0" baseline="0">
                <a:solidFill>
                  <a:schemeClr val="tx1"/>
                </a:solidFill>
                <a:latin typeface="+mn-lt"/>
              </a:rPr>
              <a:t>         JUSTITIEMINISTERIET</a:t>
            </a:r>
            <a:r>
              <a:rPr lang="fi-FI" sz="980" b="0">
                <a:solidFill>
                  <a:schemeClr val="tx1"/>
                </a:solidFill>
                <a:latin typeface="+mn-lt"/>
              </a:rPr>
              <a:t>    </a:t>
            </a:r>
          </a:p>
        </p:txBody>
      </p:sp>
      <p:cxnSp>
        <p:nvCxnSpPr>
          <p:cNvPr id="8" name="Suora yhdysviiva 7"/>
          <p:cNvCxnSpPr/>
          <p:nvPr userDrawn="1"/>
        </p:nvCxnSpPr>
        <p:spPr>
          <a:xfrm>
            <a:off x="5932219" y="6503826"/>
            <a:ext cx="19534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9"/>
          <p:cNvSpPr>
            <a:spLocks noGrp="1"/>
          </p:cNvSpPr>
          <p:nvPr>
            <p:ph type="body" sz="quarter" idx="10"/>
          </p:nvPr>
        </p:nvSpPr>
        <p:spPr>
          <a:xfrm>
            <a:off x="3696268" y="3733572"/>
            <a:ext cx="4667250" cy="53181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90371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2">
    <p:bg>
      <p:bgPr>
        <a:solidFill>
          <a:schemeClr val="bg2">
            <a:lumMod val="20000"/>
            <a:lumOff val="8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5"/>
          <p:cNvSpPr>
            <a:spLocks noGrp="1"/>
          </p:cNvSpPr>
          <p:nvPr>
            <p:ph type="title"/>
          </p:nvPr>
        </p:nvSpPr>
        <p:spPr>
          <a:xfrm>
            <a:off x="838200" y="229440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9"/>
          <p:cNvSpPr>
            <a:spLocks noGrp="1"/>
          </p:cNvSpPr>
          <p:nvPr>
            <p:ph type="body" sz="quarter" idx="10"/>
          </p:nvPr>
        </p:nvSpPr>
        <p:spPr>
          <a:xfrm>
            <a:off x="3705738" y="3731651"/>
            <a:ext cx="4667250" cy="53181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kstiruutu 3"/>
          <p:cNvSpPr txBox="1"/>
          <p:nvPr userDrawn="1"/>
        </p:nvSpPr>
        <p:spPr>
          <a:xfrm>
            <a:off x="4323074" y="6405912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>
                <a:solidFill>
                  <a:schemeClr val="bg2"/>
                </a:solidFill>
                <a:latin typeface="+mn-lt"/>
              </a:rPr>
              <a:t>OIKEUSMINISTERIÖ </a:t>
            </a:r>
            <a:r>
              <a:rPr lang="fi-FI" sz="980" b="0" baseline="0">
                <a:solidFill>
                  <a:schemeClr val="bg2"/>
                </a:solidFill>
                <a:latin typeface="+mn-lt"/>
              </a:rPr>
              <a:t>         JUSTITIEMINISTERIET</a:t>
            </a:r>
            <a:r>
              <a:rPr lang="fi-FI" sz="980" b="0">
                <a:solidFill>
                  <a:schemeClr val="bg2"/>
                </a:solidFill>
                <a:latin typeface="+mn-lt"/>
              </a:rPr>
              <a:t>    </a:t>
            </a:r>
          </a:p>
        </p:txBody>
      </p:sp>
      <p:cxnSp>
        <p:nvCxnSpPr>
          <p:cNvPr id="5" name="Suora yhdysviiva 4"/>
          <p:cNvCxnSpPr/>
          <p:nvPr userDrawn="1"/>
        </p:nvCxnSpPr>
        <p:spPr>
          <a:xfrm>
            <a:off x="5844014" y="6517592"/>
            <a:ext cx="1953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764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8" t="62452" r="10378" b="-405"/>
          <a:stretch/>
        </p:blipFill>
        <p:spPr>
          <a:xfrm rot="10800000">
            <a:off x="-66677" y="-114300"/>
            <a:ext cx="12277726" cy="7080846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2130633" y="2374106"/>
            <a:ext cx="7883106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Tekstiruutu 8"/>
          <p:cNvSpPr txBox="1"/>
          <p:nvPr userDrawn="1"/>
        </p:nvSpPr>
        <p:spPr>
          <a:xfrm>
            <a:off x="4488307" y="6188076"/>
            <a:ext cx="3057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>
                <a:solidFill>
                  <a:schemeClr val="bg1"/>
                </a:solidFill>
                <a:latin typeface="+mn-lt"/>
                <a:ea typeface="Source Sans Pro Light" panose="020B0403030403020204" pitchFamily="34" charset="0"/>
              </a:rPr>
              <a:t>OIKEUSMINISTERIÖ </a:t>
            </a:r>
            <a:r>
              <a:rPr lang="fi-FI" sz="980" b="0" baseline="0">
                <a:solidFill>
                  <a:schemeClr val="bg1"/>
                </a:solidFill>
                <a:latin typeface="+mn-lt"/>
                <a:ea typeface="Source Sans Pro Light" panose="020B0403030403020204" pitchFamily="34" charset="0"/>
              </a:rPr>
              <a:t>         JUSTITIEMINISTERIET</a:t>
            </a:r>
            <a:r>
              <a:rPr lang="fi-FI" sz="980" b="0">
                <a:solidFill>
                  <a:schemeClr val="bg1"/>
                </a:solidFill>
                <a:latin typeface="+mn-lt"/>
                <a:ea typeface="Source Sans Pro Light" panose="020B0403030403020204" pitchFamily="34" charset="0"/>
              </a:rPr>
              <a:t>    </a:t>
            </a:r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5866452" y="6307598"/>
            <a:ext cx="1775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81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78935" cy="6915640"/>
          </a:xfrm>
          <a:prstGeom prst="rect">
            <a:avLst/>
          </a:prstGeom>
        </p:spPr>
      </p:pic>
      <p:sp>
        <p:nvSpPr>
          <p:cNvPr id="5" name="Suorakulmio 4"/>
          <p:cNvSpPr/>
          <p:nvPr userDrawn="1"/>
        </p:nvSpPr>
        <p:spPr>
          <a:xfrm>
            <a:off x="1" y="0"/>
            <a:ext cx="4571999" cy="6923088"/>
          </a:xfrm>
          <a:prstGeom prst="rect">
            <a:avLst/>
          </a:prstGeom>
          <a:solidFill>
            <a:schemeClr val="bg2">
              <a:alpha val="88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/>
          <p:cNvSpPr txBox="1"/>
          <p:nvPr userDrawn="1"/>
        </p:nvSpPr>
        <p:spPr>
          <a:xfrm>
            <a:off x="-295074" y="6268790"/>
            <a:ext cx="4923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>
                <a:solidFill>
                  <a:schemeClr val="tx2"/>
                </a:solidFill>
                <a:latin typeface="+mn-lt"/>
                <a:ea typeface="Source Sans Pro Light" panose="020B0403030403020204" pitchFamily="34" charset="0"/>
              </a:rPr>
              <a:t>OIKEUSMINISTERIÖ </a:t>
            </a:r>
            <a:r>
              <a:rPr lang="fi-FI" sz="980" b="0" baseline="0">
                <a:solidFill>
                  <a:schemeClr val="tx2"/>
                </a:solidFill>
                <a:latin typeface="+mn-lt"/>
                <a:ea typeface="Source Sans Pro Light" panose="020B0403030403020204" pitchFamily="34" charset="0"/>
              </a:rPr>
              <a:t>         JUSTITIEMINISTERIET</a:t>
            </a:r>
            <a:r>
              <a:rPr lang="fi-FI" sz="980" b="0">
                <a:solidFill>
                  <a:schemeClr val="tx2"/>
                </a:solidFill>
                <a:latin typeface="+mn-lt"/>
                <a:ea typeface="Source Sans Pro Light" panose="020B0403030403020204" pitchFamily="34" charset="0"/>
              </a:rPr>
              <a:t>    </a:t>
            </a:r>
          </a:p>
        </p:txBody>
      </p:sp>
      <p:cxnSp>
        <p:nvCxnSpPr>
          <p:cNvPr id="7" name="Suora yhdysviiva 6"/>
          <p:cNvCxnSpPr/>
          <p:nvPr userDrawn="1"/>
        </p:nvCxnSpPr>
        <p:spPr>
          <a:xfrm>
            <a:off x="2011041" y="6379600"/>
            <a:ext cx="191673" cy="114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5456" y="1612795"/>
            <a:ext cx="3431743" cy="184874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835457" y="3785064"/>
            <a:ext cx="3431742" cy="164957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79432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, alaotsikko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5" t="27761" b="39274"/>
          <a:stretch/>
        </p:blipFill>
        <p:spPr>
          <a:xfrm>
            <a:off x="0" y="-29497"/>
            <a:ext cx="12162503" cy="7020232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7620001" y="-40135"/>
            <a:ext cx="4571999" cy="7030870"/>
          </a:xfrm>
          <a:prstGeom prst="rect">
            <a:avLst/>
          </a:prstGeom>
          <a:solidFill>
            <a:schemeClr val="bg2">
              <a:alpha val="88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96422" y="1815516"/>
            <a:ext cx="3590778" cy="184874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8296422" y="4077485"/>
            <a:ext cx="3590778" cy="164957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7916847" y="6390154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>
                <a:solidFill>
                  <a:schemeClr val="tx2"/>
                </a:solidFill>
                <a:latin typeface="+mn-lt"/>
                <a:ea typeface="Source Sans Pro Light" panose="020B0403030403020204" pitchFamily="34" charset="0"/>
              </a:rPr>
              <a:t>OIKEUSMINISTERIÖ </a:t>
            </a:r>
            <a:r>
              <a:rPr lang="fi-FI" sz="980" b="0" baseline="0">
                <a:solidFill>
                  <a:schemeClr val="tx2"/>
                </a:solidFill>
                <a:latin typeface="+mn-lt"/>
                <a:ea typeface="Source Sans Pro Light" panose="020B0403030403020204" pitchFamily="34" charset="0"/>
              </a:rPr>
              <a:t>         JUSTITIEMINISTERIET</a:t>
            </a:r>
            <a:r>
              <a:rPr lang="fi-FI" sz="980" b="0">
                <a:solidFill>
                  <a:schemeClr val="tx2"/>
                </a:solidFill>
                <a:latin typeface="+mn-lt"/>
                <a:ea typeface="Source Sans Pro Light" panose="020B0403030403020204" pitchFamily="34" charset="0"/>
              </a:rPr>
              <a:t>    </a:t>
            </a:r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9439025" y="6511562"/>
            <a:ext cx="19534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02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, ala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5" name="Suorakulmio 4"/>
          <p:cNvSpPr/>
          <p:nvPr userDrawn="1"/>
        </p:nvSpPr>
        <p:spPr>
          <a:xfrm>
            <a:off x="1" y="0"/>
            <a:ext cx="4571999" cy="6923088"/>
          </a:xfrm>
          <a:prstGeom prst="rect">
            <a:avLst/>
          </a:prstGeom>
          <a:solidFill>
            <a:schemeClr val="bg2">
              <a:alpha val="88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/>
          <p:cNvSpPr txBox="1"/>
          <p:nvPr userDrawn="1"/>
        </p:nvSpPr>
        <p:spPr>
          <a:xfrm>
            <a:off x="-295074" y="6268790"/>
            <a:ext cx="4923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>
                <a:solidFill>
                  <a:schemeClr val="tx2"/>
                </a:solidFill>
                <a:latin typeface="+mn-lt"/>
                <a:ea typeface="Source Sans Pro Light" panose="020B0403030403020204" pitchFamily="34" charset="0"/>
              </a:rPr>
              <a:t>OIKEUSMINISTERIÖ </a:t>
            </a:r>
            <a:r>
              <a:rPr lang="fi-FI" sz="980" b="0" baseline="0">
                <a:solidFill>
                  <a:schemeClr val="tx2"/>
                </a:solidFill>
                <a:latin typeface="+mn-lt"/>
                <a:ea typeface="Source Sans Pro Light" panose="020B0403030403020204" pitchFamily="34" charset="0"/>
              </a:rPr>
              <a:t>         JUSTITIEMINISTERIET</a:t>
            </a:r>
            <a:r>
              <a:rPr lang="fi-FI" sz="980" b="0">
                <a:solidFill>
                  <a:schemeClr val="tx2"/>
                </a:solidFill>
                <a:latin typeface="+mn-lt"/>
                <a:ea typeface="Source Sans Pro Light" panose="020B0403030403020204" pitchFamily="34" charset="0"/>
              </a:rPr>
              <a:t>    </a:t>
            </a:r>
          </a:p>
        </p:txBody>
      </p:sp>
      <p:cxnSp>
        <p:nvCxnSpPr>
          <p:cNvPr id="7" name="Suora yhdysviiva 6"/>
          <p:cNvCxnSpPr/>
          <p:nvPr userDrawn="1"/>
        </p:nvCxnSpPr>
        <p:spPr>
          <a:xfrm>
            <a:off x="2011041" y="6379600"/>
            <a:ext cx="191673" cy="114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5456" y="1612795"/>
            <a:ext cx="3431743" cy="184874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835457" y="3785064"/>
            <a:ext cx="3431742" cy="164957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03537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grafi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98747" y="925236"/>
            <a:ext cx="7470868" cy="1848749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8433109" y="6414398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>
                <a:solidFill>
                  <a:schemeClr val="tx2"/>
                </a:solidFill>
                <a:latin typeface="+mn-lt"/>
              </a:rPr>
              <a:t>OIKEUSMINISTERIÖ </a:t>
            </a:r>
            <a:r>
              <a:rPr lang="fi-FI" sz="980" b="0" baseline="0">
                <a:solidFill>
                  <a:schemeClr val="tx2"/>
                </a:solidFill>
                <a:latin typeface="+mn-lt"/>
              </a:rPr>
              <a:t>         JUSTITIEMINISTERIET</a:t>
            </a:r>
            <a:r>
              <a:rPr lang="fi-FI" sz="980" b="0">
                <a:solidFill>
                  <a:schemeClr val="tx2"/>
                </a:solidFill>
                <a:latin typeface="+mn-lt"/>
              </a:rPr>
              <a:t>    </a:t>
            </a:r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9954204" y="6535043"/>
            <a:ext cx="19534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in paikkamerkki 3"/>
          <p:cNvSpPr>
            <a:spLocks noGrp="1"/>
          </p:cNvSpPr>
          <p:nvPr>
            <p:ph type="body" sz="quarter" idx="10"/>
          </p:nvPr>
        </p:nvSpPr>
        <p:spPr>
          <a:xfrm>
            <a:off x="3898900" y="3019425"/>
            <a:ext cx="7470775" cy="27114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534"/>
            <a:ext cx="3584448" cy="542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6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6" t="7439" b="23496"/>
          <a:stretch/>
        </p:blipFill>
        <p:spPr>
          <a:xfrm>
            <a:off x="-18661" y="1"/>
            <a:ext cx="12210661" cy="6941976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473" y="5918327"/>
            <a:ext cx="2286005" cy="5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9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3" t="2633" r="13342" b="19587"/>
          <a:stretch/>
        </p:blipFill>
        <p:spPr>
          <a:xfrm>
            <a:off x="-6097" y="-26504"/>
            <a:ext cx="12198097" cy="697594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3" y="646176"/>
            <a:ext cx="2507916" cy="59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2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itukse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30" t="9936" r="7301"/>
          <a:stretch/>
        </p:blipFill>
        <p:spPr>
          <a:xfrm>
            <a:off x="0" y="1931243"/>
            <a:ext cx="12192000" cy="427214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624" y="6356352"/>
            <a:ext cx="805069" cy="365125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FD5705"/>
                </a:solidFill>
              </a:defRPr>
            </a:lvl1pPr>
          </a:lstStyle>
          <a:p>
            <a:fld id="{4A5902E6-C54A-9745-A6CA-6B67B09BB7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05" y="6411557"/>
            <a:ext cx="3364144" cy="18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1" y="483926"/>
            <a:ext cx="7092564" cy="1001864"/>
          </a:xfrm>
        </p:spPr>
        <p:txBody>
          <a:bodyPr anchor="ctr">
            <a:normAutofit/>
          </a:bodyPr>
          <a:lstStyle>
            <a:lvl1pPr algn="l">
              <a:defRPr sz="30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811" y="291195"/>
            <a:ext cx="1240989" cy="129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02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  <p15:guide id="2" pos="513" userDrawn="1">
          <p15:clr>
            <a:srgbClr val="FBAE40"/>
          </p15:clr>
        </p15:guide>
        <p15:guide id="3" pos="7167" userDrawn="1">
          <p15:clr>
            <a:srgbClr val="FBAE40"/>
          </p15:clr>
        </p15:guide>
        <p15:guide id="4" orient="horz" pos="1888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 userDrawn="1"/>
        </p:nvSpPr>
        <p:spPr>
          <a:xfrm>
            <a:off x="-9023" y="0"/>
            <a:ext cx="12218276" cy="6261100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Suorakulmio 3"/>
          <p:cNvSpPr/>
          <p:nvPr userDrawn="1"/>
        </p:nvSpPr>
        <p:spPr>
          <a:xfrm>
            <a:off x="868344" y="2114549"/>
            <a:ext cx="2479556" cy="3863463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/>
          <p:cNvSpPr/>
          <p:nvPr userDrawn="1"/>
        </p:nvSpPr>
        <p:spPr>
          <a:xfrm>
            <a:off x="3521318" y="2114549"/>
            <a:ext cx="2479556" cy="3863463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6161808" y="2114549"/>
            <a:ext cx="2479556" cy="3863463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/>
          <p:cNvSpPr/>
          <p:nvPr userDrawn="1"/>
        </p:nvSpPr>
        <p:spPr>
          <a:xfrm>
            <a:off x="8817405" y="2114549"/>
            <a:ext cx="2479556" cy="3863463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/>
          <p:cNvSpPr txBox="1"/>
          <p:nvPr userDrawn="1"/>
        </p:nvSpPr>
        <p:spPr>
          <a:xfrm>
            <a:off x="4323074" y="6405912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>
                <a:solidFill>
                  <a:schemeClr val="tx2"/>
                </a:solidFill>
                <a:latin typeface="+mn-lt"/>
              </a:rPr>
              <a:t>OIKEUSMINISTERIÖ </a:t>
            </a:r>
            <a:r>
              <a:rPr lang="fi-FI" sz="980" b="0" baseline="0">
                <a:solidFill>
                  <a:schemeClr val="tx2"/>
                </a:solidFill>
                <a:latin typeface="+mn-lt"/>
              </a:rPr>
              <a:t>         JUSTITIEMINISTERIET</a:t>
            </a:r>
            <a:r>
              <a:rPr lang="fi-FI" sz="980" b="0">
                <a:solidFill>
                  <a:schemeClr val="tx2"/>
                </a:solidFill>
                <a:latin typeface="+mn-lt"/>
              </a:rPr>
              <a:t>    </a:t>
            </a:r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5844014" y="6517592"/>
            <a:ext cx="1953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7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6639" y="2290503"/>
            <a:ext cx="2120900" cy="637477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otsikkoa</a:t>
            </a:r>
          </a:p>
        </p:txBody>
      </p:sp>
      <p:sp>
        <p:nvSpPr>
          <p:cNvPr id="18" name="Tekstin paikkamerkki 16"/>
          <p:cNvSpPr>
            <a:spLocks noGrp="1"/>
          </p:cNvSpPr>
          <p:nvPr>
            <p:ph type="body" sz="quarter" idx="11" hasCustomPrompt="1"/>
          </p:nvPr>
        </p:nvSpPr>
        <p:spPr>
          <a:xfrm>
            <a:off x="3681868" y="2290503"/>
            <a:ext cx="2120900" cy="637477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otsikkoa</a:t>
            </a:r>
          </a:p>
        </p:txBody>
      </p:sp>
      <p:sp>
        <p:nvSpPr>
          <p:cNvPr id="19" name="Tekstin paikkamerkki 16"/>
          <p:cNvSpPr>
            <a:spLocks noGrp="1"/>
          </p:cNvSpPr>
          <p:nvPr>
            <p:ph type="body" sz="quarter" idx="12" hasCustomPrompt="1"/>
          </p:nvPr>
        </p:nvSpPr>
        <p:spPr>
          <a:xfrm>
            <a:off x="6374883" y="2290503"/>
            <a:ext cx="2120900" cy="636481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otsikkoa</a:t>
            </a:r>
          </a:p>
        </p:txBody>
      </p:sp>
      <p:sp>
        <p:nvSpPr>
          <p:cNvPr id="20" name="Tekstin paikkamerkki 16"/>
          <p:cNvSpPr>
            <a:spLocks noGrp="1"/>
          </p:cNvSpPr>
          <p:nvPr>
            <p:ph type="body" sz="quarter" idx="13" hasCustomPrompt="1"/>
          </p:nvPr>
        </p:nvSpPr>
        <p:spPr>
          <a:xfrm>
            <a:off x="8996733" y="2290503"/>
            <a:ext cx="2120900" cy="637477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otsikkoa</a:t>
            </a:r>
          </a:p>
        </p:txBody>
      </p:sp>
      <p:sp>
        <p:nvSpPr>
          <p:cNvPr id="21" name="Tekstin paikkamerkki 6"/>
          <p:cNvSpPr>
            <a:spLocks noGrp="1"/>
          </p:cNvSpPr>
          <p:nvPr>
            <p:ph type="body" sz="quarter" idx="14" hasCustomPrompt="1"/>
          </p:nvPr>
        </p:nvSpPr>
        <p:spPr>
          <a:xfrm>
            <a:off x="1036639" y="3072793"/>
            <a:ext cx="2120900" cy="2762399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22" name="Tekstin paikkamerkki 6"/>
          <p:cNvSpPr>
            <a:spLocks noGrp="1"/>
          </p:cNvSpPr>
          <p:nvPr>
            <p:ph type="body" sz="quarter" idx="15" hasCustomPrompt="1"/>
          </p:nvPr>
        </p:nvSpPr>
        <p:spPr>
          <a:xfrm>
            <a:off x="3700646" y="3072793"/>
            <a:ext cx="2120900" cy="2762399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23" name="Tekstin paikkamerkki 6"/>
          <p:cNvSpPr>
            <a:spLocks noGrp="1"/>
          </p:cNvSpPr>
          <p:nvPr>
            <p:ph type="body" sz="quarter" idx="16" hasCustomPrompt="1"/>
          </p:nvPr>
        </p:nvSpPr>
        <p:spPr>
          <a:xfrm>
            <a:off x="6374883" y="3071796"/>
            <a:ext cx="2120900" cy="2762399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24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8996733" y="3071796"/>
            <a:ext cx="2120900" cy="2762399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</p:spTree>
    <p:extLst>
      <p:ext uri="{BB962C8B-B14F-4D97-AF65-F5344CB8AC3E}">
        <p14:creationId xmlns:p14="http://schemas.microsoft.com/office/powerpoint/2010/main" val="34406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 userDrawn="1"/>
        </p:nvSpPr>
        <p:spPr>
          <a:xfrm>
            <a:off x="-9023" y="0"/>
            <a:ext cx="12218276" cy="6261100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Suorakulmio 3"/>
          <p:cNvSpPr/>
          <p:nvPr userDrawn="1"/>
        </p:nvSpPr>
        <p:spPr>
          <a:xfrm>
            <a:off x="868344" y="2114549"/>
            <a:ext cx="2051501" cy="3863463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/>
          <p:cNvSpPr txBox="1"/>
          <p:nvPr userDrawn="1"/>
        </p:nvSpPr>
        <p:spPr>
          <a:xfrm>
            <a:off x="4323074" y="6405912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>
                <a:solidFill>
                  <a:schemeClr val="tx2"/>
                </a:solidFill>
                <a:latin typeface="+mn-lt"/>
              </a:rPr>
              <a:t>OIKEUSMINISTERIÖ </a:t>
            </a:r>
            <a:r>
              <a:rPr lang="fi-FI" sz="980" b="0" baseline="0">
                <a:solidFill>
                  <a:schemeClr val="tx2"/>
                </a:solidFill>
                <a:latin typeface="+mn-lt"/>
              </a:rPr>
              <a:t>         JUSTITIEMINISTERIET</a:t>
            </a:r>
            <a:r>
              <a:rPr lang="fi-FI" sz="980" b="0">
                <a:solidFill>
                  <a:schemeClr val="tx2"/>
                </a:solidFill>
                <a:latin typeface="+mn-lt"/>
              </a:rPr>
              <a:t>    </a:t>
            </a:r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5844014" y="6517592"/>
            <a:ext cx="1953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7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6638" y="2266949"/>
            <a:ext cx="1754761" cy="661031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otsikkoa</a:t>
            </a:r>
          </a:p>
        </p:txBody>
      </p:sp>
      <p:sp>
        <p:nvSpPr>
          <p:cNvPr id="21" name="Tekstin paikkamerkki 6"/>
          <p:cNvSpPr>
            <a:spLocks noGrp="1"/>
          </p:cNvSpPr>
          <p:nvPr>
            <p:ph type="body" sz="quarter" idx="14" hasCustomPrompt="1"/>
          </p:nvPr>
        </p:nvSpPr>
        <p:spPr>
          <a:xfrm>
            <a:off x="1036639" y="3072793"/>
            <a:ext cx="1754761" cy="2762399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25" name="Suorakulmio 24"/>
          <p:cNvSpPr/>
          <p:nvPr userDrawn="1"/>
        </p:nvSpPr>
        <p:spPr>
          <a:xfrm>
            <a:off x="3088139" y="2114549"/>
            <a:ext cx="2051501" cy="3863463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Tekstin paikkamerkki 16"/>
          <p:cNvSpPr>
            <a:spLocks noGrp="1"/>
          </p:cNvSpPr>
          <p:nvPr>
            <p:ph type="body" sz="quarter" idx="15" hasCustomPrompt="1"/>
          </p:nvPr>
        </p:nvSpPr>
        <p:spPr>
          <a:xfrm>
            <a:off x="3256433" y="2266949"/>
            <a:ext cx="1754761" cy="661031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otsikkoa</a:t>
            </a:r>
          </a:p>
        </p:txBody>
      </p:sp>
      <p:sp>
        <p:nvSpPr>
          <p:cNvPr id="27" name="Tekstin paikkamerkki 6"/>
          <p:cNvSpPr>
            <a:spLocks noGrp="1"/>
          </p:cNvSpPr>
          <p:nvPr>
            <p:ph type="body" sz="quarter" idx="16" hasCustomPrompt="1"/>
          </p:nvPr>
        </p:nvSpPr>
        <p:spPr>
          <a:xfrm>
            <a:off x="3256434" y="3072793"/>
            <a:ext cx="1754761" cy="2762399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28" name="Suorakulmio 27"/>
          <p:cNvSpPr/>
          <p:nvPr userDrawn="1"/>
        </p:nvSpPr>
        <p:spPr>
          <a:xfrm>
            <a:off x="5307934" y="2114549"/>
            <a:ext cx="2051501" cy="3863463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kstin paikkamerkki 16"/>
          <p:cNvSpPr>
            <a:spLocks noGrp="1"/>
          </p:cNvSpPr>
          <p:nvPr>
            <p:ph type="body" sz="quarter" idx="17" hasCustomPrompt="1"/>
          </p:nvPr>
        </p:nvSpPr>
        <p:spPr>
          <a:xfrm>
            <a:off x="5476228" y="2266949"/>
            <a:ext cx="1754761" cy="661031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otsikkoa</a:t>
            </a:r>
          </a:p>
        </p:txBody>
      </p:sp>
      <p:sp>
        <p:nvSpPr>
          <p:cNvPr id="30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5476229" y="3072793"/>
            <a:ext cx="1754761" cy="2762399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31" name="Suorakulmio 30"/>
          <p:cNvSpPr/>
          <p:nvPr userDrawn="1"/>
        </p:nvSpPr>
        <p:spPr>
          <a:xfrm>
            <a:off x="7527729" y="2114549"/>
            <a:ext cx="2051501" cy="3863463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n paikkamerkki 16"/>
          <p:cNvSpPr>
            <a:spLocks noGrp="1"/>
          </p:cNvSpPr>
          <p:nvPr>
            <p:ph type="body" sz="quarter" idx="19" hasCustomPrompt="1"/>
          </p:nvPr>
        </p:nvSpPr>
        <p:spPr>
          <a:xfrm>
            <a:off x="7696023" y="2266949"/>
            <a:ext cx="1754761" cy="661031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otsikkoa</a:t>
            </a:r>
          </a:p>
        </p:txBody>
      </p:sp>
      <p:sp>
        <p:nvSpPr>
          <p:cNvPr id="33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7696024" y="3072793"/>
            <a:ext cx="1754761" cy="2762399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34" name="Suorakulmio 33"/>
          <p:cNvSpPr/>
          <p:nvPr userDrawn="1"/>
        </p:nvSpPr>
        <p:spPr>
          <a:xfrm>
            <a:off x="9747524" y="2114549"/>
            <a:ext cx="2051501" cy="3863463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Tekstin paikkamerkki 16"/>
          <p:cNvSpPr>
            <a:spLocks noGrp="1"/>
          </p:cNvSpPr>
          <p:nvPr>
            <p:ph type="body" sz="quarter" idx="21" hasCustomPrompt="1"/>
          </p:nvPr>
        </p:nvSpPr>
        <p:spPr>
          <a:xfrm>
            <a:off x="9915818" y="2266949"/>
            <a:ext cx="1754761" cy="661031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otsikkoa</a:t>
            </a:r>
          </a:p>
        </p:txBody>
      </p:sp>
      <p:sp>
        <p:nvSpPr>
          <p:cNvPr id="36" name="Tekstin paikkamerkki 6"/>
          <p:cNvSpPr>
            <a:spLocks noGrp="1"/>
          </p:cNvSpPr>
          <p:nvPr>
            <p:ph type="body" sz="quarter" idx="22" hasCustomPrompt="1"/>
          </p:nvPr>
        </p:nvSpPr>
        <p:spPr>
          <a:xfrm>
            <a:off x="9915819" y="3072793"/>
            <a:ext cx="1754761" cy="2762399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</p:spTree>
    <p:extLst>
      <p:ext uri="{BB962C8B-B14F-4D97-AF65-F5344CB8AC3E}">
        <p14:creationId xmlns:p14="http://schemas.microsoft.com/office/powerpoint/2010/main" val="290280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nostot ympyröis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/>
          <p:cNvSpPr/>
          <p:nvPr userDrawn="1"/>
        </p:nvSpPr>
        <p:spPr>
          <a:xfrm>
            <a:off x="-1" y="0"/>
            <a:ext cx="12192001" cy="6261100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Ellipsi 15"/>
          <p:cNvSpPr/>
          <p:nvPr userDrawn="1"/>
        </p:nvSpPr>
        <p:spPr>
          <a:xfrm>
            <a:off x="868344" y="2548087"/>
            <a:ext cx="2523613" cy="2523613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Ellipsi 16"/>
          <p:cNvSpPr/>
          <p:nvPr userDrawn="1"/>
        </p:nvSpPr>
        <p:spPr>
          <a:xfrm>
            <a:off x="3536888" y="2548087"/>
            <a:ext cx="2523613" cy="2523613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/>
          <p:cNvSpPr/>
          <p:nvPr userDrawn="1"/>
        </p:nvSpPr>
        <p:spPr>
          <a:xfrm>
            <a:off x="6205000" y="2541007"/>
            <a:ext cx="2523613" cy="2523613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/>
          <p:cNvSpPr/>
          <p:nvPr userDrawn="1"/>
        </p:nvSpPr>
        <p:spPr>
          <a:xfrm>
            <a:off x="8849599" y="2541007"/>
            <a:ext cx="2523613" cy="2523613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/>
          <p:cNvSpPr txBox="1"/>
          <p:nvPr userDrawn="1"/>
        </p:nvSpPr>
        <p:spPr>
          <a:xfrm>
            <a:off x="4323074" y="6405912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>
                <a:solidFill>
                  <a:schemeClr val="tx2"/>
                </a:solidFill>
                <a:latin typeface="+mn-lt"/>
              </a:rPr>
              <a:t>OIKEUSMINISTERIÖ </a:t>
            </a:r>
            <a:r>
              <a:rPr lang="fi-FI" sz="980" b="0" baseline="0">
                <a:solidFill>
                  <a:schemeClr val="tx2"/>
                </a:solidFill>
                <a:latin typeface="+mn-lt"/>
              </a:rPr>
              <a:t>         JUSTITIEMINISTERIET</a:t>
            </a:r>
            <a:r>
              <a:rPr lang="fi-FI" sz="980" b="0">
                <a:solidFill>
                  <a:schemeClr val="tx2"/>
                </a:solidFill>
                <a:latin typeface="+mn-lt"/>
              </a:rPr>
              <a:t>    </a:t>
            </a:r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5844014" y="6517592"/>
            <a:ext cx="1953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0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3738244" y="3615287"/>
            <a:ext cx="2120900" cy="721211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otsikkoa</a:t>
            </a:r>
          </a:p>
        </p:txBody>
      </p:sp>
      <p:sp>
        <p:nvSpPr>
          <p:cNvPr id="21" name="Tekstin paikkamerkki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81393" y="3615288"/>
            <a:ext cx="2120900" cy="721211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otsikkoa</a:t>
            </a:r>
          </a:p>
        </p:txBody>
      </p:sp>
      <p:sp>
        <p:nvSpPr>
          <p:cNvPr id="22" name="Tekstin paikkamerkki 16"/>
          <p:cNvSpPr>
            <a:spLocks noGrp="1"/>
          </p:cNvSpPr>
          <p:nvPr>
            <p:ph type="body" sz="quarter" idx="12" hasCustomPrompt="1"/>
          </p:nvPr>
        </p:nvSpPr>
        <p:spPr>
          <a:xfrm>
            <a:off x="6406356" y="3638580"/>
            <a:ext cx="2120900" cy="721211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otsikkoa</a:t>
            </a:r>
          </a:p>
        </p:txBody>
      </p:sp>
      <p:sp>
        <p:nvSpPr>
          <p:cNvPr id="23" name="Tekstin paikkamerkki 16"/>
          <p:cNvSpPr>
            <a:spLocks noGrp="1"/>
          </p:cNvSpPr>
          <p:nvPr>
            <p:ph type="body" sz="quarter" idx="13" hasCustomPrompt="1"/>
          </p:nvPr>
        </p:nvSpPr>
        <p:spPr>
          <a:xfrm>
            <a:off x="9105482" y="3638580"/>
            <a:ext cx="2120900" cy="721211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otsikkoa</a:t>
            </a:r>
          </a:p>
        </p:txBody>
      </p:sp>
    </p:spTree>
    <p:extLst>
      <p:ext uri="{BB962C8B-B14F-4D97-AF65-F5344CB8AC3E}">
        <p14:creationId xmlns:p14="http://schemas.microsoft.com/office/powerpoint/2010/main" val="80285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nostot ympyröis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/>
          <p:cNvSpPr/>
          <p:nvPr userDrawn="1"/>
        </p:nvSpPr>
        <p:spPr>
          <a:xfrm>
            <a:off x="-1" y="0"/>
            <a:ext cx="12192001" cy="6261100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/>
          <p:cNvSpPr/>
          <p:nvPr userDrawn="1"/>
        </p:nvSpPr>
        <p:spPr>
          <a:xfrm>
            <a:off x="4834193" y="2564653"/>
            <a:ext cx="2523613" cy="2523613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/>
          <p:cNvSpPr txBox="1"/>
          <p:nvPr userDrawn="1"/>
        </p:nvSpPr>
        <p:spPr>
          <a:xfrm>
            <a:off x="4323074" y="6405912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>
                <a:solidFill>
                  <a:schemeClr val="tx2"/>
                </a:solidFill>
                <a:latin typeface="+mn-lt"/>
              </a:rPr>
              <a:t>OIKEUSMINISTERIÖ </a:t>
            </a:r>
            <a:r>
              <a:rPr lang="fi-FI" sz="980" b="0" baseline="0">
                <a:solidFill>
                  <a:schemeClr val="tx2"/>
                </a:solidFill>
                <a:latin typeface="+mn-lt"/>
              </a:rPr>
              <a:t>         JUSTITIEMINISTERIET</a:t>
            </a:r>
            <a:r>
              <a:rPr lang="fi-FI" sz="980" b="0">
                <a:solidFill>
                  <a:schemeClr val="tx2"/>
                </a:solidFill>
                <a:latin typeface="+mn-lt"/>
              </a:rPr>
              <a:t>    </a:t>
            </a:r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5844014" y="6517592"/>
            <a:ext cx="1953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3" name="Tekstin paikkamerkki 16"/>
          <p:cNvSpPr>
            <a:spLocks noGrp="1"/>
          </p:cNvSpPr>
          <p:nvPr>
            <p:ph type="body" sz="quarter" idx="13" hasCustomPrompt="1"/>
          </p:nvPr>
        </p:nvSpPr>
        <p:spPr>
          <a:xfrm>
            <a:off x="5035550" y="3562498"/>
            <a:ext cx="2120900" cy="721211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otsikkoa</a:t>
            </a:r>
          </a:p>
        </p:txBody>
      </p:sp>
      <p:sp>
        <p:nvSpPr>
          <p:cNvPr id="14" name="Ellipsi 13"/>
          <p:cNvSpPr/>
          <p:nvPr userDrawn="1"/>
        </p:nvSpPr>
        <p:spPr>
          <a:xfrm>
            <a:off x="8476223" y="2564653"/>
            <a:ext cx="2523613" cy="2523613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kstin paikkamerkki 16"/>
          <p:cNvSpPr>
            <a:spLocks noGrp="1"/>
          </p:cNvSpPr>
          <p:nvPr>
            <p:ph type="body" sz="quarter" idx="14" hasCustomPrompt="1"/>
          </p:nvPr>
        </p:nvSpPr>
        <p:spPr>
          <a:xfrm>
            <a:off x="8677579" y="3562646"/>
            <a:ext cx="2120900" cy="721211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otsikkoa</a:t>
            </a:r>
          </a:p>
        </p:txBody>
      </p:sp>
      <p:sp>
        <p:nvSpPr>
          <p:cNvPr id="25" name="Ellipsi 24"/>
          <p:cNvSpPr/>
          <p:nvPr userDrawn="1"/>
        </p:nvSpPr>
        <p:spPr>
          <a:xfrm>
            <a:off x="1192164" y="2586131"/>
            <a:ext cx="2523613" cy="2523613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Tekstin paikkamerkki 16"/>
          <p:cNvSpPr>
            <a:spLocks noGrp="1"/>
          </p:cNvSpPr>
          <p:nvPr>
            <p:ph type="body" sz="quarter" idx="15" hasCustomPrompt="1"/>
          </p:nvPr>
        </p:nvSpPr>
        <p:spPr>
          <a:xfrm>
            <a:off x="1393521" y="3565464"/>
            <a:ext cx="2120900" cy="721211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otsikkoa</a:t>
            </a:r>
          </a:p>
        </p:txBody>
      </p:sp>
    </p:spTree>
    <p:extLst>
      <p:ext uri="{BB962C8B-B14F-4D97-AF65-F5344CB8AC3E}">
        <p14:creationId xmlns:p14="http://schemas.microsoft.com/office/powerpoint/2010/main" val="349187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nostot ympyröis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/>
          <p:cNvSpPr/>
          <p:nvPr userDrawn="1"/>
        </p:nvSpPr>
        <p:spPr>
          <a:xfrm>
            <a:off x="-1" y="0"/>
            <a:ext cx="12192001" cy="6261100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Ellipsi 15"/>
          <p:cNvSpPr/>
          <p:nvPr userDrawn="1"/>
        </p:nvSpPr>
        <p:spPr>
          <a:xfrm>
            <a:off x="1408970" y="1690688"/>
            <a:ext cx="4025774" cy="4025774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/>
          <p:cNvSpPr txBox="1"/>
          <p:nvPr userDrawn="1"/>
        </p:nvSpPr>
        <p:spPr>
          <a:xfrm>
            <a:off x="4323074" y="6405912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>
                <a:solidFill>
                  <a:schemeClr val="tx2"/>
                </a:solidFill>
                <a:latin typeface="+mn-lt"/>
              </a:rPr>
              <a:t>OIKEUSMINISTERIÖ </a:t>
            </a:r>
            <a:r>
              <a:rPr lang="fi-FI" sz="980" b="0" baseline="0">
                <a:solidFill>
                  <a:schemeClr val="tx2"/>
                </a:solidFill>
                <a:latin typeface="+mn-lt"/>
              </a:rPr>
              <a:t>         JUSTITIEMINISTERIET</a:t>
            </a:r>
            <a:r>
              <a:rPr lang="fi-FI" sz="980" b="0">
                <a:solidFill>
                  <a:schemeClr val="tx2"/>
                </a:solidFill>
                <a:latin typeface="+mn-lt"/>
              </a:rPr>
              <a:t>    </a:t>
            </a:r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5844014" y="6517592"/>
            <a:ext cx="1953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1" name="Tekstin paikkamerkki 16"/>
          <p:cNvSpPr>
            <a:spLocks noGrp="1"/>
          </p:cNvSpPr>
          <p:nvPr>
            <p:ph type="body" sz="quarter" idx="11" hasCustomPrompt="1"/>
          </p:nvPr>
        </p:nvSpPr>
        <p:spPr>
          <a:xfrm>
            <a:off x="1730182" y="3222037"/>
            <a:ext cx="3383349" cy="1150506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otsikkoa</a:t>
            </a:r>
          </a:p>
        </p:txBody>
      </p:sp>
      <p:sp>
        <p:nvSpPr>
          <p:cNvPr id="12" name="Ellipsi 11"/>
          <p:cNvSpPr/>
          <p:nvPr userDrawn="1"/>
        </p:nvSpPr>
        <p:spPr>
          <a:xfrm>
            <a:off x="6757257" y="1690688"/>
            <a:ext cx="4025774" cy="4025774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kstin paikkamerkki 16"/>
          <p:cNvSpPr>
            <a:spLocks noGrp="1"/>
          </p:cNvSpPr>
          <p:nvPr>
            <p:ph type="body" sz="quarter" idx="12" hasCustomPrompt="1"/>
          </p:nvPr>
        </p:nvSpPr>
        <p:spPr>
          <a:xfrm>
            <a:off x="7078469" y="3222037"/>
            <a:ext cx="3383349" cy="1150506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otsikkoa</a:t>
            </a:r>
          </a:p>
        </p:txBody>
      </p:sp>
    </p:spTree>
    <p:extLst>
      <p:ext uri="{BB962C8B-B14F-4D97-AF65-F5344CB8AC3E}">
        <p14:creationId xmlns:p14="http://schemas.microsoft.com/office/powerpoint/2010/main" val="407349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nostot ympyröis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/>
          <p:cNvSpPr/>
          <p:nvPr userDrawn="1"/>
        </p:nvSpPr>
        <p:spPr>
          <a:xfrm>
            <a:off x="-1" y="0"/>
            <a:ext cx="12192001" cy="6261100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Ellipsi 15"/>
          <p:cNvSpPr/>
          <p:nvPr userDrawn="1"/>
        </p:nvSpPr>
        <p:spPr>
          <a:xfrm>
            <a:off x="463067" y="2924569"/>
            <a:ext cx="2092820" cy="2092820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Ellipsi 16"/>
          <p:cNvSpPr/>
          <p:nvPr userDrawn="1"/>
        </p:nvSpPr>
        <p:spPr>
          <a:xfrm>
            <a:off x="2757242" y="2944638"/>
            <a:ext cx="2092820" cy="2092820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/>
          <p:cNvSpPr/>
          <p:nvPr userDrawn="1"/>
        </p:nvSpPr>
        <p:spPr>
          <a:xfrm>
            <a:off x="5051417" y="2944637"/>
            <a:ext cx="2092820" cy="2092820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/>
          <p:cNvSpPr/>
          <p:nvPr userDrawn="1"/>
        </p:nvSpPr>
        <p:spPr>
          <a:xfrm>
            <a:off x="7345592" y="2955181"/>
            <a:ext cx="2092820" cy="2092820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/>
          <p:cNvSpPr txBox="1"/>
          <p:nvPr userDrawn="1"/>
        </p:nvSpPr>
        <p:spPr>
          <a:xfrm>
            <a:off x="4323074" y="6405912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>
                <a:solidFill>
                  <a:schemeClr val="tx2"/>
                </a:solidFill>
                <a:latin typeface="+mn-lt"/>
              </a:rPr>
              <a:t>OIKEUSMINISTERIÖ </a:t>
            </a:r>
            <a:r>
              <a:rPr lang="fi-FI" sz="980" b="0" baseline="0">
                <a:solidFill>
                  <a:schemeClr val="tx2"/>
                </a:solidFill>
                <a:latin typeface="+mn-lt"/>
              </a:rPr>
              <a:t>         JUSTITIEMINISTERIET</a:t>
            </a:r>
            <a:r>
              <a:rPr lang="fi-FI" sz="980" b="0">
                <a:solidFill>
                  <a:schemeClr val="tx2"/>
                </a:solidFill>
                <a:latin typeface="+mn-lt"/>
              </a:rPr>
              <a:t>    </a:t>
            </a:r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5844014" y="6517592"/>
            <a:ext cx="1953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6227" y="385907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0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2920572" y="3733460"/>
            <a:ext cx="1758853" cy="598097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otsikkoa</a:t>
            </a:r>
          </a:p>
        </p:txBody>
      </p:sp>
      <p:sp>
        <p:nvSpPr>
          <p:cNvPr id="21" name="Tekstin paikkamerkki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7368" y="3732399"/>
            <a:ext cx="1758853" cy="598097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otsikkoa</a:t>
            </a:r>
          </a:p>
        </p:txBody>
      </p:sp>
      <p:sp>
        <p:nvSpPr>
          <p:cNvPr id="22" name="Tekstin paikkamerkki 16"/>
          <p:cNvSpPr>
            <a:spLocks noGrp="1"/>
          </p:cNvSpPr>
          <p:nvPr>
            <p:ph type="body" sz="quarter" idx="12" hasCustomPrompt="1"/>
          </p:nvPr>
        </p:nvSpPr>
        <p:spPr>
          <a:xfrm>
            <a:off x="5218400" y="3732399"/>
            <a:ext cx="1758853" cy="598097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otsikkoa</a:t>
            </a:r>
          </a:p>
        </p:txBody>
      </p:sp>
      <p:sp>
        <p:nvSpPr>
          <p:cNvPr id="23" name="Tekstin paikkamerkki 16"/>
          <p:cNvSpPr>
            <a:spLocks noGrp="1"/>
          </p:cNvSpPr>
          <p:nvPr>
            <p:ph type="body" sz="quarter" idx="13" hasCustomPrompt="1"/>
          </p:nvPr>
        </p:nvSpPr>
        <p:spPr>
          <a:xfrm>
            <a:off x="7512575" y="3732399"/>
            <a:ext cx="1758853" cy="598097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otsikkoa</a:t>
            </a:r>
          </a:p>
        </p:txBody>
      </p:sp>
      <p:sp>
        <p:nvSpPr>
          <p:cNvPr id="14" name="Ellipsi 13"/>
          <p:cNvSpPr/>
          <p:nvPr userDrawn="1"/>
        </p:nvSpPr>
        <p:spPr>
          <a:xfrm>
            <a:off x="9639767" y="2924569"/>
            <a:ext cx="2092820" cy="2092820"/>
          </a:xfrm>
          <a:prstGeom prst="ellipse">
            <a:avLst/>
          </a:prstGeom>
          <a:solidFill>
            <a:schemeClr val="tx2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kstin paikkamerkki 16"/>
          <p:cNvSpPr>
            <a:spLocks noGrp="1"/>
          </p:cNvSpPr>
          <p:nvPr>
            <p:ph type="body" sz="quarter" idx="14" hasCustomPrompt="1"/>
          </p:nvPr>
        </p:nvSpPr>
        <p:spPr>
          <a:xfrm>
            <a:off x="9805779" y="3732400"/>
            <a:ext cx="1758853" cy="598097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otsikkoa</a:t>
            </a:r>
          </a:p>
        </p:txBody>
      </p:sp>
    </p:spTree>
    <p:extLst>
      <p:ext uri="{BB962C8B-B14F-4D97-AF65-F5344CB8AC3E}">
        <p14:creationId xmlns:p14="http://schemas.microsoft.com/office/powerpoint/2010/main" val="230007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alst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uora yhdysviiva 8"/>
          <p:cNvCxnSpPr/>
          <p:nvPr userDrawn="1"/>
        </p:nvCxnSpPr>
        <p:spPr>
          <a:xfrm>
            <a:off x="8917307" y="1946547"/>
            <a:ext cx="0" cy="386346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 flipH="1">
            <a:off x="6273565" y="1946547"/>
            <a:ext cx="7246" cy="386346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 flipH="1">
            <a:off x="3616952" y="1946547"/>
            <a:ext cx="7246" cy="386346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 flipH="1">
            <a:off x="975246" y="1946547"/>
            <a:ext cx="7246" cy="386346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ruutu 12"/>
          <p:cNvSpPr txBox="1"/>
          <p:nvPr userDrawn="1"/>
        </p:nvSpPr>
        <p:spPr>
          <a:xfrm>
            <a:off x="4323074" y="6405912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>
                <a:solidFill>
                  <a:schemeClr val="tx2"/>
                </a:solidFill>
                <a:latin typeface="+mn-lt"/>
              </a:rPr>
              <a:t>OIKEUSMINISTERIÖ </a:t>
            </a:r>
            <a:r>
              <a:rPr lang="fi-FI" sz="980" b="0" baseline="0">
                <a:solidFill>
                  <a:schemeClr val="tx2"/>
                </a:solidFill>
                <a:latin typeface="+mn-lt"/>
              </a:rPr>
              <a:t>         JUSTITIEMINISTERIET</a:t>
            </a:r>
            <a:r>
              <a:rPr lang="fi-FI" sz="980" b="0">
                <a:solidFill>
                  <a:schemeClr val="tx2"/>
                </a:solidFill>
                <a:latin typeface="+mn-lt"/>
              </a:rPr>
              <a:t>    </a:t>
            </a:r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5844014" y="6517592"/>
            <a:ext cx="1953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0" hasCustomPrompt="1"/>
          </p:nvPr>
        </p:nvSpPr>
        <p:spPr>
          <a:xfrm>
            <a:off x="1140537" y="1946548"/>
            <a:ext cx="2303463" cy="636396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</a:lstStyle>
          <a:p>
            <a:pPr lvl="0"/>
            <a:r>
              <a:rPr lang="fi-FI"/>
              <a:t>Muokkaa otsikkoa</a:t>
            </a:r>
          </a:p>
        </p:txBody>
      </p:sp>
      <p:sp>
        <p:nvSpPr>
          <p:cNvPr id="18" name="Tekstin paikkamerkki 3"/>
          <p:cNvSpPr>
            <a:spLocks noGrp="1"/>
          </p:cNvSpPr>
          <p:nvPr>
            <p:ph type="body" sz="quarter" idx="11" hasCustomPrompt="1"/>
          </p:nvPr>
        </p:nvSpPr>
        <p:spPr>
          <a:xfrm>
            <a:off x="3846018" y="1946547"/>
            <a:ext cx="2303463" cy="636397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</a:lstStyle>
          <a:p>
            <a:pPr lvl="0"/>
            <a:r>
              <a:rPr lang="fi-FI"/>
              <a:t>Muokkaa otsikkoa</a:t>
            </a:r>
          </a:p>
        </p:txBody>
      </p:sp>
      <p:sp>
        <p:nvSpPr>
          <p:cNvPr id="19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6447327" y="1946547"/>
            <a:ext cx="2303463" cy="636397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</a:lstStyle>
          <a:p>
            <a:pPr lvl="0"/>
            <a:r>
              <a:rPr lang="fi-FI"/>
              <a:t>Muokkaa otsikkoa</a:t>
            </a:r>
          </a:p>
        </p:txBody>
      </p:sp>
      <p:sp>
        <p:nvSpPr>
          <p:cNvPr id="20" name="Tekstin paikkamerkki 3"/>
          <p:cNvSpPr>
            <a:spLocks noGrp="1"/>
          </p:cNvSpPr>
          <p:nvPr>
            <p:ph type="body" sz="quarter" idx="13" hasCustomPrompt="1"/>
          </p:nvPr>
        </p:nvSpPr>
        <p:spPr>
          <a:xfrm>
            <a:off x="9083825" y="1953899"/>
            <a:ext cx="2303463" cy="629045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latin typeface="+mj-lt"/>
              </a:defRPr>
            </a:lvl1pPr>
          </a:lstStyle>
          <a:p>
            <a:pPr lvl="0"/>
            <a:r>
              <a:rPr lang="fi-FI"/>
              <a:t>Muokkaa otsikkoa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4" hasCustomPrompt="1"/>
          </p:nvPr>
        </p:nvSpPr>
        <p:spPr>
          <a:xfrm>
            <a:off x="1139825" y="2724346"/>
            <a:ext cx="2303463" cy="300652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21" name="Tekstin paikkamerkki 6"/>
          <p:cNvSpPr>
            <a:spLocks noGrp="1"/>
          </p:cNvSpPr>
          <p:nvPr>
            <p:ph type="body" sz="quarter" idx="15" hasCustomPrompt="1"/>
          </p:nvPr>
        </p:nvSpPr>
        <p:spPr>
          <a:xfrm>
            <a:off x="3846017" y="2724346"/>
            <a:ext cx="2303463" cy="300652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22" name="Tekstin paikkamerkki 6"/>
          <p:cNvSpPr>
            <a:spLocks noGrp="1"/>
          </p:cNvSpPr>
          <p:nvPr>
            <p:ph type="body" sz="quarter" idx="16" hasCustomPrompt="1"/>
          </p:nvPr>
        </p:nvSpPr>
        <p:spPr>
          <a:xfrm>
            <a:off x="6447326" y="2724346"/>
            <a:ext cx="2303463" cy="300652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23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9083825" y="2724346"/>
            <a:ext cx="2303463" cy="300652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i-FI"/>
              <a:t>Muokkaa tekstiä</a:t>
            </a:r>
          </a:p>
        </p:txBody>
      </p:sp>
    </p:spTree>
    <p:extLst>
      <p:ext uri="{BB962C8B-B14F-4D97-AF65-F5344CB8AC3E}">
        <p14:creationId xmlns:p14="http://schemas.microsoft.com/office/powerpoint/2010/main" val="39473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vai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uora yhdysviiva 5"/>
          <p:cNvCxnSpPr/>
          <p:nvPr userDrawn="1"/>
        </p:nvCxnSpPr>
        <p:spPr>
          <a:xfrm>
            <a:off x="647700" y="4162425"/>
            <a:ext cx="107061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/>
          <p:cNvCxnSpPr/>
          <p:nvPr userDrawn="1"/>
        </p:nvCxnSpPr>
        <p:spPr>
          <a:xfrm>
            <a:off x="9734551" y="4156075"/>
            <a:ext cx="0" cy="4445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yhdysviiva 5"/>
          <p:cNvCxnSpPr/>
          <p:nvPr userDrawn="1"/>
        </p:nvCxnSpPr>
        <p:spPr>
          <a:xfrm>
            <a:off x="8058151" y="3714750"/>
            <a:ext cx="0" cy="447675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4"/>
          <p:cNvCxnSpPr/>
          <p:nvPr userDrawn="1"/>
        </p:nvCxnSpPr>
        <p:spPr>
          <a:xfrm>
            <a:off x="6405563" y="4156075"/>
            <a:ext cx="0" cy="4445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3"/>
          <p:cNvCxnSpPr/>
          <p:nvPr userDrawn="1"/>
        </p:nvCxnSpPr>
        <p:spPr>
          <a:xfrm>
            <a:off x="4748213" y="3714750"/>
            <a:ext cx="0" cy="447675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2"/>
          <p:cNvCxnSpPr/>
          <p:nvPr userDrawn="1"/>
        </p:nvCxnSpPr>
        <p:spPr>
          <a:xfrm>
            <a:off x="3052763" y="4156075"/>
            <a:ext cx="0" cy="4445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"/>
          <p:cNvCxnSpPr/>
          <p:nvPr userDrawn="1"/>
        </p:nvCxnSpPr>
        <p:spPr>
          <a:xfrm>
            <a:off x="1433513" y="3714750"/>
            <a:ext cx="0" cy="447675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i 6"/>
          <p:cNvSpPr/>
          <p:nvPr userDrawn="1"/>
        </p:nvSpPr>
        <p:spPr>
          <a:xfrm>
            <a:off x="9434513" y="4600575"/>
            <a:ext cx="600075" cy="600075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5"/>
          <p:cNvSpPr/>
          <p:nvPr userDrawn="1"/>
        </p:nvSpPr>
        <p:spPr>
          <a:xfrm>
            <a:off x="7758113" y="3114675"/>
            <a:ext cx="600075" cy="600075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4"/>
          <p:cNvSpPr/>
          <p:nvPr userDrawn="1"/>
        </p:nvSpPr>
        <p:spPr>
          <a:xfrm>
            <a:off x="6105525" y="4600575"/>
            <a:ext cx="600075" cy="600075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Ellipsi 1"/>
          <p:cNvSpPr/>
          <p:nvPr userDrawn="1"/>
        </p:nvSpPr>
        <p:spPr>
          <a:xfrm>
            <a:off x="1133475" y="3114675"/>
            <a:ext cx="600075" cy="600075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3"/>
          <p:cNvSpPr/>
          <p:nvPr userDrawn="1"/>
        </p:nvSpPr>
        <p:spPr>
          <a:xfrm>
            <a:off x="4448175" y="3114675"/>
            <a:ext cx="600075" cy="600075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Ellipsi 2"/>
          <p:cNvSpPr/>
          <p:nvPr userDrawn="1"/>
        </p:nvSpPr>
        <p:spPr>
          <a:xfrm>
            <a:off x="2752725" y="4600575"/>
            <a:ext cx="600075" cy="600075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/>
          <p:cNvSpPr txBox="1"/>
          <p:nvPr userDrawn="1"/>
        </p:nvSpPr>
        <p:spPr>
          <a:xfrm>
            <a:off x="4323074" y="6405912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>
                <a:solidFill>
                  <a:schemeClr val="tx2"/>
                </a:solidFill>
                <a:latin typeface="+mn-lt"/>
              </a:rPr>
              <a:t>OIKEUSMINISTERIÖ </a:t>
            </a:r>
            <a:r>
              <a:rPr lang="fi-FI" sz="980" b="0" baseline="0">
                <a:solidFill>
                  <a:schemeClr val="tx2"/>
                </a:solidFill>
                <a:latin typeface="+mn-lt"/>
              </a:rPr>
              <a:t>         JUSTITIEMINISTERIET</a:t>
            </a:r>
            <a:r>
              <a:rPr lang="fi-FI" sz="980" b="0">
                <a:solidFill>
                  <a:schemeClr val="tx2"/>
                </a:solidFill>
                <a:latin typeface="+mn-lt"/>
              </a:rPr>
              <a:t>    </a:t>
            </a:r>
          </a:p>
        </p:txBody>
      </p:sp>
      <p:cxnSp>
        <p:nvCxnSpPr>
          <p:cNvPr id="28" name="Suora yhdysviiva 27"/>
          <p:cNvCxnSpPr/>
          <p:nvPr userDrawn="1"/>
        </p:nvCxnSpPr>
        <p:spPr>
          <a:xfrm>
            <a:off x="5844014" y="6517592"/>
            <a:ext cx="1953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2950" y="417209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 hasCustomPrompt="1"/>
          </p:nvPr>
        </p:nvSpPr>
        <p:spPr>
          <a:xfrm>
            <a:off x="622742" y="2151803"/>
            <a:ext cx="1621537" cy="822246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34" name="Tekstin paikkamerkki 4"/>
          <p:cNvSpPr>
            <a:spLocks noGrp="1"/>
          </p:cNvSpPr>
          <p:nvPr>
            <p:ph type="body" sz="quarter" idx="11" hasCustomPrompt="1"/>
          </p:nvPr>
        </p:nvSpPr>
        <p:spPr>
          <a:xfrm>
            <a:off x="3961827" y="2151802"/>
            <a:ext cx="1621537" cy="822245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35" name="Tekstin paikkamerkki 4"/>
          <p:cNvSpPr>
            <a:spLocks noGrp="1"/>
          </p:cNvSpPr>
          <p:nvPr>
            <p:ph type="body" sz="quarter" idx="12" hasCustomPrompt="1"/>
          </p:nvPr>
        </p:nvSpPr>
        <p:spPr>
          <a:xfrm>
            <a:off x="7298812" y="2151802"/>
            <a:ext cx="1621537" cy="822244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36" name="Tekstin paikkamerkki 4"/>
          <p:cNvSpPr>
            <a:spLocks noGrp="1"/>
          </p:cNvSpPr>
          <p:nvPr>
            <p:ph type="body" sz="quarter" idx="13" hasCustomPrompt="1"/>
          </p:nvPr>
        </p:nvSpPr>
        <p:spPr>
          <a:xfrm>
            <a:off x="2269235" y="5472733"/>
            <a:ext cx="1621537" cy="758976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37" name="Tekstin paikkamerkki 4"/>
          <p:cNvSpPr>
            <a:spLocks noGrp="1"/>
          </p:cNvSpPr>
          <p:nvPr>
            <p:ph type="body" sz="quarter" idx="14" hasCustomPrompt="1"/>
          </p:nvPr>
        </p:nvSpPr>
        <p:spPr>
          <a:xfrm>
            <a:off x="5625843" y="5472629"/>
            <a:ext cx="1621537" cy="758976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38" name="Tekstin paikkamerkki 4"/>
          <p:cNvSpPr>
            <a:spLocks noGrp="1"/>
          </p:cNvSpPr>
          <p:nvPr>
            <p:ph type="body" sz="quarter" idx="15" hasCustomPrompt="1"/>
          </p:nvPr>
        </p:nvSpPr>
        <p:spPr>
          <a:xfrm>
            <a:off x="8982452" y="5477908"/>
            <a:ext cx="1621537" cy="758976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39" name="Tekstin paikkamerkki 4"/>
          <p:cNvSpPr>
            <a:spLocks noGrp="1"/>
          </p:cNvSpPr>
          <p:nvPr>
            <p:ph type="body" sz="quarter" idx="16" hasCustomPrompt="1"/>
          </p:nvPr>
        </p:nvSpPr>
        <p:spPr>
          <a:xfrm>
            <a:off x="622743" y="3255447"/>
            <a:ext cx="1621537" cy="318677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1.</a:t>
            </a:r>
          </a:p>
        </p:txBody>
      </p:sp>
      <p:sp>
        <p:nvSpPr>
          <p:cNvPr id="40" name="Tekstin paikkamerkki 4"/>
          <p:cNvSpPr>
            <a:spLocks noGrp="1"/>
          </p:cNvSpPr>
          <p:nvPr>
            <p:ph type="body" sz="quarter" idx="17" hasCustomPrompt="1"/>
          </p:nvPr>
        </p:nvSpPr>
        <p:spPr>
          <a:xfrm>
            <a:off x="2269236" y="4729756"/>
            <a:ext cx="1621537" cy="318677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2.</a:t>
            </a:r>
          </a:p>
        </p:txBody>
      </p:sp>
      <p:sp>
        <p:nvSpPr>
          <p:cNvPr id="41" name="Tekstin paikkamerkki 4"/>
          <p:cNvSpPr>
            <a:spLocks noGrp="1"/>
          </p:cNvSpPr>
          <p:nvPr>
            <p:ph type="body" sz="quarter" idx="18" hasCustomPrompt="1"/>
          </p:nvPr>
        </p:nvSpPr>
        <p:spPr>
          <a:xfrm>
            <a:off x="3961827" y="3261631"/>
            <a:ext cx="1621537" cy="318677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3.</a:t>
            </a:r>
          </a:p>
        </p:txBody>
      </p:sp>
      <p:sp>
        <p:nvSpPr>
          <p:cNvPr id="42" name="Tekstin paikkamerkki 4"/>
          <p:cNvSpPr>
            <a:spLocks noGrp="1"/>
          </p:cNvSpPr>
          <p:nvPr>
            <p:ph type="body" sz="quarter" idx="19" hasCustomPrompt="1"/>
          </p:nvPr>
        </p:nvSpPr>
        <p:spPr>
          <a:xfrm>
            <a:off x="5625844" y="4737916"/>
            <a:ext cx="1621537" cy="318677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4.</a:t>
            </a:r>
          </a:p>
        </p:txBody>
      </p:sp>
      <p:sp>
        <p:nvSpPr>
          <p:cNvPr id="43" name="Tekstin paikkamerkki 4"/>
          <p:cNvSpPr>
            <a:spLocks noGrp="1"/>
          </p:cNvSpPr>
          <p:nvPr>
            <p:ph type="body" sz="quarter" idx="20" hasCustomPrompt="1"/>
          </p:nvPr>
        </p:nvSpPr>
        <p:spPr>
          <a:xfrm>
            <a:off x="7298812" y="3261631"/>
            <a:ext cx="1621537" cy="318677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5.</a:t>
            </a:r>
          </a:p>
        </p:txBody>
      </p:sp>
      <p:sp>
        <p:nvSpPr>
          <p:cNvPr id="44" name="Tekstin paikkamerkki 4"/>
          <p:cNvSpPr>
            <a:spLocks noGrp="1"/>
          </p:cNvSpPr>
          <p:nvPr>
            <p:ph type="body" sz="quarter" idx="21" hasCustomPrompt="1"/>
          </p:nvPr>
        </p:nvSpPr>
        <p:spPr>
          <a:xfrm>
            <a:off x="8982452" y="4737915"/>
            <a:ext cx="1621537" cy="318677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374830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vaihe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iisikulmio 8"/>
          <p:cNvSpPr/>
          <p:nvPr userDrawn="1"/>
        </p:nvSpPr>
        <p:spPr>
          <a:xfrm>
            <a:off x="6032548" y="4452366"/>
            <a:ext cx="3157259" cy="1545029"/>
          </a:xfrm>
          <a:custGeom>
            <a:avLst/>
            <a:gdLst>
              <a:gd name="connsiteX0" fmla="*/ 0 w 3510117"/>
              <a:gd name="connsiteY0" fmla="*/ 0 h 1553496"/>
              <a:gd name="connsiteX1" fmla="*/ 2733369 w 3510117"/>
              <a:gd name="connsiteY1" fmla="*/ 0 h 1553496"/>
              <a:gd name="connsiteX2" fmla="*/ 3510117 w 3510117"/>
              <a:gd name="connsiteY2" fmla="*/ 776748 h 1553496"/>
              <a:gd name="connsiteX3" fmla="*/ 2733369 w 3510117"/>
              <a:gd name="connsiteY3" fmla="*/ 1553496 h 1553496"/>
              <a:gd name="connsiteX4" fmla="*/ 0 w 3510117"/>
              <a:gd name="connsiteY4" fmla="*/ 1553496 h 1553496"/>
              <a:gd name="connsiteX5" fmla="*/ 0 w 3510117"/>
              <a:gd name="connsiteY5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0 w 3176742"/>
              <a:gd name="connsiteY5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1425 w 3176742"/>
              <a:gd name="connsiteY5" fmla="*/ 778428 h 1553496"/>
              <a:gd name="connsiteX6" fmla="*/ 0 w 3176742"/>
              <a:gd name="connsiteY6" fmla="*/ 0 h 1553496"/>
              <a:gd name="connsiteX0" fmla="*/ 1 w 3176743"/>
              <a:gd name="connsiteY0" fmla="*/ 0 h 1553496"/>
              <a:gd name="connsiteX1" fmla="*/ 2733370 w 3176743"/>
              <a:gd name="connsiteY1" fmla="*/ 0 h 1553496"/>
              <a:gd name="connsiteX2" fmla="*/ 3176743 w 3176743"/>
              <a:gd name="connsiteY2" fmla="*/ 786273 h 1553496"/>
              <a:gd name="connsiteX3" fmla="*/ 2733370 w 3176743"/>
              <a:gd name="connsiteY3" fmla="*/ 1553496 h 1553496"/>
              <a:gd name="connsiteX4" fmla="*/ 1 w 3176743"/>
              <a:gd name="connsiteY4" fmla="*/ 1553496 h 1553496"/>
              <a:gd name="connsiteX5" fmla="*/ 451426 w 3176743"/>
              <a:gd name="connsiteY5" fmla="*/ 778428 h 1553496"/>
              <a:gd name="connsiteX6" fmla="*/ 1 w 3176743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1425 w 3176742"/>
              <a:gd name="connsiteY5" fmla="*/ 77842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8466 w 3176742"/>
              <a:gd name="connsiteY0" fmla="*/ 1270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8466 w 3176742"/>
              <a:gd name="connsiteY6" fmla="*/ 12700 h 1553496"/>
              <a:gd name="connsiteX0" fmla="*/ 8466 w 3176742"/>
              <a:gd name="connsiteY0" fmla="*/ 0 h 1540796"/>
              <a:gd name="connsiteX1" fmla="*/ 2733369 w 3176742"/>
              <a:gd name="connsiteY1" fmla="*/ 4233 h 1540796"/>
              <a:gd name="connsiteX2" fmla="*/ 3176742 w 3176742"/>
              <a:gd name="connsiteY2" fmla="*/ 773573 h 1540796"/>
              <a:gd name="connsiteX3" fmla="*/ 2733369 w 3176742"/>
              <a:gd name="connsiteY3" fmla="*/ 1540796 h 1540796"/>
              <a:gd name="connsiteX4" fmla="*/ 0 w 3176742"/>
              <a:gd name="connsiteY4" fmla="*/ 1540796 h 1540796"/>
              <a:gd name="connsiteX5" fmla="*/ 455367 w 3176742"/>
              <a:gd name="connsiteY5" fmla="*/ 793318 h 1540796"/>
              <a:gd name="connsiteX6" fmla="*/ 8466 w 3176742"/>
              <a:gd name="connsiteY6" fmla="*/ 0 h 1540796"/>
              <a:gd name="connsiteX0" fmla="*/ 8466 w 3176742"/>
              <a:gd name="connsiteY0" fmla="*/ 0 h 1540796"/>
              <a:gd name="connsiteX1" fmla="*/ 2737602 w 3176742"/>
              <a:gd name="connsiteY1" fmla="*/ 4233 h 1540796"/>
              <a:gd name="connsiteX2" fmla="*/ 3176742 w 3176742"/>
              <a:gd name="connsiteY2" fmla="*/ 773573 h 1540796"/>
              <a:gd name="connsiteX3" fmla="*/ 2733369 w 3176742"/>
              <a:gd name="connsiteY3" fmla="*/ 1540796 h 1540796"/>
              <a:gd name="connsiteX4" fmla="*/ 0 w 3176742"/>
              <a:gd name="connsiteY4" fmla="*/ 1540796 h 1540796"/>
              <a:gd name="connsiteX5" fmla="*/ 455367 w 3176742"/>
              <a:gd name="connsiteY5" fmla="*/ 793318 h 1540796"/>
              <a:gd name="connsiteX6" fmla="*/ 8466 w 3176742"/>
              <a:gd name="connsiteY6" fmla="*/ 0 h 1540796"/>
              <a:gd name="connsiteX0" fmla="*/ 8466 w 3176742"/>
              <a:gd name="connsiteY0" fmla="*/ 4233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8466 w 3176742"/>
              <a:gd name="connsiteY6" fmla="*/ 4233 h 1545029"/>
              <a:gd name="connsiteX0" fmla="*/ 16933 w 3176742"/>
              <a:gd name="connsiteY0" fmla="*/ 8467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16933 w 3176742"/>
              <a:gd name="connsiteY6" fmla="*/ 8467 h 1545029"/>
              <a:gd name="connsiteX0" fmla="*/ 8466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8466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2509"/>
              <a:gd name="connsiteY0" fmla="*/ 0 h 1545029"/>
              <a:gd name="connsiteX1" fmla="*/ 2741835 w 3172509"/>
              <a:gd name="connsiteY1" fmla="*/ 0 h 1545029"/>
              <a:gd name="connsiteX2" fmla="*/ 3172509 w 3172509"/>
              <a:gd name="connsiteY2" fmla="*/ 790506 h 1545029"/>
              <a:gd name="connsiteX3" fmla="*/ 2733369 w 3172509"/>
              <a:gd name="connsiteY3" fmla="*/ 1545029 h 1545029"/>
              <a:gd name="connsiteX4" fmla="*/ 0 w 3172509"/>
              <a:gd name="connsiteY4" fmla="*/ 1545029 h 1545029"/>
              <a:gd name="connsiteX5" fmla="*/ 455367 w 3172509"/>
              <a:gd name="connsiteY5" fmla="*/ 797551 h 1545029"/>
              <a:gd name="connsiteX6" fmla="*/ 4233 w 3172509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55367 w 3168276"/>
              <a:gd name="connsiteY5" fmla="*/ 797551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51890 w 3168276"/>
              <a:gd name="connsiteY5" fmla="*/ 801028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9136 w 3168276"/>
              <a:gd name="connsiteY5" fmla="*/ 798274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9136 w 3168276"/>
              <a:gd name="connsiteY5" fmla="*/ 798274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9136 w 3168276"/>
              <a:gd name="connsiteY5" fmla="*/ 798274 h 1545029"/>
              <a:gd name="connsiteX6" fmla="*/ 4233 w 3168276"/>
              <a:gd name="connsiteY6" fmla="*/ 0 h 1545029"/>
              <a:gd name="connsiteX0" fmla="*/ 12496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9136 w 3168276"/>
              <a:gd name="connsiteY5" fmla="*/ 798274 h 1545029"/>
              <a:gd name="connsiteX6" fmla="*/ 12496 w 3168276"/>
              <a:gd name="connsiteY6" fmla="*/ 0 h 1545029"/>
              <a:gd name="connsiteX0" fmla="*/ 15250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9136 w 3168276"/>
              <a:gd name="connsiteY5" fmla="*/ 798274 h 1545029"/>
              <a:gd name="connsiteX6" fmla="*/ 15250 w 3168276"/>
              <a:gd name="connsiteY6" fmla="*/ 0 h 1545029"/>
              <a:gd name="connsiteX0" fmla="*/ 0 w 3153026"/>
              <a:gd name="connsiteY0" fmla="*/ 0 h 1545029"/>
              <a:gd name="connsiteX1" fmla="*/ 2726585 w 3153026"/>
              <a:gd name="connsiteY1" fmla="*/ 0 h 1545029"/>
              <a:gd name="connsiteX2" fmla="*/ 3153026 w 3153026"/>
              <a:gd name="connsiteY2" fmla="*/ 798973 h 1545029"/>
              <a:gd name="connsiteX3" fmla="*/ 2718119 w 3153026"/>
              <a:gd name="connsiteY3" fmla="*/ 1545029 h 1545029"/>
              <a:gd name="connsiteX4" fmla="*/ 1276 w 3153026"/>
              <a:gd name="connsiteY4" fmla="*/ 1542274 h 1545029"/>
              <a:gd name="connsiteX5" fmla="*/ 433886 w 3153026"/>
              <a:gd name="connsiteY5" fmla="*/ 798274 h 1545029"/>
              <a:gd name="connsiteX6" fmla="*/ 0 w 3153026"/>
              <a:gd name="connsiteY6" fmla="*/ 0 h 1545029"/>
              <a:gd name="connsiteX0" fmla="*/ 4233 w 3157259"/>
              <a:gd name="connsiteY0" fmla="*/ 0 h 1545029"/>
              <a:gd name="connsiteX1" fmla="*/ 2730818 w 3157259"/>
              <a:gd name="connsiteY1" fmla="*/ 0 h 1545029"/>
              <a:gd name="connsiteX2" fmla="*/ 3157259 w 3157259"/>
              <a:gd name="connsiteY2" fmla="*/ 798973 h 1545029"/>
              <a:gd name="connsiteX3" fmla="*/ 2722352 w 3157259"/>
              <a:gd name="connsiteY3" fmla="*/ 1545029 h 1545029"/>
              <a:gd name="connsiteX4" fmla="*/ 0 w 3157259"/>
              <a:gd name="connsiteY4" fmla="*/ 1542274 h 1545029"/>
              <a:gd name="connsiteX5" fmla="*/ 438119 w 3157259"/>
              <a:gd name="connsiteY5" fmla="*/ 798274 h 1545029"/>
              <a:gd name="connsiteX6" fmla="*/ 4233 w 3157259"/>
              <a:gd name="connsiteY6" fmla="*/ 0 h 1545029"/>
              <a:gd name="connsiteX0" fmla="*/ 4233 w 3157259"/>
              <a:gd name="connsiteY0" fmla="*/ 0 h 1545029"/>
              <a:gd name="connsiteX1" fmla="*/ 2730818 w 3157259"/>
              <a:gd name="connsiteY1" fmla="*/ 0 h 1545029"/>
              <a:gd name="connsiteX2" fmla="*/ 3157259 w 3157259"/>
              <a:gd name="connsiteY2" fmla="*/ 798973 h 1545029"/>
              <a:gd name="connsiteX3" fmla="*/ 2722352 w 3157259"/>
              <a:gd name="connsiteY3" fmla="*/ 1545029 h 1545029"/>
              <a:gd name="connsiteX4" fmla="*/ 0 w 3157259"/>
              <a:gd name="connsiteY4" fmla="*/ 1542274 h 1545029"/>
              <a:gd name="connsiteX5" fmla="*/ 438119 w 3157259"/>
              <a:gd name="connsiteY5" fmla="*/ 798274 h 1545029"/>
              <a:gd name="connsiteX6" fmla="*/ 4233 w 3157259"/>
              <a:gd name="connsiteY6" fmla="*/ 0 h 1545029"/>
              <a:gd name="connsiteX0" fmla="*/ 4233 w 3157259"/>
              <a:gd name="connsiteY0" fmla="*/ 0 h 1545029"/>
              <a:gd name="connsiteX1" fmla="*/ 2730818 w 3157259"/>
              <a:gd name="connsiteY1" fmla="*/ 0 h 1545029"/>
              <a:gd name="connsiteX2" fmla="*/ 3157259 w 3157259"/>
              <a:gd name="connsiteY2" fmla="*/ 798973 h 1545029"/>
              <a:gd name="connsiteX3" fmla="*/ 2722352 w 3157259"/>
              <a:gd name="connsiteY3" fmla="*/ 1545029 h 1545029"/>
              <a:gd name="connsiteX4" fmla="*/ 0 w 3157259"/>
              <a:gd name="connsiteY4" fmla="*/ 1542274 h 1545029"/>
              <a:gd name="connsiteX5" fmla="*/ 438119 w 3157259"/>
              <a:gd name="connsiteY5" fmla="*/ 798274 h 1545029"/>
              <a:gd name="connsiteX6" fmla="*/ 4233 w 3157259"/>
              <a:gd name="connsiteY6" fmla="*/ 0 h 1545029"/>
              <a:gd name="connsiteX0" fmla="*/ 4233 w 3157259"/>
              <a:gd name="connsiteY0" fmla="*/ 0 h 1545029"/>
              <a:gd name="connsiteX1" fmla="*/ 2723322 w 3157259"/>
              <a:gd name="connsiteY1" fmla="*/ 0 h 1545029"/>
              <a:gd name="connsiteX2" fmla="*/ 3157259 w 3157259"/>
              <a:gd name="connsiteY2" fmla="*/ 798973 h 1545029"/>
              <a:gd name="connsiteX3" fmla="*/ 2722352 w 3157259"/>
              <a:gd name="connsiteY3" fmla="*/ 1545029 h 1545029"/>
              <a:gd name="connsiteX4" fmla="*/ 0 w 3157259"/>
              <a:gd name="connsiteY4" fmla="*/ 1542274 h 1545029"/>
              <a:gd name="connsiteX5" fmla="*/ 438119 w 3157259"/>
              <a:gd name="connsiteY5" fmla="*/ 798274 h 1545029"/>
              <a:gd name="connsiteX6" fmla="*/ 4233 w 3157259"/>
              <a:gd name="connsiteY6" fmla="*/ 0 h 15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7259" h="1545029">
                <a:moveTo>
                  <a:pt x="4233" y="0"/>
                </a:moveTo>
                <a:lnTo>
                  <a:pt x="2723322" y="0"/>
                </a:lnTo>
                <a:lnTo>
                  <a:pt x="3157259" y="798973"/>
                </a:lnTo>
                <a:lnTo>
                  <a:pt x="2722352" y="1545029"/>
                </a:lnTo>
                <a:lnTo>
                  <a:pt x="0" y="1542274"/>
                </a:lnTo>
                <a:lnTo>
                  <a:pt x="438119" y="798274"/>
                </a:lnTo>
                <a:cubicBezTo>
                  <a:pt x="261806" y="478624"/>
                  <a:pt x="156022" y="268673"/>
                  <a:pt x="423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22000">
                <a:schemeClr val="tx2">
                  <a:shade val="67500"/>
                  <a:satMod val="115000"/>
                </a:schemeClr>
              </a:gs>
              <a:gs pos="64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Viisikulmio 8"/>
          <p:cNvSpPr/>
          <p:nvPr userDrawn="1"/>
        </p:nvSpPr>
        <p:spPr>
          <a:xfrm>
            <a:off x="8759239" y="4452366"/>
            <a:ext cx="3164043" cy="1545029"/>
          </a:xfrm>
          <a:custGeom>
            <a:avLst/>
            <a:gdLst>
              <a:gd name="connsiteX0" fmla="*/ 0 w 3510117"/>
              <a:gd name="connsiteY0" fmla="*/ 0 h 1553496"/>
              <a:gd name="connsiteX1" fmla="*/ 2733369 w 3510117"/>
              <a:gd name="connsiteY1" fmla="*/ 0 h 1553496"/>
              <a:gd name="connsiteX2" fmla="*/ 3510117 w 3510117"/>
              <a:gd name="connsiteY2" fmla="*/ 776748 h 1553496"/>
              <a:gd name="connsiteX3" fmla="*/ 2733369 w 3510117"/>
              <a:gd name="connsiteY3" fmla="*/ 1553496 h 1553496"/>
              <a:gd name="connsiteX4" fmla="*/ 0 w 3510117"/>
              <a:gd name="connsiteY4" fmla="*/ 1553496 h 1553496"/>
              <a:gd name="connsiteX5" fmla="*/ 0 w 3510117"/>
              <a:gd name="connsiteY5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0 w 3176742"/>
              <a:gd name="connsiteY5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1425 w 3176742"/>
              <a:gd name="connsiteY5" fmla="*/ 778428 h 1553496"/>
              <a:gd name="connsiteX6" fmla="*/ 0 w 3176742"/>
              <a:gd name="connsiteY6" fmla="*/ 0 h 1553496"/>
              <a:gd name="connsiteX0" fmla="*/ 1 w 3176743"/>
              <a:gd name="connsiteY0" fmla="*/ 0 h 1553496"/>
              <a:gd name="connsiteX1" fmla="*/ 2733370 w 3176743"/>
              <a:gd name="connsiteY1" fmla="*/ 0 h 1553496"/>
              <a:gd name="connsiteX2" fmla="*/ 3176743 w 3176743"/>
              <a:gd name="connsiteY2" fmla="*/ 786273 h 1553496"/>
              <a:gd name="connsiteX3" fmla="*/ 2733370 w 3176743"/>
              <a:gd name="connsiteY3" fmla="*/ 1553496 h 1553496"/>
              <a:gd name="connsiteX4" fmla="*/ 1 w 3176743"/>
              <a:gd name="connsiteY4" fmla="*/ 1553496 h 1553496"/>
              <a:gd name="connsiteX5" fmla="*/ 451426 w 3176743"/>
              <a:gd name="connsiteY5" fmla="*/ 778428 h 1553496"/>
              <a:gd name="connsiteX6" fmla="*/ 1 w 3176743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1425 w 3176742"/>
              <a:gd name="connsiteY5" fmla="*/ 77842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8466 w 3176742"/>
              <a:gd name="connsiteY0" fmla="*/ 1270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8466 w 3176742"/>
              <a:gd name="connsiteY6" fmla="*/ 12700 h 1553496"/>
              <a:gd name="connsiteX0" fmla="*/ 8466 w 3176742"/>
              <a:gd name="connsiteY0" fmla="*/ 0 h 1540796"/>
              <a:gd name="connsiteX1" fmla="*/ 2733369 w 3176742"/>
              <a:gd name="connsiteY1" fmla="*/ 4233 h 1540796"/>
              <a:gd name="connsiteX2" fmla="*/ 3176742 w 3176742"/>
              <a:gd name="connsiteY2" fmla="*/ 773573 h 1540796"/>
              <a:gd name="connsiteX3" fmla="*/ 2733369 w 3176742"/>
              <a:gd name="connsiteY3" fmla="*/ 1540796 h 1540796"/>
              <a:gd name="connsiteX4" fmla="*/ 0 w 3176742"/>
              <a:gd name="connsiteY4" fmla="*/ 1540796 h 1540796"/>
              <a:gd name="connsiteX5" fmla="*/ 455367 w 3176742"/>
              <a:gd name="connsiteY5" fmla="*/ 793318 h 1540796"/>
              <a:gd name="connsiteX6" fmla="*/ 8466 w 3176742"/>
              <a:gd name="connsiteY6" fmla="*/ 0 h 1540796"/>
              <a:gd name="connsiteX0" fmla="*/ 8466 w 3176742"/>
              <a:gd name="connsiteY0" fmla="*/ 0 h 1540796"/>
              <a:gd name="connsiteX1" fmla="*/ 2737602 w 3176742"/>
              <a:gd name="connsiteY1" fmla="*/ 4233 h 1540796"/>
              <a:gd name="connsiteX2" fmla="*/ 3176742 w 3176742"/>
              <a:gd name="connsiteY2" fmla="*/ 773573 h 1540796"/>
              <a:gd name="connsiteX3" fmla="*/ 2733369 w 3176742"/>
              <a:gd name="connsiteY3" fmla="*/ 1540796 h 1540796"/>
              <a:gd name="connsiteX4" fmla="*/ 0 w 3176742"/>
              <a:gd name="connsiteY4" fmla="*/ 1540796 h 1540796"/>
              <a:gd name="connsiteX5" fmla="*/ 455367 w 3176742"/>
              <a:gd name="connsiteY5" fmla="*/ 793318 h 1540796"/>
              <a:gd name="connsiteX6" fmla="*/ 8466 w 3176742"/>
              <a:gd name="connsiteY6" fmla="*/ 0 h 1540796"/>
              <a:gd name="connsiteX0" fmla="*/ 8466 w 3176742"/>
              <a:gd name="connsiteY0" fmla="*/ 4233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8466 w 3176742"/>
              <a:gd name="connsiteY6" fmla="*/ 4233 h 1545029"/>
              <a:gd name="connsiteX0" fmla="*/ 16933 w 3176742"/>
              <a:gd name="connsiteY0" fmla="*/ 8467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16933 w 3176742"/>
              <a:gd name="connsiteY6" fmla="*/ 8467 h 1545029"/>
              <a:gd name="connsiteX0" fmla="*/ 8466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8466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2509"/>
              <a:gd name="connsiteY0" fmla="*/ 0 h 1545029"/>
              <a:gd name="connsiteX1" fmla="*/ 2741835 w 3172509"/>
              <a:gd name="connsiteY1" fmla="*/ 0 h 1545029"/>
              <a:gd name="connsiteX2" fmla="*/ 3172509 w 3172509"/>
              <a:gd name="connsiteY2" fmla="*/ 790506 h 1545029"/>
              <a:gd name="connsiteX3" fmla="*/ 2733369 w 3172509"/>
              <a:gd name="connsiteY3" fmla="*/ 1545029 h 1545029"/>
              <a:gd name="connsiteX4" fmla="*/ 0 w 3172509"/>
              <a:gd name="connsiteY4" fmla="*/ 1545029 h 1545029"/>
              <a:gd name="connsiteX5" fmla="*/ 455367 w 3172509"/>
              <a:gd name="connsiteY5" fmla="*/ 797551 h 1545029"/>
              <a:gd name="connsiteX6" fmla="*/ 4233 w 3172509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55367 w 3168276"/>
              <a:gd name="connsiteY5" fmla="*/ 797551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7872 w 3168276"/>
              <a:gd name="connsiteY5" fmla="*/ 797551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2875 w 3168276"/>
              <a:gd name="connsiteY5" fmla="*/ 797551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2875 w 3168276"/>
              <a:gd name="connsiteY5" fmla="*/ 797551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2875 w 3168276"/>
              <a:gd name="connsiteY5" fmla="*/ 797551 h 1545029"/>
              <a:gd name="connsiteX6" fmla="*/ 4233 w 3168276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764 w 3164043"/>
              <a:gd name="connsiteY4" fmla="*/ 1545029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764 w 3164043"/>
              <a:gd name="connsiteY4" fmla="*/ 1545029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764 w 3164043"/>
              <a:gd name="connsiteY4" fmla="*/ 1545029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8259 w 3164043"/>
              <a:gd name="connsiteY4" fmla="*/ 1545029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5760 w 3164043"/>
              <a:gd name="connsiteY4" fmla="*/ 1542531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5760 w 3164043"/>
              <a:gd name="connsiteY4" fmla="*/ 1542531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5760 w 3164043"/>
              <a:gd name="connsiteY4" fmla="*/ 1542531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5760 w 3164043"/>
              <a:gd name="connsiteY4" fmla="*/ 1545029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4043" h="1545029">
                <a:moveTo>
                  <a:pt x="0" y="0"/>
                </a:moveTo>
                <a:lnTo>
                  <a:pt x="2737602" y="0"/>
                </a:lnTo>
                <a:lnTo>
                  <a:pt x="3164043" y="798973"/>
                </a:lnTo>
                <a:lnTo>
                  <a:pt x="2729136" y="1545029"/>
                </a:lnTo>
                <a:lnTo>
                  <a:pt x="5760" y="1545029"/>
                </a:lnTo>
                <a:cubicBezTo>
                  <a:pt x="165131" y="1275689"/>
                  <a:pt x="234509" y="1150554"/>
                  <a:pt x="438642" y="797551"/>
                </a:cubicBezTo>
                <a:cubicBezTo>
                  <a:pt x="222355" y="406983"/>
                  <a:pt x="151789" y="268673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5587">
                  <a:shade val="30000"/>
                  <a:satMod val="115000"/>
                </a:srgbClr>
              </a:gs>
              <a:gs pos="0">
                <a:srgbClr val="005587">
                  <a:shade val="67500"/>
                  <a:satMod val="115000"/>
                </a:srgbClr>
              </a:gs>
              <a:gs pos="34000">
                <a:srgbClr val="005587">
                  <a:shade val="100000"/>
                  <a:satMod val="115000"/>
                  <a:alpha val="9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Viisikulmio 8"/>
          <p:cNvSpPr/>
          <p:nvPr userDrawn="1"/>
        </p:nvSpPr>
        <p:spPr>
          <a:xfrm>
            <a:off x="3292884" y="4452366"/>
            <a:ext cx="3173014" cy="1545029"/>
          </a:xfrm>
          <a:custGeom>
            <a:avLst/>
            <a:gdLst>
              <a:gd name="connsiteX0" fmla="*/ 0 w 3510117"/>
              <a:gd name="connsiteY0" fmla="*/ 0 h 1553496"/>
              <a:gd name="connsiteX1" fmla="*/ 2733369 w 3510117"/>
              <a:gd name="connsiteY1" fmla="*/ 0 h 1553496"/>
              <a:gd name="connsiteX2" fmla="*/ 3510117 w 3510117"/>
              <a:gd name="connsiteY2" fmla="*/ 776748 h 1553496"/>
              <a:gd name="connsiteX3" fmla="*/ 2733369 w 3510117"/>
              <a:gd name="connsiteY3" fmla="*/ 1553496 h 1553496"/>
              <a:gd name="connsiteX4" fmla="*/ 0 w 3510117"/>
              <a:gd name="connsiteY4" fmla="*/ 1553496 h 1553496"/>
              <a:gd name="connsiteX5" fmla="*/ 0 w 3510117"/>
              <a:gd name="connsiteY5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0 w 3176742"/>
              <a:gd name="connsiteY5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1425 w 3176742"/>
              <a:gd name="connsiteY5" fmla="*/ 778428 h 1553496"/>
              <a:gd name="connsiteX6" fmla="*/ 0 w 3176742"/>
              <a:gd name="connsiteY6" fmla="*/ 0 h 1553496"/>
              <a:gd name="connsiteX0" fmla="*/ 1 w 3176743"/>
              <a:gd name="connsiteY0" fmla="*/ 0 h 1553496"/>
              <a:gd name="connsiteX1" fmla="*/ 2733370 w 3176743"/>
              <a:gd name="connsiteY1" fmla="*/ 0 h 1553496"/>
              <a:gd name="connsiteX2" fmla="*/ 3176743 w 3176743"/>
              <a:gd name="connsiteY2" fmla="*/ 786273 h 1553496"/>
              <a:gd name="connsiteX3" fmla="*/ 2733370 w 3176743"/>
              <a:gd name="connsiteY3" fmla="*/ 1553496 h 1553496"/>
              <a:gd name="connsiteX4" fmla="*/ 1 w 3176743"/>
              <a:gd name="connsiteY4" fmla="*/ 1553496 h 1553496"/>
              <a:gd name="connsiteX5" fmla="*/ 451426 w 3176743"/>
              <a:gd name="connsiteY5" fmla="*/ 778428 h 1553496"/>
              <a:gd name="connsiteX6" fmla="*/ 1 w 3176743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1425 w 3176742"/>
              <a:gd name="connsiteY5" fmla="*/ 77842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8466 w 3176742"/>
              <a:gd name="connsiteY0" fmla="*/ 1270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8466 w 3176742"/>
              <a:gd name="connsiteY6" fmla="*/ 12700 h 1553496"/>
              <a:gd name="connsiteX0" fmla="*/ 8466 w 3176742"/>
              <a:gd name="connsiteY0" fmla="*/ 0 h 1540796"/>
              <a:gd name="connsiteX1" fmla="*/ 2733369 w 3176742"/>
              <a:gd name="connsiteY1" fmla="*/ 4233 h 1540796"/>
              <a:gd name="connsiteX2" fmla="*/ 3176742 w 3176742"/>
              <a:gd name="connsiteY2" fmla="*/ 773573 h 1540796"/>
              <a:gd name="connsiteX3" fmla="*/ 2733369 w 3176742"/>
              <a:gd name="connsiteY3" fmla="*/ 1540796 h 1540796"/>
              <a:gd name="connsiteX4" fmla="*/ 0 w 3176742"/>
              <a:gd name="connsiteY4" fmla="*/ 1540796 h 1540796"/>
              <a:gd name="connsiteX5" fmla="*/ 455367 w 3176742"/>
              <a:gd name="connsiteY5" fmla="*/ 793318 h 1540796"/>
              <a:gd name="connsiteX6" fmla="*/ 8466 w 3176742"/>
              <a:gd name="connsiteY6" fmla="*/ 0 h 1540796"/>
              <a:gd name="connsiteX0" fmla="*/ 8466 w 3176742"/>
              <a:gd name="connsiteY0" fmla="*/ 0 h 1540796"/>
              <a:gd name="connsiteX1" fmla="*/ 2737602 w 3176742"/>
              <a:gd name="connsiteY1" fmla="*/ 4233 h 1540796"/>
              <a:gd name="connsiteX2" fmla="*/ 3176742 w 3176742"/>
              <a:gd name="connsiteY2" fmla="*/ 773573 h 1540796"/>
              <a:gd name="connsiteX3" fmla="*/ 2733369 w 3176742"/>
              <a:gd name="connsiteY3" fmla="*/ 1540796 h 1540796"/>
              <a:gd name="connsiteX4" fmla="*/ 0 w 3176742"/>
              <a:gd name="connsiteY4" fmla="*/ 1540796 h 1540796"/>
              <a:gd name="connsiteX5" fmla="*/ 455367 w 3176742"/>
              <a:gd name="connsiteY5" fmla="*/ 793318 h 1540796"/>
              <a:gd name="connsiteX6" fmla="*/ 8466 w 3176742"/>
              <a:gd name="connsiteY6" fmla="*/ 0 h 1540796"/>
              <a:gd name="connsiteX0" fmla="*/ 8466 w 3176742"/>
              <a:gd name="connsiteY0" fmla="*/ 4233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8466 w 3176742"/>
              <a:gd name="connsiteY6" fmla="*/ 4233 h 1545029"/>
              <a:gd name="connsiteX0" fmla="*/ 16933 w 3176742"/>
              <a:gd name="connsiteY0" fmla="*/ 8467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16933 w 3176742"/>
              <a:gd name="connsiteY6" fmla="*/ 8467 h 1545029"/>
              <a:gd name="connsiteX0" fmla="*/ 8466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8466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2509"/>
              <a:gd name="connsiteY0" fmla="*/ 0 h 1545029"/>
              <a:gd name="connsiteX1" fmla="*/ 2741835 w 3172509"/>
              <a:gd name="connsiteY1" fmla="*/ 0 h 1545029"/>
              <a:gd name="connsiteX2" fmla="*/ 3172509 w 3172509"/>
              <a:gd name="connsiteY2" fmla="*/ 790506 h 1545029"/>
              <a:gd name="connsiteX3" fmla="*/ 2733369 w 3172509"/>
              <a:gd name="connsiteY3" fmla="*/ 1545029 h 1545029"/>
              <a:gd name="connsiteX4" fmla="*/ 0 w 3172509"/>
              <a:gd name="connsiteY4" fmla="*/ 1545029 h 1545029"/>
              <a:gd name="connsiteX5" fmla="*/ 455367 w 3172509"/>
              <a:gd name="connsiteY5" fmla="*/ 797551 h 1545029"/>
              <a:gd name="connsiteX6" fmla="*/ 4233 w 3172509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55367 w 3168276"/>
              <a:gd name="connsiteY5" fmla="*/ 797551 h 1545029"/>
              <a:gd name="connsiteX6" fmla="*/ 4233 w 3168276"/>
              <a:gd name="connsiteY6" fmla="*/ 0 h 1545029"/>
              <a:gd name="connsiteX0" fmla="*/ 4233 w 3173014"/>
              <a:gd name="connsiteY0" fmla="*/ 0 h 1545029"/>
              <a:gd name="connsiteX1" fmla="*/ 2741835 w 3173014"/>
              <a:gd name="connsiteY1" fmla="*/ 0 h 1545029"/>
              <a:gd name="connsiteX2" fmla="*/ 3173014 w 3173014"/>
              <a:gd name="connsiteY2" fmla="*/ 798973 h 1545029"/>
              <a:gd name="connsiteX3" fmla="*/ 2733369 w 3173014"/>
              <a:gd name="connsiteY3" fmla="*/ 1545029 h 1545029"/>
              <a:gd name="connsiteX4" fmla="*/ 0 w 3173014"/>
              <a:gd name="connsiteY4" fmla="*/ 1545029 h 1545029"/>
              <a:gd name="connsiteX5" fmla="*/ 455367 w 3173014"/>
              <a:gd name="connsiteY5" fmla="*/ 797551 h 1545029"/>
              <a:gd name="connsiteX6" fmla="*/ 4233 w 3173014"/>
              <a:gd name="connsiteY6" fmla="*/ 0 h 15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3014" h="1545029">
                <a:moveTo>
                  <a:pt x="4233" y="0"/>
                </a:moveTo>
                <a:lnTo>
                  <a:pt x="2741835" y="0"/>
                </a:lnTo>
                <a:lnTo>
                  <a:pt x="3173014" y="798973"/>
                </a:lnTo>
                <a:lnTo>
                  <a:pt x="2733369" y="1545029"/>
                </a:lnTo>
                <a:lnTo>
                  <a:pt x="0" y="1545029"/>
                </a:lnTo>
                <a:cubicBezTo>
                  <a:pt x="204341" y="1215728"/>
                  <a:pt x="263726" y="1120574"/>
                  <a:pt x="455367" y="797551"/>
                </a:cubicBezTo>
                <a:cubicBezTo>
                  <a:pt x="279054" y="494426"/>
                  <a:pt x="156022" y="268673"/>
                  <a:pt x="423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69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Viisikulmio 2"/>
          <p:cNvSpPr/>
          <p:nvPr userDrawn="1"/>
        </p:nvSpPr>
        <p:spPr>
          <a:xfrm>
            <a:off x="838200" y="4443900"/>
            <a:ext cx="2907583" cy="1572603"/>
          </a:xfrm>
          <a:custGeom>
            <a:avLst/>
            <a:gdLst>
              <a:gd name="connsiteX0" fmla="*/ 0 w 2898057"/>
              <a:gd name="connsiteY0" fmla="*/ 0 h 1553496"/>
              <a:gd name="connsiteX1" fmla="*/ 2121309 w 2898057"/>
              <a:gd name="connsiteY1" fmla="*/ 0 h 1553496"/>
              <a:gd name="connsiteX2" fmla="*/ 2898057 w 2898057"/>
              <a:gd name="connsiteY2" fmla="*/ 776748 h 1553496"/>
              <a:gd name="connsiteX3" fmla="*/ 2121309 w 2898057"/>
              <a:gd name="connsiteY3" fmla="*/ 1553496 h 1553496"/>
              <a:gd name="connsiteX4" fmla="*/ 0 w 2898057"/>
              <a:gd name="connsiteY4" fmla="*/ 1553496 h 1553496"/>
              <a:gd name="connsiteX5" fmla="*/ 0 w 2898057"/>
              <a:gd name="connsiteY5" fmla="*/ 0 h 1553496"/>
              <a:gd name="connsiteX0" fmla="*/ 0 w 2574207"/>
              <a:gd name="connsiteY0" fmla="*/ 0 h 1553496"/>
              <a:gd name="connsiteX1" fmla="*/ 2121309 w 2574207"/>
              <a:gd name="connsiteY1" fmla="*/ 0 h 1553496"/>
              <a:gd name="connsiteX2" fmla="*/ 2574207 w 2574207"/>
              <a:gd name="connsiteY2" fmla="*/ 805323 h 1553496"/>
              <a:gd name="connsiteX3" fmla="*/ 2121309 w 2574207"/>
              <a:gd name="connsiteY3" fmla="*/ 1553496 h 1553496"/>
              <a:gd name="connsiteX4" fmla="*/ 0 w 2574207"/>
              <a:gd name="connsiteY4" fmla="*/ 1553496 h 1553496"/>
              <a:gd name="connsiteX5" fmla="*/ 0 w 2574207"/>
              <a:gd name="connsiteY5" fmla="*/ 0 h 1553496"/>
              <a:gd name="connsiteX0" fmla="*/ 0 w 2583732"/>
              <a:gd name="connsiteY0" fmla="*/ 0 h 1553496"/>
              <a:gd name="connsiteX1" fmla="*/ 2130834 w 2583732"/>
              <a:gd name="connsiteY1" fmla="*/ 0 h 1553496"/>
              <a:gd name="connsiteX2" fmla="*/ 2583732 w 2583732"/>
              <a:gd name="connsiteY2" fmla="*/ 805323 h 1553496"/>
              <a:gd name="connsiteX3" fmla="*/ 2130834 w 2583732"/>
              <a:gd name="connsiteY3" fmla="*/ 1553496 h 1553496"/>
              <a:gd name="connsiteX4" fmla="*/ 9525 w 2583732"/>
              <a:gd name="connsiteY4" fmla="*/ 1553496 h 1553496"/>
              <a:gd name="connsiteX5" fmla="*/ 0 w 2583732"/>
              <a:gd name="connsiteY5" fmla="*/ 0 h 1553496"/>
              <a:gd name="connsiteX0" fmla="*/ 95250 w 2678982"/>
              <a:gd name="connsiteY0" fmla="*/ 0 h 1553496"/>
              <a:gd name="connsiteX1" fmla="*/ 2226084 w 2678982"/>
              <a:gd name="connsiteY1" fmla="*/ 0 h 1553496"/>
              <a:gd name="connsiteX2" fmla="*/ 2678982 w 2678982"/>
              <a:gd name="connsiteY2" fmla="*/ 805323 h 1553496"/>
              <a:gd name="connsiteX3" fmla="*/ 2226084 w 2678982"/>
              <a:gd name="connsiteY3" fmla="*/ 1553496 h 1553496"/>
              <a:gd name="connsiteX4" fmla="*/ 0 w 2678982"/>
              <a:gd name="connsiteY4" fmla="*/ 1543971 h 1553496"/>
              <a:gd name="connsiteX5" fmla="*/ 95250 w 2678982"/>
              <a:gd name="connsiteY5" fmla="*/ 0 h 1553496"/>
              <a:gd name="connsiteX0" fmla="*/ 0 w 2678982"/>
              <a:gd name="connsiteY0" fmla="*/ 0 h 1563021"/>
              <a:gd name="connsiteX1" fmla="*/ 2226084 w 2678982"/>
              <a:gd name="connsiteY1" fmla="*/ 9525 h 1563021"/>
              <a:gd name="connsiteX2" fmla="*/ 2678982 w 2678982"/>
              <a:gd name="connsiteY2" fmla="*/ 814848 h 1563021"/>
              <a:gd name="connsiteX3" fmla="*/ 2226084 w 2678982"/>
              <a:gd name="connsiteY3" fmla="*/ 1563021 h 1563021"/>
              <a:gd name="connsiteX4" fmla="*/ 0 w 2678982"/>
              <a:gd name="connsiteY4" fmla="*/ 1553496 h 1563021"/>
              <a:gd name="connsiteX5" fmla="*/ 0 w 2678982"/>
              <a:gd name="connsiteY5" fmla="*/ 0 h 1563021"/>
              <a:gd name="connsiteX0" fmla="*/ 0 w 2917957"/>
              <a:gd name="connsiteY0" fmla="*/ 0 h 1563021"/>
              <a:gd name="connsiteX1" fmla="*/ 2465059 w 2917957"/>
              <a:gd name="connsiteY1" fmla="*/ 9525 h 1563021"/>
              <a:gd name="connsiteX2" fmla="*/ 2917957 w 2917957"/>
              <a:gd name="connsiteY2" fmla="*/ 814848 h 1563021"/>
              <a:gd name="connsiteX3" fmla="*/ 2465059 w 2917957"/>
              <a:gd name="connsiteY3" fmla="*/ 1563021 h 1563021"/>
              <a:gd name="connsiteX4" fmla="*/ 238975 w 2917957"/>
              <a:gd name="connsiteY4" fmla="*/ 1553496 h 1563021"/>
              <a:gd name="connsiteX5" fmla="*/ 0 w 2917957"/>
              <a:gd name="connsiteY5" fmla="*/ 0 h 1563021"/>
              <a:gd name="connsiteX0" fmla="*/ 0 w 2917957"/>
              <a:gd name="connsiteY0" fmla="*/ 0 h 1582246"/>
              <a:gd name="connsiteX1" fmla="*/ 2465059 w 2917957"/>
              <a:gd name="connsiteY1" fmla="*/ 9525 h 1582246"/>
              <a:gd name="connsiteX2" fmla="*/ 2917957 w 2917957"/>
              <a:gd name="connsiteY2" fmla="*/ 814848 h 1582246"/>
              <a:gd name="connsiteX3" fmla="*/ 2465059 w 2917957"/>
              <a:gd name="connsiteY3" fmla="*/ 1563021 h 1582246"/>
              <a:gd name="connsiteX4" fmla="*/ 0 w 2917957"/>
              <a:gd name="connsiteY4" fmla="*/ 1582246 h 1582246"/>
              <a:gd name="connsiteX5" fmla="*/ 0 w 2917957"/>
              <a:gd name="connsiteY5" fmla="*/ 0 h 158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7957" h="1582246">
                <a:moveTo>
                  <a:pt x="0" y="0"/>
                </a:moveTo>
                <a:lnTo>
                  <a:pt x="2465059" y="9525"/>
                </a:lnTo>
                <a:lnTo>
                  <a:pt x="2917957" y="814848"/>
                </a:lnTo>
                <a:lnTo>
                  <a:pt x="2465059" y="1563021"/>
                </a:lnTo>
                <a:lnTo>
                  <a:pt x="0" y="158224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4976">
                  <a:shade val="30000"/>
                  <a:satMod val="115000"/>
                </a:srgbClr>
              </a:gs>
              <a:gs pos="50000">
                <a:srgbClr val="004976">
                  <a:shade val="67500"/>
                  <a:satMod val="115000"/>
                </a:srgbClr>
              </a:gs>
              <a:gs pos="100000">
                <a:srgbClr val="004976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kstiruutu 16"/>
          <p:cNvSpPr txBox="1"/>
          <p:nvPr userDrawn="1"/>
        </p:nvSpPr>
        <p:spPr>
          <a:xfrm>
            <a:off x="4323074" y="6405912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>
                <a:solidFill>
                  <a:schemeClr val="tx2"/>
                </a:solidFill>
                <a:latin typeface="+mn-lt"/>
              </a:rPr>
              <a:t>OIKEUSMINISTERIÖ </a:t>
            </a:r>
            <a:r>
              <a:rPr lang="fi-FI" sz="980" b="0" baseline="0">
                <a:solidFill>
                  <a:schemeClr val="tx2"/>
                </a:solidFill>
                <a:latin typeface="+mn-lt"/>
              </a:rPr>
              <a:t>         JUSTITIEMINISTERIET</a:t>
            </a:r>
            <a:r>
              <a:rPr lang="fi-FI" sz="980" b="0">
                <a:solidFill>
                  <a:schemeClr val="tx2"/>
                </a:solidFill>
                <a:latin typeface="+mn-lt"/>
              </a:rPr>
              <a:t>    </a:t>
            </a:r>
          </a:p>
        </p:txBody>
      </p:sp>
      <p:cxnSp>
        <p:nvCxnSpPr>
          <p:cNvPr id="18" name="Suora yhdysviiva 17"/>
          <p:cNvCxnSpPr/>
          <p:nvPr userDrawn="1"/>
        </p:nvCxnSpPr>
        <p:spPr>
          <a:xfrm>
            <a:off x="5844014" y="6517592"/>
            <a:ext cx="1953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2" name="Teksti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56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Tekstin paikkamerkki 16"/>
          <p:cNvSpPr>
            <a:spLocks noGrp="1"/>
          </p:cNvSpPr>
          <p:nvPr>
            <p:ph type="body" sz="quarter" idx="10" hasCustomPrompt="1"/>
          </p:nvPr>
        </p:nvSpPr>
        <p:spPr>
          <a:xfrm>
            <a:off x="6695215" y="5018254"/>
            <a:ext cx="2120900" cy="659130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15" name="Tekstin paikkamerkki 16"/>
          <p:cNvSpPr>
            <a:spLocks noGrp="1"/>
          </p:cNvSpPr>
          <p:nvPr>
            <p:ph type="body" sz="quarter" idx="11" hasCustomPrompt="1"/>
          </p:nvPr>
        </p:nvSpPr>
        <p:spPr>
          <a:xfrm>
            <a:off x="3975100" y="5018254"/>
            <a:ext cx="2120900" cy="659130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16" name="Tekstin paikkamerkki 16"/>
          <p:cNvSpPr>
            <a:spLocks noGrp="1"/>
          </p:cNvSpPr>
          <p:nvPr>
            <p:ph type="body" sz="quarter" idx="12" hasCustomPrompt="1"/>
          </p:nvPr>
        </p:nvSpPr>
        <p:spPr>
          <a:xfrm>
            <a:off x="1272038" y="5018254"/>
            <a:ext cx="2120900" cy="659130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23" name="Tekstin paikkamerkki 16"/>
          <p:cNvSpPr>
            <a:spLocks noGrp="1"/>
          </p:cNvSpPr>
          <p:nvPr>
            <p:ph type="body" sz="quarter" idx="13" hasCustomPrompt="1"/>
          </p:nvPr>
        </p:nvSpPr>
        <p:spPr>
          <a:xfrm>
            <a:off x="9419124" y="5018254"/>
            <a:ext cx="2120900" cy="659130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</p:spTree>
    <p:extLst>
      <p:ext uri="{BB962C8B-B14F-4D97-AF65-F5344CB8AC3E}">
        <p14:creationId xmlns:p14="http://schemas.microsoft.com/office/powerpoint/2010/main" val="314712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numerot 1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2" t="2156" r="24842" b="18685"/>
          <a:stretch/>
        </p:blipFill>
        <p:spPr>
          <a:xfrm>
            <a:off x="-81827" y="9331"/>
            <a:ext cx="12273827" cy="684866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ruutu 6"/>
          <p:cNvSpPr txBox="1"/>
          <p:nvPr userDrawn="1"/>
        </p:nvSpPr>
        <p:spPr>
          <a:xfrm>
            <a:off x="4488307" y="6188076"/>
            <a:ext cx="30571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>
                <a:solidFill>
                  <a:schemeClr val="bg1"/>
                </a:solidFill>
                <a:latin typeface="+mn-lt"/>
                <a:ea typeface="Source Sans Pro Light" panose="020B0403030403020204" pitchFamily="34" charset="0"/>
              </a:rPr>
              <a:t>OIKEUSMINISTERIÖ </a:t>
            </a:r>
            <a:r>
              <a:rPr lang="fi-FI" sz="980" b="0" baseline="0">
                <a:solidFill>
                  <a:schemeClr val="bg1"/>
                </a:solidFill>
                <a:latin typeface="+mn-lt"/>
                <a:ea typeface="Source Sans Pro Light" panose="020B0403030403020204" pitchFamily="34" charset="0"/>
              </a:rPr>
              <a:t>         JUSTITIEMINISTERIET</a:t>
            </a:r>
            <a:r>
              <a:rPr lang="fi-FI" sz="980" b="0">
                <a:solidFill>
                  <a:schemeClr val="bg1"/>
                </a:solidFill>
                <a:latin typeface="+mn-lt"/>
                <a:ea typeface="Source Sans Pro Light" panose="020B0403030403020204" pitchFamily="34" charset="0"/>
              </a:rPr>
              <a:t>    </a:t>
            </a:r>
          </a:p>
        </p:txBody>
      </p:sp>
      <p:cxnSp>
        <p:nvCxnSpPr>
          <p:cNvPr id="8" name="Suora yhdysviiva 7"/>
          <p:cNvCxnSpPr/>
          <p:nvPr userDrawn="1"/>
        </p:nvCxnSpPr>
        <p:spPr>
          <a:xfrm>
            <a:off x="5866452" y="6307598"/>
            <a:ext cx="1775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16"/>
          <p:cNvSpPr>
            <a:spLocks noGrp="1"/>
          </p:cNvSpPr>
          <p:nvPr>
            <p:ph type="body" sz="quarter" idx="12" hasCustomPrompt="1"/>
          </p:nvPr>
        </p:nvSpPr>
        <p:spPr>
          <a:xfrm>
            <a:off x="1901952" y="4298768"/>
            <a:ext cx="1560576" cy="1297202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15" name="Tekstin paikkamerkki 16"/>
          <p:cNvSpPr>
            <a:spLocks noGrp="1"/>
          </p:cNvSpPr>
          <p:nvPr>
            <p:ph type="body" sz="quarter" idx="13" hasCustomPrompt="1"/>
          </p:nvPr>
        </p:nvSpPr>
        <p:spPr>
          <a:xfrm>
            <a:off x="3637553" y="4301761"/>
            <a:ext cx="1560576" cy="1297202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16" name="Tekstin paikkamerkki 16"/>
          <p:cNvSpPr>
            <a:spLocks noGrp="1"/>
          </p:cNvSpPr>
          <p:nvPr>
            <p:ph type="body" sz="quarter" idx="14" hasCustomPrompt="1"/>
          </p:nvPr>
        </p:nvSpPr>
        <p:spPr>
          <a:xfrm>
            <a:off x="5373155" y="4302034"/>
            <a:ext cx="1560576" cy="1297202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17" name="Tekstin paikkamerkki 16"/>
          <p:cNvSpPr>
            <a:spLocks noGrp="1"/>
          </p:cNvSpPr>
          <p:nvPr>
            <p:ph type="body" sz="quarter" idx="15" hasCustomPrompt="1"/>
          </p:nvPr>
        </p:nvSpPr>
        <p:spPr>
          <a:xfrm>
            <a:off x="7046976" y="4302034"/>
            <a:ext cx="1560576" cy="1297202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18" name="Tekstin paikkamerkki 16"/>
          <p:cNvSpPr>
            <a:spLocks noGrp="1"/>
          </p:cNvSpPr>
          <p:nvPr>
            <p:ph type="body" sz="quarter" idx="16" hasCustomPrompt="1"/>
          </p:nvPr>
        </p:nvSpPr>
        <p:spPr>
          <a:xfrm>
            <a:off x="8739847" y="4298768"/>
            <a:ext cx="1560576" cy="1297202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tekstiä</a:t>
            </a:r>
          </a:p>
        </p:txBody>
      </p:sp>
      <p:sp>
        <p:nvSpPr>
          <p:cNvPr id="19" name="Tekstin paikkamerkki 16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22335"/>
            <a:ext cx="10515600" cy="835521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tekstisisältöä</a:t>
            </a:r>
          </a:p>
        </p:txBody>
      </p:sp>
    </p:spTree>
    <p:extLst>
      <p:ext uri="{BB962C8B-B14F-4D97-AF65-F5344CB8AC3E}">
        <p14:creationId xmlns:p14="http://schemas.microsoft.com/office/powerpoint/2010/main" val="137131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itukse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10" t="6810" r="2480"/>
          <a:stretch/>
        </p:blipFill>
        <p:spPr>
          <a:xfrm flipH="1">
            <a:off x="0" y="1936033"/>
            <a:ext cx="12192000" cy="4272235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624" y="6356352"/>
            <a:ext cx="805069" cy="365125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FD5705"/>
                </a:solidFill>
              </a:defRPr>
            </a:lvl1pPr>
          </a:lstStyle>
          <a:p>
            <a:fld id="{4A5902E6-C54A-9745-A6CA-6B67B09BB7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05" y="6411557"/>
            <a:ext cx="3364144" cy="180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1" y="483926"/>
            <a:ext cx="7092564" cy="1001864"/>
          </a:xfrm>
        </p:spPr>
        <p:txBody>
          <a:bodyPr anchor="ctr">
            <a:normAutofit/>
          </a:bodyPr>
          <a:lstStyle>
            <a:lvl1pPr algn="l">
              <a:defRPr sz="30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811" y="291195"/>
            <a:ext cx="1240989" cy="129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  <p15:guide id="2" pos="513" userDrawn="1">
          <p15:clr>
            <a:srgbClr val="FBAE40"/>
          </p15:clr>
        </p15:guide>
        <p15:guide id="3" pos="7167" userDrawn="1">
          <p15:clr>
            <a:srgbClr val="FBAE40"/>
          </p15:clr>
        </p15:guide>
        <p15:guide id="4" orient="horz" pos="1888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 userDrawn="1"/>
        </p:nvSpPr>
        <p:spPr>
          <a:xfrm>
            <a:off x="2139884" y="6315960"/>
            <a:ext cx="7890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/>
              <a:t>www.oikeusministerio.fi</a:t>
            </a:r>
            <a:r>
              <a:rPr lang="fi-FI" sz="1200" baseline="0"/>
              <a:t> | </a:t>
            </a:r>
            <a:r>
              <a:rPr lang="fi-FI" sz="1200">
                <a:solidFill>
                  <a:schemeClr val="tx1"/>
                </a:solidFill>
                <a:latin typeface="+mn-lt"/>
              </a:rPr>
              <a:t>www.justitieministeriet.fi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72" y="5472550"/>
            <a:ext cx="2286005" cy="539497"/>
          </a:xfrm>
          <a:prstGeom prst="rect">
            <a:avLst/>
          </a:prstGeom>
        </p:spPr>
      </p:pic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323096" y="2568923"/>
            <a:ext cx="9523807" cy="1119283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0"/>
          </p:nvPr>
        </p:nvSpPr>
        <p:spPr>
          <a:xfrm>
            <a:off x="3969656" y="3840163"/>
            <a:ext cx="4230688" cy="132847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68007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kuvituksell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483926"/>
            <a:ext cx="7092564" cy="1001864"/>
          </a:xfrm>
        </p:spPr>
        <p:txBody>
          <a:bodyPr anchor="ctr">
            <a:normAutofit/>
          </a:bodyPr>
          <a:lstStyle>
            <a:lvl1pPr algn="l">
              <a:defRPr sz="30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8" t="7876" r="4679"/>
          <a:stretch/>
        </p:blipFill>
        <p:spPr>
          <a:xfrm>
            <a:off x="1" y="1919049"/>
            <a:ext cx="12191999" cy="4272206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624" y="6356352"/>
            <a:ext cx="805069" cy="365125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FD5705"/>
                </a:solidFill>
              </a:defRPr>
            </a:lvl1pPr>
          </a:lstStyle>
          <a:p>
            <a:fld id="{4A5902E6-C54A-9745-A6CA-6B67B09BB7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05" y="6411557"/>
            <a:ext cx="3364144" cy="180000"/>
          </a:xfrm>
          <a:prstGeom prst="rect">
            <a:avLst/>
          </a:prstGeom>
        </p:spPr>
      </p:pic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811" y="291195"/>
            <a:ext cx="1240989" cy="129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76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  <p15:guide id="2" pos="513" userDrawn="1">
          <p15:clr>
            <a:srgbClr val="FBAE40"/>
          </p15:clr>
        </p15:guide>
        <p15:guide id="3" pos="7167" userDrawn="1">
          <p15:clr>
            <a:srgbClr val="FBAE40"/>
          </p15:clr>
        </p15:guide>
        <p15:guide id="4" orient="horz" pos="18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890933" cy="1325563"/>
          </a:xfrm>
        </p:spPr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1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624" y="6356352"/>
            <a:ext cx="805069" cy="365125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FD5705"/>
                </a:solidFill>
              </a:defRPr>
            </a:lvl1pPr>
          </a:lstStyle>
          <a:p>
            <a:fld id="{4A5902E6-C54A-9745-A6CA-6B67B09BB7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05" y="6411557"/>
            <a:ext cx="3364144" cy="180000"/>
          </a:xfrm>
          <a:prstGeom prst="rect">
            <a:avLst/>
          </a:prstGeom>
        </p:spPr>
      </p:pic>
      <p:pic>
        <p:nvPicPr>
          <p:cNvPr id="4" name="Kuva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811" y="291195"/>
            <a:ext cx="1240989" cy="129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6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8221133" cy="1325563"/>
          </a:xfrm>
        </p:spPr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2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624" y="6356352"/>
            <a:ext cx="805069" cy="365125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FD5705"/>
                </a:solidFill>
              </a:defRPr>
            </a:lvl1pPr>
          </a:lstStyle>
          <a:p>
            <a:fld id="{4A5902E6-C54A-9745-A6CA-6B67B09BB7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05" y="6411557"/>
            <a:ext cx="3364144" cy="180000"/>
          </a:xfrm>
          <a:prstGeom prst="rect">
            <a:avLst/>
          </a:prstGeom>
        </p:spPr>
      </p:pic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811" y="291195"/>
            <a:ext cx="1240989" cy="129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ä ja kuva 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8221133" cy="1325563"/>
          </a:xfrm>
        </p:spPr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2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624" y="6356352"/>
            <a:ext cx="805069" cy="365125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FD5705"/>
                </a:solidFill>
              </a:defRPr>
            </a:lvl1pPr>
          </a:lstStyle>
          <a:p>
            <a:fld id="{4A5902E6-C54A-9745-A6CA-6B67B09BB7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05" y="6411557"/>
            <a:ext cx="3364144" cy="180000"/>
          </a:xfrm>
          <a:prstGeom prst="rect">
            <a:avLst/>
          </a:prstGeom>
        </p:spPr>
      </p:pic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811" y="291195"/>
            <a:ext cx="1240989" cy="129983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713EE1E-4178-A44C-9A4F-90DA8E92F3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202" y="1825625"/>
            <a:ext cx="5319711" cy="4351338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5726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6013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62" r:id="rId7"/>
    <p:sldLayoutId id="2147483664" r:id="rId8"/>
    <p:sldLayoutId id="2147483691" r:id="rId9"/>
    <p:sldLayoutId id="2147483668" r:id="rId10"/>
    <p:sldLayoutId id="2147483692" r:id="rId11"/>
    <p:sldLayoutId id="2147483693" r:id="rId12"/>
    <p:sldLayoutId id="2147483694" r:id="rId13"/>
    <p:sldLayoutId id="2147483666" r:id="rId14"/>
    <p:sldLayoutId id="2147483667" r:id="rId15"/>
    <p:sldLayoutId id="2147483684" r:id="rId16"/>
    <p:sldLayoutId id="2147483686" r:id="rId17"/>
    <p:sldLayoutId id="2147483687" r:id="rId18"/>
    <p:sldLayoutId id="2147483689" r:id="rId19"/>
    <p:sldLayoutId id="2147483683" r:id="rId20"/>
    <p:sldLayoutId id="2147483688" r:id="rId21"/>
    <p:sldLayoutId id="2147483690" r:id="rId22"/>
    <p:sldLayoutId id="2147483685" r:id="rId2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6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2C3DA-0854-46E1-8EFB-C974F9379003}" type="datetime1">
              <a:rPr lang="fi-FI" smtClean="0"/>
              <a:pPr/>
              <a:t>28.10.2025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A566E-43AD-4BA2-87C3-D4EA8D17C9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474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ea.fi/avustusten-hakeminen/mihin-avustusta-voi-hakea/vuonna-2026-myonnettavien-uusien-stea-avustusten-hakuilmoitus/" TargetMode="External"/><Relationship Id="rId2" Type="http://schemas.openxmlformats.org/officeDocument/2006/relationships/hyperlink" Target="https://www.stea.fi/tietoa-steasta/ajankohtaiset-koontisivu/blogit/avustustoiminta-muutoksessa-kehittamista-tehdaan-nyt-monella-taholla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tm.fi/hanke?tunnus=STM054:00/2025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vm.fi/-/10616/orpon-hallitus-tehdyilla-paatoksilla-estetaan-talouden-ajautuminen-hallitsematto-maan-luisuun" TargetMode="Externa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ulkaisut.valtioneuvosto.fi/handle/10024/16471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vm.fi/hanke?tunnus=VM180:00/20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411A3-1927-654F-B8CC-F6803D406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Ajankohtaiset selvitykset sekä avustusvalmistelusta vuodelle 2026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57869-4EB6-264E-8D21-74F91243EC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i-FI"/>
              <a:t>STEA 10/2025</a:t>
            </a:r>
          </a:p>
        </p:txBody>
      </p:sp>
    </p:spTree>
    <p:extLst>
      <p:ext uri="{BB962C8B-B14F-4D97-AF65-F5344CB8AC3E}">
        <p14:creationId xmlns:p14="http://schemas.microsoft.com/office/powerpoint/2010/main" val="3599598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02E6-C54A-9745-A6CA-6B67B09BB7A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Avustusvalmistelu 2026</a:t>
            </a:r>
          </a:p>
        </p:txBody>
      </p:sp>
    </p:spTree>
    <p:extLst>
      <p:ext uri="{BB962C8B-B14F-4D97-AF65-F5344CB8AC3E}">
        <p14:creationId xmlns:p14="http://schemas.microsoft.com/office/powerpoint/2010/main" val="115183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EA0CC9-3A61-AE9A-47F9-4172AA0C1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Avustusvalmistelu vuodelle 2026</a:t>
            </a:r>
            <a:br>
              <a:rPr lang="fi-FI" sz="320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fi-FI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Niina Pajari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05F7AA-D25E-6D64-5ED3-F3275F655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57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ea typeface="+mn-lt"/>
                <a:cs typeface="+mn-lt"/>
              </a:rPr>
              <a:t>Jaettava avustusmäärä vuodelle 2026 268 588 000 euroa</a:t>
            </a:r>
            <a:endParaRPr lang="fi-FI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fi-FI">
                <a:ea typeface="+mn-lt"/>
                <a:cs typeface="+mn-lt"/>
              </a:rPr>
              <a:t>Säästötarve noin 15-19 miljoonaa euroa</a:t>
            </a:r>
            <a:endParaRPr lang="fi-FI"/>
          </a:p>
          <a:p>
            <a:r>
              <a:rPr lang="fi-FI">
                <a:ea typeface="+mn-lt"/>
                <a:cs typeface="+mn-lt"/>
              </a:rPr>
              <a:t>Blogi: </a:t>
            </a:r>
            <a:r>
              <a:rPr lang="fi-FI">
                <a:ea typeface="+mn-lt"/>
                <a:cs typeface="+mn-lt"/>
                <a:hlinkClick r:id="rId2"/>
              </a:rPr>
              <a:t>https://www.stea.fi/tietoa-steasta/ajankohtaiset-koontisivu/blogit/avustustoiminta-muutoksessa-kehittamista-tehdaan-nyt-monella-taholla/</a:t>
            </a:r>
            <a:endParaRPr lang="fi-FI">
              <a:ea typeface="+mn-lt"/>
              <a:cs typeface="+mn-lt"/>
            </a:endParaRPr>
          </a:p>
          <a:p>
            <a:r>
              <a:rPr lang="fi-FI">
                <a:cs typeface="Arial"/>
              </a:rPr>
              <a:t>Hakuilmoitus: </a:t>
            </a:r>
            <a:r>
              <a:rPr lang="fi-FI">
                <a:ea typeface="+mn-lt"/>
                <a:cs typeface="+mn-lt"/>
                <a:hlinkClick r:id="rId3"/>
              </a:rPr>
              <a:t>https://www.stea.fi/avustusten-hakeminen/mihin-avustusta-voi-hakea/vuonna-2026-myonnettavien-uusien-stea-avustusten-hakuilmoitus/</a:t>
            </a:r>
            <a:endParaRPr lang="fi-FI">
              <a:cs typeface="Arial"/>
            </a:endParaRPr>
          </a:p>
          <a:p>
            <a:endParaRPr lang="fi-FI">
              <a:cs typeface="Arial"/>
            </a:endParaRPr>
          </a:p>
          <a:p>
            <a:pPr marL="0" indent="0">
              <a:buNone/>
            </a:pPr>
            <a:endParaRPr lang="fi-FI">
              <a:cs typeface="Arial"/>
            </a:endParaRPr>
          </a:p>
          <a:p>
            <a:endParaRPr lang="fi-FI">
              <a:cs typeface="Arial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910DC24-EEB0-DFE3-2E57-1E6B1085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02E6-C54A-9745-A6CA-6B67B09BB7A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5CAE27-94A0-293D-C93D-BC5ECAF6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Avustusjärjestelmän uudistaminen (neuvottelukunnan ja </a:t>
            </a:r>
            <a:r>
              <a:rPr lang="fi-FI" err="1"/>
              <a:t>STEAn</a:t>
            </a:r>
            <a:r>
              <a:rPr lang="fi-FI"/>
              <a:t> raportti)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E7BD5F-ABF9-1A1E-2902-E83367FEE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8080"/>
            <a:ext cx="10515600" cy="4351338"/>
          </a:xfrm>
        </p:spPr>
        <p:txBody>
          <a:bodyPr/>
          <a:lstStyle/>
          <a:p>
            <a:r>
              <a:rPr lang="fi-FI" dirty="0"/>
              <a:t>Selvitys luovutettu ministeri Kaisa Juusolle 15.10.2025</a:t>
            </a:r>
          </a:p>
          <a:p>
            <a:r>
              <a:rPr lang="fi-FI" dirty="0"/>
              <a:t>Selvitys viedään </a:t>
            </a:r>
            <a:r>
              <a:rPr lang="fi-FI" dirty="0" err="1"/>
              <a:t>STM:n</a:t>
            </a:r>
            <a:r>
              <a:rPr lang="fi-FI" dirty="0"/>
              <a:t> </a:t>
            </a:r>
            <a:r>
              <a:rPr lang="fi-FI" dirty="0">
                <a:hlinkClick r:id="rId2"/>
              </a:rPr>
              <a:t>hankeikkunaan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5B9A509-570D-6FB0-6E65-67BF3E427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02E6-C54A-9745-A6CA-6B67B09BB7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5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C89E2E-92A9-C84E-B965-82189E6A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STEAn</a:t>
            </a:r>
            <a:r>
              <a:rPr lang="fi-FI" sz="3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asemaa koskeva selvitys</a:t>
            </a:r>
            <a:br>
              <a:rPr lang="fi-FI" sz="320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fi-FI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Hanna Heinonen</a:t>
            </a:r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DFD301-FF64-D74C-8BC9-35F26918A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285750">
              <a:lnSpc>
                <a:spcPct val="115000"/>
              </a:lnSpc>
            </a:pPr>
            <a:r>
              <a:rPr lang="fi-FI" sz="1800">
                <a:latin typeface="Arial"/>
                <a:ea typeface="Calibri"/>
                <a:cs typeface="Arial"/>
              </a:rPr>
              <a:t>Puoliväliriihen (22.-23.4.25)¨kirjaus:</a:t>
            </a:r>
          </a:p>
          <a:p>
            <a:pPr marL="0" indent="0">
              <a:buNone/>
            </a:pPr>
            <a:r>
              <a:rPr lang="fi-FI" sz="16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”Selvitetään STEA-toimintamallin uudistaminen valtionapuviranomaisten yhtenäisen toimintamallin mukaiseksi. Selvitetään STEA:n siirtyminen osaksi </a:t>
            </a:r>
            <a:r>
              <a:rPr lang="fi-FI" sz="160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STM:n</a:t>
            </a:r>
            <a:r>
              <a:rPr lang="fi-FI" sz="16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organisaatiota, kuten on </a:t>
            </a:r>
            <a:r>
              <a:rPr lang="fi-FI" sz="1600" err="1">
                <a:solidFill>
                  <a:srgbClr val="000000"/>
                </a:solidFill>
                <a:latin typeface="Arial"/>
                <a:ea typeface="Calibri"/>
                <a:cs typeface="Arial"/>
              </a:rPr>
              <a:t>STM:n</a:t>
            </a:r>
            <a:r>
              <a:rPr lang="fi-FI" sz="16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muiden valtionavustustehtävien ja muiden ministeriöiden alaisten valtionavustustehtävien osalta. Tavoite ei ole lisätä poliittista ohjausta, vaan tavoitteena on vahvistaa asiantuntija-arvion painoarvoa ja tehostaa hallintoa. Ruotsinkielisen järjestökentän erityispiirteet tulee huomioida selvityksessä.” </a:t>
            </a:r>
            <a:endParaRPr lang="en-US" sz="160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0">
              <a:lnSpc>
                <a:spcPct val="114999"/>
              </a:lnSpc>
              <a:buNone/>
            </a:pPr>
            <a:endParaRPr lang="fi-FI" sz="1800">
              <a:latin typeface="Arial" panose="020B0604020202020204" pitchFamily="34" charset="0"/>
              <a:ea typeface="Calibri" panose="020F0502020204030204" pitchFamily="34" charset="0"/>
              <a:cs typeface="Arial"/>
            </a:endParaRPr>
          </a:p>
          <a:p>
            <a:pPr marL="514350" indent="-285750">
              <a:lnSpc>
                <a:spcPct val="114999"/>
              </a:lnSpc>
            </a:pPr>
            <a:r>
              <a:rPr lang="fi-FI" sz="1800">
                <a:latin typeface="Arial"/>
                <a:ea typeface="Calibri"/>
                <a:cs typeface="Arial"/>
              </a:rPr>
              <a:t>Puoliväliriihen jälkeen tehty asiasta virkaselvitys.</a:t>
            </a:r>
          </a:p>
          <a:p>
            <a:pPr marL="514350" indent="-285750">
              <a:lnSpc>
                <a:spcPct val="114999"/>
              </a:lnSpc>
            </a:pPr>
            <a:r>
              <a:rPr lang="fi-FI" sz="1800" err="1">
                <a:latin typeface="Arial"/>
                <a:ea typeface="Calibri"/>
                <a:cs typeface="Arial"/>
              </a:rPr>
              <a:t>Kehy</a:t>
            </a:r>
            <a:r>
              <a:rPr lang="fi-FI" sz="1800">
                <a:latin typeface="Arial"/>
                <a:ea typeface="Calibri"/>
                <a:cs typeface="Arial"/>
              </a:rPr>
              <a:t> </a:t>
            </a:r>
            <a:r>
              <a:rPr lang="fi-FI" sz="1800" err="1">
                <a:latin typeface="Arial"/>
                <a:ea typeface="Calibri"/>
                <a:cs typeface="Arial"/>
              </a:rPr>
              <a:t>Minryn</a:t>
            </a:r>
            <a:r>
              <a:rPr lang="fi-FI" sz="1800">
                <a:latin typeface="Arial"/>
                <a:ea typeface="Calibri"/>
                <a:cs typeface="Arial"/>
              </a:rPr>
              <a:t> käsittelyn jälkeen on käynnistetty säädösvalmistelu.</a:t>
            </a:r>
          </a:p>
          <a:p>
            <a:pPr marL="514350" indent="-285750">
              <a:lnSpc>
                <a:spcPct val="114999"/>
              </a:lnSpc>
            </a:pPr>
            <a:r>
              <a:rPr lang="fi-FI" sz="1800">
                <a:latin typeface="Arial"/>
                <a:ea typeface="Calibri"/>
                <a:cs typeface="Arial"/>
              </a:rPr>
              <a:t>Uudistuksessa tavoitellaan lain voimaantuloa vuoden 2027 alusta lukien.</a:t>
            </a:r>
            <a:endParaRPr lang="fi-FI" sz="1800">
              <a:latin typeface="Arial" panose="020B0604020202020204" pitchFamily="34" charset="0"/>
              <a:ea typeface="Calibri" panose="020F0502020204030204" pitchFamily="34" charset="0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68E246-D650-5546-97B6-B27C0A5EB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02E6-C54A-9745-A6CA-6B67B09BB7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70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564D1B-CA94-421C-22EA-383D2D11D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Valtionavustuskäytänteiden uudistaminen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F6D8227-C259-1B62-E922-B59797D71C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/>
              <a:t>Raportti │ 30.9.2025</a:t>
            </a:r>
          </a:p>
        </p:txBody>
      </p:sp>
    </p:spTree>
    <p:extLst>
      <p:ext uri="{BB962C8B-B14F-4D97-AF65-F5344CB8AC3E}">
        <p14:creationId xmlns:p14="http://schemas.microsoft.com/office/powerpoint/2010/main" val="80550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7EF576-81A5-D7C5-78F3-19952BC23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Tavoitteet ja </a:t>
            </a:r>
            <a:br>
              <a:rPr lang="fi-FI"/>
            </a:br>
            <a:r>
              <a:rPr lang="fi-FI"/>
              <a:t>tehtävät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C8D7FB-2DFC-0C52-FE65-F8EF8C3DA41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i-FI" sz="1800"/>
              <a:t>Valtionavustuskäytänteiden uudistamisjaoston tehtävänä oli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/>
              <a:t>valita yleishyödyllisille yhteisöille myönnettäviä yleisavustuksia koskevat uudistettavat käytänteet ja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/>
              <a:t>valmistella ehdotukset uusista käytänteistä sekä niiden käyttöönotosta valtionapuviranomaisissa.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0314CE0-AE9C-91EA-13F3-1E7413E2BC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/>
              <a:t>Uudistetaan valtionavustuskäytänteet ja varmistetaan aiempaa vaikuttavampi ja läpinäkyvämpi valtionavustustoiminta.</a:t>
            </a:r>
          </a:p>
          <a:p>
            <a:r>
              <a:rPr lang="fi-FI"/>
              <a:t>Tavoitteena on samalla painottaa avustustoimintaa yleisavustuksiin hankeavustusten sijaan. </a:t>
            </a:r>
          </a:p>
          <a:p>
            <a:r>
              <a:rPr lang="fi-FI"/>
              <a:t>Tavoitteena on vähentää hallinnollista taakkaa, vähentää valtionavustustoiminnan monikanavaisuutta ja parantaa toiminnan vaikuttavuutta.</a:t>
            </a:r>
          </a:p>
          <a:p>
            <a:r>
              <a:rPr lang="fi-FI">
                <a:hlinkClick r:id="rId2"/>
              </a:rPr>
              <a:t>Kehysriihi 4/2024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39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27F13D-15F7-1C2B-080B-C3421EAF5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Kokoonpano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35C5AD2-9FEA-5AC8-2A08-8CEA053C7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fi-FI" sz="1800"/>
              <a:t>Erityisasiantuntija (VM) </a:t>
            </a:r>
            <a:r>
              <a:rPr lang="fi-FI" sz="1800" b="1">
                <a:solidFill>
                  <a:schemeClr val="tx2"/>
                </a:solidFill>
              </a:rPr>
              <a:t>Jaana Walldén</a:t>
            </a:r>
            <a:r>
              <a:rPr lang="fi-FI" sz="1800"/>
              <a:t>, puheenjohtaja 1.1.2025 alkaen</a:t>
            </a:r>
          </a:p>
          <a:p>
            <a:r>
              <a:rPr lang="fi-FI" sz="1800"/>
              <a:t>Johtava asiantuntija (VM) </a:t>
            </a:r>
            <a:r>
              <a:rPr lang="fi-FI" sz="1800" b="1">
                <a:solidFill>
                  <a:schemeClr val="tx2"/>
                </a:solidFill>
              </a:rPr>
              <a:t>Tuula Lybeck</a:t>
            </a:r>
            <a:r>
              <a:rPr lang="fi-FI" sz="1800"/>
              <a:t>, puheenjohtaja 31.12.2024 asti </a:t>
            </a:r>
          </a:p>
          <a:p>
            <a:r>
              <a:rPr lang="fi-FI" sz="1800"/>
              <a:t>Erityisasiantuntija (OKM) </a:t>
            </a:r>
            <a:r>
              <a:rPr lang="fi-FI" sz="1800" b="1">
                <a:solidFill>
                  <a:schemeClr val="tx2"/>
                </a:solidFill>
              </a:rPr>
              <a:t>Hannu Tolonen</a:t>
            </a:r>
            <a:r>
              <a:rPr lang="fi-FI" sz="1800"/>
              <a:t>, jäsen</a:t>
            </a:r>
          </a:p>
          <a:p>
            <a:r>
              <a:rPr lang="fi-FI" sz="1800"/>
              <a:t>Valmistelupäällikkö (STEA) </a:t>
            </a:r>
            <a:r>
              <a:rPr lang="fi-FI" sz="1800" b="1">
                <a:solidFill>
                  <a:schemeClr val="tx2"/>
                </a:solidFill>
              </a:rPr>
              <a:t>Niina Pajari</a:t>
            </a:r>
            <a:r>
              <a:rPr lang="fi-FI" sz="1800"/>
              <a:t>, jäsen</a:t>
            </a:r>
          </a:p>
          <a:p>
            <a:r>
              <a:rPr lang="fi-FI" sz="1800"/>
              <a:t>Erityisasiantuntija (UM) </a:t>
            </a:r>
            <a:r>
              <a:rPr lang="fi-FI" sz="1800" b="1">
                <a:solidFill>
                  <a:schemeClr val="tx2"/>
                </a:solidFill>
              </a:rPr>
              <a:t>Tiina Kajakoski</a:t>
            </a:r>
            <a:r>
              <a:rPr lang="fi-FI" sz="1800"/>
              <a:t>, jäsen</a:t>
            </a:r>
          </a:p>
          <a:p>
            <a:r>
              <a:rPr lang="fi-FI" sz="1800"/>
              <a:t>Erityisasiantuntija (OM) </a:t>
            </a:r>
            <a:r>
              <a:rPr lang="fi-FI" sz="1800" b="1">
                <a:solidFill>
                  <a:schemeClr val="tx2"/>
                </a:solidFill>
              </a:rPr>
              <a:t>Mikko Lehtonen</a:t>
            </a:r>
            <a:r>
              <a:rPr lang="fi-FI" sz="1800"/>
              <a:t>, sihteeri</a:t>
            </a:r>
          </a:p>
          <a:p>
            <a:r>
              <a:rPr lang="fi-FI" sz="1800"/>
              <a:t>Projektipäällikkö (OKM) </a:t>
            </a:r>
            <a:r>
              <a:rPr lang="fi-FI" sz="1800" b="1">
                <a:solidFill>
                  <a:schemeClr val="tx2"/>
                </a:solidFill>
              </a:rPr>
              <a:t>Tiina Kuoppa</a:t>
            </a:r>
            <a:r>
              <a:rPr lang="fi-FI" sz="1800"/>
              <a:t>, pysyvä asiantuntija </a:t>
            </a:r>
          </a:p>
        </p:txBody>
      </p:sp>
    </p:spTree>
    <p:extLst>
      <p:ext uri="{BB962C8B-B14F-4D97-AF65-F5344CB8AC3E}">
        <p14:creationId xmlns:p14="http://schemas.microsoft.com/office/powerpoint/2010/main" val="299154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8E03F2-CFB1-352B-23E7-A2182D76A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Valmistelun vaiheet</a:t>
            </a:r>
          </a:p>
        </p:txBody>
      </p:sp>
      <p:sp>
        <p:nvSpPr>
          <p:cNvPr id="4" name="Vuokaaviosymboli: Liitin 3">
            <a:extLst>
              <a:ext uri="{FF2B5EF4-FFF2-40B4-BE49-F238E27FC236}">
                <a16:creationId xmlns:a16="http://schemas.microsoft.com/office/drawing/2014/main" id="{E4815330-90C3-9894-8EF0-478185892823}"/>
              </a:ext>
            </a:extLst>
          </p:cNvPr>
          <p:cNvSpPr/>
          <p:nvPr/>
        </p:nvSpPr>
        <p:spPr>
          <a:xfrm>
            <a:off x="1374775" y="3028950"/>
            <a:ext cx="1993900" cy="19939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Valinta </a:t>
            </a:r>
          </a:p>
        </p:txBody>
      </p:sp>
      <p:sp>
        <p:nvSpPr>
          <p:cNvPr id="5" name="Vuokaaviosymboli: Liitin 4">
            <a:extLst>
              <a:ext uri="{FF2B5EF4-FFF2-40B4-BE49-F238E27FC236}">
                <a16:creationId xmlns:a16="http://schemas.microsoft.com/office/drawing/2014/main" id="{96217C93-0BC2-085C-0C4E-62F1DB322731}"/>
              </a:ext>
            </a:extLst>
          </p:cNvPr>
          <p:cNvSpPr/>
          <p:nvPr/>
        </p:nvSpPr>
        <p:spPr>
          <a:xfrm>
            <a:off x="3857625" y="3028950"/>
            <a:ext cx="1993900" cy="19939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Tarkastelu </a:t>
            </a:r>
          </a:p>
        </p:txBody>
      </p:sp>
      <p:sp>
        <p:nvSpPr>
          <p:cNvPr id="6" name="Vuokaaviosymboli: Liitin 5">
            <a:extLst>
              <a:ext uri="{FF2B5EF4-FFF2-40B4-BE49-F238E27FC236}">
                <a16:creationId xmlns:a16="http://schemas.microsoft.com/office/drawing/2014/main" id="{B001D2E1-0657-F9D1-44B8-530744619203}"/>
              </a:ext>
            </a:extLst>
          </p:cNvPr>
          <p:cNvSpPr/>
          <p:nvPr/>
        </p:nvSpPr>
        <p:spPr>
          <a:xfrm>
            <a:off x="6340475" y="3028950"/>
            <a:ext cx="1993900" cy="19939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Ehdotusten muotoilu</a:t>
            </a:r>
          </a:p>
        </p:txBody>
      </p:sp>
      <p:sp>
        <p:nvSpPr>
          <p:cNvPr id="7" name="Vuokaaviosymboli: Liitin 6">
            <a:extLst>
              <a:ext uri="{FF2B5EF4-FFF2-40B4-BE49-F238E27FC236}">
                <a16:creationId xmlns:a16="http://schemas.microsoft.com/office/drawing/2014/main" id="{679F091A-0213-F261-A142-D473FE6D5481}"/>
              </a:ext>
            </a:extLst>
          </p:cNvPr>
          <p:cNvSpPr/>
          <p:nvPr/>
        </p:nvSpPr>
        <p:spPr>
          <a:xfrm>
            <a:off x="8823325" y="3028950"/>
            <a:ext cx="1993900" cy="19939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Palautteen keruu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29FE256C-2423-3487-9B5C-4AC69CE0CFE2}"/>
              </a:ext>
            </a:extLst>
          </p:cNvPr>
          <p:cNvSpPr txBox="1"/>
          <p:nvPr/>
        </p:nvSpPr>
        <p:spPr>
          <a:xfrm>
            <a:off x="1033462" y="5250546"/>
            <a:ext cx="267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Ota kantaa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14.11.2024–5.12.2024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021F38C-5C22-F97F-F1EC-34A385F956E3}"/>
              </a:ext>
            </a:extLst>
          </p:cNvPr>
          <p:cNvSpPr txBox="1"/>
          <p:nvPr/>
        </p:nvSpPr>
        <p:spPr>
          <a:xfrm>
            <a:off x="8482012" y="5250546"/>
            <a:ext cx="267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Ota kantaa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15.5.2025–27.6.2025</a:t>
            </a:r>
          </a:p>
        </p:txBody>
      </p:sp>
      <p:cxnSp>
        <p:nvCxnSpPr>
          <p:cNvPr id="16" name="Yhdistin: Kulma 15">
            <a:extLst>
              <a:ext uri="{FF2B5EF4-FFF2-40B4-BE49-F238E27FC236}">
                <a16:creationId xmlns:a16="http://schemas.microsoft.com/office/drawing/2014/main" id="{F2B4123E-45A4-5A64-3B68-F779C92E85B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089650" y="-2357196"/>
            <a:ext cx="12700" cy="9720000"/>
          </a:xfrm>
          <a:prstGeom prst="bentConnector3">
            <a:avLst>
              <a:gd name="adj1" fmla="val 1800000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iruutu 16">
            <a:extLst>
              <a:ext uri="{FF2B5EF4-FFF2-40B4-BE49-F238E27FC236}">
                <a16:creationId xmlns:a16="http://schemas.microsoft.com/office/drawing/2014/main" id="{99A33413-B165-CFE6-8150-C675EAC55C99}"/>
              </a:ext>
            </a:extLst>
          </p:cNvPr>
          <p:cNvSpPr txBox="1"/>
          <p:nvPr/>
        </p:nvSpPr>
        <p:spPr>
          <a:xfrm>
            <a:off x="2371725" y="1691159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Toimikausi 29.10.2024–31.10.2025 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ECC43998-0E35-5C28-CC85-0906C1BD1F75}"/>
              </a:ext>
            </a:extLst>
          </p:cNvPr>
          <p:cNvSpPr txBox="1"/>
          <p:nvPr/>
        </p:nvSpPr>
        <p:spPr>
          <a:xfrm>
            <a:off x="3516312" y="5250546"/>
            <a:ext cx="267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Tietoperusta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1.1.2025–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24E47FA-D68B-E348-6236-CC8C7642DB9D}"/>
              </a:ext>
            </a:extLst>
          </p:cNvPr>
          <p:cNvSpPr txBox="1"/>
          <p:nvPr/>
        </p:nvSpPr>
        <p:spPr>
          <a:xfrm>
            <a:off x="5999162" y="5237846"/>
            <a:ext cx="267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Raporttiluonnos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1.4.2025–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A784C82F-39A1-9B7A-081D-DCE2A8185A6E}"/>
              </a:ext>
            </a:extLst>
          </p:cNvPr>
          <p:cNvSpPr txBox="1"/>
          <p:nvPr/>
        </p:nvSpPr>
        <p:spPr>
          <a:xfrm>
            <a:off x="5999162" y="5884177"/>
            <a:ext cx="267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D1C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Puoliväliriihi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3E744F3E-876D-2FD9-B0CE-D9FEC39B168C}"/>
              </a:ext>
            </a:extLst>
          </p:cNvPr>
          <p:cNvSpPr txBox="1"/>
          <p:nvPr/>
        </p:nvSpPr>
        <p:spPr>
          <a:xfrm>
            <a:off x="1033462" y="5884177"/>
            <a:ext cx="267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D1C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Hallitusohjelma</a:t>
            </a:r>
          </a:p>
        </p:txBody>
      </p:sp>
    </p:spTree>
    <p:extLst>
      <p:ext uri="{BB962C8B-B14F-4D97-AF65-F5344CB8AC3E}">
        <p14:creationId xmlns:p14="http://schemas.microsoft.com/office/powerpoint/2010/main" val="324569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942B5C-E245-FAEB-D79F-A2FD25B33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Ehdotukset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A84E56-1A5E-4E91-5353-671D3AA1E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sz="1800"/>
              <a:t>Valtionapuviranomaiset yhtenäistävät AUP-raportointiin liittyviä vaatimuksiaan niin, että raportti pyydetään vain taloudelliselta arvoltaan merkityksellisten yleisavustusten käytöstä, jollei tästä ole painavaa, perusteltua syytä poiketa. </a:t>
            </a:r>
            <a:r>
              <a:rPr lang="fi-FI" sz="1800">
                <a:solidFill>
                  <a:schemeClr val="accent5">
                    <a:lumMod val="75000"/>
                  </a:schemeClr>
                </a:solidFill>
              </a:rPr>
              <a:t>Valtionavustustoiminnan valvonnan järjestäminen</a:t>
            </a:r>
            <a:endParaRPr lang="fi-FI" sz="1800"/>
          </a:p>
          <a:p>
            <a:pPr marL="342900" indent="-342900">
              <a:buFont typeface="+mj-lt"/>
              <a:buAutoNum type="arabicPeriod"/>
            </a:pPr>
            <a:r>
              <a:rPr lang="fi-FI" sz="1800"/>
              <a:t>Valtionapuviranomaiset valitsevat valtionavustushakuja, joiden kautta ne kokeilevat kaksi- tai kolmivuotisten yleisavustusten myöntämistä järjestöille. </a:t>
            </a:r>
            <a:r>
              <a:rPr lang="fi-FI" sz="1800">
                <a:solidFill>
                  <a:schemeClr val="accent5">
                    <a:lumMod val="75000"/>
                  </a:schemeClr>
                </a:solidFill>
              </a:rPr>
              <a:t>Ohjeellinen avustussuunnittelu 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800"/>
              <a:t>Valtionapuviranomaiset osarahoittavat järjestöjen EU-hankkeita nykyistä laajemmin vuosina 2026–2027, erityisesti jälkimmäisenä. Valtionapuviranomaiset valmistelevat valtakunnalliset linjaukset EU-hankkeiden osarahoittamiseksi tulevalla rahoituskaudella. </a:t>
            </a:r>
            <a:r>
              <a:rPr lang="fi-FI" sz="1800">
                <a:solidFill>
                  <a:schemeClr val="accent5">
                    <a:lumMod val="75000"/>
                  </a:schemeClr>
                </a:solidFill>
              </a:rPr>
              <a:t>Monet samanaikaiset ratkaisut tarpeen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800"/>
              <a:t>Valtionapuviranomaiset mittaavat kansalaisjärjestöjen hallinnollista taakkaa kertaluonteisesti valtionavustuskäytänteiden uudistamiseksi ja toistavat mittauksen seurantaa ja arviointia varten. </a:t>
            </a:r>
          </a:p>
        </p:txBody>
      </p:sp>
    </p:spTree>
    <p:extLst>
      <p:ext uri="{BB962C8B-B14F-4D97-AF65-F5344CB8AC3E}">
        <p14:creationId xmlns:p14="http://schemas.microsoft.com/office/powerpoint/2010/main" val="89994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6A5EE91D-108F-6396-D9DC-A5400D477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/>
              <a:t>Valtionavustuskäytänteiden uudistamisjaosto ei tarkastellut valtionavustusten myöntämistä varainhankintaan käytettäväksi, koska sitä </a:t>
            </a:r>
            <a:r>
              <a:rPr lang="fi-FI" sz="1800">
                <a:hlinkClick r:id="rId3"/>
              </a:rPr>
              <a:t>selvitettiin</a:t>
            </a:r>
            <a:r>
              <a:rPr lang="fi-FI" sz="1800"/>
              <a:t> erikseen vuonna 2023. </a:t>
            </a:r>
          </a:p>
          <a:p>
            <a:pPr marL="0" indent="0">
              <a:buNone/>
            </a:pPr>
            <a:r>
              <a:rPr lang="fi-FI" sz="1800"/>
              <a:t>Jaosto ei myöskään arvioinut valtionavustuksia koskevaa sääntelyä (vertaa valtionavustuslakia koskeva </a:t>
            </a:r>
            <a:r>
              <a:rPr lang="fi-FI" sz="1800">
                <a:hlinkClick r:id="rId4"/>
              </a:rPr>
              <a:t>säädöshanke</a:t>
            </a:r>
            <a:r>
              <a:rPr lang="fi-FI" sz="1800"/>
              <a:t>). </a:t>
            </a:r>
          </a:p>
          <a:p>
            <a:pPr marL="0" indent="0">
              <a:buNone/>
            </a:pPr>
            <a:r>
              <a:rPr lang="fi-FI" sz="1800"/>
              <a:t>Jaosto valmisteli ehdotuksensa olemassa olevan tietoperustan varaan ja valitsi tarkasteluun sellaisia valtionavustuskäytänteitä, joita valtionapuviranomaisilla on jo käytössä. </a:t>
            </a:r>
          </a:p>
          <a:p>
            <a:pPr marL="0" indent="0">
              <a:buNone/>
            </a:pPr>
            <a:endParaRPr lang="fi-FI" sz="180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8FB77D0-E7C9-1F91-8BAE-B9EBAA4B2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Mistä tulevia ratkaisuja pitäisi etsiä?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7D5F07E-E0D4-168C-0987-B4999941A76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b="1">
                <a:solidFill>
                  <a:schemeClr val="tx2"/>
                </a:solidFill>
              </a:rPr>
              <a:t>Kansalaisjärjestöstrategia</a:t>
            </a:r>
            <a:r>
              <a:rPr lang="fi-FI" sz="1800"/>
              <a:t>: Lahjoittamisen kulttuuri kehittyy, kansalaisjärjestöjen omavaraisuus vahvistuu, valtionavustustoiminnan vaikuttavuus lisääntyy </a:t>
            </a:r>
          </a:p>
          <a:p>
            <a:pPr marL="0" indent="0">
              <a:buNone/>
            </a:pPr>
            <a:r>
              <a:rPr lang="fi-FI" sz="1800" b="1">
                <a:solidFill>
                  <a:schemeClr val="tx2"/>
                </a:solidFill>
              </a:rPr>
              <a:t>Julkinen talous</a:t>
            </a:r>
            <a:r>
              <a:rPr lang="fi-FI" sz="1800"/>
              <a:t>: Valtion menoja vähennetään säästämällä valtionavustuksista </a:t>
            </a:r>
          </a:p>
          <a:p>
            <a:pPr marL="0" indent="0">
              <a:buNone/>
            </a:pPr>
            <a:r>
              <a:rPr lang="fi-FI" sz="1800" b="1">
                <a:solidFill>
                  <a:schemeClr val="tx2"/>
                </a:solidFill>
              </a:rPr>
              <a:t>Euroopan unionin rahoituskehys (2028–2034)</a:t>
            </a:r>
            <a:r>
              <a:rPr lang="fi-FI" sz="1800"/>
              <a:t>: Ehdotus on tulossuuntautunut ja entistä yksinkertaisempi ja joustavampi (16 ohjelmaa, kansallisia ja alueellisia suunnitelmia) 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1018FE4-2ECD-0FB2-B93E-21B7FCD5A0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/>
              <a:t>Rajaukset 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DF4DD05-16BF-D1B8-0B4B-9047671C80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/>
              <a:t>Riippuvuudet </a:t>
            </a:r>
          </a:p>
        </p:txBody>
      </p:sp>
    </p:spTree>
    <p:extLst>
      <p:ext uri="{BB962C8B-B14F-4D97-AF65-F5344CB8AC3E}">
        <p14:creationId xmlns:p14="http://schemas.microsoft.com/office/powerpoint/2010/main" val="410115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pt_presentation_template">
  <a:themeElements>
    <a:clrScheme name="STEA_värit">
      <a:dk1>
        <a:sysClr val="windowText" lastClr="000000"/>
      </a:dk1>
      <a:lt1>
        <a:sysClr val="window" lastClr="FFFFFF"/>
      </a:lt1>
      <a:dk2>
        <a:srgbClr val="12A537"/>
      </a:dk2>
      <a:lt2>
        <a:srgbClr val="A85E41"/>
      </a:lt2>
      <a:accent1>
        <a:srgbClr val="1960AB"/>
      </a:accent1>
      <a:accent2>
        <a:srgbClr val="6997C9"/>
      </a:accent2>
      <a:accent3>
        <a:srgbClr val="FD5608"/>
      </a:accent3>
      <a:accent4>
        <a:srgbClr val="F0AB00"/>
      </a:accent4>
      <a:accent5>
        <a:srgbClr val="616365"/>
      </a:accent5>
      <a:accent6>
        <a:srgbClr val="9B9D9E"/>
      </a:accent6>
      <a:hlink>
        <a:srgbClr val="1960AB"/>
      </a:hlink>
      <a:folHlink>
        <a:srgbClr val="1960A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A Powerpoint-pohja.potx" id="{B5925C28-1F7E-468C-9E1F-47E09EEF3F01}" vid="{4D863C2D-1ADB-4B23-B0E2-18C93D9891BF}"/>
    </a:ext>
  </a:extLst>
</a:theme>
</file>

<file path=ppt/theme/theme2.xml><?xml version="1.0" encoding="utf-8"?>
<a:theme xmlns:a="http://schemas.openxmlformats.org/drawingml/2006/main" name="Office-teema">
  <a:themeElements>
    <a:clrScheme name="Oikeusministerio 4">
      <a:dk1>
        <a:srgbClr val="1C1C1C"/>
      </a:dk1>
      <a:lt1>
        <a:sysClr val="window" lastClr="FFFFFF"/>
      </a:lt1>
      <a:dk2>
        <a:srgbClr val="005587"/>
      </a:dk2>
      <a:lt2>
        <a:srgbClr val="FFFFFF"/>
      </a:lt2>
      <a:accent1>
        <a:srgbClr val="005587"/>
      </a:accent1>
      <a:accent2>
        <a:srgbClr val="006450"/>
      </a:accent2>
      <a:accent3>
        <a:srgbClr val="1DABFF"/>
      </a:accent3>
      <a:accent4>
        <a:srgbClr val="007FA3"/>
      </a:accent4>
      <a:accent5>
        <a:srgbClr val="FFD1CD"/>
      </a:accent5>
      <a:accent6>
        <a:srgbClr val="7C878E"/>
      </a:accent6>
      <a:hlink>
        <a:srgbClr val="1DABFF"/>
      </a:hlink>
      <a:folHlink>
        <a:srgbClr val="7C878E"/>
      </a:folHlink>
    </a:clrScheme>
    <a:fontScheme name="Mukautettu 1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71EEFF4A-3891-47F4-AA82-F9EE8F34F912}" vid="{05E4965A-22ED-4001-B2EE-75BEA0A19A3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e9140b-ce93-43cb-8896-16c93fbc0720" xsi:nil="true"/>
    <lcf76f155ced4ddcb4097134ff3c332f xmlns="7c4c01a9-917d-44c8-b8b5-b1f82f44b78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826CCDE66B824194696F8D63E99A6E" ma:contentTypeVersion="13" ma:contentTypeDescription="Create a new document." ma:contentTypeScope="" ma:versionID="0926f7121d405312b15621cf60ae1fc2">
  <xsd:schema xmlns:xsd="http://www.w3.org/2001/XMLSchema" xmlns:xs="http://www.w3.org/2001/XMLSchema" xmlns:p="http://schemas.microsoft.com/office/2006/metadata/properties" xmlns:ns2="7c4c01a9-917d-44c8-b8b5-b1f82f44b789" xmlns:ns3="98e9140b-ce93-43cb-8896-16c93fbc0720" targetNamespace="http://schemas.microsoft.com/office/2006/metadata/properties" ma:root="true" ma:fieldsID="bab91f766493777205e41d86078b3899" ns2:_="" ns3:_="">
    <xsd:import namespace="7c4c01a9-917d-44c8-b8b5-b1f82f44b789"/>
    <xsd:import namespace="98e9140b-ce93-43cb-8896-16c93fbc07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c01a9-917d-44c8-b8b5-b1f82f44b7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f74eb33-bc01-4b65-a333-7b16e5d3bc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e9140b-ce93-43cb-8896-16c93fbc072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2a21244-0703-49e5-8e5a-406109b50166}" ma:internalName="TaxCatchAll" ma:showField="CatchAllData" ma:web="98e9140b-ce93-43cb-8896-16c93fbc07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23B0C2-1000-4834-866A-7AA765AFEEA4}">
  <ds:schemaRefs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98e9140b-ce93-43cb-8896-16c93fbc0720"/>
    <ds:schemaRef ds:uri="7c4c01a9-917d-44c8-b8b5-b1f82f44b789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BF3E245-A8D6-4FB7-B547-88FE9C43F2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c01a9-917d-44c8-b8b5-b1f82f44b789"/>
    <ds:schemaRef ds:uri="98e9140b-ce93-43cb-8896-16c93fbc07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8E9CF6-178D-407B-ACFE-1DF6D229AB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STEA PPT pohja grafiikka ja piktogrammit</Template>
  <TotalTime>0</TotalTime>
  <Words>527</Words>
  <Application>Microsoft Office PowerPoint</Application>
  <PresentationFormat>Laajakuva</PresentationFormat>
  <Paragraphs>74</Paragraphs>
  <Slides>11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ppt_presentation_template</vt:lpstr>
      <vt:lpstr>Office-teema</vt:lpstr>
      <vt:lpstr>Ajankohtaiset selvitykset sekä avustusvalmistelusta vuodelle 2026</vt:lpstr>
      <vt:lpstr>Avustusjärjestelmän uudistaminen (neuvottelukunnan ja STEAn raportti)</vt:lpstr>
      <vt:lpstr>STEAn asemaa koskeva selvitys Hanna Heinonen</vt:lpstr>
      <vt:lpstr>Valtionavustuskäytänteiden uudistaminen</vt:lpstr>
      <vt:lpstr>Tavoitteet ja  tehtävät </vt:lpstr>
      <vt:lpstr>Kokoonpano </vt:lpstr>
      <vt:lpstr>Valmistelun vaiheet</vt:lpstr>
      <vt:lpstr>Ehdotukset </vt:lpstr>
      <vt:lpstr>Mistä tulevia ratkaisuja pitäisi etsiä? </vt:lpstr>
      <vt:lpstr>Avustusvalmistelu 2026</vt:lpstr>
      <vt:lpstr>Avustusvalmistelu vuodelle 2026 Niina Pajari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Saavutettava PowerPoint</dc:title>
  <dc:creator>Jylhä Kirsi (STM)</dc:creator>
  <cp:lastModifiedBy>Ollikainen Minna (STM)</cp:lastModifiedBy>
  <cp:revision>2</cp:revision>
  <dcterms:created xsi:type="dcterms:W3CDTF">2024-02-09T10:56:28Z</dcterms:created>
  <dcterms:modified xsi:type="dcterms:W3CDTF">2025-10-28T07:46:14Z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0x010100B8826CCDE66B824194696F8D63E99A6E</vt:lpwstr>
  </property>
  <property fmtid="{D5CDD505-2E9C-101B-9397-08002B2CF9AE}" pid="3" name="MediaServiceImageTags">
    <vt:lpwstr/>
  </property>
</Properties>
</file>