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</p:sldMasterIdLst>
  <p:notesMasterIdLst>
    <p:notesMasterId r:id="rId18"/>
  </p:notesMasterIdLst>
  <p:sldIdLst>
    <p:sldId id="315" r:id="rId5"/>
    <p:sldId id="375" r:id="rId6"/>
    <p:sldId id="384" r:id="rId7"/>
    <p:sldId id="385" r:id="rId8"/>
    <p:sldId id="386" r:id="rId9"/>
    <p:sldId id="383" r:id="rId10"/>
    <p:sldId id="376" r:id="rId11"/>
    <p:sldId id="382" r:id="rId12"/>
    <p:sldId id="377" r:id="rId13"/>
    <p:sldId id="380" r:id="rId14"/>
    <p:sldId id="378" r:id="rId15"/>
    <p:sldId id="381" r:id="rId16"/>
    <p:sldId id="379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aavutettavuus" id="{4BDCEE6A-DC9B-E942-9EED-BB438FAB2224}">
          <p14:sldIdLst>
            <p14:sldId id="315"/>
            <p14:sldId id="375"/>
            <p14:sldId id="384"/>
            <p14:sldId id="385"/>
            <p14:sldId id="386"/>
            <p14:sldId id="383"/>
            <p14:sldId id="376"/>
            <p14:sldId id="382"/>
            <p14:sldId id="377"/>
            <p14:sldId id="380"/>
            <p14:sldId id="378"/>
            <p14:sldId id="381"/>
            <p14:sldId id="37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9FE7"/>
    <a:srgbClr val="3599B8"/>
    <a:srgbClr val="284B71"/>
    <a:srgbClr val="C23F02"/>
    <a:srgbClr val="4D4F4F"/>
    <a:srgbClr val="12A537"/>
    <a:srgbClr val="FD5708"/>
    <a:srgbClr val="FFD5C1"/>
    <a:srgbClr val="1960AC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3EB723-A34C-F6E8-42F8-277B476BCD4A}" v="63" dt="2025-12-17T07:27:18.150"/>
    <p1510:client id="{B61C2970-BCDB-44AF-8406-2D9581B1F2FE}" v="624" dt="2025-12-17T06:52:43.79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70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029FC5-9C29-6A45-873C-549598B04750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5ED124-40AD-664E-ADA7-EC566442D9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1728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30443" y="-502085"/>
            <a:ext cx="13751649" cy="7735303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521817" y="2554462"/>
            <a:ext cx="7092564" cy="1001864"/>
          </a:xfrm>
        </p:spPr>
        <p:txBody>
          <a:bodyPr anchor="t">
            <a:normAutofit/>
          </a:bodyPr>
          <a:lstStyle>
            <a:lvl1pPr algn="ctr">
              <a:defRPr sz="3000">
                <a:solidFill>
                  <a:schemeClr val="accent6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21393" y="3686407"/>
            <a:ext cx="7092949" cy="5369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</p:spTree>
    <p:extLst>
      <p:ext uri="{BB962C8B-B14F-4D97-AF65-F5344CB8AC3E}">
        <p14:creationId xmlns:p14="http://schemas.microsoft.com/office/powerpoint/2010/main" val="657437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ksi kuvaa log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87624" y="6356352"/>
            <a:ext cx="805069" cy="3651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FD5705"/>
                </a:solidFill>
              </a:defRPr>
            </a:lvl1pPr>
          </a:lstStyle>
          <a:p>
            <a:fld id="{4A5902E6-C54A-9745-A6CA-6B67B09BB7A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3905" y="6411557"/>
            <a:ext cx="3364144" cy="180000"/>
          </a:xfrm>
          <a:prstGeom prst="rect">
            <a:avLst/>
          </a:prstGeom>
        </p:spPr>
      </p:pic>
      <p:sp>
        <p:nvSpPr>
          <p:cNvPr id="10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6180667" y="2047871"/>
            <a:ext cx="5155200" cy="3684588"/>
          </a:xfrm>
        </p:spPr>
        <p:txBody>
          <a:bodyPr/>
          <a:lstStyle>
            <a:lvl1pPr>
              <a:defRPr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14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753905" y="2047871"/>
            <a:ext cx="5155200" cy="3684588"/>
          </a:xfrm>
        </p:spPr>
        <p:txBody>
          <a:bodyPr/>
          <a:lstStyle>
            <a:lvl1pPr>
              <a:defRPr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839789" y="365127"/>
            <a:ext cx="8194145" cy="1325563"/>
          </a:xfrm>
        </p:spPr>
        <p:txBody>
          <a:bodyPr/>
          <a:lstStyle>
            <a:lvl1pPr>
              <a:defRPr b="1">
                <a:solidFill>
                  <a:schemeClr val="accent6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pic>
        <p:nvPicPr>
          <p:cNvPr id="9" name="Kuva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2811" y="291195"/>
            <a:ext cx="1240989" cy="1299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036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ä ja kuvio log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8221133" cy="1325563"/>
          </a:xfrm>
        </p:spPr>
        <p:txBody>
          <a:bodyPr/>
          <a:lstStyle>
            <a:lvl1pPr>
              <a:defRPr b="1">
                <a:solidFill>
                  <a:schemeClr val="accent6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50000"/>
                  </a:schemeClr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12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87624" y="6356352"/>
            <a:ext cx="805069" cy="3651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FD5705"/>
                </a:solidFill>
              </a:defRPr>
            </a:lvl1pPr>
          </a:lstStyle>
          <a:p>
            <a:fld id="{4A5902E6-C54A-9745-A6CA-6B67B09BB7A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3905" y="6411557"/>
            <a:ext cx="3364144" cy="180000"/>
          </a:xfrm>
          <a:prstGeom prst="rect">
            <a:avLst/>
          </a:prstGeom>
        </p:spPr>
      </p:pic>
      <p:pic>
        <p:nvPicPr>
          <p:cNvPr id="8" name="Kuva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2811" y="291195"/>
            <a:ext cx="1240989" cy="1299836"/>
          </a:xfrm>
          <a:prstGeom prst="rect">
            <a:avLst/>
          </a:prstGeom>
        </p:spPr>
      </p:pic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9B9D9706-93C5-6946-843F-04FCF9C5FC14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172202" y="1825625"/>
            <a:ext cx="5319711" cy="4351338"/>
          </a:xfrm>
        </p:spPr>
        <p:txBody>
          <a:bodyPr/>
          <a:lstStyle/>
          <a:p>
            <a:r>
              <a:rPr lang="fi-FI"/>
              <a:t>Lisää kaavio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9389270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kuvio log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8221133" cy="1325563"/>
          </a:xfrm>
        </p:spPr>
        <p:txBody>
          <a:bodyPr/>
          <a:lstStyle>
            <a:lvl1pPr>
              <a:defRPr b="1">
                <a:solidFill>
                  <a:schemeClr val="accent6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12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87624" y="6356352"/>
            <a:ext cx="805069" cy="3651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FD5705"/>
                </a:solidFill>
              </a:defRPr>
            </a:lvl1pPr>
          </a:lstStyle>
          <a:p>
            <a:fld id="{4A5902E6-C54A-9745-A6CA-6B67B09BB7A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3905" y="6411557"/>
            <a:ext cx="3364144" cy="180000"/>
          </a:xfrm>
          <a:prstGeom prst="rect">
            <a:avLst/>
          </a:prstGeom>
        </p:spPr>
      </p:pic>
      <p:pic>
        <p:nvPicPr>
          <p:cNvPr id="8" name="Kuva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2811" y="291195"/>
            <a:ext cx="1240989" cy="1299836"/>
          </a:xfrm>
          <a:prstGeom prst="rect">
            <a:avLst/>
          </a:prstGeom>
        </p:spPr>
      </p:pic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9B9D9706-93C5-6946-843F-04FCF9C5FC14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838200" y="1825625"/>
            <a:ext cx="10653713" cy="4351338"/>
          </a:xfrm>
        </p:spPr>
        <p:txBody>
          <a:bodyPr/>
          <a:lstStyle/>
          <a:p>
            <a:r>
              <a:rPr lang="fi-FI"/>
              <a:t>Lisää kaavio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12397612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kaksi kuviota log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8221133" cy="1325563"/>
          </a:xfrm>
        </p:spPr>
        <p:txBody>
          <a:bodyPr/>
          <a:lstStyle>
            <a:lvl1pPr>
              <a:defRPr b="1">
                <a:solidFill>
                  <a:schemeClr val="accent6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12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87624" y="6356352"/>
            <a:ext cx="805069" cy="3651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FD5705"/>
                </a:solidFill>
              </a:defRPr>
            </a:lvl1pPr>
          </a:lstStyle>
          <a:p>
            <a:fld id="{4A5902E6-C54A-9745-A6CA-6B67B09BB7A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3905" y="6411557"/>
            <a:ext cx="3364144" cy="180000"/>
          </a:xfrm>
          <a:prstGeom prst="rect">
            <a:avLst/>
          </a:prstGeom>
        </p:spPr>
      </p:pic>
      <p:pic>
        <p:nvPicPr>
          <p:cNvPr id="8" name="Kuva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2811" y="291195"/>
            <a:ext cx="1240989" cy="1299836"/>
          </a:xfrm>
          <a:prstGeom prst="rect">
            <a:avLst/>
          </a:prstGeom>
        </p:spPr>
      </p:pic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9B9D9706-93C5-6946-843F-04FCF9C5FC14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308739" y="1825625"/>
            <a:ext cx="5183954" cy="4351338"/>
          </a:xfrm>
        </p:spPr>
        <p:txBody>
          <a:bodyPr/>
          <a:lstStyle/>
          <a:p>
            <a:r>
              <a:rPr lang="fi-FI"/>
              <a:t>Lisää kaavio napsauttamalla kuvaketta</a:t>
            </a:r>
          </a:p>
        </p:txBody>
      </p:sp>
      <p:sp>
        <p:nvSpPr>
          <p:cNvPr id="9" name="Chart Placeholder 4">
            <a:extLst>
              <a:ext uri="{FF2B5EF4-FFF2-40B4-BE49-F238E27FC236}">
                <a16:creationId xmlns:a16="http://schemas.microsoft.com/office/drawing/2014/main" id="{1CAAE5E9-F014-9B49-A1DB-8D01A48607C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830768" y="1825625"/>
            <a:ext cx="5183954" cy="4351338"/>
          </a:xfrm>
        </p:spPr>
        <p:txBody>
          <a:bodyPr/>
          <a:lstStyle/>
          <a:p>
            <a:r>
              <a:rPr lang="fi-FI"/>
              <a:t>Lisää kaavio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24554274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 log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8373533" cy="1325563"/>
          </a:xfrm>
        </p:spPr>
        <p:txBody>
          <a:bodyPr/>
          <a:lstStyle>
            <a:lvl1pPr>
              <a:defRPr b="1">
                <a:solidFill>
                  <a:schemeClr val="accent6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10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87624" y="6356352"/>
            <a:ext cx="805069" cy="3651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FD5705"/>
                </a:solidFill>
              </a:defRPr>
            </a:lvl1pPr>
          </a:lstStyle>
          <a:p>
            <a:fld id="{4A5902E6-C54A-9745-A6CA-6B67B09BB7A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3905" y="6411557"/>
            <a:ext cx="3364144" cy="180000"/>
          </a:xfrm>
          <a:prstGeom prst="rect">
            <a:avLst/>
          </a:prstGeom>
        </p:spPr>
      </p:pic>
      <p:pic>
        <p:nvPicPr>
          <p:cNvPr id="6" name="Kuva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2811" y="291195"/>
            <a:ext cx="1240989" cy="1299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35074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87624" y="6356352"/>
            <a:ext cx="805069" cy="3651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FD5705"/>
                </a:solidFill>
              </a:defRPr>
            </a:lvl1pPr>
          </a:lstStyle>
          <a:p>
            <a:fld id="{4A5902E6-C54A-9745-A6CA-6B67B09BB7A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3905" y="6411557"/>
            <a:ext cx="3364144" cy="1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7248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vasemm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10534649" y="5200652"/>
            <a:ext cx="1557867" cy="1756833"/>
          </a:xfrm>
          <a:custGeom>
            <a:avLst/>
            <a:gdLst>
              <a:gd name="T0" fmla="*/ 548 w 736"/>
              <a:gd name="T1" fmla="*/ 713 h 830"/>
              <a:gd name="T2" fmla="*/ 548 w 736"/>
              <a:gd name="T3" fmla="*/ 713 h 830"/>
              <a:gd name="T4" fmla="*/ 594 w 736"/>
              <a:gd name="T5" fmla="*/ 745 h 830"/>
              <a:gd name="T6" fmla="*/ 640 w 736"/>
              <a:gd name="T7" fmla="*/ 775 h 830"/>
              <a:gd name="T8" fmla="*/ 688 w 736"/>
              <a:gd name="T9" fmla="*/ 803 h 830"/>
              <a:gd name="T10" fmla="*/ 736 w 736"/>
              <a:gd name="T11" fmla="*/ 830 h 830"/>
              <a:gd name="T12" fmla="*/ 736 w 736"/>
              <a:gd name="T13" fmla="*/ 0 h 830"/>
              <a:gd name="T14" fmla="*/ 0 w 736"/>
              <a:gd name="T15" fmla="*/ 0 h 830"/>
              <a:gd name="T16" fmla="*/ 0 w 736"/>
              <a:gd name="T17" fmla="*/ 0 h 830"/>
              <a:gd name="T18" fmla="*/ 22 w 736"/>
              <a:gd name="T19" fmla="*/ 55 h 830"/>
              <a:gd name="T20" fmla="*/ 46 w 736"/>
              <a:gd name="T21" fmla="*/ 108 h 830"/>
              <a:gd name="T22" fmla="*/ 72 w 736"/>
              <a:gd name="T23" fmla="*/ 161 h 830"/>
              <a:gd name="T24" fmla="*/ 100 w 736"/>
              <a:gd name="T25" fmla="*/ 211 h 830"/>
              <a:gd name="T26" fmla="*/ 129 w 736"/>
              <a:gd name="T27" fmla="*/ 261 h 830"/>
              <a:gd name="T28" fmla="*/ 160 w 736"/>
              <a:gd name="T29" fmla="*/ 309 h 830"/>
              <a:gd name="T30" fmla="*/ 192 w 736"/>
              <a:gd name="T31" fmla="*/ 357 h 830"/>
              <a:gd name="T32" fmla="*/ 226 w 736"/>
              <a:gd name="T33" fmla="*/ 402 h 830"/>
              <a:gd name="T34" fmla="*/ 262 w 736"/>
              <a:gd name="T35" fmla="*/ 445 h 830"/>
              <a:gd name="T36" fmla="*/ 298 w 736"/>
              <a:gd name="T37" fmla="*/ 488 h 830"/>
              <a:gd name="T38" fmla="*/ 338 w 736"/>
              <a:gd name="T39" fmla="*/ 530 h 830"/>
              <a:gd name="T40" fmla="*/ 377 w 736"/>
              <a:gd name="T41" fmla="*/ 569 h 830"/>
              <a:gd name="T42" fmla="*/ 418 w 736"/>
              <a:gd name="T43" fmla="*/ 607 h 830"/>
              <a:gd name="T44" fmla="*/ 460 w 736"/>
              <a:gd name="T45" fmla="*/ 645 h 830"/>
              <a:gd name="T46" fmla="*/ 503 w 736"/>
              <a:gd name="T47" fmla="*/ 679 h 830"/>
              <a:gd name="T48" fmla="*/ 548 w 736"/>
              <a:gd name="T49" fmla="*/ 713 h 830"/>
              <a:gd name="T50" fmla="*/ 548 w 736"/>
              <a:gd name="T51" fmla="*/ 713 h 8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736" h="830">
                <a:moveTo>
                  <a:pt x="548" y="713"/>
                </a:moveTo>
                <a:lnTo>
                  <a:pt x="548" y="713"/>
                </a:lnTo>
                <a:lnTo>
                  <a:pt x="594" y="745"/>
                </a:lnTo>
                <a:lnTo>
                  <a:pt x="640" y="775"/>
                </a:lnTo>
                <a:lnTo>
                  <a:pt x="688" y="803"/>
                </a:lnTo>
                <a:lnTo>
                  <a:pt x="736" y="830"/>
                </a:lnTo>
                <a:lnTo>
                  <a:pt x="736" y="0"/>
                </a:lnTo>
                <a:lnTo>
                  <a:pt x="0" y="0"/>
                </a:lnTo>
                <a:lnTo>
                  <a:pt x="0" y="0"/>
                </a:lnTo>
                <a:lnTo>
                  <a:pt x="22" y="55"/>
                </a:lnTo>
                <a:lnTo>
                  <a:pt x="46" y="108"/>
                </a:lnTo>
                <a:lnTo>
                  <a:pt x="72" y="161"/>
                </a:lnTo>
                <a:lnTo>
                  <a:pt x="100" y="211"/>
                </a:lnTo>
                <a:lnTo>
                  <a:pt x="129" y="261"/>
                </a:lnTo>
                <a:lnTo>
                  <a:pt x="160" y="309"/>
                </a:lnTo>
                <a:lnTo>
                  <a:pt x="192" y="357"/>
                </a:lnTo>
                <a:lnTo>
                  <a:pt x="226" y="402"/>
                </a:lnTo>
                <a:lnTo>
                  <a:pt x="262" y="445"/>
                </a:lnTo>
                <a:lnTo>
                  <a:pt x="298" y="488"/>
                </a:lnTo>
                <a:lnTo>
                  <a:pt x="338" y="530"/>
                </a:lnTo>
                <a:lnTo>
                  <a:pt x="377" y="569"/>
                </a:lnTo>
                <a:lnTo>
                  <a:pt x="418" y="607"/>
                </a:lnTo>
                <a:lnTo>
                  <a:pt x="460" y="645"/>
                </a:lnTo>
                <a:lnTo>
                  <a:pt x="503" y="679"/>
                </a:lnTo>
                <a:lnTo>
                  <a:pt x="548" y="713"/>
                </a:lnTo>
                <a:lnTo>
                  <a:pt x="548" y="713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121917" tIns="60958" rIns="121917" bIns="60958" numCol="1" anchor="t" anchorCtr="0" compatLnSpc="1">
            <a:prstTxWarp prst="textNoShape">
              <a:avLst/>
            </a:prstTxWarp>
          </a:bodyPr>
          <a:lstStyle/>
          <a:p>
            <a:endParaRPr lang="fi-FI">
              <a:solidFill>
                <a:schemeClr val="tx2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 userDrawn="1">
            <p:ph idx="1"/>
          </p:nvPr>
        </p:nvSpPr>
        <p:spPr>
          <a:xfrm>
            <a:off x="7090164" y="1881330"/>
            <a:ext cx="3806370" cy="4524001"/>
          </a:xfrm>
        </p:spPr>
        <p:txBody>
          <a:bodyPr/>
          <a:lstStyle>
            <a:lvl5pPr>
              <a:defRPr sz="1600">
                <a:solidFill>
                  <a:srgbClr val="4D4F4F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577047" y="313787"/>
            <a:ext cx="10319487" cy="1299027"/>
          </a:xfrm>
        </p:spPr>
        <p:txBody>
          <a:bodyPr/>
          <a:lstStyle>
            <a:lvl1pPr>
              <a:defRPr>
                <a:solidFill>
                  <a:srgbClr val="4D4F4F"/>
                </a:solidFill>
              </a:defRPr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85A15156-E53C-4F43-B30C-FDE58161A92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76263" y="1881188"/>
            <a:ext cx="6315075" cy="4524375"/>
          </a:xfrm>
        </p:spPr>
        <p:txBody>
          <a:bodyPr/>
          <a:lstStyle/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1774679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oike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85A15156-E53C-4F43-B30C-FDE58161A92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81459" y="1881188"/>
            <a:ext cx="6315075" cy="4524375"/>
          </a:xfrm>
        </p:spPr>
        <p:txBody>
          <a:bodyPr/>
          <a:lstStyle/>
          <a:p>
            <a:r>
              <a:rPr lang="fi-FI"/>
              <a:t>Lisää kuva napsauttamalla kuvaketta</a:t>
            </a:r>
          </a:p>
        </p:txBody>
      </p:sp>
      <p:sp>
        <p:nvSpPr>
          <p:cNvPr id="9" name="Freeform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10534649" y="5200652"/>
            <a:ext cx="1557867" cy="1756833"/>
          </a:xfrm>
          <a:custGeom>
            <a:avLst/>
            <a:gdLst>
              <a:gd name="T0" fmla="*/ 548 w 736"/>
              <a:gd name="T1" fmla="*/ 713 h 830"/>
              <a:gd name="T2" fmla="*/ 548 w 736"/>
              <a:gd name="T3" fmla="*/ 713 h 830"/>
              <a:gd name="T4" fmla="*/ 594 w 736"/>
              <a:gd name="T5" fmla="*/ 745 h 830"/>
              <a:gd name="T6" fmla="*/ 640 w 736"/>
              <a:gd name="T7" fmla="*/ 775 h 830"/>
              <a:gd name="T8" fmla="*/ 688 w 736"/>
              <a:gd name="T9" fmla="*/ 803 h 830"/>
              <a:gd name="T10" fmla="*/ 736 w 736"/>
              <a:gd name="T11" fmla="*/ 830 h 830"/>
              <a:gd name="T12" fmla="*/ 736 w 736"/>
              <a:gd name="T13" fmla="*/ 0 h 830"/>
              <a:gd name="T14" fmla="*/ 0 w 736"/>
              <a:gd name="T15" fmla="*/ 0 h 830"/>
              <a:gd name="T16" fmla="*/ 0 w 736"/>
              <a:gd name="T17" fmla="*/ 0 h 830"/>
              <a:gd name="T18" fmla="*/ 22 w 736"/>
              <a:gd name="T19" fmla="*/ 55 h 830"/>
              <a:gd name="T20" fmla="*/ 46 w 736"/>
              <a:gd name="T21" fmla="*/ 108 h 830"/>
              <a:gd name="T22" fmla="*/ 72 w 736"/>
              <a:gd name="T23" fmla="*/ 161 h 830"/>
              <a:gd name="T24" fmla="*/ 100 w 736"/>
              <a:gd name="T25" fmla="*/ 211 h 830"/>
              <a:gd name="T26" fmla="*/ 129 w 736"/>
              <a:gd name="T27" fmla="*/ 261 h 830"/>
              <a:gd name="T28" fmla="*/ 160 w 736"/>
              <a:gd name="T29" fmla="*/ 309 h 830"/>
              <a:gd name="T30" fmla="*/ 192 w 736"/>
              <a:gd name="T31" fmla="*/ 357 h 830"/>
              <a:gd name="T32" fmla="*/ 226 w 736"/>
              <a:gd name="T33" fmla="*/ 402 h 830"/>
              <a:gd name="T34" fmla="*/ 262 w 736"/>
              <a:gd name="T35" fmla="*/ 445 h 830"/>
              <a:gd name="T36" fmla="*/ 298 w 736"/>
              <a:gd name="T37" fmla="*/ 488 h 830"/>
              <a:gd name="T38" fmla="*/ 338 w 736"/>
              <a:gd name="T39" fmla="*/ 530 h 830"/>
              <a:gd name="T40" fmla="*/ 377 w 736"/>
              <a:gd name="T41" fmla="*/ 569 h 830"/>
              <a:gd name="T42" fmla="*/ 418 w 736"/>
              <a:gd name="T43" fmla="*/ 607 h 830"/>
              <a:gd name="T44" fmla="*/ 460 w 736"/>
              <a:gd name="T45" fmla="*/ 645 h 830"/>
              <a:gd name="T46" fmla="*/ 503 w 736"/>
              <a:gd name="T47" fmla="*/ 679 h 830"/>
              <a:gd name="T48" fmla="*/ 548 w 736"/>
              <a:gd name="T49" fmla="*/ 713 h 830"/>
              <a:gd name="T50" fmla="*/ 548 w 736"/>
              <a:gd name="T51" fmla="*/ 713 h 8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736" h="830">
                <a:moveTo>
                  <a:pt x="548" y="713"/>
                </a:moveTo>
                <a:lnTo>
                  <a:pt x="548" y="713"/>
                </a:lnTo>
                <a:lnTo>
                  <a:pt x="594" y="745"/>
                </a:lnTo>
                <a:lnTo>
                  <a:pt x="640" y="775"/>
                </a:lnTo>
                <a:lnTo>
                  <a:pt x="688" y="803"/>
                </a:lnTo>
                <a:lnTo>
                  <a:pt x="736" y="830"/>
                </a:lnTo>
                <a:lnTo>
                  <a:pt x="736" y="0"/>
                </a:lnTo>
                <a:lnTo>
                  <a:pt x="0" y="0"/>
                </a:lnTo>
                <a:lnTo>
                  <a:pt x="0" y="0"/>
                </a:lnTo>
                <a:lnTo>
                  <a:pt x="22" y="55"/>
                </a:lnTo>
                <a:lnTo>
                  <a:pt x="46" y="108"/>
                </a:lnTo>
                <a:lnTo>
                  <a:pt x="72" y="161"/>
                </a:lnTo>
                <a:lnTo>
                  <a:pt x="100" y="211"/>
                </a:lnTo>
                <a:lnTo>
                  <a:pt x="129" y="261"/>
                </a:lnTo>
                <a:lnTo>
                  <a:pt x="160" y="309"/>
                </a:lnTo>
                <a:lnTo>
                  <a:pt x="192" y="357"/>
                </a:lnTo>
                <a:lnTo>
                  <a:pt x="226" y="402"/>
                </a:lnTo>
                <a:lnTo>
                  <a:pt x="262" y="445"/>
                </a:lnTo>
                <a:lnTo>
                  <a:pt x="298" y="488"/>
                </a:lnTo>
                <a:lnTo>
                  <a:pt x="338" y="530"/>
                </a:lnTo>
                <a:lnTo>
                  <a:pt x="377" y="569"/>
                </a:lnTo>
                <a:lnTo>
                  <a:pt x="418" y="607"/>
                </a:lnTo>
                <a:lnTo>
                  <a:pt x="460" y="645"/>
                </a:lnTo>
                <a:lnTo>
                  <a:pt x="503" y="679"/>
                </a:lnTo>
                <a:lnTo>
                  <a:pt x="548" y="713"/>
                </a:lnTo>
                <a:lnTo>
                  <a:pt x="548" y="713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121917" tIns="60958" rIns="121917" bIns="60958" numCol="1" anchor="t" anchorCtr="0" compatLnSpc="1">
            <a:prstTxWarp prst="textNoShape">
              <a:avLst/>
            </a:prstTxWarp>
          </a:bodyPr>
          <a:lstStyle/>
          <a:p>
            <a:endParaRPr lang="fi-FI">
              <a:solidFill>
                <a:schemeClr val="tx2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 userDrawn="1">
            <p:ph idx="1"/>
          </p:nvPr>
        </p:nvSpPr>
        <p:spPr>
          <a:xfrm>
            <a:off x="577047" y="1881330"/>
            <a:ext cx="3806370" cy="4524001"/>
          </a:xfrm>
        </p:spPr>
        <p:txBody>
          <a:bodyPr/>
          <a:lstStyle>
            <a:lvl5pPr>
              <a:defRPr sz="1600">
                <a:solidFill>
                  <a:srgbClr val="4D4F4F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577047" y="313787"/>
            <a:ext cx="10319487" cy="1299027"/>
          </a:xfrm>
        </p:spPr>
        <p:txBody>
          <a:bodyPr/>
          <a:lstStyle>
            <a:lvl1pPr>
              <a:defRPr>
                <a:solidFill>
                  <a:srgbClr val="4D4F4F"/>
                </a:solidFill>
              </a:defRPr>
            </a:lvl1pPr>
          </a:lstStyle>
          <a:p>
            <a:r>
              <a:rPr lang="fi-FI"/>
              <a:t>Muokkaa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19094397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10534649" y="5200652"/>
            <a:ext cx="1557867" cy="1756833"/>
          </a:xfrm>
          <a:custGeom>
            <a:avLst/>
            <a:gdLst>
              <a:gd name="T0" fmla="*/ 548 w 736"/>
              <a:gd name="T1" fmla="*/ 713 h 830"/>
              <a:gd name="T2" fmla="*/ 548 w 736"/>
              <a:gd name="T3" fmla="*/ 713 h 830"/>
              <a:gd name="T4" fmla="*/ 594 w 736"/>
              <a:gd name="T5" fmla="*/ 745 h 830"/>
              <a:gd name="T6" fmla="*/ 640 w 736"/>
              <a:gd name="T7" fmla="*/ 775 h 830"/>
              <a:gd name="T8" fmla="*/ 688 w 736"/>
              <a:gd name="T9" fmla="*/ 803 h 830"/>
              <a:gd name="T10" fmla="*/ 736 w 736"/>
              <a:gd name="T11" fmla="*/ 830 h 830"/>
              <a:gd name="T12" fmla="*/ 736 w 736"/>
              <a:gd name="T13" fmla="*/ 0 h 830"/>
              <a:gd name="T14" fmla="*/ 0 w 736"/>
              <a:gd name="T15" fmla="*/ 0 h 830"/>
              <a:gd name="T16" fmla="*/ 0 w 736"/>
              <a:gd name="T17" fmla="*/ 0 h 830"/>
              <a:gd name="T18" fmla="*/ 22 w 736"/>
              <a:gd name="T19" fmla="*/ 55 h 830"/>
              <a:gd name="T20" fmla="*/ 46 w 736"/>
              <a:gd name="T21" fmla="*/ 108 h 830"/>
              <a:gd name="T22" fmla="*/ 72 w 736"/>
              <a:gd name="T23" fmla="*/ 161 h 830"/>
              <a:gd name="T24" fmla="*/ 100 w 736"/>
              <a:gd name="T25" fmla="*/ 211 h 830"/>
              <a:gd name="T26" fmla="*/ 129 w 736"/>
              <a:gd name="T27" fmla="*/ 261 h 830"/>
              <a:gd name="T28" fmla="*/ 160 w 736"/>
              <a:gd name="T29" fmla="*/ 309 h 830"/>
              <a:gd name="T30" fmla="*/ 192 w 736"/>
              <a:gd name="T31" fmla="*/ 357 h 830"/>
              <a:gd name="T32" fmla="*/ 226 w 736"/>
              <a:gd name="T33" fmla="*/ 402 h 830"/>
              <a:gd name="T34" fmla="*/ 262 w 736"/>
              <a:gd name="T35" fmla="*/ 445 h 830"/>
              <a:gd name="T36" fmla="*/ 298 w 736"/>
              <a:gd name="T37" fmla="*/ 488 h 830"/>
              <a:gd name="T38" fmla="*/ 338 w 736"/>
              <a:gd name="T39" fmla="*/ 530 h 830"/>
              <a:gd name="T40" fmla="*/ 377 w 736"/>
              <a:gd name="T41" fmla="*/ 569 h 830"/>
              <a:gd name="T42" fmla="*/ 418 w 736"/>
              <a:gd name="T43" fmla="*/ 607 h 830"/>
              <a:gd name="T44" fmla="*/ 460 w 736"/>
              <a:gd name="T45" fmla="*/ 645 h 830"/>
              <a:gd name="T46" fmla="*/ 503 w 736"/>
              <a:gd name="T47" fmla="*/ 679 h 830"/>
              <a:gd name="T48" fmla="*/ 548 w 736"/>
              <a:gd name="T49" fmla="*/ 713 h 830"/>
              <a:gd name="T50" fmla="*/ 548 w 736"/>
              <a:gd name="T51" fmla="*/ 713 h 8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736" h="830">
                <a:moveTo>
                  <a:pt x="548" y="713"/>
                </a:moveTo>
                <a:lnTo>
                  <a:pt x="548" y="713"/>
                </a:lnTo>
                <a:lnTo>
                  <a:pt x="594" y="745"/>
                </a:lnTo>
                <a:lnTo>
                  <a:pt x="640" y="775"/>
                </a:lnTo>
                <a:lnTo>
                  <a:pt x="688" y="803"/>
                </a:lnTo>
                <a:lnTo>
                  <a:pt x="736" y="830"/>
                </a:lnTo>
                <a:lnTo>
                  <a:pt x="736" y="0"/>
                </a:lnTo>
                <a:lnTo>
                  <a:pt x="0" y="0"/>
                </a:lnTo>
                <a:lnTo>
                  <a:pt x="0" y="0"/>
                </a:lnTo>
                <a:lnTo>
                  <a:pt x="22" y="55"/>
                </a:lnTo>
                <a:lnTo>
                  <a:pt x="46" y="108"/>
                </a:lnTo>
                <a:lnTo>
                  <a:pt x="72" y="161"/>
                </a:lnTo>
                <a:lnTo>
                  <a:pt x="100" y="211"/>
                </a:lnTo>
                <a:lnTo>
                  <a:pt x="129" y="261"/>
                </a:lnTo>
                <a:lnTo>
                  <a:pt x="160" y="309"/>
                </a:lnTo>
                <a:lnTo>
                  <a:pt x="192" y="357"/>
                </a:lnTo>
                <a:lnTo>
                  <a:pt x="226" y="402"/>
                </a:lnTo>
                <a:lnTo>
                  <a:pt x="262" y="445"/>
                </a:lnTo>
                <a:lnTo>
                  <a:pt x="298" y="488"/>
                </a:lnTo>
                <a:lnTo>
                  <a:pt x="338" y="530"/>
                </a:lnTo>
                <a:lnTo>
                  <a:pt x="377" y="569"/>
                </a:lnTo>
                <a:lnTo>
                  <a:pt x="418" y="607"/>
                </a:lnTo>
                <a:lnTo>
                  <a:pt x="460" y="645"/>
                </a:lnTo>
                <a:lnTo>
                  <a:pt x="503" y="679"/>
                </a:lnTo>
                <a:lnTo>
                  <a:pt x="548" y="713"/>
                </a:lnTo>
                <a:lnTo>
                  <a:pt x="548" y="713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121917" tIns="60958" rIns="121917" bIns="60958" numCol="1" anchor="t" anchorCtr="0" compatLnSpc="1">
            <a:prstTxWarp prst="textNoShape">
              <a:avLst/>
            </a:prstTxWarp>
          </a:bodyPr>
          <a:lstStyle/>
          <a:p>
            <a:endParaRPr lang="fi-FI">
              <a:solidFill>
                <a:schemeClr val="tx2"/>
              </a:solidFill>
            </a:endParaRPr>
          </a:p>
        </p:txBody>
      </p:sp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577047" y="313787"/>
            <a:ext cx="10319487" cy="1299027"/>
          </a:xfrm>
        </p:spPr>
        <p:txBody>
          <a:bodyPr/>
          <a:lstStyle>
            <a:lvl1pPr>
              <a:defRPr>
                <a:solidFill>
                  <a:srgbClr val="4D4F4F"/>
                </a:solidFill>
              </a:defRPr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85A15156-E53C-4F43-B30C-FDE58161A92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76263" y="1881188"/>
            <a:ext cx="10319487" cy="4524375"/>
          </a:xfrm>
        </p:spPr>
        <p:txBody>
          <a:bodyPr/>
          <a:lstStyle/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33106322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kaksi kuv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10534649" y="5200652"/>
            <a:ext cx="1557867" cy="1756833"/>
          </a:xfrm>
          <a:custGeom>
            <a:avLst/>
            <a:gdLst>
              <a:gd name="T0" fmla="*/ 548 w 736"/>
              <a:gd name="T1" fmla="*/ 713 h 830"/>
              <a:gd name="T2" fmla="*/ 548 w 736"/>
              <a:gd name="T3" fmla="*/ 713 h 830"/>
              <a:gd name="T4" fmla="*/ 594 w 736"/>
              <a:gd name="T5" fmla="*/ 745 h 830"/>
              <a:gd name="T6" fmla="*/ 640 w 736"/>
              <a:gd name="T7" fmla="*/ 775 h 830"/>
              <a:gd name="T8" fmla="*/ 688 w 736"/>
              <a:gd name="T9" fmla="*/ 803 h 830"/>
              <a:gd name="T10" fmla="*/ 736 w 736"/>
              <a:gd name="T11" fmla="*/ 830 h 830"/>
              <a:gd name="T12" fmla="*/ 736 w 736"/>
              <a:gd name="T13" fmla="*/ 0 h 830"/>
              <a:gd name="T14" fmla="*/ 0 w 736"/>
              <a:gd name="T15" fmla="*/ 0 h 830"/>
              <a:gd name="T16" fmla="*/ 0 w 736"/>
              <a:gd name="T17" fmla="*/ 0 h 830"/>
              <a:gd name="T18" fmla="*/ 22 w 736"/>
              <a:gd name="T19" fmla="*/ 55 h 830"/>
              <a:gd name="T20" fmla="*/ 46 w 736"/>
              <a:gd name="T21" fmla="*/ 108 h 830"/>
              <a:gd name="T22" fmla="*/ 72 w 736"/>
              <a:gd name="T23" fmla="*/ 161 h 830"/>
              <a:gd name="T24" fmla="*/ 100 w 736"/>
              <a:gd name="T25" fmla="*/ 211 h 830"/>
              <a:gd name="T26" fmla="*/ 129 w 736"/>
              <a:gd name="T27" fmla="*/ 261 h 830"/>
              <a:gd name="T28" fmla="*/ 160 w 736"/>
              <a:gd name="T29" fmla="*/ 309 h 830"/>
              <a:gd name="T30" fmla="*/ 192 w 736"/>
              <a:gd name="T31" fmla="*/ 357 h 830"/>
              <a:gd name="T32" fmla="*/ 226 w 736"/>
              <a:gd name="T33" fmla="*/ 402 h 830"/>
              <a:gd name="T34" fmla="*/ 262 w 736"/>
              <a:gd name="T35" fmla="*/ 445 h 830"/>
              <a:gd name="T36" fmla="*/ 298 w 736"/>
              <a:gd name="T37" fmla="*/ 488 h 830"/>
              <a:gd name="T38" fmla="*/ 338 w 736"/>
              <a:gd name="T39" fmla="*/ 530 h 830"/>
              <a:gd name="T40" fmla="*/ 377 w 736"/>
              <a:gd name="T41" fmla="*/ 569 h 830"/>
              <a:gd name="T42" fmla="*/ 418 w 736"/>
              <a:gd name="T43" fmla="*/ 607 h 830"/>
              <a:gd name="T44" fmla="*/ 460 w 736"/>
              <a:gd name="T45" fmla="*/ 645 h 830"/>
              <a:gd name="T46" fmla="*/ 503 w 736"/>
              <a:gd name="T47" fmla="*/ 679 h 830"/>
              <a:gd name="T48" fmla="*/ 548 w 736"/>
              <a:gd name="T49" fmla="*/ 713 h 830"/>
              <a:gd name="T50" fmla="*/ 548 w 736"/>
              <a:gd name="T51" fmla="*/ 713 h 8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736" h="830">
                <a:moveTo>
                  <a:pt x="548" y="713"/>
                </a:moveTo>
                <a:lnTo>
                  <a:pt x="548" y="713"/>
                </a:lnTo>
                <a:lnTo>
                  <a:pt x="594" y="745"/>
                </a:lnTo>
                <a:lnTo>
                  <a:pt x="640" y="775"/>
                </a:lnTo>
                <a:lnTo>
                  <a:pt x="688" y="803"/>
                </a:lnTo>
                <a:lnTo>
                  <a:pt x="736" y="830"/>
                </a:lnTo>
                <a:lnTo>
                  <a:pt x="736" y="0"/>
                </a:lnTo>
                <a:lnTo>
                  <a:pt x="0" y="0"/>
                </a:lnTo>
                <a:lnTo>
                  <a:pt x="0" y="0"/>
                </a:lnTo>
                <a:lnTo>
                  <a:pt x="22" y="55"/>
                </a:lnTo>
                <a:lnTo>
                  <a:pt x="46" y="108"/>
                </a:lnTo>
                <a:lnTo>
                  <a:pt x="72" y="161"/>
                </a:lnTo>
                <a:lnTo>
                  <a:pt x="100" y="211"/>
                </a:lnTo>
                <a:lnTo>
                  <a:pt x="129" y="261"/>
                </a:lnTo>
                <a:lnTo>
                  <a:pt x="160" y="309"/>
                </a:lnTo>
                <a:lnTo>
                  <a:pt x="192" y="357"/>
                </a:lnTo>
                <a:lnTo>
                  <a:pt x="226" y="402"/>
                </a:lnTo>
                <a:lnTo>
                  <a:pt x="262" y="445"/>
                </a:lnTo>
                <a:lnTo>
                  <a:pt x="298" y="488"/>
                </a:lnTo>
                <a:lnTo>
                  <a:pt x="338" y="530"/>
                </a:lnTo>
                <a:lnTo>
                  <a:pt x="377" y="569"/>
                </a:lnTo>
                <a:lnTo>
                  <a:pt x="418" y="607"/>
                </a:lnTo>
                <a:lnTo>
                  <a:pt x="460" y="645"/>
                </a:lnTo>
                <a:lnTo>
                  <a:pt x="503" y="679"/>
                </a:lnTo>
                <a:lnTo>
                  <a:pt x="548" y="713"/>
                </a:lnTo>
                <a:lnTo>
                  <a:pt x="548" y="713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121917" tIns="60958" rIns="121917" bIns="60958" numCol="1" anchor="t" anchorCtr="0" compatLnSpc="1">
            <a:prstTxWarp prst="textNoShape">
              <a:avLst/>
            </a:prstTxWarp>
          </a:bodyPr>
          <a:lstStyle/>
          <a:p>
            <a:endParaRPr lang="fi-FI">
              <a:solidFill>
                <a:schemeClr val="tx2"/>
              </a:solidFill>
            </a:endParaRPr>
          </a:p>
        </p:txBody>
      </p:sp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577047" y="313787"/>
            <a:ext cx="10319487" cy="1299027"/>
          </a:xfrm>
        </p:spPr>
        <p:txBody>
          <a:bodyPr/>
          <a:lstStyle>
            <a:lvl1pPr>
              <a:defRPr>
                <a:solidFill>
                  <a:srgbClr val="4D4F4F"/>
                </a:solidFill>
              </a:defRPr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85A15156-E53C-4F43-B30C-FDE58161A92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76263" y="1881188"/>
            <a:ext cx="4965893" cy="4524375"/>
          </a:xfrm>
        </p:spPr>
        <p:txBody>
          <a:bodyPr/>
          <a:lstStyle/>
          <a:p>
            <a:r>
              <a:rPr lang="fi-FI"/>
              <a:t>Lisää kuva napsauttamalla kuvaketta</a:t>
            </a:r>
          </a:p>
        </p:txBody>
      </p:sp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D157DCEA-D10B-2C48-86F1-585B41879AE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928848" y="1881188"/>
            <a:ext cx="4965893" cy="4524375"/>
          </a:xfrm>
        </p:spPr>
        <p:txBody>
          <a:bodyPr/>
          <a:lstStyle/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3805671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kuvituksell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2"/>
          <a:stretch/>
        </p:blipFill>
        <p:spPr>
          <a:xfrm flipH="1">
            <a:off x="-1" y="2662962"/>
            <a:ext cx="12192000" cy="4188452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38201" y="534726"/>
            <a:ext cx="7092564" cy="1001864"/>
          </a:xfrm>
        </p:spPr>
        <p:txBody>
          <a:bodyPr anchor="t">
            <a:normAutofit/>
          </a:bodyPr>
          <a:lstStyle>
            <a:lvl1pPr algn="l">
              <a:defRPr sz="3000" b="1">
                <a:solidFill>
                  <a:schemeClr val="accent6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838201" y="1543051"/>
            <a:ext cx="7092951" cy="639763"/>
          </a:xfrm>
        </p:spPr>
        <p:txBody>
          <a:bodyPr/>
          <a:lstStyle>
            <a:lvl1pPr marL="0" indent="0">
              <a:buNone/>
              <a:defRPr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pPr lvl="0"/>
            <a:r>
              <a:rPr lang="fi-FI"/>
              <a:t>Muokkaa tekstin perustyylejä</a:t>
            </a:r>
          </a:p>
        </p:txBody>
      </p:sp>
      <p:pic>
        <p:nvPicPr>
          <p:cNvPr id="6" name="Kuva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2811" y="291195"/>
            <a:ext cx="1240989" cy="1299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7292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io vasemm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10534649" y="5200652"/>
            <a:ext cx="1557867" cy="1756833"/>
          </a:xfrm>
          <a:custGeom>
            <a:avLst/>
            <a:gdLst>
              <a:gd name="T0" fmla="*/ 548 w 736"/>
              <a:gd name="T1" fmla="*/ 713 h 830"/>
              <a:gd name="T2" fmla="*/ 548 w 736"/>
              <a:gd name="T3" fmla="*/ 713 h 830"/>
              <a:gd name="T4" fmla="*/ 594 w 736"/>
              <a:gd name="T5" fmla="*/ 745 h 830"/>
              <a:gd name="T6" fmla="*/ 640 w 736"/>
              <a:gd name="T7" fmla="*/ 775 h 830"/>
              <a:gd name="T8" fmla="*/ 688 w 736"/>
              <a:gd name="T9" fmla="*/ 803 h 830"/>
              <a:gd name="T10" fmla="*/ 736 w 736"/>
              <a:gd name="T11" fmla="*/ 830 h 830"/>
              <a:gd name="T12" fmla="*/ 736 w 736"/>
              <a:gd name="T13" fmla="*/ 0 h 830"/>
              <a:gd name="T14" fmla="*/ 0 w 736"/>
              <a:gd name="T15" fmla="*/ 0 h 830"/>
              <a:gd name="T16" fmla="*/ 0 w 736"/>
              <a:gd name="T17" fmla="*/ 0 h 830"/>
              <a:gd name="T18" fmla="*/ 22 w 736"/>
              <a:gd name="T19" fmla="*/ 55 h 830"/>
              <a:gd name="T20" fmla="*/ 46 w 736"/>
              <a:gd name="T21" fmla="*/ 108 h 830"/>
              <a:gd name="T22" fmla="*/ 72 w 736"/>
              <a:gd name="T23" fmla="*/ 161 h 830"/>
              <a:gd name="T24" fmla="*/ 100 w 736"/>
              <a:gd name="T25" fmla="*/ 211 h 830"/>
              <a:gd name="T26" fmla="*/ 129 w 736"/>
              <a:gd name="T27" fmla="*/ 261 h 830"/>
              <a:gd name="T28" fmla="*/ 160 w 736"/>
              <a:gd name="T29" fmla="*/ 309 h 830"/>
              <a:gd name="T30" fmla="*/ 192 w 736"/>
              <a:gd name="T31" fmla="*/ 357 h 830"/>
              <a:gd name="T32" fmla="*/ 226 w 736"/>
              <a:gd name="T33" fmla="*/ 402 h 830"/>
              <a:gd name="T34" fmla="*/ 262 w 736"/>
              <a:gd name="T35" fmla="*/ 445 h 830"/>
              <a:gd name="T36" fmla="*/ 298 w 736"/>
              <a:gd name="T37" fmla="*/ 488 h 830"/>
              <a:gd name="T38" fmla="*/ 338 w 736"/>
              <a:gd name="T39" fmla="*/ 530 h 830"/>
              <a:gd name="T40" fmla="*/ 377 w 736"/>
              <a:gd name="T41" fmla="*/ 569 h 830"/>
              <a:gd name="T42" fmla="*/ 418 w 736"/>
              <a:gd name="T43" fmla="*/ 607 h 830"/>
              <a:gd name="T44" fmla="*/ 460 w 736"/>
              <a:gd name="T45" fmla="*/ 645 h 830"/>
              <a:gd name="T46" fmla="*/ 503 w 736"/>
              <a:gd name="T47" fmla="*/ 679 h 830"/>
              <a:gd name="T48" fmla="*/ 548 w 736"/>
              <a:gd name="T49" fmla="*/ 713 h 830"/>
              <a:gd name="T50" fmla="*/ 548 w 736"/>
              <a:gd name="T51" fmla="*/ 713 h 8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736" h="830">
                <a:moveTo>
                  <a:pt x="548" y="713"/>
                </a:moveTo>
                <a:lnTo>
                  <a:pt x="548" y="713"/>
                </a:lnTo>
                <a:lnTo>
                  <a:pt x="594" y="745"/>
                </a:lnTo>
                <a:lnTo>
                  <a:pt x="640" y="775"/>
                </a:lnTo>
                <a:lnTo>
                  <a:pt x="688" y="803"/>
                </a:lnTo>
                <a:lnTo>
                  <a:pt x="736" y="830"/>
                </a:lnTo>
                <a:lnTo>
                  <a:pt x="736" y="0"/>
                </a:lnTo>
                <a:lnTo>
                  <a:pt x="0" y="0"/>
                </a:lnTo>
                <a:lnTo>
                  <a:pt x="0" y="0"/>
                </a:lnTo>
                <a:lnTo>
                  <a:pt x="22" y="55"/>
                </a:lnTo>
                <a:lnTo>
                  <a:pt x="46" y="108"/>
                </a:lnTo>
                <a:lnTo>
                  <a:pt x="72" y="161"/>
                </a:lnTo>
                <a:lnTo>
                  <a:pt x="100" y="211"/>
                </a:lnTo>
                <a:lnTo>
                  <a:pt x="129" y="261"/>
                </a:lnTo>
                <a:lnTo>
                  <a:pt x="160" y="309"/>
                </a:lnTo>
                <a:lnTo>
                  <a:pt x="192" y="357"/>
                </a:lnTo>
                <a:lnTo>
                  <a:pt x="226" y="402"/>
                </a:lnTo>
                <a:lnTo>
                  <a:pt x="262" y="445"/>
                </a:lnTo>
                <a:lnTo>
                  <a:pt x="298" y="488"/>
                </a:lnTo>
                <a:lnTo>
                  <a:pt x="338" y="530"/>
                </a:lnTo>
                <a:lnTo>
                  <a:pt x="377" y="569"/>
                </a:lnTo>
                <a:lnTo>
                  <a:pt x="418" y="607"/>
                </a:lnTo>
                <a:lnTo>
                  <a:pt x="460" y="645"/>
                </a:lnTo>
                <a:lnTo>
                  <a:pt x="503" y="679"/>
                </a:lnTo>
                <a:lnTo>
                  <a:pt x="548" y="713"/>
                </a:lnTo>
                <a:lnTo>
                  <a:pt x="548" y="713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121917" tIns="60958" rIns="121917" bIns="60958" numCol="1" anchor="t" anchorCtr="0" compatLnSpc="1">
            <a:prstTxWarp prst="textNoShape">
              <a:avLst/>
            </a:prstTxWarp>
          </a:bodyPr>
          <a:lstStyle/>
          <a:p>
            <a:endParaRPr lang="fi-FI">
              <a:solidFill>
                <a:schemeClr val="tx2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 userDrawn="1">
            <p:ph idx="1"/>
          </p:nvPr>
        </p:nvSpPr>
        <p:spPr>
          <a:xfrm>
            <a:off x="7090164" y="1881330"/>
            <a:ext cx="3806370" cy="4524001"/>
          </a:xfrm>
        </p:spPr>
        <p:txBody>
          <a:bodyPr/>
          <a:lstStyle>
            <a:lvl5pPr>
              <a:defRPr sz="1600">
                <a:solidFill>
                  <a:srgbClr val="4D4F4F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577047" y="313787"/>
            <a:ext cx="10319487" cy="1299027"/>
          </a:xfrm>
        </p:spPr>
        <p:txBody>
          <a:bodyPr/>
          <a:lstStyle>
            <a:lvl1pPr>
              <a:defRPr>
                <a:solidFill>
                  <a:srgbClr val="4D4F4F"/>
                </a:solidFill>
              </a:defRPr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4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76264" y="1881188"/>
            <a:ext cx="6341270" cy="4524375"/>
          </a:xfrm>
        </p:spPr>
        <p:txBody>
          <a:bodyPr/>
          <a:lstStyle/>
          <a:p>
            <a:r>
              <a:rPr lang="fi-FI"/>
              <a:t>Lisää kaavio napsauttamalla kuvaketta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8213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kuv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10534649" y="5200652"/>
            <a:ext cx="1557867" cy="1756833"/>
          </a:xfrm>
          <a:custGeom>
            <a:avLst/>
            <a:gdLst>
              <a:gd name="T0" fmla="*/ 548 w 736"/>
              <a:gd name="T1" fmla="*/ 713 h 830"/>
              <a:gd name="T2" fmla="*/ 548 w 736"/>
              <a:gd name="T3" fmla="*/ 713 h 830"/>
              <a:gd name="T4" fmla="*/ 594 w 736"/>
              <a:gd name="T5" fmla="*/ 745 h 830"/>
              <a:gd name="T6" fmla="*/ 640 w 736"/>
              <a:gd name="T7" fmla="*/ 775 h 830"/>
              <a:gd name="T8" fmla="*/ 688 w 736"/>
              <a:gd name="T9" fmla="*/ 803 h 830"/>
              <a:gd name="T10" fmla="*/ 736 w 736"/>
              <a:gd name="T11" fmla="*/ 830 h 830"/>
              <a:gd name="T12" fmla="*/ 736 w 736"/>
              <a:gd name="T13" fmla="*/ 0 h 830"/>
              <a:gd name="T14" fmla="*/ 0 w 736"/>
              <a:gd name="T15" fmla="*/ 0 h 830"/>
              <a:gd name="T16" fmla="*/ 0 w 736"/>
              <a:gd name="T17" fmla="*/ 0 h 830"/>
              <a:gd name="T18" fmla="*/ 22 w 736"/>
              <a:gd name="T19" fmla="*/ 55 h 830"/>
              <a:gd name="T20" fmla="*/ 46 w 736"/>
              <a:gd name="T21" fmla="*/ 108 h 830"/>
              <a:gd name="T22" fmla="*/ 72 w 736"/>
              <a:gd name="T23" fmla="*/ 161 h 830"/>
              <a:gd name="T24" fmla="*/ 100 w 736"/>
              <a:gd name="T25" fmla="*/ 211 h 830"/>
              <a:gd name="T26" fmla="*/ 129 w 736"/>
              <a:gd name="T27" fmla="*/ 261 h 830"/>
              <a:gd name="T28" fmla="*/ 160 w 736"/>
              <a:gd name="T29" fmla="*/ 309 h 830"/>
              <a:gd name="T30" fmla="*/ 192 w 736"/>
              <a:gd name="T31" fmla="*/ 357 h 830"/>
              <a:gd name="T32" fmla="*/ 226 w 736"/>
              <a:gd name="T33" fmla="*/ 402 h 830"/>
              <a:gd name="T34" fmla="*/ 262 w 736"/>
              <a:gd name="T35" fmla="*/ 445 h 830"/>
              <a:gd name="T36" fmla="*/ 298 w 736"/>
              <a:gd name="T37" fmla="*/ 488 h 830"/>
              <a:gd name="T38" fmla="*/ 338 w 736"/>
              <a:gd name="T39" fmla="*/ 530 h 830"/>
              <a:gd name="T40" fmla="*/ 377 w 736"/>
              <a:gd name="T41" fmla="*/ 569 h 830"/>
              <a:gd name="T42" fmla="*/ 418 w 736"/>
              <a:gd name="T43" fmla="*/ 607 h 830"/>
              <a:gd name="T44" fmla="*/ 460 w 736"/>
              <a:gd name="T45" fmla="*/ 645 h 830"/>
              <a:gd name="T46" fmla="*/ 503 w 736"/>
              <a:gd name="T47" fmla="*/ 679 h 830"/>
              <a:gd name="T48" fmla="*/ 548 w 736"/>
              <a:gd name="T49" fmla="*/ 713 h 830"/>
              <a:gd name="T50" fmla="*/ 548 w 736"/>
              <a:gd name="T51" fmla="*/ 713 h 8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736" h="830">
                <a:moveTo>
                  <a:pt x="548" y="713"/>
                </a:moveTo>
                <a:lnTo>
                  <a:pt x="548" y="713"/>
                </a:lnTo>
                <a:lnTo>
                  <a:pt x="594" y="745"/>
                </a:lnTo>
                <a:lnTo>
                  <a:pt x="640" y="775"/>
                </a:lnTo>
                <a:lnTo>
                  <a:pt x="688" y="803"/>
                </a:lnTo>
                <a:lnTo>
                  <a:pt x="736" y="830"/>
                </a:lnTo>
                <a:lnTo>
                  <a:pt x="736" y="0"/>
                </a:lnTo>
                <a:lnTo>
                  <a:pt x="0" y="0"/>
                </a:lnTo>
                <a:lnTo>
                  <a:pt x="0" y="0"/>
                </a:lnTo>
                <a:lnTo>
                  <a:pt x="22" y="55"/>
                </a:lnTo>
                <a:lnTo>
                  <a:pt x="46" y="108"/>
                </a:lnTo>
                <a:lnTo>
                  <a:pt x="72" y="161"/>
                </a:lnTo>
                <a:lnTo>
                  <a:pt x="100" y="211"/>
                </a:lnTo>
                <a:lnTo>
                  <a:pt x="129" y="261"/>
                </a:lnTo>
                <a:lnTo>
                  <a:pt x="160" y="309"/>
                </a:lnTo>
                <a:lnTo>
                  <a:pt x="192" y="357"/>
                </a:lnTo>
                <a:lnTo>
                  <a:pt x="226" y="402"/>
                </a:lnTo>
                <a:lnTo>
                  <a:pt x="262" y="445"/>
                </a:lnTo>
                <a:lnTo>
                  <a:pt x="298" y="488"/>
                </a:lnTo>
                <a:lnTo>
                  <a:pt x="338" y="530"/>
                </a:lnTo>
                <a:lnTo>
                  <a:pt x="377" y="569"/>
                </a:lnTo>
                <a:lnTo>
                  <a:pt x="418" y="607"/>
                </a:lnTo>
                <a:lnTo>
                  <a:pt x="460" y="645"/>
                </a:lnTo>
                <a:lnTo>
                  <a:pt x="503" y="679"/>
                </a:lnTo>
                <a:lnTo>
                  <a:pt x="548" y="713"/>
                </a:lnTo>
                <a:lnTo>
                  <a:pt x="548" y="713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121917" tIns="60958" rIns="121917" bIns="60958" numCol="1" anchor="t" anchorCtr="0" compatLnSpc="1">
            <a:prstTxWarp prst="textNoShape">
              <a:avLst/>
            </a:prstTxWarp>
          </a:bodyPr>
          <a:lstStyle/>
          <a:p>
            <a:endParaRPr lang="fi-FI">
              <a:solidFill>
                <a:schemeClr val="tx2"/>
              </a:solidFill>
            </a:endParaRPr>
          </a:p>
        </p:txBody>
      </p:sp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577047" y="313787"/>
            <a:ext cx="10319487" cy="1299027"/>
          </a:xfrm>
        </p:spPr>
        <p:txBody>
          <a:bodyPr/>
          <a:lstStyle>
            <a:lvl1pPr>
              <a:defRPr>
                <a:solidFill>
                  <a:srgbClr val="4D4F4F"/>
                </a:solidFill>
              </a:defRPr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4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76263" y="1881188"/>
            <a:ext cx="10319487" cy="4524375"/>
          </a:xfrm>
        </p:spPr>
        <p:txBody>
          <a:bodyPr/>
          <a:lstStyle/>
          <a:p>
            <a:r>
              <a:rPr lang="fi-FI"/>
              <a:t>Lisää kaavio napsauttamalla kuvaketta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3048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kaksi kuvi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10534649" y="5200652"/>
            <a:ext cx="1557867" cy="1756833"/>
          </a:xfrm>
          <a:custGeom>
            <a:avLst/>
            <a:gdLst>
              <a:gd name="T0" fmla="*/ 548 w 736"/>
              <a:gd name="T1" fmla="*/ 713 h 830"/>
              <a:gd name="T2" fmla="*/ 548 w 736"/>
              <a:gd name="T3" fmla="*/ 713 h 830"/>
              <a:gd name="T4" fmla="*/ 594 w 736"/>
              <a:gd name="T5" fmla="*/ 745 h 830"/>
              <a:gd name="T6" fmla="*/ 640 w 736"/>
              <a:gd name="T7" fmla="*/ 775 h 830"/>
              <a:gd name="T8" fmla="*/ 688 w 736"/>
              <a:gd name="T9" fmla="*/ 803 h 830"/>
              <a:gd name="T10" fmla="*/ 736 w 736"/>
              <a:gd name="T11" fmla="*/ 830 h 830"/>
              <a:gd name="T12" fmla="*/ 736 w 736"/>
              <a:gd name="T13" fmla="*/ 0 h 830"/>
              <a:gd name="T14" fmla="*/ 0 w 736"/>
              <a:gd name="T15" fmla="*/ 0 h 830"/>
              <a:gd name="T16" fmla="*/ 0 w 736"/>
              <a:gd name="T17" fmla="*/ 0 h 830"/>
              <a:gd name="T18" fmla="*/ 22 w 736"/>
              <a:gd name="T19" fmla="*/ 55 h 830"/>
              <a:gd name="T20" fmla="*/ 46 w 736"/>
              <a:gd name="T21" fmla="*/ 108 h 830"/>
              <a:gd name="T22" fmla="*/ 72 w 736"/>
              <a:gd name="T23" fmla="*/ 161 h 830"/>
              <a:gd name="T24" fmla="*/ 100 w 736"/>
              <a:gd name="T25" fmla="*/ 211 h 830"/>
              <a:gd name="T26" fmla="*/ 129 w 736"/>
              <a:gd name="T27" fmla="*/ 261 h 830"/>
              <a:gd name="T28" fmla="*/ 160 w 736"/>
              <a:gd name="T29" fmla="*/ 309 h 830"/>
              <a:gd name="T30" fmla="*/ 192 w 736"/>
              <a:gd name="T31" fmla="*/ 357 h 830"/>
              <a:gd name="T32" fmla="*/ 226 w 736"/>
              <a:gd name="T33" fmla="*/ 402 h 830"/>
              <a:gd name="T34" fmla="*/ 262 w 736"/>
              <a:gd name="T35" fmla="*/ 445 h 830"/>
              <a:gd name="T36" fmla="*/ 298 w 736"/>
              <a:gd name="T37" fmla="*/ 488 h 830"/>
              <a:gd name="T38" fmla="*/ 338 w 736"/>
              <a:gd name="T39" fmla="*/ 530 h 830"/>
              <a:gd name="T40" fmla="*/ 377 w 736"/>
              <a:gd name="T41" fmla="*/ 569 h 830"/>
              <a:gd name="T42" fmla="*/ 418 w 736"/>
              <a:gd name="T43" fmla="*/ 607 h 830"/>
              <a:gd name="T44" fmla="*/ 460 w 736"/>
              <a:gd name="T45" fmla="*/ 645 h 830"/>
              <a:gd name="T46" fmla="*/ 503 w 736"/>
              <a:gd name="T47" fmla="*/ 679 h 830"/>
              <a:gd name="T48" fmla="*/ 548 w 736"/>
              <a:gd name="T49" fmla="*/ 713 h 830"/>
              <a:gd name="T50" fmla="*/ 548 w 736"/>
              <a:gd name="T51" fmla="*/ 713 h 8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736" h="830">
                <a:moveTo>
                  <a:pt x="548" y="713"/>
                </a:moveTo>
                <a:lnTo>
                  <a:pt x="548" y="713"/>
                </a:lnTo>
                <a:lnTo>
                  <a:pt x="594" y="745"/>
                </a:lnTo>
                <a:lnTo>
                  <a:pt x="640" y="775"/>
                </a:lnTo>
                <a:lnTo>
                  <a:pt x="688" y="803"/>
                </a:lnTo>
                <a:lnTo>
                  <a:pt x="736" y="830"/>
                </a:lnTo>
                <a:lnTo>
                  <a:pt x="736" y="0"/>
                </a:lnTo>
                <a:lnTo>
                  <a:pt x="0" y="0"/>
                </a:lnTo>
                <a:lnTo>
                  <a:pt x="0" y="0"/>
                </a:lnTo>
                <a:lnTo>
                  <a:pt x="22" y="55"/>
                </a:lnTo>
                <a:lnTo>
                  <a:pt x="46" y="108"/>
                </a:lnTo>
                <a:lnTo>
                  <a:pt x="72" y="161"/>
                </a:lnTo>
                <a:lnTo>
                  <a:pt x="100" y="211"/>
                </a:lnTo>
                <a:lnTo>
                  <a:pt x="129" y="261"/>
                </a:lnTo>
                <a:lnTo>
                  <a:pt x="160" y="309"/>
                </a:lnTo>
                <a:lnTo>
                  <a:pt x="192" y="357"/>
                </a:lnTo>
                <a:lnTo>
                  <a:pt x="226" y="402"/>
                </a:lnTo>
                <a:lnTo>
                  <a:pt x="262" y="445"/>
                </a:lnTo>
                <a:lnTo>
                  <a:pt x="298" y="488"/>
                </a:lnTo>
                <a:lnTo>
                  <a:pt x="338" y="530"/>
                </a:lnTo>
                <a:lnTo>
                  <a:pt x="377" y="569"/>
                </a:lnTo>
                <a:lnTo>
                  <a:pt x="418" y="607"/>
                </a:lnTo>
                <a:lnTo>
                  <a:pt x="460" y="645"/>
                </a:lnTo>
                <a:lnTo>
                  <a:pt x="503" y="679"/>
                </a:lnTo>
                <a:lnTo>
                  <a:pt x="548" y="713"/>
                </a:lnTo>
                <a:lnTo>
                  <a:pt x="548" y="713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121917" tIns="60958" rIns="121917" bIns="60958" numCol="1" anchor="t" anchorCtr="0" compatLnSpc="1">
            <a:prstTxWarp prst="textNoShape">
              <a:avLst/>
            </a:prstTxWarp>
          </a:bodyPr>
          <a:lstStyle/>
          <a:p>
            <a:endParaRPr lang="fi-FI">
              <a:solidFill>
                <a:schemeClr val="tx2"/>
              </a:solidFill>
            </a:endParaRPr>
          </a:p>
        </p:txBody>
      </p:sp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577047" y="313787"/>
            <a:ext cx="10319487" cy="1299027"/>
          </a:xfrm>
        </p:spPr>
        <p:txBody>
          <a:bodyPr/>
          <a:lstStyle>
            <a:lvl1pPr>
              <a:defRPr>
                <a:solidFill>
                  <a:srgbClr val="4D4F4F"/>
                </a:solidFill>
              </a:defRPr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4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76264" y="1881188"/>
            <a:ext cx="5010498" cy="4524375"/>
          </a:xfrm>
        </p:spPr>
        <p:txBody>
          <a:bodyPr/>
          <a:lstStyle/>
          <a:p>
            <a:r>
              <a:rPr lang="fi-FI"/>
              <a:t>Lisää kaavio napsauttamalla kuvaketta</a:t>
            </a:r>
            <a:endParaRPr lang="en-US"/>
          </a:p>
        </p:txBody>
      </p:sp>
      <p:sp>
        <p:nvSpPr>
          <p:cNvPr id="5" name="Chart Placeholder 3">
            <a:extLst>
              <a:ext uri="{FF2B5EF4-FFF2-40B4-BE49-F238E27FC236}">
                <a16:creationId xmlns:a16="http://schemas.microsoft.com/office/drawing/2014/main" id="{4BD62490-E853-BD46-944F-A756B01F2949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>
          <a:xfrm>
            <a:off x="5897188" y="1881188"/>
            <a:ext cx="5010498" cy="4524375"/>
          </a:xfrm>
        </p:spPr>
        <p:txBody>
          <a:bodyPr/>
          <a:lstStyle/>
          <a:p>
            <a:r>
              <a:rPr lang="fi-FI"/>
              <a:t>Lisää kaavio napsauttamalla kuvaketta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25800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io oike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10534649" y="5200652"/>
            <a:ext cx="1557867" cy="1756833"/>
          </a:xfrm>
          <a:custGeom>
            <a:avLst/>
            <a:gdLst>
              <a:gd name="T0" fmla="*/ 548 w 736"/>
              <a:gd name="T1" fmla="*/ 713 h 830"/>
              <a:gd name="T2" fmla="*/ 548 w 736"/>
              <a:gd name="T3" fmla="*/ 713 h 830"/>
              <a:gd name="T4" fmla="*/ 594 w 736"/>
              <a:gd name="T5" fmla="*/ 745 h 830"/>
              <a:gd name="T6" fmla="*/ 640 w 736"/>
              <a:gd name="T7" fmla="*/ 775 h 830"/>
              <a:gd name="T8" fmla="*/ 688 w 736"/>
              <a:gd name="T9" fmla="*/ 803 h 830"/>
              <a:gd name="T10" fmla="*/ 736 w 736"/>
              <a:gd name="T11" fmla="*/ 830 h 830"/>
              <a:gd name="T12" fmla="*/ 736 w 736"/>
              <a:gd name="T13" fmla="*/ 0 h 830"/>
              <a:gd name="T14" fmla="*/ 0 w 736"/>
              <a:gd name="T15" fmla="*/ 0 h 830"/>
              <a:gd name="T16" fmla="*/ 0 w 736"/>
              <a:gd name="T17" fmla="*/ 0 h 830"/>
              <a:gd name="T18" fmla="*/ 22 w 736"/>
              <a:gd name="T19" fmla="*/ 55 h 830"/>
              <a:gd name="T20" fmla="*/ 46 w 736"/>
              <a:gd name="T21" fmla="*/ 108 h 830"/>
              <a:gd name="T22" fmla="*/ 72 w 736"/>
              <a:gd name="T23" fmla="*/ 161 h 830"/>
              <a:gd name="T24" fmla="*/ 100 w 736"/>
              <a:gd name="T25" fmla="*/ 211 h 830"/>
              <a:gd name="T26" fmla="*/ 129 w 736"/>
              <a:gd name="T27" fmla="*/ 261 h 830"/>
              <a:gd name="T28" fmla="*/ 160 w 736"/>
              <a:gd name="T29" fmla="*/ 309 h 830"/>
              <a:gd name="T30" fmla="*/ 192 w 736"/>
              <a:gd name="T31" fmla="*/ 357 h 830"/>
              <a:gd name="T32" fmla="*/ 226 w 736"/>
              <a:gd name="T33" fmla="*/ 402 h 830"/>
              <a:gd name="T34" fmla="*/ 262 w 736"/>
              <a:gd name="T35" fmla="*/ 445 h 830"/>
              <a:gd name="T36" fmla="*/ 298 w 736"/>
              <a:gd name="T37" fmla="*/ 488 h 830"/>
              <a:gd name="T38" fmla="*/ 338 w 736"/>
              <a:gd name="T39" fmla="*/ 530 h 830"/>
              <a:gd name="T40" fmla="*/ 377 w 736"/>
              <a:gd name="T41" fmla="*/ 569 h 830"/>
              <a:gd name="T42" fmla="*/ 418 w 736"/>
              <a:gd name="T43" fmla="*/ 607 h 830"/>
              <a:gd name="T44" fmla="*/ 460 w 736"/>
              <a:gd name="T45" fmla="*/ 645 h 830"/>
              <a:gd name="T46" fmla="*/ 503 w 736"/>
              <a:gd name="T47" fmla="*/ 679 h 830"/>
              <a:gd name="T48" fmla="*/ 548 w 736"/>
              <a:gd name="T49" fmla="*/ 713 h 830"/>
              <a:gd name="T50" fmla="*/ 548 w 736"/>
              <a:gd name="T51" fmla="*/ 713 h 8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736" h="830">
                <a:moveTo>
                  <a:pt x="548" y="713"/>
                </a:moveTo>
                <a:lnTo>
                  <a:pt x="548" y="713"/>
                </a:lnTo>
                <a:lnTo>
                  <a:pt x="594" y="745"/>
                </a:lnTo>
                <a:lnTo>
                  <a:pt x="640" y="775"/>
                </a:lnTo>
                <a:lnTo>
                  <a:pt x="688" y="803"/>
                </a:lnTo>
                <a:lnTo>
                  <a:pt x="736" y="830"/>
                </a:lnTo>
                <a:lnTo>
                  <a:pt x="736" y="0"/>
                </a:lnTo>
                <a:lnTo>
                  <a:pt x="0" y="0"/>
                </a:lnTo>
                <a:lnTo>
                  <a:pt x="0" y="0"/>
                </a:lnTo>
                <a:lnTo>
                  <a:pt x="22" y="55"/>
                </a:lnTo>
                <a:lnTo>
                  <a:pt x="46" y="108"/>
                </a:lnTo>
                <a:lnTo>
                  <a:pt x="72" y="161"/>
                </a:lnTo>
                <a:lnTo>
                  <a:pt x="100" y="211"/>
                </a:lnTo>
                <a:lnTo>
                  <a:pt x="129" y="261"/>
                </a:lnTo>
                <a:lnTo>
                  <a:pt x="160" y="309"/>
                </a:lnTo>
                <a:lnTo>
                  <a:pt x="192" y="357"/>
                </a:lnTo>
                <a:lnTo>
                  <a:pt x="226" y="402"/>
                </a:lnTo>
                <a:lnTo>
                  <a:pt x="262" y="445"/>
                </a:lnTo>
                <a:lnTo>
                  <a:pt x="298" y="488"/>
                </a:lnTo>
                <a:lnTo>
                  <a:pt x="338" y="530"/>
                </a:lnTo>
                <a:lnTo>
                  <a:pt x="377" y="569"/>
                </a:lnTo>
                <a:lnTo>
                  <a:pt x="418" y="607"/>
                </a:lnTo>
                <a:lnTo>
                  <a:pt x="460" y="645"/>
                </a:lnTo>
                <a:lnTo>
                  <a:pt x="503" y="679"/>
                </a:lnTo>
                <a:lnTo>
                  <a:pt x="548" y="713"/>
                </a:lnTo>
                <a:lnTo>
                  <a:pt x="548" y="713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121917" tIns="60958" rIns="121917" bIns="60958" numCol="1" anchor="t" anchorCtr="0" compatLnSpc="1">
            <a:prstTxWarp prst="textNoShape">
              <a:avLst/>
            </a:prstTxWarp>
          </a:bodyPr>
          <a:lstStyle/>
          <a:p>
            <a:endParaRPr lang="fi-FI">
              <a:solidFill>
                <a:schemeClr val="tx2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 userDrawn="1">
            <p:ph idx="1"/>
          </p:nvPr>
        </p:nvSpPr>
        <p:spPr>
          <a:xfrm>
            <a:off x="576264" y="1881330"/>
            <a:ext cx="3806370" cy="4524001"/>
          </a:xfrm>
        </p:spPr>
        <p:txBody>
          <a:bodyPr/>
          <a:lstStyle>
            <a:lvl5pPr>
              <a:defRPr sz="1600">
                <a:solidFill>
                  <a:srgbClr val="4D4F4F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577047" y="313787"/>
            <a:ext cx="10319487" cy="1299027"/>
          </a:xfrm>
        </p:spPr>
        <p:txBody>
          <a:bodyPr/>
          <a:lstStyle>
            <a:lvl1pPr>
              <a:defRPr>
                <a:solidFill>
                  <a:srgbClr val="4D4F4F"/>
                </a:solidFill>
              </a:defRPr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4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4555264" y="1881188"/>
            <a:ext cx="6341270" cy="4524375"/>
          </a:xfrm>
        </p:spPr>
        <p:txBody>
          <a:bodyPr/>
          <a:lstStyle/>
          <a:p>
            <a:r>
              <a:rPr lang="fi-FI"/>
              <a:t>Lisää kaavio napsauttamalla kuvaketta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745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kuvituksell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87624" y="6356352"/>
            <a:ext cx="805069" cy="3651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FD5705"/>
                </a:solidFill>
              </a:defRPr>
            </a:lvl1pPr>
          </a:lstStyle>
          <a:p>
            <a:fld id="{4A5902E6-C54A-9745-A6CA-6B67B09BB7A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3905" y="6411557"/>
            <a:ext cx="3364144" cy="180000"/>
          </a:xfrm>
          <a:prstGeom prst="rect">
            <a:avLst/>
          </a:prstGeom>
        </p:spPr>
      </p:pic>
      <p:pic>
        <p:nvPicPr>
          <p:cNvPr id="9" name="Picture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943" t="7995" r="6816"/>
          <a:stretch/>
        </p:blipFill>
        <p:spPr>
          <a:xfrm>
            <a:off x="5792" y="1964553"/>
            <a:ext cx="12186207" cy="4237816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838201" y="483926"/>
            <a:ext cx="7092564" cy="1001864"/>
          </a:xfrm>
        </p:spPr>
        <p:txBody>
          <a:bodyPr anchor="ctr">
            <a:normAutofit/>
          </a:bodyPr>
          <a:lstStyle>
            <a:lvl1pPr algn="l">
              <a:defRPr sz="3000">
                <a:solidFill>
                  <a:schemeClr val="accent6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pic>
        <p:nvPicPr>
          <p:cNvPr id="10" name="Kuva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2811" y="291195"/>
            <a:ext cx="1240989" cy="1299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6167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06" userDrawn="1">
          <p15:clr>
            <a:srgbClr val="FBAE40"/>
          </p15:clr>
        </p15:guide>
        <p15:guide id="2" pos="513" userDrawn="1">
          <p15:clr>
            <a:srgbClr val="FBAE40"/>
          </p15:clr>
        </p15:guide>
        <p15:guide id="3" pos="7167" userDrawn="1">
          <p15:clr>
            <a:srgbClr val="FBAE40"/>
          </p15:clr>
        </p15:guide>
        <p15:guide id="4" orient="horz" pos="1797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kuvituksell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030" t="9936" r="7301"/>
          <a:stretch/>
        </p:blipFill>
        <p:spPr>
          <a:xfrm>
            <a:off x="0" y="1931243"/>
            <a:ext cx="12192000" cy="4272148"/>
          </a:xfrm>
          <a:prstGeom prst="rect">
            <a:avLst/>
          </a:prstGeom>
        </p:spPr>
      </p:pic>
      <p:sp>
        <p:nvSpPr>
          <p:cNvPr id="12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87624" y="6356352"/>
            <a:ext cx="805069" cy="3651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FD5705"/>
                </a:solidFill>
              </a:defRPr>
            </a:lvl1pPr>
          </a:lstStyle>
          <a:p>
            <a:fld id="{4A5902E6-C54A-9745-A6CA-6B67B09BB7A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3905" y="6411557"/>
            <a:ext cx="3364144" cy="180000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838201" y="483926"/>
            <a:ext cx="7092564" cy="1001864"/>
          </a:xfrm>
        </p:spPr>
        <p:txBody>
          <a:bodyPr anchor="ctr">
            <a:normAutofit/>
          </a:bodyPr>
          <a:lstStyle>
            <a:lvl1pPr algn="l">
              <a:defRPr sz="3000">
                <a:solidFill>
                  <a:schemeClr val="accent6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pic>
        <p:nvPicPr>
          <p:cNvPr id="7" name="Kuva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2811" y="291195"/>
            <a:ext cx="1240989" cy="1299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72025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06" userDrawn="1">
          <p15:clr>
            <a:srgbClr val="FBAE40"/>
          </p15:clr>
        </p15:guide>
        <p15:guide id="2" pos="513" userDrawn="1">
          <p15:clr>
            <a:srgbClr val="FBAE40"/>
          </p15:clr>
        </p15:guide>
        <p15:guide id="3" pos="7167" userDrawn="1">
          <p15:clr>
            <a:srgbClr val="FBAE40"/>
          </p15:clr>
        </p15:guide>
        <p15:guide id="4" orient="horz" pos="1888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kuvituksella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6810" t="6810" r="2480"/>
          <a:stretch/>
        </p:blipFill>
        <p:spPr>
          <a:xfrm flipH="1">
            <a:off x="0" y="1936033"/>
            <a:ext cx="12192000" cy="4272235"/>
          </a:xfrm>
          <a:prstGeom prst="rect">
            <a:avLst/>
          </a:prstGeom>
        </p:spPr>
      </p:pic>
      <p:sp>
        <p:nvSpPr>
          <p:cNvPr id="11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87624" y="6356352"/>
            <a:ext cx="805069" cy="3651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FD5705"/>
                </a:solidFill>
              </a:defRPr>
            </a:lvl1pPr>
          </a:lstStyle>
          <a:p>
            <a:fld id="{4A5902E6-C54A-9745-A6CA-6B67B09BB7A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2" name="Picture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3905" y="6411557"/>
            <a:ext cx="3364144" cy="180000"/>
          </a:xfrm>
          <a:prstGeom prst="rect">
            <a:avLst/>
          </a:prstGeom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838201" y="483926"/>
            <a:ext cx="7092564" cy="1001864"/>
          </a:xfrm>
        </p:spPr>
        <p:txBody>
          <a:bodyPr anchor="ctr">
            <a:normAutofit/>
          </a:bodyPr>
          <a:lstStyle>
            <a:lvl1pPr algn="l">
              <a:defRPr sz="3000">
                <a:solidFill>
                  <a:schemeClr val="accent6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pic>
        <p:nvPicPr>
          <p:cNvPr id="7" name="Kuva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2811" y="291195"/>
            <a:ext cx="1240989" cy="1299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576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06" userDrawn="1">
          <p15:clr>
            <a:srgbClr val="FBAE40"/>
          </p15:clr>
        </p15:guide>
        <p15:guide id="2" pos="513" userDrawn="1">
          <p15:clr>
            <a:srgbClr val="FBAE40"/>
          </p15:clr>
        </p15:guide>
        <p15:guide id="3" pos="7167" userDrawn="1">
          <p15:clr>
            <a:srgbClr val="FBAE40"/>
          </p15:clr>
        </p15:guide>
        <p15:guide id="4" orient="horz" pos="1888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kuvituksella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38201" y="483926"/>
            <a:ext cx="7092564" cy="1001864"/>
          </a:xfrm>
        </p:spPr>
        <p:txBody>
          <a:bodyPr anchor="ctr">
            <a:normAutofit/>
          </a:bodyPr>
          <a:lstStyle>
            <a:lvl1pPr algn="l">
              <a:defRPr sz="3000">
                <a:solidFill>
                  <a:schemeClr val="accent6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pic>
        <p:nvPicPr>
          <p:cNvPr id="2" name="Pictur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648" t="7876" r="4679"/>
          <a:stretch/>
        </p:blipFill>
        <p:spPr>
          <a:xfrm>
            <a:off x="1" y="1919049"/>
            <a:ext cx="12191999" cy="4272206"/>
          </a:xfrm>
          <a:prstGeom prst="rect">
            <a:avLst/>
          </a:prstGeom>
        </p:spPr>
      </p:pic>
      <p:sp>
        <p:nvSpPr>
          <p:cNvPr id="11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87624" y="6356352"/>
            <a:ext cx="805069" cy="3651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FD5705"/>
                </a:solidFill>
              </a:defRPr>
            </a:lvl1pPr>
          </a:lstStyle>
          <a:p>
            <a:fld id="{4A5902E6-C54A-9745-A6CA-6B67B09BB7A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2" name="Picture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3905" y="6411557"/>
            <a:ext cx="3364144" cy="180000"/>
          </a:xfrm>
          <a:prstGeom prst="rect">
            <a:avLst/>
          </a:prstGeom>
        </p:spPr>
      </p:pic>
      <p:pic>
        <p:nvPicPr>
          <p:cNvPr id="7" name="Kuva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2811" y="291195"/>
            <a:ext cx="1240989" cy="1299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2766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06" userDrawn="1">
          <p15:clr>
            <a:srgbClr val="FBAE40"/>
          </p15:clr>
        </p15:guide>
        <p15:guide id="2" pos="513" userDrawn="1">
          <p15:clr>
            <a:srgbClr val="FBAE40"/>
          </p15:clr>
        </p15:guide>
        <p15:guide id="3" pos="7167" userDrawn="1">
          <p15:clr>
            <a:srgbClr val="FBAE40"/>
          </p15:clr>
        </p15:guide>
        <p15:guide id="4" orient="horz" pos="1888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log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7890933" cy="1325563"/>
          </a:xfrm>
        </p:spPr>
        <p:txBody>
          <a:bodyPr/>
          <a:lstStyle>
            <a:lvl1pPr>
              <a:defRPr b="1">
                <a:solidFill>
                  <a:schemeClr val="accent6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50000"/>
                  </a:schemeClr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11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87624" y="6356352"/>
            <a:ext cx="805069" cy="3651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FD5705"/>
                </a:solidFill>
              </a:defRPr>
            </a:lvl1pPr>
          </a:lstStyle>
          <a:p>
            <a:fld id="{4A5902E6-C54A-9745-A6CA-6B67B09BB7A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2" name="Picture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3905" y="6411557"/>
            <a:ext cx="3364144" cy="180000"/>
          </a:xfrm>
          <a:prstGeom prst="rect">
            <a:avLst/>
          </a:prstGeom>
        </p:spPr>
      </p:pic>
      <p:pic>
        <p:nvPicPr>
          <p:cNvPr id="4" name="Kuva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2811" y="291195"/>
            <a:ext cx="1240989" cy="1299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0967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 log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8221133" cy="1325563"/>
          </a:xfrm>
        </p:spPr>
        <p:txBody>
          <a:bodyPr/>
          <a:lstStyle>
            <a:lvl1pPr>
              <a:defRPr b="1">
                <a:solidFill>
                  <a:schemeClr val="accent6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50000"/>
                  </a:schemeClr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50000"/>
                  </a:schemeClr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12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87624" y="6356352"/>
            <a:ext cx="805069" cy="3651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FD5705"/>
                </a:solidFill>
              </a:defRPr>
            </a:lvl1pPr>
          </a:lstStyle>
          <a:p>
            <a:fld id="{4A5902E6-C54A-9745-A6CA-6B67B09BB7A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3905" y="6411557"/>
            <a:ext cx="3364144" cy="180000"/>
          </a:xfrm>
          <a:prstGeom prst="rect">
            <a:avLst/>
          </a:prstGeom>
        </p:spPr>
      </p:pic>
      <p:pic>
        <p:nvPicPr>
          <p:cNvPr id="8" name="Kuva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2811" y="291195"/>
            <a:ext cx="1240989" cy="1299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85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ä ja kuva log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8221133" cy="1325563"/>
          </a:xfrm>
        </p:spPr>
        <p:txBody>
          <a:bodyPr/>
          <a:lstStyle>
            <a:lvl1pPr>
              <a:defRPr b="1">
                <a:solidFill>
                  <a:schemeClr val="accent6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50000"/>
                  </a:schemeClr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12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87624" y="6356352"/>
            <a:ext cx="805069" cy="3651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FD5705"/>
                </a:solidFill>
              </a:defRPr>
            </a:lvl1pPr>
          </a:lstStyle>
          <a:p>
            <a:fld id="{4A5902E6-C54A-9745-A6CA-6B67B09BB7A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3905" y="6411557"/>
            <a:ext cx="3364144" cy="180000"/>
          </a:xfrm>
          <a:prstGeom prst="rect">
            <a:avLst/>
          </a:prstGeom>
        </p:spPr>
      </p:pic>
      <p:pic>
        <p:nvPicPr>
          <p:cNvPr id="8" name="Kuva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2811" y="291195"/>
            <a:ext cx="1240989" cy="1299836"/>
          </a:xfrm>
          <a:prstGeom prst="rect">
            <a:avLst/>
          </a:prstGeom>
        </p:spPr>
      </p:pic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8713EE1E-4178-A44C-9A4F-90DA8E92F3C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72202" y="1825625"/>
            <a:ext cx="5319711" cy="4351338"/>
          </a:xfrm>
        </p:spPr>
        <p:txBody>
          <a:bodyPr/>
          <a:lstStyle/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57260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260138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62" r:id="rId7"/>
    <p:sldLayoutId id="2147483664" r:id="rId8"/>
    <p:sldLayoutId id="2147483691" r:id="rId9"/>
    <p:sldLayoutId id="2147483668" r:id="rId10"/>
    <p:sldLayoutId id="2147483692" r:id="rId11"/>
    <p:sldLayoutId id="2147483693" r:id="rId12"/>
    <p:sldLayoutId id="2147483694" r:id="rId13"/>
    <p:sldLayoutId id="2147483666" r:id="rId14"/>
    <p:sldLayoutId id="2147483667" r:id="rId15"/>
    <p:sldLayoutId id="2147483684" r:id="rId16"/>
    <p:sldLayoutId id="2147483686" r:id="rId17"/>
    <p:sldLayoutId id="2147483687" r:id="rId18"/>
    <p:sldLayoutId id="2147483689" r:id="rId19"/>
    <p:sldLayoutId id="2147483683" r:id="rId20"/>
    <p:sldLayoutId id="2147483688" r:id="rId21"/>
    <p:sldLayoutId id="2147483690" r:id="rId22"/>
    <p:sldLayoutId id="2147483685" r:id="rId23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chemeClr val="accent6">
              <a:lumMod val="50000"/>
            </a:schemeClr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stm.fi/hanke?tunnus=STM064:00/2025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2411A3-1927-654F-B8CC-F6803D406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Neuvottelukunnan kokous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357869-4EB6-264E-8D21-74F91243EC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fi-FI"/>
              <a:t>18.12.2025</a:t>
            </a:r>
          </a:p>
        </p:txBody>
      </p:sp>
    </p:spTree>
    <p:extLst>
      <p:ext uri="{BB962C8B-B14F-4D97-AF65-F5344CB8AC3E}">
        <p14:creationId xmlns:p14="http://schemas.microsoft.com/office/powerpoint/2010/main" val="35995980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5AF746A-AF96-8A13-2B8F-DBBBEC22A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>
                <a:solidFill>
                  <a:schemeClr val="accent6">
                    <a:lumMod val="49000"/>
                  </a:schemeClr>
                </a:solidFill>
              </a:rPr>
              <a:t>Vuoden 2027 valmistelu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31C2ABD-1032-1151-E832-99B1AAF309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Jaettavissa oleva avustusmäärä </a:t>
            </a:r>
            <a:r>
              <a:rPr lang="fi-FI">
                <a:solidFill>
                  <a:srgbClr val="4D4F4F"/>
                </a:solidFill>
              </a:rPr>
              <a:t>n. 240 milj. € (kehyspäätös 4/25)</a:t>
            </a:r>
          </a:p>
          <a:p>
            <a:pPr lvl="1"/>
            <a:r>
              <a:rPr lang="fi-FI"/>
              <a:t>Uusien avustusten hausta päättäminen</a:t>
            </a:r>
            <a:endParaRPr lang="fi-FI">
              <a:cs typeface="Arial"/>
            </a:endParaRPr>
          </a:p>
          <a:p>
            <a:endParaRPr lang="fi-FI"/>
          </a:p>
          <a:p>
            <a:r>
              <a:rPr lang="fi-FI"/>
              <a:t>Valmistautuminen väheneviin avustusvaroihin</a:t>
            </a:r>
            <a:endParaRPr lang="fi-FI">
              <a:cs typeface="Arial"/>
            </a:endParaRPr>
          </a:p>
          <a:p>
            <a:endParaRPr lang="fi-FI">
              <a:cs typeface="Arial"/>
            </a:endParaRPr>
          </a:p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40BBAC7-00FD-F0A6-7A54-5E91BCA19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902E6-C54A-9745-A6CA-6B67B09BB7A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214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4B6212DC-26A3-D62D-26B9-0AB21BAA9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902E6-C54A-9745-A6CA-6B67B09BB7A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31A7B407-2843-8B45-915A-306ABDD88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7663" y="483926"/>
            <a:ext cx="7493102" cy="1001864"/>
          </a:xfrm>
        </p:spPr>
        <p:txBody>
          <a:bodyPr>
            <a:normAutofit/>
          </a:bodyPr>
          <a:lstStyle/>
          <a:p>
            <a:r>
              <a:rPr lang="fi-FI" sz="2400">
                <a:solidFill>
                  <a:schemeClr val="accent6">
                    <a:lumMod val="49000"/>
                  </a:schemeClr>
                </a:solidFill>
                <a:effectLst/>
                <a:latin typeface="Arial"/>
                <a:ea typeface="Times New Roman" panose="02020603050405020304" pitchFamily="18" charset="0"/>
                <a:cs typeface="Arial"/>
              </a:rPr>
              <a:t>Neuvottelukunnan ensi vuoden työskentely</a:t>
            </a:r>
            <a:endParaRPr lang="fi-FI" sz="2400">
              <a:solidFill>
                <a:schemeClr val="accent6">
                  <a:lumMod val="49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516266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AC62822-1E60-738D-B646-444D9B3B6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>
                <a:solidFill>
                  <a:schemeClr val="accent6">
                    <a:lumMod val="49000"/>
                  </a:schemeClr>
                </a:solidFill>
              </a:rPr>
              <a:t>Kokoukset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E3F9949-60D1-38D5-5DF3-B7DB6D0663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87087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5.12.2025 klo 9.30 – 11.30</a:t>
            </a:r>
          </a:p>
          <a:p>
            <a:r>
              <a:rPr lang="fi-FI"/>
              <a:t>16.4.2025 klo 9.30 – 11.30</a:t>
            </a:r>
            <a:endParaRPr lang="fi-FI">
              <a:cs typeface="Arial"/>
            </a:endParaRPr>
          </a:p>
          <a:p>
            <a:r>
              <a:rPr lang="fi-FI"/>
              <a:t>Tarvittaessa keväälle lisäkokouksia (TEAMS)</a:t>
            </a:r>
            <a:endParaRPr lang="fi-FI">
              <a:cs typeface="Arial"/>
            </a:endParaRPr>
          </a:p>
          <a:p>
            <a:r>
              <a:rPr lang="fi-FI"/>
              <a:t>Jaoston ja neuvottelukunnan yhteinen tapaaminen kesäkuulle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EE3899DC-0158-1E57-5BF1-2AA56BE94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902E6-C54A-9745-A6CA-6B67B09BB7A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4266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9714C60-B12D-86E7-0A0C-46D9529B85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582538"/>
            <a:ext cx="10833846" cy="1001864"/>
          </a:xfrm>
        </p:spPr>
        <p:txBody>
          <a:bodyPr>
            <a:noAutofit/>
          </a:bodyPr>
          <a:lstStyle/>
          <a:p>
            <a:r>
              <a:rPr lang="fi-FI" sz="2400" err="1">
                <a:solidFill>
                  <a:schemeClr val="accent6">
                    <a:lumMod val="49000"/>
                  </a:schemeClr>
                </a:solidFill>
                <a:effectLst/>
                <a:latin typeface="Arial"/>
                <a:ea typeface="Times New Roman" panose="02020603050405020304" pitchFamily="18" charset="0"/>
                <a:cs typeface="Arial"/>
              </a:rPr>
              <a:t>STEAn</a:t>
            </a:r>
            <a:r>
              <a:rPr lang="fi-FI" sz="2400">
                <a:solidFill>
                  <a:schemeClr val="accent6">
                    <a:lumMod val="49000"/>
                  </a:schemeClr>
                </a:solidFill>
                <a:effectLst/>
                <a:latin typeface="Arial"/>
                <a:ea typeface="Times New Roman" panose="02020603050405020304" pitchFamily="18" charset="0"/>
                <a:cs typeface="Arial"/>
              </a:rPr>
              <a:t> asemaa koskeva säädösvalmistelu </a:t>
            </a:r>
            <a:br>
              <a:rPr lang="fi-FI" sz="24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fi-FI" sz="2400">
                <a:solidFill>
                  <a:schemeClr val="accent6">
                    <a:lumMod val="49000"/>
                  </a:schemeClr>
                </a:solidFill>
                <a:effectLst/>
                <a:latin typeface="Arial"/>
                <a:ea typeface="Times New Roman" panose="02020603050405020304" pitchFamily="18" charset="0"/>
                <a:cs typeface="Arial"/>
              </a:rPr>
              <a:t>(</a:t>
            </a:r>
            <a:r>
              <a:rPr lang="fi-FI" sz="2400" err="1">
                <a:solidFill>
                  <a:schemeClr val="accent6">
                    <a:lumMod val="49000"/>
                  </a:schemeClr>
                </a:solidFill>
                <a:effectLst/>
                <a:latin typeface="Arial"/>
                <a:ea typeface="Times New Roman" panose="02020603050405020304" pitchFamily="18" charset="0"/>
                <a:cs typeface="Arial"/>
              </a:rPr>
              <a:t>Annakaisa</a:t>
            </a:r>
            <a:r>
              <a:rPr lang="fi-FI" sz="2400">
                <a:solidFill>
                  <a:schemeClr val="accent6">
                    <a:lumMod val="49000"/>
                  </a:schemeClr>
                </a:solidFill>
                <a:effectLst/>
                <a:latin typeface="Arial"/>
                <a:ea typeface="Times New Roman" panose="02020603050405020304" pitchFamily="18" charset="0"/>
                <a:cs typeface="Arial"/>
              </a:rPr>
              <a:t> Iivari, osastopäällikkö)</a:t>
            </a:r>
            <a:br>
              <a:rPr lang="fi-FI" sz="20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fi-FI" sz="2000"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endParaRPr lang="fi-FI" sz="1800"/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1A480C3C-4124-5C19-867A-CC82F4805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902E6-C54A-9745-A6CA-6B67B09BB7A0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854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902E6-C54A-9745-A6CA-6B67B09BB7A0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Otsikko 4"/>
          <p:cNvSpPr>
            <a:spLocks noGrp="1"/>
          </p:cNvSpPr>
          <p:nvPr>
            <p:ph type="title"/>
          </p:nvPr>
        </p:nvSpPr>
        <p:spPr>
          <a:xfrm>
            <a:off x="847165" y="761832"/>
            <a:ext cx="7092564" cy="1001864"/>
          </a:xfrm>
        </p:spPr>
        <p:txBody>
          <a:bodyPr>
            <a:noAutofit/>
          </a:bodyPr>
          <a:lstStyle/>
          <a:p>
            <a:r>
              <a:rPr lang="fi-FI" sz="24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Vuoden 2026 avustusehdotuksen valmistelu ja päätöksenteko (Niina Pajari)</a:t>
            </a:r>
            <a:br>
              <a:rPr lang="fi-FI" sz="24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fi-FI" sz="2400"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endParaRPr lang="fi-FI" sz="2000"/>
          </a:p>
        </p:txBody>
      </p:sp>
    </p:spTree>
    <p:extLst>
      <p:ext uri="{BB962C8B-B14F-4D97-AF65-F5344CB8AC3E}">
        <p14:creationId xmlns:p14="http://schemas.microsoft.com/office/powerpoint/2010/main" val="1151838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C5485C3-4CA4-2727-E66C-D9E76701B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8594558" cy="1325563"/>
          </a:xfrm>
        </p:spPr>
        <p:txBody>
          <a:bodyPr/>
          <a:lstStyle/>
          <a:p>
            <a:r>
              <a:rPr lang="fi-FI"/>
              <a:t>Yleistä avustusehdotuksesta vuodelle 2026 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81F4D38-24C3-D8CF-FDCC-B947EF0738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240"/>
            <a:ext cx="10515600" cy="4351338"/>
          </a:xfrm>
        </p:spPr>
        <p:txBody>
          <a:bodyPr/>
          <a:lstStyle/>
          <a:p>
            <a:r>
              <a:rPr lang="fi-FI"/>
              <a:t>Järjestöjen jatkuvaluonteisiin toimintoihin suunnattuja yleisavustuksia ehdotetaan myönnettäväksi 1259 avustuskohteelle yhteensä noin 271 miljoonaa euroa. </a:t>
            </a:r>
          </a:p>
          <a:p>
            <a:r>
              <a:rPr lang="fi-FI"/>
              <a:t>Määrä on 13 miljoonaa euroa vähemmän kuin vuonna 2025.</a:t>
            </a:r>
          </a:p>
          <a:p>
            <a:r>
              <a:rPr lang="fi-FI"/>
              <a:t>Yli 1000 avustuskohteen toiminta jatkuu ilman avustusleikkauksia</a:t>
            </a:r>
          </a:p>
          <a:p>
            <a:r>
              <a:rPr lang="fi-FI"/>
              <a:t>Avustusmäärärahojen pieneneminen vaikuttaa noin 150 avustuskohteen rahoitukseen</a:t>
            </a:r>
          </a:p>
          <a:p>
            <a:pPr lvl="1"/>
            <a:r>
              <a:rPr lang="fi-FI"/>
              <a:t>Osassa näistä avustuskohteista avustusta ehdotetaan myönnettäväksi aiempaa vähemmän</a:t>
            </a:r>
          </a:p>
          <a:p>
            <a:pPr lvl="1"/>
            <a:r>
              <a:rPr lang="fi-FI"/>
              <a:t>Osassa avustuskohteista avustusehdotukseen sisältyy myös esitys siitä, että toiminnan avustaminen päättyy ja avustusta ehdotetaan toiminnan hallittuun alasajoon vuoden 2026 aikana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A186134-827D-83D2-2C72-BA6FABBED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A5902E6-C54A-9745-A6CA-6B67B09BB7A0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FD5705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1" i="0" u="none" strike="noStrike" kern="1200" cap="none" spc="0" normalizeH="0" baseline="0" noProof="0">
              <a:ln>
                <a:noFill/>
              </a:ln>
              <a:solidFill>
                <a:srgbClr val="FD5705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24693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3F0DE6D-1C9E-2EFF-896B-8DD5ADB04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8498305" cy="1325563"/>
          </a:xfrm>
        </p:spPr>
        <p:txBody>
          <a:bodyPr/>
          <a:lstStyle/>
          <a:p>
            <a:r>
              <a:rPr lang="fi-FI"/>
              <a:t>Yleistä avustusehdotuksesta vuodelle 2026 II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8F793BD-CD84-76CE-7D6B-E3C9B7DD39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8625"/>
            <a:ext cx="10515600" cy="4478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>
                <a:solidFill>
                  <a:schemeClr val="accent6">
                    <a:lumMod val="49000"/>
                  </a:schemeClr>
                </a:solidFill>
              </a:rPr>
              <a:t>Avustusehdotuksen valmistelussa huomiota on kiinnitetty etenkin seuraaviin tekijöihin:    </a:t>
            </a:r>
            <a:endParaRPr lang="fi-FI">
              <a:solidFill>
                <a:schemeClr val="accent6">
                  <a:lumMod val="49000"/>
                </a:schemeClr>
              </a:solidFill>
              <a:cs typeface="Arial"/>
            </a:endParaRPr>
          </a:p>
          <a:p>
            <a:pPr lvl="1"/>
            <a:r>
              <a:rPr lang="fi-FI">
                <a:solidFill>
                  <a:schemeClr val="accent6">
                    <a:lumMod val="49000"/>
                  </a:schemeClr>
                </a:solidFill>
              </a:rPr>
              <a:t>järjestöjen hallinnolliset kulut, kulujen kohtuullisuus, säästyvien avustusten määrä ja toimintojen päällekkäisyydet muiden toimijoiden kanssa</a:t>
            </a:r>
            <a:endParaRPr lang="fi-FI">
              <a:solidFill>
                <a:schemeClr val="accent6">
                  <a:lumMod val="49000"/>
                </a:schemeClr>
              </a:solidFill>
              <a:cs typeface="Arial"/>
            </a:endParaRPr>
          </a:p>
          <a:p>
            <a:pPr lvl="1"/>
            <a:r>
              <a:rPr lang="fi-FI">
                <a:solidFill>
                  <a:schemeClr val="accent6">
                    <a:lumMod val="49000"/>
                  </a:schemeClr>
                </a:solidFill>
                <a:effectLst/>
              </a:rPr>
              <a:t>toiminnan tuloksellisuuteen liittyvät havainnot, avustusten käytön valvonnasta saadut havainnot</a:t>
            </a:r>
            <a:endParaRPr lang="fi-FI">
              <a:solidFill>
                <a:schemeClr val="accent6">
                  <a:lumMod val="49000"/>
                </a:schemeClr>
              </a:solidFill>
              <a:cs typeface="Arial"/>
            </a:endParaRPr>
          </a:p>
          <a:p>
            <a:pPr lvl="1"/>
            <a:r>
              <a:rPr lang="fi-FI">
                <a:solidFill>
                  <a:schemeClr val="accent6">
                    <a:lumMod val="49000"/>
                  </a:schemeClr>
                </a:solidFill>
              </a:rPr>
              <a:t>avustusmäärärahojen vähentyessä avustusten kohdistamista eri toimintoihin on priorisoitava, mikä tarkoittaa, että joidenkin toimintojen rahoittaminen STEA-avustuksilla päättyy kokonaan, esimerkiksi:</a:t>
            </a:r>
            <a:endParaRPr lang="fi-FI">
              <a:solidFill>
                <a:schemeClr val="accent6">
                  <a:lumMod val="49000"/>
                </a:schemeClr>
              </a:solidFill>
              <a:cs typeface="Arial"/>
            </a:endParaRPr>
          </a:p>
          <a:p>
            <a:pPr lvl="2"/>
            <a:r>
              <a:rPr lang="fi-FI" b="0" i="0">
                <a:solidFill>
                  <a:schemeClr val="accent6">
                    <a:lumMod val="49000"/>
                  </a:schemeClr>
                </a:solidFill>
                <a:effectLst/>
                <a:latin typeface="Arial"/>
                <a:ea typeface="Roboto"/>
                <a:cs typeface="Roboto"/>
              </a:rPr>
              <a:t>sosiaalisen lomatoiminnan rahoittaminen avustuksilla päättyy (avustusta ehdotetaan myönnettäväksi toiminnan hallittuun alasajoon, linjaus ei koske lasten lomatoimintaa)</a:t>
            </a:r>
          </a:p>
          <a:p>
            <a:pPr lvl="2"/>
            <a:r>
              <a:rPr lang="fi-FI" b="0" i="0">
                <a:solidFill>
                  <a:schemeClr val="accent6">
                    <a:lumMod val="49000"/>
                  </a:schemeClr>
                </a:solidFill>
                <a:effectLst/>
                <a:latin typeface="Arial"/>
                <a:ea typeface="Roboto"/>
                <a:cs typeface="Roboto"/>
              </a:rPr>
              <a:t>toimintojen, joiden järjestämisvastuu ei lähtökohtaisesti ole sosiaali- ja terveysministeriön sektorilla, rahoittaminen STEA-avustuksilla päättyy (esimerkiksi nuorisoasumisen tukitoiminta, joitakin kouluihin tai kouluympäristöihin liittyviä toimintoja)</a:t>
            </a:r>
          </a:p>
          <a:p>
            <a:pPr lvl="2"/>
            <a:r>
              <a:rPr lang="fi-FI" b="0" i="0">
                <a:solidFill>
                  <a:schemeClr val="accent6">
                    <a:lumMod val="49000"/>
                  </a:schemeClr>
                </a:solidFill>
                <a:effectLst/>
                <a:latin typeface="Arial"/>
                <a:ea typeface="Roboto"/>
                <a:cs typeface="Roboto"/>
              </a:rPr>
              <a:t>kansainvälisiin velvoitteisiin perustuva kidutettujen kuntoutukseen liittyvä toiminta, rahoittaminen järjestöavustuksilla päättyy ja toiminnan vastuu siirtyy julkiselle sektorille</a:t>
            </a:r>
            <a:r>
              <a:rPr lang="fi-FI" b="0" i="0">
                <a:solidFill>
                  <a:schemeClr val="accent6">
                    <a:lumMod val="49000"/>
                  </a:schemeClr>
                </a:solidFill>
                <a:effectLst/>
                <a:latin typeface="Roboto"/>
                <a:ea typeface="Roboto"/>
                <a:cs typeface="Roboto"/>
              </a:rPr>
              <a:t>  </a:t>
            </a:r>
          </a:p>
          <a:p>
            <a:pPr lvl="2"/>
            <a:endParaRPr lang="fi-FI"/>
          </a:p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4790E5AB-ACD1-DF9F-6621-74F80CFBE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902E6-C54A-9745-A6CA-6B67B09BB7A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529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C5485C3-4CA4-2727-E66C-D9E76701B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8421303" cy="1325563"/>
          </a:xfrm>
        </p:spPr>
        <p:txBody>
          <a:bodyPr/>
          <a:lstStyle/>
          <a:p>
            <a:r>
              <a:rPr lang="fi-FI"/>
              <a:t>Leikkausten kohdentuminen (n. 13 milj. euroa)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81F4D38-24C3-D8CF-FDCC-B947EF0738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9385"/>
            <a:ext cx="10515600" cy="4457578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Lomatoiminta noin 2,1 milj. euroa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Rajapintakohteet noin</a:t>
            </a:r>
            <a:r>
              <a:rPr lang="fi-FI" kern="10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1,3 milj. euroa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Valvontatieto noin 1,4 milj. euroa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Tuloksellisuustieto noin 1,7 milj. euroa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Konkurssit noin</a:t>
            </a:r>
            <a:r>
              <a:rPr lang="fi-FI" kern="10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1,9 milj. euroa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Eri päällekkäisyydet ja rinnakkaisuudet noin 1,9 milj. euroa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kern="100">
                <a:effectLst/>
                <a:ea typeface="Calibri"/>
                <a:cs typeface="Times New Roman"/>
              </a:rPr>
              <a:t>Avustusharkinta ja vuoden 2025 alasajoavustukset noin 2,6 milj. </a:t>
            </a:r>
            <a:r>
              <a:rPr lang="fi-FI" kern="100">
                <a:ea typeface="Calibri"/>
                <a:cs typeface="Times New Roman"/>
              </a:rPr>
              <a:t>euroa</a:t>
            </a:r>
          </a:p>
          <a:p>
            <a:pPr marL="0" indent="0">
              <a:buNone/>
            </a:pPr>
            <a:r>
              <a:rPr lang="fi-FI" sz="2100"/>
              <a:t>Huom. Syyt avustusten vähentämisiin ovat limittäisiä ja rinnakkaisia. Lista on yksinkertaistus ja sisältää myös vuonna 2025 myönnettyä avustusta, jota ei ole haettu vuodelle 2026.</a:t>
            </a:r>
            <a:endParaRPr lang="fi-FI" sz="2100">
              <a:cs typeface="Arial"/>
            </a:endParaRP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A186134-827D-83D2-2C72-BA6FABBED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902E6-C54A-9745-A6CA-6B67B09BB7A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9665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249487-75B6-092A-4019-8463ACD98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9363635" cy="1345101"/>
          </a:xfrm>
        </p:spPr>
        <p:txBody>
          <a:bodyPr>
            <a:normAutofit fontScale="90000"/>
          </a:bodyPr>
          <a:lstStyle/>
          <a:p>
            <a:r>
              <a:rPr lang="fi-FI" dirty="0">
                <a:cs typeface="Arial"/>
              </a:rPr>
              <a:t>Koordinaatio- ja verkostotoiminnan avustuksen väheneminen</a:t>
            </a:r>
            <a:br>
              <a:rPr lang="fi-FI" dirty="0">
                <a:cs typeface="Arial"/>
              </a:rPr>
            </a:br>
            <a:r>
              <a:rPr lang="fi-FI" dirty="0">
                <a:cs typeface="Arial"/>
              </a:rPr>
              <a:t>- </a:t>
            </a:r>
            <a:r>
              <a:rPr lang="fi-FI" sz="2400" dirty="0">
                <a:cs typeface="Arial"/>
              </a:rPr>
              <a:t>Kohteiden avustusharkintaan ovat vaikuttaneet myös muut tekijät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DD43DC1E-6F44-1F9F-859F-578F2AA1A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902E6-C54A-9745-A6CA-6B67B09BB7A0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13" name="Taulukko 12">
            <a:extLst>
              <a:ext uri="{FF2B5EF4-FFF2-40B4-BE49-F238E27FC236}">
                <a16:creationId xmlns:a16="http://schemas.microsoft.com/office/drawing/2014/main" id="{F2355CBE-E13C-50FB-1280-F447219B7F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4278800"/>
              </p:ext>
            </p:extLst>
          </p:nvPr>
        </p:nvGraphicFramePr>
        <p:xfrm>
          <a:off x="838199" y="2017986"/>
          <a:ext cx="10654493" cy="3869550"/>
        </p:xfrm>
        <a:graphic>
          <a:graphicData uri="http://schemas.openxmlformats.org/drawingml/2006/table">
            <a:tbl>
              <a:tblPr/>
              <a:tblGrid>
                <a:gridCol w="5457180">
                  <a:extLst>
                    <a:ext uri="{9D8B030D-6E8A-4147-A177-3AD203B41FA5}">
                      <a16:colId xmlns:a16="http://schemas.microsoft.com/office/drawing/2014/main" val="2775676399"/>
                    </a:ext>
                  </a:extLst>
                </a:gridCol>
                <a:gridCol w="779597">
                  <a:extLst>
                    <a:ext uri="{9D8B030D-6E8A-4147-A177-3AD203B41FA5}">
                      <a16:colId xmlns:a16="http://schemas.microsoft.com/office/drawing/2014/main" val="3986536474"/>
                    </a:ext>
                  </a:extLst>
                </a:gridCol>
                <a:gridCol w="779597">
                  <a:extLst>
                    <a:ext uri="{9D8B030D-6E8A-4147-A177-3AD203B41FA5}">
                      <a16:colId xmlns:a16="http://schemas.microsoft.com/office/drawing/2014/main" val="3280434339"/>
                    </a:ext>
                  </a:extLst>
                </a:gridCol>
                <a:gridCol w="1299328">
                  <a:extLst>
                    <a:ext uri="{9D8B030D-6E8A-4147-A177-3AD203B41FA5}">
                      <a16:colId xmlns:a16="http://schemas.microsoft.com/office/drawing/2014/main" val="4066645418"/>
                    </a:ext>
                  </a:extLst>
                </a:gridCol>
                <a:gridCol w="1136913">
                  <a:extLst>
                    <a:ext uri="{9D8B030D-6E8A-4147-A177-3AD203B41FA5}">
                      <a16:colId xmlns:a16="http://schemas.microsoft.com/office/drawing/2014/main" val="1326574985"/>
                    </a:ext>
                  </a:extLst>
                </a:gridCol>
                <a:gridCol w="1201878">
                  <a:extLst>
                    <a:ext uri="{9D8B030D-6E8A-4147-A177-3AD203B41FA5}">
                      <a16:colId xmlns:a16="http://schemas.microsoft.com/office/drawing/2014/main" val="3928674561"/>
                    </a:ext>
                  </a:extLst>
                </a:gridCol>
              </a:tblGrid>
              <a:tr h="403958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Järjestö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Avustuslaji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Kohdenumero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Myönnetty avustus 2025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Ehdotettu avustus 2026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Vähennys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5606087"/>
                  </a:ext>
                </a:extLst>
              </a:tr>
              <a:tr h="229522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Ehkäisevä päihdetyö EHYT ry, Förebyggande rusmedelsarbete EHYT rf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Ak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275 625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137 813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137 812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3868013"/>
                  </a:ext>
                </a:extLst>
              </a:tr>
              <a:tr h="229522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ENSI- JA TURVAKOTIEN LIITTO RY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Ak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250 000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230 000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20 000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8075401"/>
                  </a:ext>
                </a:extLst>
              </a:tr>
              <a:tr h="229522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FinFami ry, FinFami rf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Ak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315 000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267 750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47 250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7503955"/>
                  </a:ext>
                </a:extLst>
              </a:tr>
              <a:tr h="229522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Kansalaisareena ry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Ay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268 632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200 000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68 632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6879075"/>
                  </a:ext>
                </a:extLst>
              </a:tr>
              <a:tr h="229522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MIELI Suomen Mielenterveys ry, MIELI Psykisk Hälsa Finland rf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Ak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560 175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505 000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55 175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6293448"/>
                  </a:ext>
                </a:extLst>
              </a:tr>
              <a:tr h="229522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MIELI Suomen Mielenterveys ry, MIELI Psykisk Hälsa Finland rf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Ak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11072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157 500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26 167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131 333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0806206"/>
                  </a:ext>
                </a:extLst>
              </a:tr>
              <a:tr h="229522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MIELI Suomen Mielenterveys ry, MIELI Psykisk Hälsa Finland rf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Ak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2429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514 912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440 000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74 912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2068580"/>
                  </a:ext>
                </a:extLst>
              </a:tr>
              <a:tr h="229522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SATEENKAARIPERHEET RY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Ak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6955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280 000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260 000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20 000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5163358"/>
                  </a:ext>
                </a:extLst>
              </a:tr>
              <a:tr h="229522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SOSTE SUOMEN SOSIAALI JA TERVEYS RY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Ay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1 252 867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1 182 867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70 000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7123222"/>
                  </a:ext>
                </a:extLst>
              </a:tr>
              <a:tr h="229522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SOSTE SUOMEN SOSIAALI JA TERVEYS RY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Ak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1 693 702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1 623 702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70 000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1029907"/>
                  </a:ext>
                </a:extLst>
              </a:tr>
              <a:tr h="229522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SUOMEN ASH RY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Ak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348 802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300 000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48 802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7959171"/>
                  </a:ext>
                </a:extLst>
              </a:tr>
              <a:tr h="229522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Vammaisfoorumi ry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Ay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12650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43 683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43 683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2383038"/>
                  </a:ext>
                </a:extLst>
              </a:tr>
              <a:tr h="229522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Vates-säätiö sr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Ak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220 500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172 596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47 904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4947377"/>
                  </a:ext>
                </a:extLst>
              </a:tr>
              <a:tr h="229522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Vates-säätiö sr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Ay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544 680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462 978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81 702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0706052"/>
                  </a:ext>
                </a:extLst>
              </a:tr>
              <a:tr h="229522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Y-SÄÄTIÖ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Ak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7361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195 426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185 426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effectLst/>
                          <a:latin typeface="Calibri" panose="020F0502020204030204" pitchFamily="34" charset="0"/>
                        </a:rPr>
                        <a:t>10 000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11139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66752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FD5F502F-F1A1-2DB6-1F4C-30A3F3456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902E6-C54A-9745-A6CA-6B67B09BB7A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31BEFEBC-A413-7A1E-B9DE-47EDF3FDF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096" y="734938"/>
            <a:ext cx="8529916" cy="1001864"/>
          </a:xfrm>
        </p:spPr>
        <p:txBody>
          <a:bodyPr>
            <a:noAutofit/>
          </a:bodyPr>
          <a:lstStyle/>
          <a:p>
            <a:r>
              <a:rPr lang="fi-FI" sz="24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Avustusjaoston lausunto 2027–2028 selvityksestä sekä avustusehdotuksesta 2026</a:t>
            </a:r>
            <a:br>
              <a:rPr lang="fi-FI" sz="24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fi-FI" sz="24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(Timo Ståhl, jaoston puheenjohtaja)</a:t>
            </a:r>
            <a:br>
              <a:rPr lang="fi-FI" sz="24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fi-FI" sz="240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endParaRPr lang="fi-FI" sz="2000"/>
          </a:p>
        </p:txBody>
      </p:sp>
    </p:spTree>
    <p:extLst>
      <p:ext uri="{BB962C8B-B14F-4D97-AF65-F5344CB8AC3E}">
        <p14:creationId xmlns:p14="http://schemas.microsoft.com/office/powerpoint/2010/main" val="18775725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C09B50-8372-4270-7437-083739648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Jaoston lausunnot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D3CE86A-1CB3-2887-06D9-A89DF718A5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/>
              <a:t>Jaoston lausunnot </a:t>
            </a:r>
            <a:r>
              <a:rPr lang="fi-FI" err="1"/>
              <a:t>STM:n</a:t>
            </a:r>
            <a:r>
              <a:rPr lang="fi-FI"/>
              <a:t> hankeikkunassa: </a:t>
            </a:r>
            <a:r>
              <a:rPr lang="fi-FI">
                <a:hlinkClick r:id="rId2"/>
              </a:rPr>
              <a:t>https://stm.fi/hanke?tunnus=STM064:00/2025</a:t>
            </a:r>
            <a:endParaRPr lang="fi-FI"/>
          </a:p>
          <a:p>
            <a:pPr marL="0" indent="0">
              <a:buNone/>
            </a:pPr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A226CCC4-6BFE-D799-4A46-084AF9BF7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902E6-C54A-9745-A6CA-6B67B09BB7A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4366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6B30A3D6-5B60-7C70-486F-68C8C1285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902E6-C54A-9745-A6CA-6B67B09BB7A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66853042-057B-9728-0FF2-D5A127683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91388"/>
            <a:ext cx="8503023" cy="1001864"/>
          </a:xfrm>
        </p:spPr>
        <p:txBody>
          <a:bodyPr>
            <a:noAutofit/>
          </a:bodyPr>
          <a:lstStyle/>
          <a:p>
            <a:r>
              <a:rPr lang="fi-FI" sz="2400">
                <a:solidFill>
                  <a:schemeClr val="accent6">
                    <a:lumMod val="49000"/>
                  </a:schemeClr>
                </a:solidFill>
                <a:effectLst/>
                <a:latin typeface="Arial"/>
                <a:ea typeface="Times New Roman" panose="02020603050405020304" pitchFamily="18" charset="0"/>
                <a:cs typeface="Arial"/>
              </a:rPr>
              <a:t>Valmistautuminen vuoden 2027 avustusten jakoon </a:t>
            </a:r>
            <a:br>
              <a:rPr lang="fi-FI" sz="2400">
                <a:latin typeface="Arial"/>
                <a:ea typeface="Times New Roman" panose="02020603050405020304" pitchFamily="18" charset="0"/>
                <a:cs typeface="Arial"/>
              </a:rPr>
            </a:br>
            <a:r>
              <a:rPr lang="fi-FI" sz="2400">
                <a:solidFill>
                  <a:schemeClr val="accent6">
                    <a:lumMod val="49000"/>
                  </a:schemeClr>
                </a:solidFill>
                <a:effectLst/>
                <a:latin typeface="Arial"/>
                <a:ea typeface="Times New Roman" panose="02020603050405020304" pitchFamily="18" charset="0"/>
                <a:cs typeface="Arial"/>
              </a:rPr>
              <a:t>(Niina Pajari)</a:t>
            </a:r>
            <a:br>
              <a:rPr lang="fi-FI" sz="20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fi-FI" sz="2000"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endParaRPr lang="fi-FI" sz="1800"/>
          </a:p>
        </p:txBody>
      </p:sp>
    </p:spTree>
    <p:extLst>
      <p:ext uri="{BB962C8B-B14F-4D97-AF65-F5344CB8AC3E}">
        <p14:creationId xmlns:p14="http://schemas.microsoft.com/office/powerpoint/2010/main" val="4082810954"/>
      </p:ext>
    </p:extLst>
  </p:cSld>
  <p:clrMapOvr>
    <a:masterClrMapping/>
  </p:clrMapOvr>
</p:sld>
</file>

<file path=ppt/theme/theme1.xml><?xml version="1.0" encoding="utf-8"?>
<a:theme xmlns:a="http://schemas.openxmlformats.org/drawingml/2006/main" name="ppt_presentation_template">
  <a:themeElements>
    <a:clrScheme name="STEA_värit">
      <a:dk1>
        <a:sysClr val="windowText" lastClr="000000"/>
      </a:dk1>
      <a:lt1>
        <a:sysClr val="window" lastClr="FFFFFF"/>
      </a:lt1>
      <a:dk2>
        <a:srgbClr val="12A537"/>
      </a:dk2>
      <a:lt2>
        <a:srgbClr val="A85E41"/>
      </a:lt2>
      <a:accent1>
        <a:srgbClr val="1960AB"/>
      </a:accent1>
      <a:accent2>
        <a:srgbClr val="6997C9"/>
      </a:accent2>
      <a:accent3>
        <a:srgbClr val="FD5608"/>
      </a:accent3>
      <a:accent4>
        <a:srgbClr val="F0AB00"/>
      </a:accent4>
      <a:accent5>
        <a:srgbClr val="616365"/>
      </a:accent5>
      <a:accent6>
        <a:srgbClr val="9B9D9E"/>
      </a:accent6>
      <a:hlink>
        <a:srgbClr val="1960AB"/>
      </a:hlink>
      <a:folHlink>
        <a:srgbClr val="1960AB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TEA Powerpoint-pohja.potx" id="{B5925C28-1F7E-468C-9E1F-47E09EEF3F01}" vid="{4D863C2D-1ADB-4B23-B0E2-18C93D9891B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8826CCDE66B824194696F8D63E99A6E" ma:contentTypeVersion="13" ma:contentTypeDescription="Create a new document." ma:contentTypeScope="" ma:versionID="69779673a7ac542bc717404b7e5a95eb">
  <xsd:schema xmlns:xsd="http://www.w3.org/2001/XMLSchema" xmlns:xs="http://www.w3.org/2001/XMLSchema" xmlns:p="http://schemas.microsoft.com/office/2006/metadata/properties" xmlns:ns2="7c4c01a9-917d-44c8-b8b5-b1f82f44b789" xmlns:ns3="98e9140b-ce93-43cb-8896-16c93fbc0720" targetNamespace="http://schemas.microsoft.com/office/2006/metadata/properties" ma:root="true" ma:fieldsID="a5d59e530960b02f6b5f9368070f4889" ns2:_="" ns3:_="">
    <xsd:import namespace="7c4c01a9-917d-44c8-b8b5-b1f82f44b789"/>
    <xsd:import namespace="98e9140b-ce93-43cb-8896-16c93fbc072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4c01a9-917d-44c8-b8b5-b1f82f44b78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4f74eb33-bc01-4b65-a333-7b16e5d3bc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e9140b-ce93-43cb-8896-16c93fbc072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2a21244-0703-49e5-8e5a-406109b50166}" ma:internalName="TaxCatchAll" ma:showField="CatchAllData" ma:web="98e9140b-ce93-43cb-8896-16c93fbc072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8e9140b-ce93-43cb-8896-16c93fbc0720" xsi:nil="true"/>
    <lcf76f155ced4ddcb4097134ff3c332f xmlns="7c4c01a9-917d-44c8-b8b5-b1f82f44b789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96A455B-75AB-47E3-902B-0F398B5D5756}">
  <ds:schemaRefs>
    <ds:schemaRef ds:uri="7c4c01a9-917d-44c8-b8b5-b1f82f44b789"/>
    <ds:schemaRef ds:uri="98e9140b-ce93-43cb-8896-16c93fbc072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AE23B0C2-1000-4834-866A-7AA765AFEEA4}">
  <ds:schemaRefs>
    <ds:schemaRef ds:uri="http://purl.org/dc/elements/1.1/"/>
    <ds:schemaRef ds:uri="http://schemas.openxmlformats.org/package/2006/metadata/core-properties"/>
    <ds:schemaRef ds:uri="98e9140b-ce93-43cb-8896-16c93fbc0720"/>
    <ds:schemaRef ds:uri="7c4c01a9-917d-44c8-b8b5-b1f82f44b789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E8E9CF6-178D-407B-ACFE-1DF6D229AB8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STEA PPT pohja grafiikka ja piktogrammit</Template>
  <TotalTime>0</TotalTime>
  <Words>646</Words>
  <Application>Microsoft Office PowerPoint</Application>
  <PresentationFormat>Laajakuva</PresentationFormat>
  <Paragraphs>152</Paragraphs>
  <Slides>13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7" baseType="lpstr">
      <vt:lpstr>Arial</vt:lpstr>
      <vt:lpstr>Calibri</vt:lpstr>
      <vt:lpstr>Roboto</vt:lpstr>
      <vt:lpstr>ppt_presentation_template</vt:lpstr>
      <vt:lpstr>Neuvottelukunnan kokous</vt:lpstr>
      <vt:lpstr>Vuoden 2026 avustusehdotuksen valmistelu ja päätöksenteko (Niina Pajari)  </vt:lpstr>
      <vt:lpstr>Yleistä avustusehdotuksesta vuodelle 2026 I</vt:lpstr>
      <vt:lpstr>Yleistä avustusehdotuksesta vuodelle 2026 II</vt:lpstr>
      <vt:lpstr>Leikkausten kohdentuminen (n. 13 milj. euroa)</vt:lpstr>
      <vt:lpstr>Koordinaatio- ja verkostotoiminnan avustuksen väheneminen - Kohteiden avustusharkintaan ovat vaikuttaneet myös muut tekijät</vt:lpstr>
      <vt:lpstr>Avustusjaoston lausunto 2027–2028 selvityksestä sekä avustusehdotuksesta 2026 (Timo Ståhl, jaoston puheenjohtaja)  </vt:lpstr>
      <vt:lpstr>Jaoston lausunnot</vt:lpstr>
      <vt:lpstr>Valmistautuminen vuoden 2027 avustusten jakoon  (Niina Pajari)  </vt:lpstr>
      <vt:lpstr>Vuoden 2027 valmistelu</vt:lpstr>
      <vt:lpstr>Neuvottelukunnan ensi vuoden työskentely</vt:lpstr>
      <vt:lpstr>Kokoukset </vt:lpstr>
      <vt:lpstr>STEAn asemaa koskeva säädösvalmistelu  (Annakaisa Iivari, osastopäällikkö)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Saavutettava PowerPoint</dc:title>
  <dc:creator>Jylhä Kirsi (STM)</dc:creator>
  <cp:lastModifiedBy>Ollikainen Minna (STM)</cp:lastModifiedBy>
  <cp:revision>2</cp:revision>
  <dcterms:created xsi:type="dcterms:W3CDTF">2024-02-09T10:56:28Z</dcterms:created>
  <dcterms:modified xsi:type="dcterms:W3CDTF">2025-12-23T12:00:21Z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0x010100B8826CCDE66B824194696F8D63E99A6E</vt:lpwstr>
  </property>
  <property fmtid="{D5CDD505-2E9C-101B-9397-08002B2CF9AE}" pid="3" name="MediaServiceImageTags">
    <vt:lpwstr/>
  </property>
</Properties>
</file>