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95" r:id="rId5"/>
  </p:sldMasterIdLst>
  <p:notesMasterIdLst>
    <p:notesMasterId r:id="rId9"/>
  </p:notesMasterIdLst>
  <p:sldIdLst>
    <p:sldId id="315" r:id="rId6"/>
    <p:sldId id="375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aavutettavuus" id="{4BDCEE6A-DC9B-E942-9EED-BB438FAB2224}">
          <p14:sldIdLst>
            <p14:sldId id="315"/>
            <p14:sldId id="375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FE7"/>
    <a:srgbClr val="3599B8"/>
    <a:srgbClr val="284B71"/>
    <a:srgbClr val="C23F02"/>
    <a:srgbClr val="4D4F4F"/>
    <a:srgbClr val="12A537"/>
    <a:srgbClr val="FD5708"/>
    <a:srgbClr val="FFD5C1"/>
    <a:srgbClr val="1960AC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2AD4A5-1125-46AB-BAB3-B9ED72DDABF5}" v="3" dt="2025-09-23T12:14:48.1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70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29FC5-9C29-6A45-873C-549598B0475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ED124-40AD-664E-ADA7-EC566442D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72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0443" y="-502085"/>
            <a:ext cx="13751649" cy="7735303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521817" y="2554462"/>
            <a:ext cx="7092564" cy="1001864"/>
          </a:xfrm>
        </p:spPr>
        <p:txBody>
          <a:bodyPr anchor="t">
            <a:normAutofit/>
          </a:bodyPr>
          <a:lstStyle>
            <a:lvl1pPr algn="ctr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21393" y="3686407"/>
            <a:ext cx="7092949" cy="536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65743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kuva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10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180667" y="2047871"/>
            <a:ext cx="5155200" cy="368458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753905" y="2047871"/>
            <a:ext cx="5155200" cy="368458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8194145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9" name="Kuva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03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ä ja kuvi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172202" y="1825625"/>
            <a:ext cx="5319711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938927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i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1825625"/>
            <a:ext cx="10653713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39761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iot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308739" y="1825625"/>
            <a:ext cx="5183954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sp>
        <p:nvSpPr>
          <p:cNvPr id="9" name="Chart Placeholder 4">
            <a:extLst>
              <a:ext uri="{FF2B5EF4-FFF2-40B4-BE49-F238E27FC236}">
                <a16:creationId xmlns:a16="http://schemas.microsoft.com/office/drawing/2014/main" id="{1CAAE5E9-F014-9B49-A1DB-8D01A48607C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830768" y="1825625"/>
            <a:ext cx="5183954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455427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3735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0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6" name="Kuva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50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724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70901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6315075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77467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81459" y="1881188"/>
            <a:ext cx="6315075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577047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909439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10319487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310632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4965893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157DCEA-D10B-2C48-86F1-585B41879AE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28848" y="1881188"/>
            <a:ext cx="4965893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80567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 flipH="1">
            <a:off x="-1" y="2662962"/>
            <a:ext cx="12192000" cy="418845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1" y="534726"/>
            <a:ext cx="7092564" cy="1001864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38201" y="1543051"/>
            <a:ext cx="7092951" cy="639763"/>
          </a:xfr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6" name="Kuva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29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o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70901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4" y="1881188"/>
            <a:ext cx="6341270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213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3" y="1881188"/>
            <a:ext cx="10319487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048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i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4" y="1881188"/>
            <a:ext cx="5010498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  <p:sp>
        <p:nvSpPr>
          <p:cNvPr id="5" name="Chart Placeholder 3">
            <a:extLst>
              <a:ext uri="{FF2B5EF4-FFF2-40B4-BE49-F238E27FC236}">
                <a16:creationId xmlns:a16="http://schemas.microsoft.com/office/drawing/2014/main" id="{4BD62490-E853-BD46-944F-A756B01F294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5897188" y="1881188"/>
            <a:ext cx="5010498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580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o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5762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4555264" y="1881188"/>
            <a:ext cx="6341270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457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0443" y="-502085"/>
            <a:ext cx="13751649" cy="7735303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521817" y="2554462"/>
            <a:ext cx="7092564" cy="1001864"/>
          </a:xfrm>
        </p:spPr>
        <p:txBody>
          <a:bodyPr anchor="t">
            <a:normAutofit/>
          </a:bodyPr>
          <a:lstStyle>
            <a:lvl1pPr algn="ctr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21393" y="3686407"/>
            <a:ext cx="7092949" cy="536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5874999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 flipH="1">
            <a:off x="-1" y="2662962"/>
            <a:ext cx="12192000" cy="418845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1" y="534726"/>
            <a:ext cx="7092564" cy="1001864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38201" y="1543051"/>
            <a:ext cx="7092951" cy="639763"/>
          </a:xfr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6" name="Kuva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790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43" t="7995" r="6816"/>
          <a:stretch/>
        </p:blipFill>
        <p:spPr>
          <a:xfrm>
            <a:off x="5792" y="1964553"/>
            <a:ext cx="12186207" cy="423781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10" name="Kuva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706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>
          <p15:clr>
            <a:srgbClr val="FBAE40"/>
          </p15:clr>
        </p15:guide>
        <p15:guide id="2" pos="513">
          <p15:clr>
            <a:srgbClr val="FBAE40"/>
          </p15:clr>
        </p15:guide>
        <p15:guide id="3" pos="7167">
          <p15:clr>
            <a:srgbClr val="FBAE40"/>
          </p15:clr>
        </p15:guide>
        <p15:guide id="4" orient="horz" pos="1797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030" t="9936" r="7301"/>
          <a:stretch/>
        </p:blipFill>
        <p:spPr>
          <a:xfrm>
            <a:off x="0" y="1931243"/>
            <a:ext cx="12192000" cy="4272148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874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>
          <p15:clr>
            <a:srgbClr val="FBAE40"/>
          </p15:clr>
        </p15:guide>
        <p15:guide id="2" pos="513">
          <p15:clr>
            <a:srgbClr val="FBAE40"/>
          </p15:clr>
        </p15:guide>
        <p15:guide id="3" pos="7167">
          <p15:clr>
            <a:srgbClr val="FBAE40"/>
          </p15:clr>
        </p15:guide>
        <p15:guide id="4" orient="horz" pos="188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810" t="6810" r="2480"/>
          <a:stretch/>
        </p:blipFill>
        <p:spPr>
          <a:xfrm flipH="1">
            <a:off x="0" y="1936033"/>
            <a:ext cx="12192000" cy="4272235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3541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>
          <p15:clr>
            <a:srgbClr val="FBAE40"/>
          </p15:clr>
        </p15:guide>
        <p15:guide id="2" pos="513">
          <p15:clr>
            <a:srgbClr val="FBAE40"/>
          </p15:clr>
        </p15:guide>
        <p15:guide id="3" pos="7167">
          <p15:clr>
            <a:srgbClr val="FBAE40"/>
          </p15:clr>
        </p15:guide>
        <p15:guide id="4" orient="horz" pos="188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8" t="7876" r="4679"/>
          <a:stretch/>
        </p:blipFill>
        <p:spPr>
          <a:xfrm>
            <a:off x="1" y="1919049"/>
            <a:ext cx="12191999" cy="4272206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0572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>
          <p15:clr>
            <a:srgbClr val="FBAE40"/>
          </p15:clr>
        </p15:guide>
        <p15:guide id="2" pos="513">
          <p15:clr>
            <a:srgbClr val="FBAE40"/>
          </p15:clr>
        </p15:guide>
        <p15:guide id="3" pos="7167">
          <p15:clr>
            <a:srgbClr val="FBAE40"/>
          </p15:clr>
        </p15:guide>
        <p15:guide id="4" orient="horz" pos="188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43" t="7995" r="6816"/>
          <a:stretch/>
        </p:blipFill>
        <p:spPr>
          <a:xfrm>
            <a:off x="5792" y="1964553"/>
            <a:ext cx="12186207" cy="423781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10" name="Kuva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16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797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78909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4" name="Kuva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213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2959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ä ja kuv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713EE1E-4178-A44C-9A4F-90DA8E92F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72202" y="1825625"/>
            <a:ext cx="5319711" cy="4351338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7807068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kuva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10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180667" y="2047871"/>
            <a:ext cx="5155200" cy="368458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753905" y="2047871"/>
            <a:ext cx="5155200" cy="368458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8194145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9" name="Kuva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7247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ä ja kuvi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172202" y="1825625"/>
            <a:ext cx="5319711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5207420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i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1825625"/>
            <a:ext cx="10653713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8314817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iot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308739" y="1825625"/>
            <a:ext cx="5183954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sp>
        <p:nvSpPr>
          <p:cNvPr id="9" name="Chart Placeholder 4">
            <a:extLst>
              <a:ext uri="{FF2B5EF4-FFF2-40B4-BE49-F238E27FC236}">
                <a16:creationId xmlns:a16="http://schemas.microsoft.com/office/drawing/2014/main" id="{1CAAE5E9-F014-9B49-A1DB-8D01A48607C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830768" y="1825625"/>
            <a:ext cx="5183954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6224904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3735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0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6" name="Kuva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4740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6361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70901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6315075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051180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030" t="9936" r="7301"/>
          <a:stretch/>
        </p:blipFill>
        <p:spPr>
          <a:xfrm>
            <a:off x="0" y="1931243"/>
            <a:ext cx="12192000" cy="4272148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202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888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81459" y="1881188"/>
            <a:ext cx="6315075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577047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027051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10319487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1423852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4965893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157DCEA-D10B-2C48-86F1-585B41879AE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28848" y="1881188"/>
            <a:ext cx="4965893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1825088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o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70901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4" y="1881188"/>
            <a:ext cx="6341270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786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3" y="1881188"/>
            <a:ext cx="10319487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0740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i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4" y="1881188"/>
            <a:ext cx="5010498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  <p:sp>
        <p:nvSpPr>
          <p:cNvPr id="5" name="Chart Placeholder 3">
            <a:extLst>
              <a:ext uri="{FF2B5EF4-FFF2-40B4-BE49-F238E27FC236}">
                <a16:creationId xmlns:a16="http://schemas.microsoft.com/office/drawing/2014/main" id="{4BD62490-E853-BD46-944F-A756B01F294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5897188" y="1881188"/>
            <a:ext cx="5010498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3532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o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5762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4555264" y="1881188"/>
            <a:ext cx="6341270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29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810" t="6810" r="2480"/>
          <a:stretch/>
        </p:blipFill>
        <p:spPr>
          <a:xfrm flipH="1">
            <a:off x="0" y="1936033"/>
            <a:ext cx="12192000" cy="4272235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88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8" t="7876" r="4679"/>
          <a:stretch/>
        </p:blipFill>
        <p:spPr>
          <a:xfrm>
            <a:off x="1" y="1919049"/>
            <a:ext cx="12191999" cy="4272206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276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88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78909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4" name="Kuva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96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ä ja kuv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713EE1E-4178-A44C-9A4F-90DA8E92F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72202" y="1825625"/>
            <a:ext cx="5319711" cy="4351338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5726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4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23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Relationship Id="rId22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6013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62" r:id="rId7"/>
    <p:sldLayoutId id="2147483664" r:id="rId8"/>
    <p:sldLayoutId id="2147483691" r:id="rId9"/>
    <p:sldLayoutId id="2147483668" r:id="rId10"/>
    <p:sldLayoutId id="2147483692" r:id="rId11"/>
    <p:sldLayoutId id="2147483693" r:id="rId12"/>
    <p:sldLayoutId id="2147483694" r:id="rId13"/>
    <p:sldLayoutId id="2147483666" r:id="rId14"/>
    <p:sldLayoutId id="2147483667" r:id="rId15"/>
    <p:sldLayoutId id="2147483684" r:id="rId16"/>
    <p:sldLayoutId id="2147483686" r:id="rId17"/>
    <p:sldLayoutId id="2147483687" r:id="rId18"/>
    <p:sldLayoutId id="2147483689" r:id="rId19"/>
    <p:sldLayoutId id="2147483683" r:id="rId20"/>
    <p:sldLayoutId id="2147483688" r:id="rId21"/>
    <p:sldLayoutId id="2147483690" r:id="rId22"/>
    <p:sldLayoutId id="2147483685" r:id="rId2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6">
              <a:lumMod val="5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3273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  <p:sldLayoutId id="2147483714" r:id="rId19"/>
    <p:sldLayoutId id="2147483715" r:id="rId20"/>
    <p:sldLayoutId id="2147483716" r:id="rId21"/>
    <p:sldLayoutId id="2147483717" r:id="rId22"/>
    <p:sldLayoutId id="2147483718" r:id="rId2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6">
              <a:lumMod val="5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411A3-1927-654F-B8CC-F6803D406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Avustusasioiden neuvottelukunta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357869-4EB6-264E-8D21-74F91243EC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i-FI" dirty="0"/>
              <a:t>Kokous 24.9.2025</a:t>
            </a:r>
          </a:p>
        </p:txBody>
      </p:sp>
    </p:spTree>
    <p:extLst>
      <p:ext uri="{BB962C8B-B14F-4D97-AF65-F5344CB8AC3E}">
        <p14:creationId xmlns:p14="http://schemas.microsoft.com/office/powerpoint/2010/main" val="3599598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Ajankohtaiset asiat liittyen avustusvalmisteluun 2026</a:t>
            </a:r>
          </a:p>
        </p:txBody>
      </p:sp>
    </p:spTree>
    <p:extLst>
      <p:ext uri="{BB962C8B-B14F-4D97-AF65-F5344CB8AC3E}">
        <p14:creationId xmlns:p14="http://schemas.microsoft.com/office/powerpoint/2010/main" val="1151838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56A511-1FEC-7D2A-AEC9-70936EF9C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Laskelma leikkaustarpeiden lähtökohdista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3F6535-1326-C9C4-773B-62EFB4793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Valtion talousarvioesityksessä vuodelle 2026 STEA-avustuksia noin 269 M€.</a:t>
            </a:r>
          </a:p>
          <a:p>
            <a:endParaRPr lang="fi-FI" dirty="0"/>
          </a:p>
          <a:p>
            <a:r>
              <a:rPr lang="fi-FI" dirty="0"/>
              <a:t>Jatkuvia avustuksia vuonna 2025 on noin 283,5 M€</a:t>
            </a:r>
          </a:p>
          <a:p>
            <a:r>
              <a:rPr lang="fi-FI" dirty="0"/>
              <a:t>Jatkuvia avustuksia vuonna 2026 on noin 265 M€</a:t>
            </a:r>
          </a:p>
          <a:p>
            <a:r>
              <a:rPr lang="fi-FI" dirty="0"/>
              <a:t>Vähennystarve noin 18,5 M€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757296"/>
      </p:ext>
    </p:extLst>
  </p:cSld>
  <p:clrMapOvr>
    <a:masterClrMapping/>
  </p:clrMapOvr>
</p:sld>
</file>

<file path=ppt/theme/theme1.xml><?xml version="1.0" encoding="utf-8"?>
<a:theme xmlns:a="http://schemas.openxmlformats.org/drawingml/2006/main" name="ppt_presentation_template">
  <a:themeElements>
    <a:clrScheme name="STEA_värit">
      <a:dk1>
        <a:sysClr val="windowText" lastClr="000000"/>
      </a:dk1>
      <a:lt1>
        <a:sysClr val="window" lastClr="FFFFFF"/>
      </a:lt1>
      <a:dk2>
        <a:srgbClr val="12A537"/>
      </a:dk2>
      <a:lt2>
        <a:srgbClr val="A85E41"/>
      </a:lt2>
      <a:accent1>
        <a:srgbClr val="1960AB"/>
      </a:accent1>
      <a:accent2>
        <a:srgbClr val="6997C9"/>
      </a:accent2>
      <a:accent3>
        <a:srgbClr val="FD5608"/>
      </a:accent3>
      <a:accent4>
        <a:srgbClr val="F0AB00"/>
      </a:accent4>
      <a:accent5>
        <a:srgbClr val="616365"/>
      </a:accent5>
      <a:accent6>
        <a:srgbClr val="9B9D9E"/>
      </a:accent6>
      <a:hlink>
        <a:srgbClr val="1960AB"/>
      </a:hlink>
      <a:folHlink>
        <a:srgbClr val="1960AB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EA Powerpoint-pohja.potx" id="{B5925C28-1F7E-468C-9E1F-47E09EEF3F01}" vid="{4D863C2D-1ADB-4B23-B0E2-18C93D9891BF}"/>
    </a:ext>
  </a:extLst>
</a:theme>
</file>

<file path=ppt/theme/theme2.xml><?xml version="1.0" encoding="utf-8"?>
<a:theme xmlns:a="http://schemas.openxmlformats.org/drawingml/2006/main" name="1_ppt_presentation_template">
  <a:themeElements>
    <a:clrScheme name="STEA_värit">
      <a:dk1>
        <a:sysClr val="windowText" lastClr="000000"/>
      </a:dk1>
      <a:lt1>
        <a:sysClr val="window" lastClr="FFFFFF"/>
      </a:lt1>
      <a:dk2>
        <a:srgbClr val="12A537"/>
      </a:dk2>
      <a:lt2>
        <a:srgbClr val="A85E41"/>
      </a:lt2>
      <a:accent1>
        <a:srgbClr val="1960AB"/>
      </a:accent1>
      <a:accent2>
        <a:srgbClr val="6997C9"/>
      </a:accent2>
      <a:accent3>
        <a:srgbClr val="FD5608"/>
      </a:accent3>
      <a:accent4>
        <a:srgbClr val="F0AB00"/>
      </a:accent4>
      <a:accent5>
        <a:srgbClr val="616365"/>
      </a:accent5>
      <a:accent6>
        <a:srgbClr val="9B9D9E"/>
      </a:accent6>
      <a:hlink>
        <a:srgbClr val="1960AB"/>
      </a:hlink>
      <a:folHlink>
        <a:srgbClr val="1960AB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EA Powerpoint-pohja.potx" id="{25478508-1AB7-40BA-AD9B-C1BF5FBC4A54}" vid="{A292DAE1-2B86-441E-BBC0-98B28E95BE2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826CCDE66B824194696F8D63E99A6E" ma:contentTypeVersion="13" ma:contentTypeDescription="Create a new document." ma:contentTypeScope="" ma:versionID="0926f7121d405312b15621cf60ae1fc2">
  <xsd:schema xmlns:xsd="http://www.w3.org/2001/XMLSchema" xmlns:xs="http://www.w3.org/2001/XMLSchema" xmlns:p="http://schemas.microsoft.com/office/2006/metadata/properties" xmlns:ns2="7c4c01a9-917d-44c8-b8b5-b1f82f44b789" xmlns:ns3="98e9140b-ce93-43cb-8896-16c93fbc0720" targetNamespace="http://schemas.microsoft.com/office/2006/metadata/properties" ma:root="true" ma:fieldsID="bab91f766493777205e41d86078b3899" ns2:_="" ns3:_="">
    <xsd:import namespace="7c4c01a9-917d-44c8-b8b5-b1f82f44b789"/>
    <xsd:import namespace="98e9140b-ce93-43cb-8896-16c93fbc07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c01a9-917d-44c8-b8b5-b1f82f44b7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f74eb33-bc01-4b65-a333-7b16e5d3bc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9140b-ce93-43cb-8896-16c93fbc07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2a21244-0703-49e5-8e5a-406109b50166}" ma:internalName="TaxCatchAll" ma:showField="CatchAllData" ma:web="98e9140b-ce93-43cb-8896-16c93fbc0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e9140b-ce93-43cb-8896-16c93fbc0720" xsi:nil="true"/>
    <lcf76f155ced4ddcb4097134ff3c332f xmlns="7c4c01a9-917d-44c8-b8b5-b1f82f44b78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01B2442-71A6-4FAD-A16B-79DDB84832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c01a9-917d-44c8-b8b5-b1f82f44b789"/>
    <ds:schemaRef ds:uri="98e9140b-ce93-43cb-8896-16c93fbc07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8E9CF6-178D-407B-ACFE-1DF6D229AB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23B0C2-1000-4834-866A-7AA765AFEEA4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8e9140b-ce93-43cb-8896-16c93fbc0720"/>
    <ds:schemaRef ds:uri="http://purl.org/dc/dcmitype/"/>
    <ds:schemaRef ds:uri="7c4c01a9-917d-44c8-b8b5-b1f82f44b789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STEA PPT pohja grafiikka ja piktogrammit</Template>
  <TotalTime>2</TotalTime>
  <Words>46</Words>
  <Application>Microsoft Office PowerPoint</Application>
  <PresentationFormat>Laajakuva</PresentationFormat>
  <Paragraphs>10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ppt_presentation_template</vt:lpstr>
      <vt:lpstr>1_ppt_presentation_template</vt:lpstr>
      <vt:lpstr>Avustusasioiden neuvottelukunta</vt:lpstr>
      <vt:lpstr>Ajankohtaiset asiat liittyen avustusvalmisteluun 2026</vt:lpstr>
      <vt:lpstr>Laskelma leikkaustarpeiden lähtökohdista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Saavutettava PowerPoint</dc:title>
  <dc:creator>Jylhä Kirsi (STM)</dc:creator>
  <cp:lastModifiedBy>Ollikainen Minna (STM)</cp:lastModifiedBy>
  <cp:revision>4</cp:revision>
  <dcterms:created xsi:type="dcterms:W3CDTF">2024-02-09T10:56:28Z</dcterms:created>
  <dcterms:modified xsi:type="dcterms:W3CDTF">2025-10-13T12:30:03Z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0x010100B8826CCDE66B824194696F8D63E99A6E</vt:lpwstr>
  </property>
  <property fmtid="{D5CDD505-2E9C-101B-9397-08002B2CF9AE}" pid="3" name="MediaServiceImageTags">
    <vt:lpwstr/>
  </property>
</Properties>
</file>