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53" r:id="rId2"/>
    <p:sldId id="332" r:id="rId3"/>
    <p:sldId id="338" r:id="rId4"/>
    <p:sldId id="356" r:id="rId5"/>
    <p:sldId id="358" r:id="rId6"/>
    <p:sldId id="359" r:id="rId7"/>
    <p:sldId id="360" r:id="rId8"/>
    <p:sldId id="320" r:id="rId9"/>
    <p:sldId id="361" r:id="rId10"/>
    <p:sldId id="362" r:id="rId11"/>
    <p:sldId id="363" r:id="rId12"/>
    <p:sldId id="364" r:id="rId13"/>
    <p:sldId id="365" r:id="rId14"/>
    <p:sldId id="366" r:id="rId15"/>
    <p:sldId id="333" r:id="rId16"/>
  </p:sldIdLst>
  <p:sldSz cx="12192000" cy="6858000"/>
  <p:notesSz cx="6858000" cy="9926638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D3"/>
    <a:srgbClr val="9BBAC0"/>
    <a:srgbClr val="B5DACC"/>
    <a:srgbClr val="00959B"/>
    <a:srgbClr val="365ABD"/>
    <a:srgbClr val="C48903"/>
    <a:srgbClr val="00A892"/>
    <a:srgbClr val="0098E8"/>
    <a:srgbClr val="1A7483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70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6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3060004\Work%20Folders\HO%202019\TKI-parlamentaarinen\tk-menot%202018-20%20rahoitusl&#228;hteitt&#228;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A-400C-8D66-15361B9C246C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A-400C-8D66-15361B9C246C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8A-400C-8D66-15361B9C246C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8A-400C-8D66-15361B9C246C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8A-400C-8D66-15361B9C246C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8A-400C-8D66-15361B9C246C}"/>
              </c:ext>
            </c:extLst>
          </c:dPt>
          <c:dLbls>
            <c:dLbl>
              <c:idx val="1"/>
              <c:layout>
                <c:manualLayout>
                  <c:x val="6.9581457660224291E-2"/>
                  <c:y val="-0.31434514713205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2311190015823"/>
                      <c:h val="0.16911964218308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8A-400C-8D66-15361B9C246C}"/>
                </c:ext>
              </c:extLst>
            </c:dLbl>
            <c:dLbl>
              <c:idx val="2"/>
              <c:layout>
                <c:manualLayout>
                  <c:x val="7.345636902669668E-2"/>
                  <c:y val="-0.11208496322860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DB8680-27B7-40A9-B54D-1F427F47CC99}" type="CATEGORYNAME">
                      <a:rPr lang="fi-FI" sz="1400" smtClean="0"/>
                      <a:pPr>
                        <a:defRPr sz="1400"/>
                      </a:pPr>
                      <a:t>[LUOKAN NIMI]</a:t>
                    </a:fld>
                    <a:r>
                      <a:rPr lang="fi-FI" sz="1400" dirty="0" smtClean="0"/>
                      <a:t> </a:t>
                    </a:r>
                    <a:fld id="{E780F7DA-F8DB-4762-B752-96BC790842CD}" type="PERCENTAGE">
                      <a:rPr lang="fi-FI" sz="1400" baseline="0" smtClean="0"/>
                      <a:pPr>
                        <a:defRPr sz="1400"/>
                      </a:pPr>
                      <a:t>[PROSENTTI]</a:t>
                    </a:fld>
                    <a:endParaRPr lang="fi-FI" sz="1400" dirty="0" smtClean="0"/>
                  </a:p>
                </c:rich>
              </c:tx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9943560963863"/>
                      <c:h val="0.21216559226249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8A-400C-8D66-15361B9C246C}"/>
                </c:ext>
              </c:extLst>
            </c:dLbl>
            <c:dLbl>
              <c:idx val="3"/>
              <c:layout>
                <c:manualLayout>
                  <c:x val="9.3790671049809815E-2"/>
                  <c:y val="6.53427569225553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2334931138304"/>
                      <c:h val="0.16837705745824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38A-400C-8D66-15361B9C246C}"/>
                </c:ext>
              </c:extLst>
            </c:dLbl>
            <c:dLbl>
              <c:idx val="4"/>
              <c:layout>
                <c:manualLayout>
                  <c:x val="-1.9981145086839999E-3"/>
                  <c:y val="0.143068676418604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2667CF-6CC4-4F2E-8A70-30AF027EE4B5}" type="CATEGORYNAME">
                      <a:rPr lang="fi-FI" sz="1400" smtClean="0"/>
                      <a:pPr>
                        <a:defRPr sz="1400"/>
                      </a:pPr>
                      <a:t>[LUOKAN NIMI]</a:t>
                    </a:fld>
                    <a:r>
                      <a:rPr lang="fi-FI" sz="1400" dirty="0" smtClean="0"/>
                      <a:t> </a:t>
                    </a:r>
                    <a:fld id="{1423BCEE-8C86-475E-9164-96AB3B9DA8AC}" type="PERCENTAGE">
                      <a:rPr lang="fi-FI" sz="1400" baseline="0" smtClean="0"/>
                      <a:pPr>
                        <a:defRPr sz="1400"/>
                      </a:pPr>
                      <a:t>[PROSENTTI]</a:t>
                    </a:fld>
                    <a:endParaRPr lang="fi-FI" sz="1400" dirty="0" smtClean="0"/>
                  </a:p>
                </c:rich>
              </c:tx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57053323293758"/>
                      <c:h val="0.14551160797244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8A-400C-8D66-15361B9C246C}"/>
                </c:ext>
              </c:extLst>
            </c:dLbl>
            <c:dLbl>
              <c:idx val="5"/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38A-400C-8D66-15361B9C246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Taul1!$D$3:$I$3</c:f>
              <c:strCache>
                <c:ptCount val="6"/>
                <c:pt idx="0">
                  <c:v>Valtion hallinnonalojen rahoittama</c:v>
                </c:pt>
                <c:pt idx="1">
                  <c:v>Muu julkinen rahoitus</c:v>
                </c:pt>
                <c:pt idx="2">
                  <c:v>Kotimaan rahastot ja säätiöt (YVT)</c:v>
                </c:pt>
                <c:pt idx="3">
                  <c:v>Kotimaan korkeakoulusektori</c:v>
                </c:pt>
                <c:pt idx="4">
                  <c:v>EU-rahoitus ja kansainväliset järjestöt</c:v>
                </c:pt>
                <c:pt idx="5">
                  <c:v>Yritykset</c:v>
                </c:pt>
              </c:strCache>
            </c:strRef>
          </c:cat>
          <c:val>
            <c:numRef>
              <c:f>Taul1!$D$4:$I$4</c:f>
              <c:numCache>
                <c:formatCode>General</c:formatCode>
                <c:ptCount val="6"/>
                <c:pt idx="0">
                  <c:v>1951.1</c:v>
                </c:pt>
                <c:pt idx="1">
                  <c:v>82.900000000000091</c:v>
                </c:pt>
                <c:pt idx="2">
                  <c:v>115.5</c:v>
                </c:pt>
                <c:pt idx="3">
                  <c:v>41.7</c:v>
                </c:pt>
                <c:pt idx="4">
                  <c:v>305.59500000000003</c:v>
                </c:pt>
                <c:pt idx="5">
                  <c:v>4435.7049999999999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8A-400C-8D66-15361B9C2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ABD1-5F09-CB43-BCC0-1DEB934835DE}" type="datetimeFigureOut">
              <a:rPr lang="en-FI"/>
              <a:t>06/16/2022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CB69-F670-CE45-9316-2F76980D2403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2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48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9FCADA93-0FB7-CA2C-F62B-6B3CC39CB4ED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6D9BDDC-63C8-A606-3309-A101EDBAAD0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3D79F50D-C8E1-942C-5F25-BC823CF4BD82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0374709-EEEC-6317-3CA1-3C9E3C24DCD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9141825-7943-460F-AE5C-B764A83C2E47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20DAC6C-B8EB-C949-0F57-78DB7E47376A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0A815BB-81E2-C717-6AFF-4F725A43B2D6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A1349553-367A-2E6F-8462-1D37FD253D02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4F0C3B0B-D175-97F9-E62E-4EE47018B3E0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019F5014-AA56-ECA6-D298-1E24205A8E55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36FE07DE-EE8A-5C5F-A076-56399220594F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4A4A905F-3B4B-1E83-1CD3-7D1F1EEA0679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AC8BCAEA-413F-DA34-F459-8494060D65D0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792D0-593A-8142-8D86-0189A50E462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75769" y="1935332"/>
            <a:ext cx="6841339" cy="239382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Anna esitykselle kuvaava otsikko,</a:t>
            </a:r>
            <a:br>
              <a:rPr lang="fi-FI" dirty="0"/>
            </a:br>
            <a:r>
              <a:rPr lang="fi-FI" dirty="0"/>
              <a:t>pituus 2–3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6790" y="4500000"/>
            <a:ext cx="4053600" cy="76111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</a:t>
            </a:r>
            <a:r>
              <a:rPr lang="fi-FI" dirty="0" err="1"/>
              <a:t>nimu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9514-A97C-114C-A5F2-9BC6C92FEB7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03" y="601200"/>
            <a:ext cx="3455148" cy="1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sini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64713-1922-554E-9087-40B12698E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59" y="-27384"/>
            <a:ext cx="12237719" cy="689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236C-831E-C54D-AB26-AC3B3AA4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1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Väliotsikko,</a:t>
            </a:r>
            <a:br>
              <a:rPr lang="fi-FI" dirty="0"/>
            </a:br>
            <a:r>
              <a:rPr lang="fi-FI" dirty="0"/>
              <a:t>korkeintaan kaksi riviä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760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harm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843D9-84CC-8E43-A1E6-4BC60889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1876" y="-33643"/>
            <a:ext cx="12240090" cy="6880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0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Väliotsikko, </a:t>
            </a:r>
            <a:br>
              <a:rPr lang="fi-FI" noProof="0" dirty="0"/>
            </a:br>
            <a:r>
              <a:rPr lang="fi-FI" noProof="0" dirty="0"/>
              <a:t>korkeintaan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5317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vihreä +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02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harmaa + kuv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170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vis asia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Tiivis asianosto esityksen jäsentämiseen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06E95-246C-917C-048F-36167F36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97" y="1332000"/>
            <a:ext cx="4138295" cy="3763342"/>
          </a:xfrm>
        </p:spPr>
        <p:txBody>
          <a:bodyPr>
            <a:normAutofit/>
          </a:bodyPr>
          <a:lstStyle>
            <a:lvl1pPr marL="320675" indent="-307975"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1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800"/>
            </a:lvl4pPr>
            <a:lvl5pPr marL="2000250" indent="-1714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11CFB-9B1F-0815-D11B-021619BB8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t="40507" r="20646" b="9178"/>
          <a:stretch/>
        </p:blipFill>
        <p:spPr>
          <a:xfrm>
            <a:off x="-75302" y="3993931"/>
            <a:ext cx="8036107" cy="2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556-3007-BA4D-A1BB-95286BEF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7921625" cy="1080000"/>
          </a:xfrm>
        </p:spPr>
        <p:txBody>
          <a:bodyPr>
            <a:normAutofit/>
          </a:bodyPr>
          <a:lstStyle/>
          <a:p>
            <a:r>
              <a:rPr lang="fi-FI" dirty="0"/>
              <a:t>Vain otsikko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93295-F835-2A4F-B6E6-7F158EC39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CB1-B266-BA47-A71E-7DA39C0092DC}" type="datetime1">
              <a:rPr lang="en-FI"/>
              <a:t>06/16/2022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F8893-E1E4-C14F-BF90-DAB72552F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1E79-F110-F947-A0EB-09EF70791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045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405FE-7FDF-3741-B777-88FD492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02D4-3613-5649-8FAA-418C1B6C0EFB}" type="datetime1">
              <a:rPr lang="en-FI"/>
              <a:t>06/16/2022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5F80E-B48F-E446-AC5C-21377DD3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5BCD-546C-3A47-B35C-2E594694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875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F703B42-29AE-3F42-BB70-3A84480916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75" y="3898289"/>
            <a:ext cx="5230800" cy="196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DC66D-C716-A24B-8BD2-22114CB5F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53570" y="1812407"/>
            <a:ext cx="5230800" cy="1961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6C5A5-B492-1447-B909-CE0010AC9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53570" y="3898289"/>
            <a:ext cx="5230800" cy="19602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7135D-E0A4-3441-9139-7561A8275A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75" y="1812407"/>
            <a:ext cx="5230800" cy="1961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FA8E0-68DD-D84C-B185-D665F53FF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719999"/>
            <a:ext cx="10585450" cy="1080000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r>
              <a:rPr lang="fi-FI" noProof="0" dirty="0"/>
              <a:t>Neljä nostoa, </a:t>
            </a:r>
            <a:br>
              <a:rPr lang="fi-FI" noProof="0" dirty="0"/>
            </a:br>
            <a:r>
              <a:rPr lang="fi-FI" noProof="0" dirty="0"/>
              <a:t>kaksirivinen otsikko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CE5EA5-0EC5-58C4-EB96-FC9E3D9AE61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10884" y="205560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1E5BE-8A05-D14D-B2A0-1AD0FC523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1910" y="2477626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25A0A2-EEE3-07EE-C156-6804854D56D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539145" y="203295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4B245C6-ECDF-F9F9-8CF7-78DFAACD9DF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42825" y="2476800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A761-048D-C54D-8E20-6C9D95F53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19FD-7351-674E-88EC-346BE3031EE7}" type="datetime1">
              <a:rPr lang="en-FI"/>
              <a:t>06/16/2022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E2B8-D029-384A-92E9-B5724AA13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89211-1DC9-694E-B796-2E30C70960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/>
              <a:t>‹#›</a:t>
            </a:fld>
            <a:endParaRPr lang="en-FI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7FC0FB3-6F99-A3FA-11F4-F770C9023FF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11397" y="4183200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62E4AD-4384-F11E-3BFC-E74384CA0A8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211910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3130747-405D-D8B8-97A0-B4374FB80ED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539144" y="4135499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A7A858B-5857-DEC6-CB5B-C592D4D9730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543484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1763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sini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2BE4F23-31E6-B9AF-873E-D41F82BB488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9514-A97C-114C-A5F2-9BC6C92FEB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5644" y="394438"/>
            <a:ext cx="3455148" cy="1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harm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013FF81-7B5E-D130-B988-D8FEB98BC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85644" y="394438"/>
            <a:ext cx="3455148" cy="112956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82195ED-2743-42C0-2BF2-02B5DA66E3FB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, harm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804C6A93-87CA-1B07-F39F-8243F651D13F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  <a:solidFill>
            <a:srgbClr val="9BBAC0"/>
          </a:solidFill>
        </p:grpSpPr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2FBF413C-9B35-068E-0278-46B04871BE22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DAD44D19-FA62-771E-3A78-10CE9448DF04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36A36485-5BCF-B7CB-5033-0A5463BFA3C0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CC761B76-4B59-CAD6-F7FE-E7B34A78B650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0620ED29-A106-E37E-CBCC-4FE43D8F50FE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9544D780-EDC9-C6A0-BAEC-EEA9F0214063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5E6E0946-5602-1681-3A7F-CE021B9EECD4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BC8A880-8ED5-E05F-03BF-595CFD700C6F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8FD01E9-6994-BC06-D826-F320EBCDF73E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FC6393F0-F81F-0924-2069-9DD6182B9D37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D7012E85-AD27-6528-80C8-FF5F84D76E88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1B0BF348-FD47-57FD-0AEB-3A6C6C96546B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9BC09BD6-2490-7843-B7CF-5122CC607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000" y="4500000"/>
            <a:ext cx="4052977" cy="72116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nimi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1A845-53D6-7D47-85A8-5E6FE5496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5767" y="1936800"/>
            <a:ext cx="6840000" cy="2394000"/>
          </a:xfrm>
        </p:spPr>
        <p:txBody>
          <a:bodyPr l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Anna esitykselle kuvaava otsikko, pituus 2–3 riviä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E6AE99F5-8E8E-59A1-D1D9-240983084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064" y="602996"/>
            <a:ext cx="3455148" cy="11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888566" cy="1080000"/>
          </a:xfrm>
        </p:spPr>
        <p:txBody>
          <a:bodyPr anchor="ctr" anchorCtr="0">
            <a:normAutofit/>
          </a:bodyPr>
          <a:lstStyle/>
          <a:p>
            <a:r>
              <a:rPr lang="fi-FI" dirty="0"/>
              <a:t>Tekstisivu, yksipalstainen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2" y="1944000"/>
            <a:ext cx="10871108" cy="3797920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FI"/>
              <a:t>06/16/2022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0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sini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18722" cy="1080000"/>
          </a:xfrm>
        </p:spPr>
        <p:txBody>
          <a:bodyPr anchor="ctr" anchorCtr="0">
            <a:norm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0" y="1944000"/>
            <a:ext cx="8718723" cy="379792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FI"/>
              <a:t>06/16/2022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F1DD1D5-0CD4-6C77-E75F-A4520D53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523"/>
          <a:stretch/>
        </p:blipFill>
        <p:spPr>
          <a:xfrm>
            <a:off x="9298512" y="-7938"/>
            <a:ext cx="2927397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08211" cy="1080000"/>
          </a:xfrm>
        </p:spPr>
        <p:txBody>
          <a:bodyPr anchor="ctr" anchorCtr="0">
            <a:norm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1" y="1944000"/>
            <a:ext cx="8708211" cy="3797920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FI"/>
              <a:t>06/16/2022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39" name="Kuva 38">
            <a:extLst>
              <a:ext uri="{FF2B5EF4-FFF2-40B4-BE49-F238E27FC236}">
                <a16:creationId xmlns:a16="http://schemas.microsoft.com/office/drawing/2014/main" id="{BE60F421-FC09-57C4-AC92-DC7E0936B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227"/>
          <a:stretch/>
        </p:blipFill>
        <p:spPr>
          <a:xfrm>
            <a:off x="9024182" y="-15875"/>
            <a:ext cx="3234779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5E4E07F-07AA-F9F5-501A-0E3707F8D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4182" y="-15876"/>
            <a:ext cx="3234779" cy="6959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7CCE-4D83-C34D-B208-4372EFF09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5" y="783798"/>
            <a:ext cx="8214601" cy="323850"/>
          </a:xfrm>
        </p:spPr>
        <p:txBody>
          <a:bodyPr lIns="14400" tIns="0" anchor="b" anchorCtr="0">
            <a:normAutofit/>
          </a:bodyPr>
          <a:lstStyle>
            <a:lvl1pPr marL="0" indent="0">
              <a:buNone/>
              <a:defRPr sz="1350" b="0" cap="all" spc="8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Lyhyt yläotsikko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1F3F-1F58-0546-839E-69C27C4A8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061813"/>
            <a:ext cx="8225487" cy="878160"/>
          </a:xfrm>
        </p:spPr>
        <p:txBody>
          <a:bodyPr anchor="ctr" anchorCtr="0">
            <a:normAutofit/>
          </a:bodyPr>
          <a:lstStyle/>
          <a:p>
            <a:r>
              <a:rPr lang="fi-FI" dirty="0"/>
              <a:t>Tekstisivu, yksipalstainen, yläotsikolla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1432-FB30-E843-8B2C-F0322E34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62" y="1944000"/>
            <a:ext cx="8865866" cy="3586716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15986-3F82-3848-9C2B-5A384D489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B5B-B319-0B42-AB42-7B16B0057661}" type="datetime1">
              <a:rPr lang="en-FI"/>
              <a:t>06/16/2022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CAEDF-B78D-C943-A135-08F02A3D10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7DB3D-8A81-C84B-B13F-AA6BAA8A83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tai sisältö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/>
          <a:p>
            <a:r>
              <a:rPr lang="fi-FI" noProof="0" dirty="0"/>
              <a:t>Tekstisivu, kaksipalstainen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C288-B895-514C-9963-8FCF0CCA733A}" type="datetime1">
              <a:rPr lang="en-FI"/>
              <a:t>06/16/2022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DA177-36B3-7D48-BF05-7BD244AE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9B7A-AC84-A44F-980A-A1BCA6C63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33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Tekstisivu, vertailu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EC9C-47A9-7A4B-8807-FC4BDFB41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6" y="1980000"/>
            <a:ext cx="519430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3275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2FD6D-AD6F-274D-9961-DA062F632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0000"/>
            <a:ext cx="521652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BFCB3-417E-4345-B485-F5ABA7563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9440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5183415" cy="1080000"/>
          </a:xfrm>
        </p:spPr>
        <p:txBody>
          <a:bodyPr/>
          <a:lstStyle/>
          <a:p>
            <a:r>
              <a:rPr lang="fi-FI" noProof="0" dirty="0"/>
              <a:t>Tekstisivu kuvalla,</a:t>
            </a:r>
            <a:br>
              <a:rPr lang="fi-FI" noProof="0" dirty="0"/>
            </a:br>
            <a:r>
              <a:rPr lang="fi-FI" noProof="0" dirty="0"/>
              <a:t>lyhyt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420" y="1944415"/>
            <a:ext cx="4462408" cy="38499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0D327B08-75C3-EA4D-6C54-B40C5BBD45F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9165C-3396-5C49-BB4E-E81FED19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1" y="720000"/>
            <a:ext cx="10888566" cy="1080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17D9C-76EE-704D-AC70-A428AA81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61" y="1944000"/>
            <a:ext cx="10871109" cy="37633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DCDA-6DEE-464D-925C-45E808D9AD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0430" y="6256337"/>
            <a:ext cx="1153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70A19CC-10B7-B140-9731-4ED0E8922BE7}" type="datetime1">
              <a:rPr lang="en-FI"/>
              <a:pPr/>
              <a:t>06/16/2022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4F51-23B5-EC4F-B677-2471EC2003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8670" y="6256337"/>
            <a:ext cx="247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en-FI"/>
              <a:t>Aihe/tekijä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C577-6A46-F14C-B124-25FD999FD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910" y="6259125"/>
            <a:ext cx="110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D77A05-F66A-0B44-81C5-8B90FFD3FBD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333514" y="6088049"/>
            <a:ext cx="2080501" cy="6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71" r:id="rId2"/>
    <p:sldLayoutId id="2147483650" r:id="rId3"/>
    <p:sldLayoutId id="2147483712" r:id="rId4"/>
    <p:sldLayoutId id="2147483711" r:id="rId5"/>
    <p:sldLayoutId id="2147483709" r:id="rId6"/>
    <p:sldLayoutId id="2147483652" r:id="rId7"/>
    <p:sldLayoutId id="2147483677" r:id="rId8"/>
    <p:sldLayoutId id="2147483713" r:id="rId9"/>
    <p:sldLayoutId id="2147483663" r:id="rId10"/>
    <p:sldLayoutId id="2147483662" r:id="rId11"/>
    <p:sldLayoutId id="2147483717" r:id="rId12"/>
    <p:sldLayoutId id="2147483714" r:id="rId13"/>
    <p:sldLayoutId id="2147483715" r:id="rId14"/>
    <p:sldLayoutId id="2147483654" r:id="rId15"/>
    <p:sldLayoutId id="2147483655" r:id="rId16"/>
    <p:sldLayoutId id="2147483666" r:id="rId17"/>
    <p:sldLayoutId id="2147483667" r:id="rId18"/>
    <p:sldLayoutId id="2147483716" r:id="rId1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27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320675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568" userDrawn="1">
          <p15:clr>
            <a:srgbClr val="F26B43"/>
          </p15:clr>
        </p15:guide>
        <p15:guide id="3" pos="4112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35C0F-8037-3CEB-A4FE-63D52B2E7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Laki valtion tutkimus- ja kehittämistoiminnan rahoituksesta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4E4488-F827-B7EC-E74E-914CB7782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Juha </a:t>
            </a:r>
            <a:r>
              <a:rPr lang="fi-FI" dirty="0" err="1" smtClean="0"/>
              <a:t>majanen</a:t>
            </a:r>
            <a:r>
              <a:rPr lang="fi-FI" dirty="0" smtClean="0"/>
              <a:t>, </a:t>
            </a:r>
            <a:r>
              <a:rPr lang="fi-FI" dirty="0" err="1" smtClean="0"/>
              <a:t>vskp</a:t>
            </a:r>
            <a:endParaRPr lang="fi-FI" dirty="0"/>
          </a:p>
          <a:p>
            <a:r>
              <a:rPr lang="fi-FI" dirty="0" smtClean="0"/>
              <a:t>sidosryhmätilaisuus</a:t>
            </a:r>
            <a:endParaRPr lang="fi-FI" dirty="0"/>
          </a:p>
          <a:p>
            <a:r>
              <a:rPr lang="fi-FI" dirty="0" smtClean="0"/>
              <a:t>16.6.2022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1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 § Tutkimus- ja kehittämistoiminnan rahoitus valtion talousarviossa vuosina 2024-2030 (1 momentti)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fi-FI" sz="2800" dirty="0"/>
              <a:t>Tutkimus- ja kehittämistoimintaan valtion vuosien 2024-2030 talousarvioissa tarkoitettujen valtuuksien ja sellaisten määrärahojen, joita ei oteta talousarvioon siihen aiemmin otetun valtuuden käytöstä aiheutuvien menojen maksamiseksi, määrää </a:t>
            </a:r>
            <a:r>
              <a:rPr lang="fi-FI" sz="2800" b="1" dirty="0"/>
              <a:t>lisätään tasaisesti vuosittain </a:t>
            </a:r>
            <a:r>
              <a:rPr lang="fi-FI" sz="2800" dirty="0"/>
              <a:t>valtiovarainministeriön vuosien 2024 ja 2028 talousarvioesityksiä varten laatimien talousennusteiden perusteella </a:t>
            </a:r>
            <a:r>
              <a:rPr lang="fi-FI" sz="2800" b="1" dirty="0"/>
              <a:t>siten, että valtuuksien ja määrärahojen määrä vuonna 2030 vastaa 1,2 prosenttia suhteessa bruttokansantuotteeseen</a:t>
            </a:r>
            <a:r>
              <a:rPr lang="fi-FI" sz="2800" dirty="0"/>
              <a:t>.</a:t>
            </a:r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85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 § Tutkimus- ja kehittämistoiminnan rahoitus valtion talousarviossa vuosina 2024-2030 </a:t>
            </a:r>
            <a:r>
              <a:rPr lang="fi-FI" dirty="0" smtClean="0"/>
              <a:t>(2 </a:t>
            </a:r>
            <a:r>
              <a:rPr lang="fi-FI" dirty="0"/>
              <a:t>momentti)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fi-FI" sz="2800" dirty="0"/>
              <a:t>Valtioneuvosto seuraa julkisten ja yksityisten tutkimus- ja kehittämistoiminnan menojen kehitystä. Valtuuksien ja määrärahojen </a:t>
            </a:r>
            <a:r>
              <a:rPr lang="fi-FI" sz="2800" b="1" dirty="0"/>
              <a:t>vuosittaiset korotukset voidaan tehdä 1 momentissa säädettyä pienempinä, jos yksityisen sektorin tutkimus- ja kehittämistoiminnan menot ovat vähemmän kuin kaksi kolmasosaa tutkimus- ja kehittämistoiminnan kokonaismenoista </a:t>
            </a:r>
            <a:r>
              <a:rPr lang="fi-FI" sz="2800" dirty="0"/>
              <a:t>Tilastokeskuksen kolmen uusimman vuositilaston keskiarvon mukaan.  </a:t>
            </a:r>
          </a:p>
          <a:p>
            <a:pPr lvl="1"/>
            <a:r>
              <a:rPr lang="fi-FI" sz="2800" dirty="0"/>
              <a:t>Korotuksen vähentämisen sijaan tutkimus- ja kehittämistoimintaan tarkoitettuja valtuuksia ja määrärahoja voidaan kohdentaa uudelleen tavalla, jonka arvioidaan edistävän yksityisen sektorin tutkimus- ja kehittämistoimintaa tehokkaammin</a:t>
            </a:r>
            <a:r>
              <a:rPr lang="fi-FI" sz="2800" dirty="0" smtClean="0"/>
              <a:t>.</a:t>
            </a:r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07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3§ Tutkimus- ja kehittämistoiminnan rahoituksen käyttöä koskeva monivuotinen suunnitelma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Valtioneuvosto hyväksyy kerran vaalikaudessa </a:t>
            </a:r>
            <a:r>
              <a:rPr lang="fi-FI" b="1" dirty="0"/>
              <a:t>tutkimus- ja kehittämistoiminnan rahoituksen käyttöä koskevan suunnitelman seuraavalle kahdeksalle vuodelle</a:t>
            </a:r>
            <a:r>
              <a:rPr lang="fi-FI" dirty="0"/>
              <a:t>. Valtioneuvosto voi tarpeen mukaan tarkistaa suunnitelmaa, jos tutkimus- ja kehittämistoiminnan valtionrahoituksen määrää vähennetään olennaisesti tai kohdennetaan olennaisesti toisin 2§:n 2 momentin perusteella.</a:t>
            </a:r>
          </a:p>
          <a:p>
            <a:r>
              <a:rPr lang="fi-FI" dirty="0"/>
              <a:t>Suunnitelmassa esitetään tutkimus-, </a:t>
            </a:r>
            <a:r>
              <a:rPr lang="fi-FI" dirty="0" err="1"/>
              <a:t>kehittämis</a:t>
            </a:r>
            <a:r>
              <a:rPr lang="fi-FI" dirty="0"/>
              <a:t>- ja innovaatiojärjestelmän nykytila ja järjestelmää koskevat tavoitteet sekä tutkimus- ja kehittämistoiminnan rahoituksen päälinjaukset.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04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4§ </a:t>
            </a:r>
            <a:r>
              <a:rPr lang="fi-FI" dirty="0"/>
              <a:t>Voimaantulo 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Tämä laki tulee voimaan 1.1.2023 ja on voimassa 31.12.2030 asti.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26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Rahoitusura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T&amp;K-rahoituslaissa säädetään valtion rahoituksen lisäämisestä, mutta ei siitä, mihin lisäykset kohdentuvat</a:t>
            </a:r>
          </a:p>
          <a:p>
            <a:pPr lvl="1"/>
            <a:r>
              <a:rPr lang="fi-FI" dirty="0"/>
              <a:t>Kohdentuminen ratkaistaan talousarvioprosessissa käyttäen ohjenuorana monivuotista suunnitelmaa</a:t>
            </a:r>
          </a:p>
          <a:p>
            <a:r>
              <a:rPr lang="fi-FI" dirty="0"/>
              <a:t>Lisäykset tarkoitus huomioida ensimmäisen kerran keväällä 2023 laadittavassa julkisen talouden suunnitelmassa</a:t>
            </a:r>
          </a:p>
          <a:p>
            <a:r>
              <a:rPr lang="fi-FI" dirty="0"/>
              <a:t>Tällä hetkellä arvioituna vuosittainen valtuuksien/määrärahojen lisäys olisi noin 260 milj. euroa alkaen v. 2024 ja nousten 1,8 mrd. euroon v. 2030.</a:t>
            </a:r>
          </a:p>
          <a:p>
            <a:pPr lvl="1"/>
            <a:r>
              <a:rPr lang="fi-FI" dirty="0"/>
              <a:t>260 me v. 2024, 520 me v. 2025, 780 me v. 2026, …, 1,8 mrd. euroa v. 2030</a:t>
            </a:r>
          </a:p>
          <a:p>
            <a:pPr lvl="1"/>
            <a:r>
              <a:rPr lang="fi-FI" dirty="0"/>
              <a:t>Lisää lyhyellä aikavälillä velkaantumista, mutta pidemmällä aikavälillä vaikutus julkisen talouden kestävyyteen voi olla </a:t>
            </a:r>
            <a:r>
              <a:rPr lang="fi-FI" dirty="0" smtClean="0"/>
              <a:t>suotuisa, </a:t>
            </a:r>
            <a:r>
              <a:rPr lang="fi-FI" dirty="0"/>
              <a:t>jos yksityinen sektori panostaa vastaavasti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40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EBD5E47-586D-2B3F-F1D0-8C682154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059" y="2260209"/>
            <a:ext cx="6372863" cy="1632282"/>
          </a:xfrm>
        </p:spPr>
        <p:txBody>
          <a:bodyPr/>
          <a:lstStyle/>
          <a:p>
            <a:r>
              <a:rPr lang="fi-FI" dirty="0" smtClean="0"/>
              <a:t>Kiitos! </a:t>
            </a:r>
            <a:endParaRPr lang="fi-FI" dirty="0"/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AA25236A-989A-B9CB-9EE9-348A39670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D9F32-B6AA-5873-AD7D-9256525F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T&amp;K-rahoituslain valmistelu on käynnissä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62B5BC-E2BD-87EA-28E2-F994C50D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Tutkimus- ja kehittämismenojen rahoituslakia valmisteleva virkamiestyöryhmä, toimikausi 1.2.-30.9.2022</a:t>
            </a:r>
          </a:p>
          <a:p>
            <a:r>
              <a:rPr lang="fi-FI" dirty="0"/>
              <a:t>Työryhmän kokoonpano:</a:t>
            </a:r>
          </a:p>
          <a:p>
            <a:pPr lvl="1"/>
            <a:r>
              <a:rPr lang="fi-FI" dirty="0"/>
              <a:t>Valtiosihteeri kansliapäällikkönä Juha Majanen, puheenjohtaja (VM)</a:t>
            </a:r>
          </a:p>
          <a:p>
            <a:pPr lvl="1"/>
            <a:r>
              <a:rPr lang="fi-FI" dirty="0"/>
              <a:t>Kansliapäällikkö Anita Lehikoinen, jäsen (OKM)</a:t>
            </a:r>
          </a:p>
          <a:p>
            <a:pPr lvl="1"/>
            <a:r>
              <a:rPr lang="fi-FI" dirty="0"/>
              <a:t>Kansliapäällikkö Raimo Luoma, jäsen (osastopäällikkö Ilona Lundström) (TEM)</a:t>
            </a:r>
          </a:p>
          <a:p>
            <a:pPr lvl="1"/>
            <a:r>
              <a:rPr lang="fi-FI" dirty="0"/>
              <a:t>Budjettineuvos Niko </a:t>
            </a:r>
            <a:r>
              <a:rPr lang="fi-FI" dirty="0" err="1"/>
              <a:t>ljäs</a:t>
            </a:r>
            <a:r>
              <a:rPr lang="fi-FI" dirty="0"/>
              <a:t>, jäsen/varapuheenjohtaja (VM/BO)</a:t>
            </a:r>
          </a:p>
          <a:p>
            <a:r>
              <a:rPr lang="fi-FI" dirty="0"/>
              <a:t>Sihteeristö: VM, TEM, OKM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F6B0A6-8D1C-E5F0-6CCD-53B495D235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53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2D131-992C-4DD2-ED92-E6C1AD54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T&amp;K-rahoituslakia valmistelevan työryhmän tehtävät ja aikataulu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C047D1-1D23-4B61-CC10-5E6831D7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Työryhmän tehtävänä on valmistella esitys lainsäädännöksi, jolla määritellään valtion T&amp;K-menojen taso siten, että se johtaa julkisen sektorin T&amp;K-menojen 1,33 prosentin BKT-osuuteen ennustetun talouskehityksen vallitessa vuoteen 2030 mennessä </a:t>
            </a:r>
          </a:p>
          <a:p>
            <a:r>
              <a:rPr lang="fi-FI" dirty="0"/>
              <a:t>Lisäksi lainsäädäntöehdotukseen tulee sisältyä esitys kehyskautta pidemmän T&amp;K-rahoituksen suunnitelman laatimista koskeviksi säännöksiksi </a:t>
            </a:r>
          </a:p>
          <a:p>
            <a:pPr lvl="1"/>
            <a:r>
              <a:rPr lang="fi-FI" dirty="0"/>
              <a:t>Varsinaisen suunnitelman laatiminen ei kuulu työryhmän tehtäviin, vaan se laaditaan erikseen</a:t>
            </a:r>
          </a:p>
          <a:p>
            <a:r>
              <a:rPr lang="fi-FI" dirty="0"/>
              <a:t>HE-luonnos lähtee lausuntokierrokselle kesäkuussa, HE annetaan eduskunnalle syys-lokakuussa</a:t>
            </a:r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450E6F-ED31-F7F0-7E14-55BD0BF8F5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140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Parlamentaarisen TKI-työryhmän linjaus rahoituslaista, 12/2021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Säädetään T&amp;K-rahoituslaki. Laki määrittää vuotuisen valtion T&amp;K-menojen tason tavalla, joka johtaa julkisen sektorin T&amp;K-menojen 1,33 %:n BKT-osuuteen ennustetun talouskehityksen vallitessa vuoteen 2030 mennessä. </a:t>
            </a:r>
          </a:p>
          <a:p>
            <a:pPr lvl="1"/>
            <a:r>
              <a:rPr lang="fi-FI" dirty="0"/>
              <a:t>Lain säännökset </a:t>
            </a:r>
            <a:r>
              <a:rPr lang="fi-FI" dirty="0" smtClean="0"/>
              <a:t>luovat </a:t>
            </a:r>
            <a:r>
              <a:rPr lang="fi-FI" dirty="0"/>
              <a:t>pitkäjänteisen valtion T&amp;K-rahoituksen </a:t>
            </a:r>
            <a:r>
              <a:rPr lang="fi-FI" dirty="0" smtClean="0"/>
              <a:t>näkymän ja heijastelevat myös tarvetta skaalata yksityisen </a:t>
            </a:r>
            <a:r>
              <a:rPr lang="fi-FI" dirty="0"/>
              <a:t>sektorin T&amp;K-investointien kasvattamisen </a:t>
            </a:r>
            <a:r>
              <a:rPr lang="fi-FI" dirty="0" smtClean="0"/>
              <a:t>tärkeyttä. </a:t>
            </a:r>
          </a:p>
          <a:p>
            <a:r>
              <a:rPr lang="fi-FI" dirty="0" smtClean="0"/>
              <a:t>Lain lähtökohta on, että yksityisen sektorin T&amp;K-investoinnit kehittyvät tavoitteen mukaisesti siten, että yksityisten ja julkisten T&amp;K-panostusten taso nousee yhteensä 4 %:iin </a:t>
            </a:r>
            <a:r>
              <a:rPr lang="fi-FI" dirty="0" err="1" smtClean="0"/>
              <a:t>BKT:sta</a:t>
            </a:r>
            <a:r>
              <a:rPr lang="fi-FI" dirty="0" smtClean="0"/>
              <a:t> vuoteen 2030 mennessä.</a:t>
            </a:r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01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Parlamentaarisen TKI-työryhmän linjaus </a:t>
            </a:r>
            <a:r>
              <a:rPr lang="fi-FI" dirty="0" smtClean="0"/>
              <a:t>suunnitelmasta</a:t>
            </a:r>
            <a:r>
              <a:rPr lang="fi-FI" dirty="0"/>
              <a:t>, 12/2021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Lain rinnalla laaditaan työryhmän linjaamia TKI-politiikan periaatteita noudattava lakisääteinen kehyskautta pidempi T&amp;K-rahoituksen suunnitelma, joka vahvistaa sitoutumista T&amp;K-rahoituksen ja toiminnan kehittämiseen sekä täsmentää rahoituksen käyttöä ja sisältöä.</a:t>
            </a:r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31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Tavoitteena T&amp;K-panostusten ennakoitavuus ja talouskasvu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Lailla pyritään lisäämään valtion T&amp;K-rahoituksen ennakoitavuutta ja pitkäjänteisyyttä</a:t>
            </a:r>
          </a:p>
          <a:p>
            <a:pPr lvl="1"/>
            <a:r>
              <a:rPr lang="fi-FI" dirty="0"/>
              <a:t>Valtion tavoite 1,2 % / bkt vuoteen 2030 mennessä</a:t>
            </a:r>
          </a:p>
          <a:p>
            <a:pPr lvl="1"/>
            <a:r>
              <a:rPr lang="fi-FI" dirty="0"/>
              <a:t>Valtion osuus n. 90 % julkisen sektorin kaikesta T&amp;K-rahoituksesta </a:t>
            </a:r>
          </a:p>
          <a:p>
            <a:pPr lvl="1"/>
            <a:r>
              <a:rPr lang="fi-FI" dirty="0"/>
              <a:t>Muu julkinen rahoitus: kunnat, säätiöt ym.</a:t>
            </a:r>
          </a:p>
          <a:p>
            <a:r>
              <a:rPr lang="fi-FI" dirty="0"/>
              <a:t>Kasvavilla julkisen ja yksityisen sektorin T&amp;K-panostuksilla tavoitellaan tuottavuuden nousua ja talouskasvua ja sitä kautta hyvinvointivaltion rahoituksen parantamista. </a:t>
            </a:r>
          </a:p>
          <a:p>
            <a:r>
              <a:rPr lang="fi-FI" dirty="0"/>
              <a:t>Pelkkä lisäys ei riitä: T&amp;K-investoinnit kohdennettava mahdollisimman vaikuttavasti ja muistettava koko T&amp;K-järjestelmän kyky vauhdittaa osaltaan talouskasvua. Tämä </a:t>
            </a:r>
            <a:r>
              <a:rPr lang="fi-FI" dirty="0" smtClean="0"/>
              <a:t>edellyttää huomion kiinnittämistä osaamiseen</a:t>
            </a:r>
            <a:r>
              <a:rPr lang="fi-FI" dirty="0"/>
              <a:t>, osaajien saatavuuteen ja </a:t>
            </a:r>
            <a:r>
              <a:rPr lang="fi-FI" dirty="0" smtClean="0"/>
              <a:t>osaavaan pääomaan sekä </a:t>
            </a:r>
            <a:r>
              <a:rPr lang="fi-FI" dirty="0"/>
              <a:t>investointien </a:t>
            </a:r>
            <a:r>
              <a:rPr lang="fi-FI" dirty="0" smtClean="0"/>
              <a:t>edellytyksiin.</a:t>
            </a:r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4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Yksityisten T&amp;K-panosten rooli merkittävä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Ilman valtion osallistumista yritysten panostukset olisivat todennäköisesti pienempiä kuin koko yhteiskunnan kannalta optimaalinen taso (osa tuotoista valuu muualle yhteiskuntaan).</a:t>
            </a:r>
          </a:p>
          <a:p>
            <a:r>
              <a:rPr lang="fi-FI" dirty="0"/>
              <a:t>Yksityisten T&amp;K-panostusten lisääminen ensiarvoisen tärkeää valtion panostusten rinnalla. Muuten T&amp;K-lisäyksistä ei saada irti riittäviä suotuisia vaikutuksia julkisen talouden </a:t>
            </a:r>
            <a:r>
              <a:rPr lang="fi-FI" dirty="0" smtClean="0"/>
              <a:t>kestävyyteen</a:t>
            </a:r>
            <a:r>
              <a:rPr lang="fi-FI" smtClean="0"/>
              <a:t>. </a:t>
            </a:r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31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0E1A0F-5B2A-87BD-1E14-BDE51B7E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T&amp;K-menojen rahoitus vuonna 2020</a:t>
            </a:r>
            <a:endParaRPr lang="fi-FI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6758696-0548-3E70-764D-FBA7D5FC3DA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420" y="1944415"/>
            <a:ext cx="4462408" cy="384994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Tutkimus- ja kehittämistoiminnan valtion rahoitukseen sisältyvät ministeriöiden, valtion virastojen ja laitosten käyttöön kohdennetut T&amp;K-varat sekä valtionavut</a:t>
            </a:r>
          </a:p>
          <a:p>
            <a:r>
              <a:rPr lang="fi-FI" dirty="0"/>
              <a:t>Muu julkinen rahoitus tulee kunnilta ja kuntayhtymiltä</a:t>
            </a:r>
          </a:p>
          <a:p>
            <a:r>
              <a:rPr lang="fi-FI" dirty="0"/>
              <a:t>Yksityisellä voittoa tavoittelemattomalla sektorilla (YVT) T&amp;K-toimintaa rahoittavat kotimaiset rahastot ja säätiöt</a:t>
            </a:r>
          </a:p>
          <a:p>
            <a:r>
              <a:rPr lang="fi-FI" dirty="0"/>
              <a:t>Julkisesta T&amp;K-rahoituksesta valtaosa (n. 90 %) on valtion rahoitusta </a:t>
            </a:r>
          </a:p>
          <a:p>
            <a:r>
              <a:rPr lang="fi-FI" dirty="0"/>
              <a:t>T&amp;K-rahoituslaissa valtion tavoite 1,2 % / bkt</a:t>
            </a:r>
          </a:p>
          <a:p>
            <a:endParaRPr lang="fi-FI" dirty="0"/>
          </a:p>
        </p:txBody>
      </p:sp>
      <p:graphicFrame>
        <p:nvGraphicFramePr>
          <p:cNvPr id="5" name="Sisällön paikkamerkki 6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981188515"/>
              </p:ext>
            </p:extLst>
          </p:nvPr>
        </p:nvGraphicFramePr>
        <p:xfrm>
          <a:off x="6113463" y="-20638"/>
          <a:ext cx="6086475" cy="688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3CD70-7271-C993-9198-E57A59F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 § Soveltamisala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73FA6-36D6-BE4B-9B8A-14A8A6F8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Tässä laissa säädetään valtion talousarvioon vuosina 2024-2030 otettavien tutkimus- ja kehittämistoimintaan tarkoitettujen valtuuksien ja määrärahojen vuosittaisesta yhteismäärästä.</a:t>
            </a:r>
          </a:p>
          <a:p>
            <a:r>
              <a:rPr lang="fi-FI" dirty="0"/>
              <a:t>Tutkimus- ja kehittämistoiminnalla tarkoitetaan tässä laissa Tilastokeskuksen vuosittain julkaisemassa virallisessa tutkimus- ja kehittämistoiminnan tilastossa tarkoitettua toimintaa.</a:t>
            </a:r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61F79F-D54C-7C9B-BC4B-B95F4EC5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en-FI" smtClean="0"/>
              <a:pPr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76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tiovarainministeriö">
  <a:themeElements>
    <a:clrScheme name="Mukautettu 3">
      <a:dk1>
        <a:srgbClr val="000000"/>
      </a:dk1>
      <a:lt1>
        <a:srgbClr val="FFFFFF"/>
      </a:lt1>
      <a:dk2>
        <a:srgbClr val="1A7483"/>
      </a:dk2>
      <a:lt2>
        <a:srgbClr val="006475"/>
      </a:lt2>
      <a:accent1>
        <a:srgbClr val="FFF0C2"/>
      </a:accent1>
      <a:accent2>
        <a:srgbClr val="FFF7E1"/>
      </a:accent2>
      <a:accent3>
        <a:srgbClr val="E8E8E3"/>
      </a:accent3>
      <a:accent4>
        <a:srgbClr val="F3F3F1"/>
      </a:accent4>
      <a:accent5>
        <a:srgbClr val="365ABD"/>
      </a:accent5>
      <a:accent6>
        <a:srgbClr val="B5D8CC"/>
      </a:accent6>
      <a:hlink>
        <a:srgbClr val="365ABD"/>
      </a:hlink>
      <a:folHlink>
        <a:srgbClr val="1A74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M_Esityspohja" id="{E55FF56B-E739-F14A-9CB5-1616FC68CD3F}" vid="{15FF9746-67A9-8140-979F-B01DB9BD5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881</Words>
  <Application>Microsoft Office PowerPoint</Application>
  <PresentationFormat>Laajakuva</PresentationFormat>
  <Paragraphs>101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Valtiovarainministeriö</vt:lpstr>
      <vt:lpstr>Laki valtion tutkimus- ja kehittämistoiminnan rahoituksesta</vt:lpstr>
      <vt:lpstr>T&amp;K-rahoituslain valmistelu on käynnissä </vt:lpstr>
      <vt:lpstr>T&amp;K-rahoituslakia valmistelevan työryhmän tehtävät ja aikataulu</vt:lpstr>
      <vt:lpstr>Parlamentaarisen TKI-työryhmän linjaus rahoituslaista, 12/2021 </vt:lpstr>
      <vt:lpstr>Parlamentaarisen TKI-työryhmän linjaus suunnitelmasta, 12/2021 </vt:lpstr>
      <vt:lpstr>Tavoitteena T&amp;K-panostusten ennakoitavuus ja talouskasvu </vt:lpstr>
      <vt:lpstr>Yksityisten T&amp;K-panosten rooli merkittävä </vt:lpstr>
      <vt:lpstr>Suomen T&amp;K-menojen rahoitus vuonna 2020</vt:lpstr>
      <vt:lpstr>1 § Soveltamisala </vt:lpstr>
      <vt:lpstr>2 § Tutkimus- ja kehittämistoiminnan rahoitus valtion talousarviossa vuosina 2024-2030 (1 momentti) </vt:lpstr>
      <vt:lpstr>2 § Tutkimus- ja kehittämistoiminnan rahoitus valtion talousarviossa vuosina 2024-2030 (2 momentti) </vt:lpstr>
      <vt:lpstr>3§ Tutkimus- ja kehittämistoiminnan rahoituksen käyttöä koskeva monivuotinen suunnitelma </vt:lpstr>
      <vt:lpstr>4§ Voimaantulo  </vt:lpstr>
      <vt:lpstr>Rahoitusura 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</dc:title>
  <dc:creator>Jatta Ikäheimonen</dc:creator>
  <cp:lastModifiedBy>Eckstein Taina (VM)</cp:lastModifiedBy>
  <cp:revision>74</cp:revision>
  <cp:lastPrinted>2022-06-16T05:33:33Z</cp:lastPrinted>
  <dcterms:created xsi:type="dcterms:W3CDTF">2022-05-06T05:15:29Z</dcterms:created>
  <dcterms:modified xsi:type="dcterms:W3CDTF">2022-06-16T07:02:43Z</dcterms:modified>
</cp:coreProperties>
</file>