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8" r:id="rId5"/>
    <p:sldId id="286" r:id="rId6"/>
    <p:sldId id="287" r:id="rId7"/>
    <p:sldId id="288" r:id="rId8"/>
    <p:sldId id="285" r:id="rId9"/>
    <p:sldId id="289" r:id="rId10"/>
    <p:sldId id="284" r:id="rId11"/>
  </p:sldIdLst>
  <p:sldSz cx="12192000" cy="6858000"/>
  <p:notesSz cx="6858000" cy="9926638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09E90A-1E61-6837-94E7-F5A2743C1C8F}" name="Hannele Orjala" initials="HO" userId="S::hannele.orjala@stat.fi::ebbd4314-2269-405a-aaca-4b108890c1ba" providerId="AD"/>
  <p188:author id="{DCE4F76B-1A65-C5F3-790B-C81C41A175BB}" name="Johanna Rantanen" initials="JR" userId="S::johanna.rantanen@stat.fi::5cb69c98-0869-4eb3-95f2-608e9d1b51fe" providerId="AD"/>
  <p188:author id="{EA06F5E6-81F7-3704-33B5-2106292EA6B0}" name="Peltola Marika" initials="PM" userId="S::marika.peltola@sek.fi::e7b777f8-d7a4-4f91-855e-b10aa149c4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061"/>
    <a:srgbClr val="E9DFDE"/>
    <a:srgbClr val="9FBDF9"/>
    <a:srgbClr val="D1DDFA"/>
    <a:srgbClr val="E7EDFB"/>
    <a:srgbClr val="1A56EC"/>
    <a:srgbClr val="F4EFEC"/>
    <a:srgbClr val="535D62"/>
    <a:srgbClr val="288C72"/>
    <a:srgbClr val="C7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BB611-F6D2-175C-F239-4A5B2EE4A9BA}" v="131" dt="2025-02-26T14:29:23.909"/>
    <p1510:client id="{3678175B-9D30-A21A-D874-36C4D9DD7FB2}" v="4" dt="2025-02-26T12:58:31.143"/>
    <p1510:client id="{38BD078B-5DA1-C6E5-2FA7-0F7EC0B04835}" v="31" dt="2025-02-26T11:33:41.715"/>
    <p1510:client id="{59B28DD9-1A41-49DF-8515-0CB3C816EA32}" v="9" dt="2025-02-26T12:52:29.199"/>
    <p1510:client id="{61C7CC9F-D9E4-420D-BA61-73B1FDD688D8}" v="445" dt="2025-02-26T11:38:36.354"/>
    <p1510:client id="{D06EB74B-81D7-4547-959C-6083E117B52D}" v="1915" dt="2025-02-26T07:50:59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24CCA-F2C4-4F7C-BB1F-24707E7102B0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4B412-FA48-4A0E-BBD5-D2A8DDE6B4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56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Ryhmä 147">
            <a:extLst>
              <a:ext uri="{FF2B5EF4-FFF2-40B4-BE49-F238E27FC236}">
                <a16:creationId xmlns:a16="http://schemas.microsoft.com/office/drawing/2014/main" id="{BCB3FF14-CEF3-5AD5-6DD4-335ED9B8A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350AD8CE-A341-7849-6E71-5448A2CC6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1A56EC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053A341-5BE5-75D2-728B-E8ADF7C18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479F0B4-2A1C-7BDF-37D7-58ECF70A3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FF4F1B9-E8B5-D5F2-8860-9BFA35C80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E2470B72-FBE7-AAFA-16F5-2D48B70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1CD60F-6990-243B-65EB-1F2F3EBBB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84DE95DB-C204-600E-7B03-359CFEB1C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505B6006-96B5-C5EB-2A60-45B7813F8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A7A18610-02CE-7605-3DAC-9206844E2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079B1F9A-6965-7ABD-A20A-C4852B9C2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D5B49D8-7479-C7EB-3659-DDAF0BF8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B51CA7B1-97EE-10FB-F881-D601B0BC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3F3995C-4EC0-B7D9-09C9-32A019FB6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4076F9A0-6A4F-E4E9-2402-A9CCC2AE9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4FD7E0C9-1EBB-A684-4797-7C0AAF295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73F7E617-3464-EF42-BA39-286F791C0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0C849757-54BA-5FB5-866B-4DEE9D8EE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43C54C06-1974-0C46-2350-449008E86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14A4FBB3-49B4-EE54-FC54-A14278DEC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1A56EC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398" y="2142292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98" y="4718677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273D9E56-CBC0-73D7-8839-403BCEA64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66019" y="0"/>
            <a:ext cx="8325981" cy="6858000"/>
          </a:xfrm>
          <a:custGeom>
            <a:avLst/>
            <a:gdLst>
              <a:gd name="T0" fmla="*/ 11183 w 46284"/>
              <a:gd name="T1" fmla="*/ 0 h 38100"/>
              <a:gd name="T2" fmla="*/ 1044 w 46284"/>
              <a:gd name="T3" fmla="*/ 16192 h 38100"/>
              <a:gd name="T4" fmla="*/ 11584 w 46284"/>
              <a:gd name="T5" fmla="*/ 38100 h 38100"/>
              <a:gd name="T6" fmla="*/ 46284 w 46284"/>
              <a:gd name="T7" fmla="*/ 38100 h 38100"/>
              <a:gd name="T8" fmla="*/ 46284 w 46284"/>
              <a:gd name="T9" fmla="*/ 0 h 38100"/>
              <a:gd name="T10" fmla="*/ 11183 w 46284"/>
              <a:gd name="T11" fmla="*/ 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84" h="38100">
                <a:moveTo>
                  <a:pt x="11183" y="0"/>
                </a:moveTo>
                <a:cubicBezTo>
                  <a:pt x="5718" y="3574"/>
                  <a:pt x="1821" y="9347"/>
                  <a:pt x="1044" y="16192"/>
                </a:cubicBezTo>
                <a:cubicBezTo>
                  <a:pt x="0" y="25381"/>
                  <a:pt x="4480" y="33649"/>
                  <a:pt x="11584" y="38100"/>
                </a:cubicBezTo>
                <a:lnTo>
                  <a:pt x="46284" y="38100"/>
                </a:lnTo>
                <a:lnTo>
                  <a:pt x="46284" y="0"/>
                </a:lnTo>
                <a:lnTo>
                  <a:pt x="11183" y="0"/>
                </a:lnTo>
                <a:close/>
              </a:path>
            </a:pathLst>
          </a:custGeom>
          <a:solidFill>
            <a:srgbClr val="D2DE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26" y="3099876"/>
            <a:ext cx="3276974" cy="2653224"/>
          </a:xfrm>
        </p:spPr>
        <p:txBody>
          <a:bodyPr/>
          <a:lstStyle>
            <a:lvl1pPr algn="r">
              <a:defRPr sz="45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02B0FD-CC21-DD12-3F49-C5AA2C65F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13599" y="1149350"/>
            <a:ext cx="4591051" cy="4545013"/>
          </a:xfrm>
        </p:spPr>
        <p:txBody>
          <a:bodyPr anchor="ctr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ACF1-61C7-46F8-942F-62DBF1F0FA3C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78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C049138-B11B-6F2C-C8E3-52621992C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267032" cy="6858001"/>
          </a:xfrm>
          <a:custGeom>
            <a:avLst/>
            <a:gdLst>
              <a:gd name="connsiteX0" fmla="*/ 0 w 9006840"/>
              <a:gd name="connsiteY0" fmla="*/ 0 h 13715107"/>
              <a:gd name="connsiteX1" fmla="*/ 9006840 w 9006840"/>
              <a:gd name="connsiteY1" fmla="*/ 0 h 13715107"/>
              <a:gd name="connsiteX2" fmla="*/ 9006840 w 9006840"/>
              <a:gd name="connsiteY2" fmla="*/ 13715107 h 13715107"/>
              <a:gd name="connsiteX3" fmla="*/ 0 w 9006840"/>
              <a:gd name="connsiteY3" fmla="*/ 13715107 h 13715107"/>
              <a:gd name="connsiteX4" fmla="*/ 0 w 9006840"/>
              <a:gd name="connsiteY4" fmla="*/ 0 h 13715107"/>
              <a:gd name="connsiteX0" fmla="*/ 0 w 9006840"/>
              <a:gd name="connsiteY0" fmla="*/ 0 h 13716001"/>
              <a:gd name="connsiteX1" fmla="*/ 9006840 w 9006840"/>
              <a:gd name="connsiteY1" fmla="*/ 0 h 13716001"/>
              <a:gd name="connsiteX2" fmla="*/ 9006840 w 9006840"/>
              <a:gd name="connsiteY2" fmla="*/ 13715107 h 13716001"/>
              <a:gd name="connsiteX3" fmla="*/ 8485632 w 9006840"/>
              <a:gd name="connsiteY3" fmla="*/ 13716001 h 13716001"/>
              <a:gd name="connsiteX4" fmla="*/ 0 w 9006840"/>
              <a:gd name="connsiteY4" fmla="*/ 13715107 h 13716001"/>
              <a:gd name="connsiteX5" fmla="*/ 0 w 9006840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47963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20531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33378"/>
              <a:gd name="connsiteY0" fmla="*/ 0 h 13716001"/>
              <a:gd name="connsiteX1" fmla="*/ 9006840 w 10533378"/>
              <a:gd name="connsiteY1" fmla="*/ 0 h 13716001"/>
              <a:gd name="connsiteX2" fmla="*/ 10524744 w 10533378"/>
              <a:gd name="connsiteY2" fmla="*/ 6820531 h 13716001"/>
              <a:gd name="connsiteX3" fmla="*/ 8485632 w 10533378"/>
              <a:gd name="connsiteY3" fmla="*/ 13716001 h 13716001"/>
              <a:gd name="connsiteX4" fmla="*/ 0 w 10533378"/>
              <a:gd name="connsiteY4" fmla="*/ 13715107 h 13716001"/>
              <a:gd name="connsiteX5" fmla="*/ 0 w 10533378"/>
              <a:gd name="connsiteY5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33378" h="13716001">
                <a:moveTo>
                  <a:pt x="0" y="0"/>
                </a:moveTo>
                <a:lnTo>
                  <a:pt x="9006840" y="0"/>
                </a:lnTo>
                <a:cubicBezTo>
                  <a:pt x="10038588" y="1968859"/>
                  <a:pt x="10611612" y="4534531"/>
                  <a:pt x="10524744" y="6820531"/>
                </a:cubicBezTo>
                <a:cubicBezTo>
                  <a:pt x="10437876" y="9106531"/>
                  <a:pt x="9901428" y="11487913"/>
                  <a:pt x="8485632" y="13716001"/>
                </a:cubicBezTo>
                <a:lnTo>
                  <a:pt x="0" y="13715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027" y="1423476"/>
            <a:ext cx="5023224" cy="468824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02B0FD-CC21-DD12-3F49-C5AA2C65F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2027" y="1979613"/>
            <a:ext cx="4591051" cy="419735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1B98-FDD8-4328-B17F-5197674970A4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16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082D39E4-9C5E-2719-DD3B-58E67C340C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818388"/>
            <a:ext cx="6096000" cy="5010912"/>
          </a:xfrm>
          <a:custGeom>
            <a:avLst/>
            <a:gdLst>
              <a:gd name="connsiteX0" fmla="*/ 0 w 6096000"/>
              <a:gd name="connsiteY0" fmla="*/ 0 h 5010912"/>
              <a:gd name="connsiteX1" fmla="*/ 2505456 w 6096000"/>
              <a:gd name="connsiteY1" fmla="*/ 0 h 5010912"/>
              <a:gd name="connsiteX2" fmla="*/ 3590544 w 6096000"/>
              <a:gd name="connsiteY2" fmla="*/ 0 h 5010912"/>
              <a:gd name="connsiteX3" fmla="*/ 3727450 w 6096000"/>
              <a:gd name="connsiteY3" fmla="*/ 0 h 5010912"/>
              <a:gd name="connsiteX4" fmla="*/ 3727450 w 6096000"/>
              <a:gd name="connsiteY4" fmla="*/ 6913 h 5010912"/>
              <a:gd name="connsiteX5" fmla="*/ 3846712 w 6096000"/>
              <a:gd name="connsiteY5" fmla="*/ 12936 h 5010912"/>
              <a:gd name="connsiteX6" fmla="*/ 6096000 w 6096000"/>
              <a:gd name="connsiteY6" fmla="*/ 2505456 h 5010912"/>
              <a:gd name="connsiteX7" fmla="*/ 3846712 w 6096000"/>
              <a:gd name="connsiteY7" fmla="*/ 4997977 h 5010912"/>
              <a:gd name="connsiteX8" fmla="*/ 3727450 w 6096000"/>
              <a:gd name="connsiteY8" fmla="*/ 5003999 h 5010912"/>
              <a:gd name="connsiteX9" fmla="*/ 3727450 w 6096000"/>
              <a:gd name="connsiteY9" fmla="*/ 5010912 h 5010912"/>
              <a:gd name="connsiteX10" fmla="*/ 3590544 w 6096000"/>
              <a:gd name="connsiteY10" fmla="*/ 5010912 h 5010912"/>
              <a:gd name="connsiteX11" fmla="*/ 2505456 w 6096000"/>
              <a:gd name="connsiteY11" fmla="*/ 5010912 h 5010912"/>
              <a:gd name="connsiteX12" fmla="*/ 0 w 6096000"/>
              <a:gd name="connsiteY12" fmla="*/ 5010912 h 5010912"/>
              <a:gd name="connsiteX13" fmla="*/ 0 w 6096000"/>
              <a:gd name="connsiteY13" fmla="*/ 2505456 h 501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0" h="5010912">
                <a:moveTo>
                  <a:pt x="0" y="0"/>
                </a:moveTo>
                <a:lnTo>
                  <a:pt x="2505456" y="0"/>
                </a:lnTo>
                <a:lnTo>
                  <a:pt x="3590544" y="0"/>
                </a:lnTo>
                <a:lnTo>
                  <a:pt x="3727450" y="0"/>
                </a:lnTo>
                <a:lnTo>
                  <a:pt x="3727450" y="6913"/>
                </a:lnTo>
                <a:lnTo>
                  <a:pt x="3846712" y="12936"/>
                </a:lnTo>
                <a:cubicBezTo>
                  <a:pt x="5110104" y="141240"/>
                  <a:pt x="6096000" y="1208214"/>
                  <a:pt x="6096000" y="2505456"/>
                </a:cubicBezTo>
                <a:cubicBezTo>
                  <a:pt x="6096000" y="3802698"/>
                  <a:pt x="5110104" y="4869672"/>
                  <a:pt x="3846712" y="4997977"/>
                </a:cubicBezTo>
                <a:lnTo>
                  <a:pt x="3727450" y="5003999"/>
                </a:lnTo>
                <a:lnTo>
                  <a:pt x="3727450" y="5010912"/>
                </a:lnTo>
                <a:lnTo>
                  <a:pt x="3590544" y="5010912"/>
                </a:lnTo>
                <a:lnTo>
                  <a:pt x="2505456" y="5010912"/>
                </a:lnTo>
                <a:lnTo>
                  <a:pt x="0" y="5010912"/>
                </a:lnTo>
                <a:lnTo>
                  <a:pt x="0" y="2505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799" y="859447"/>
            <a:ext cx="4876801" cy="924531"/>
          </a:xfrm>
        </p:spPr>
        <p:txBody>
          <a:bodyPr anchor="b" anchorCtr="0"/>
          <a:lstStyle>
            <a:lvl1pPr>
              <a:defRPr sz="33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15">
            <a:extLst>
              <a:ext uri="{FF2B5EF4-FFF2-40B4-BE49-F238E27FC236}">
                <a16:creationId xmlns:a16="http://schemas.microsoft.com/office/drawing/2014/main" id="{47486789-AB91-F3FC-CDA2-C7E595FAF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81799" y="2006599"/>
            <a:ext cx="4876801" cy="2268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EFAF6338-6A48-86F7-B168-D87EDF7F0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904" y="4647265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@loremios</a:t>
            </a:r>
          </a:p>
        </p:txBody>
      </p:sp>
      <p:sp>
        <p:nvSpPr>
          <p:cNvPr id="16" name="Tekstin paikkamerkki 13">
            <a:extLst>
              <a:ext uri="{FF2B5EF4-FFF2-40B4-BE49-F238E27FC236}">
                <a16:creationId xmlns:a16="http://schemas.microsoft.com/office/drawing/2014/main" id="{EBA29198-944C-9741-0C25-6B7FC6E053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0904" y="4927226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/nimisukunimi</a:t>
            </a:r>
          </a:p>
        </p:txBody>
      </p:sp>
      <p:sp>
        <p:nvSpPr>
          <p:cNvPr id="36" name="Tekstin paikkamerkki 34">
            <a:extLst>
              <a:ext uri="{FF2B5EF4-FFF2-40B4-BE49-F238E27FC236}">
                <a16:creationId xmlns:a16="http://schemas.microsoft.com/office/drawing/2014/main" id="{D22DD950-FFBF-A925-6B3D-C0AD8CA1C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976625" y="4942375"/>
            <a:ext cx="213408" cy="2021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46868D14-7D02-6F27-C629-62A090487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0904" y="5248461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+358 50 5674 2922</a:t>
            </a:r>
          </a:p>
        </p:txBody>
      </p:sp>
      <p:sp>
        <p:nvSpPr>
          <p:cNvPr id="37" name="Tekstin paikkamerkki 34">
            <a:extLst>
              <a:ext uri="{FF2B5EF4-FFF2-40B4-BE49-F238E27FC236}">
                <a16:creationId xmlns:a16="http://schemas.microsoft.com/office/drawing/2014/main" id="{98F24420-9195-9F95-92A1-44FC1657A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984450" y="5250025"/>
            <a:ext cx="210600" cy="20592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AE9B1386-3A9D-A96C-1771-B354A9265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0904" y="5549339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nimi.sukunimi@stat.fi</a:t>
            </a:r>
          </a:p>
        </p:txBody>
      </p:sp>
      <p:sp>
        <p:nvSpPr>
          <p:cNvPr id="38" name="Tekstin paikkamerkki 34">
            <a:extLst>
              <a:ext uri="{FF2B5EF4-FFF2-40B4-BE49-F238E27FC236}">
                <a16:creationId xmlns:a16="http://schemas.microsoft.com/office/drawing/2014/main" id="{305B493F-CDFD-C2CA-3492-BF92CAFA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6993975" y="5593675"/>
            <a:ext cx="191880" cy="12168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E804-F361-435A-A48B-1FD683248912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D2B0E60-41C1-E795-08DB-64CD7429F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15" y="4635122"/>
            <a:ext cx="212400" cy="2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2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E5FBA0D-57DF-F300-CCA9-2D9F970C4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7137" y="1472184"/>
            <a:ext cx="3928658" cy="3927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77" y="859447"/>
            <a:ext cx="5907024" cy="924531"/>
          </a:xfrm>
        </p:spPr>
        <p:txBody>
          <a:bodyPr anchor="b" anchorCtr="0"/>
          <a:lstStyle>
            <a:lvl1pPr>
              <a:defRPr sz="33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DA56BE34-E60F-B57D-023C-723187338B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51513" y="2006599"/>
            <a:ext cx="5907087" cy="2268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A0E5896-9BA6-F076-1CFF-344374E211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4224" y="4647265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@loremios</a:t>
            </a:r>
          </a:p>
        </p:txBody>
      </p:sp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976AFB1D-9214-2D66-2C14-E43049E1B1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4224" y="4927226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/nimisukunimi</a:t>
            </a:r>
          </a:p>
        </p:txBody>
      </p:sp>
      <p:sp>
        <p:nvSpPr>
          <p:cNvPr id="23" name="Tekstin paikkamerkki 34">
            <a:extLst>
              <a:ext uri="{FF2B5EF4-FFF2-40B4-BE49-F238E27FC236}">
                <a16:creationId xmlns:a16="http://schemas.microsoft.com/office/drawing/2014/main" id="{0704A686-9BF9-4169-1522-6CAF5C8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5969946" y="4942375"/>
            <a:ext cx="213408" cy="2021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4" name="Tekstin paikkamerkki 13">
            <a:extLst>
              <a:ext uri="{FF2B5EF4-FFF2-40B4-BE49-F238E27FC236}">
                <a16:creationId xmlns:a16="http://schemas.microsoft.com/office/drawing/2014/main" id="{BA2CBCE5-C885-31C6-1C88-B98B7AD71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4224" y="5248461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+358 50 5674 2922</a:t>
            </a:r>
          </a:p>
        </p:txBody>
      </p:sp>
      <p:sp>
        <p:nvSpPr>
          <p:cNvPr id="25" name="Tekstin paikkamerkki 34">
            <a:extLst>
              <a:ext uri="{FF2B5EF4-FFF2-40B4-BE49-F238E27FC236}">
                <a16:creationId xmlns:a16="http://schemas.microsoft.com/office/drawing/2014/main" id="{20879A1C-BFAC-B851-34B5-054E52B34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977771" y="5250025"/>
            <a:ext cx="210600" cy="20592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6" name="Tekstin paikkamerkki 13">
            <a:extLst>
              <a:ext uri="{FF2B5EF4-FFF2-40B4-BE49-F238E27FC236}">
                <a16:creationId xmlns:a16="http://schemas.microsoft.com/office/drawing/2014/main" id="{057FA66E-1FB2-7502-18E9-12E17EEDE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4224" y="5549339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nimi.sukunimi@stat.fi</a:t>
            </a:r>
          </a:p>
        </p:txBody>
      </p:sp>
      <p:sp>
        <p:nvSpPr>
          <p:cNvPr id="27" name="Tekstin paikkamerkki 34">
            <a:extLst>
              <a:ext uri="{FF2B5EF4-FFF2-40B4-BE49-F238E27FC236}">
                <a16:creationId xmlns:a16="http://schemas.microsoft.com/office/drawing/2014/main" id="{53AB116C-AB80-5FC5-E9DC-4B1A60B27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5987296" y="5593675"/>
            <a:ext cx="191880" cy="12168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6138-02BC-4CA9-A6D2-DE50EEA3285D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B3180AE-AE1C-05DC-29C6-C52ADFA6D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15" y="4641472"/>
            <a:ext cx="212400" cy="2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8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A6467EF-1B29-133C-1983-3A9E217B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458384"/>
            <a:ext cx="11049719" cy="38883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8CF9885B-096B-CF9E-1680-BAFC64056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7825" y="5477933"/>
            <a:ext cx="63658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F653-FD28-4A16-B060-E00543D694EB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227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A6467EF-1B29-133C-1983-3A9E217B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9" y="1820333"/>
            <a:ext cx="5196254" cy="3107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D3E540-B153-4BC6-0843-6E727285C6F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466579" y="1820333"/>
            <a:ext cx="5196254" cy="3107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8CF9885B-096B-CF9E-1680-BAFC64056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492" y="5139266"/>
            <a:ext cx="46259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C0EEE041-9400-242E-A384-09A04C1BB4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36292" y="5139266"/>
            <a:ext cx="46259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D71B-5593-450D-8AE1-161CED244A56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422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F7EC6362-9992-E872-2656-9C708166E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04407" cy="6858000"/>
          </a:xfrm>
          <a:prstGeom prst="rect">
            <a:avLst/>
          </a:prstGeom>
          <a:solidFill>
            <a:srgbClr val="F4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611908"/>
            <a:ext cx="2991543" cy="91488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067C2B2-AD41-367C-1EF3-A0E1E00E9D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88" y="1581325"/>
            <a:ext cx="2991543" cy="460040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98B237F6-D3B6-B33E-3E80-8B1CE4B663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6325" y="5207000"/>
            <a:ext cx="3149600" cy="9747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FB165736-2207-2631-7C23-F112282E17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6116" y="5207000"/>
            <a:ext cx="3149600" cy="9747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6829046-1695-A5A2-2DE4-9FBB4919F3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19575" y="611188"/>
            <a:ext cx="7542213" cy="43640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CB917B2B-FF51-5DDC-05FB-C169A34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573919" y="6525466"/>
            <a:ext cx="132565" cy="46038"/>
          </a:xfrm>
          <a:custGeom>
            <a:avLst/>
            <a:gdLst>
              <a:gd name="T0" fmla="*/ 605 w 739"/>
              <a:gd name="T1" fmla="*/ 0 h 252"/>
              <a:gd name="T2" fmla="*/ 138 w 739"/>
              <a:gd name="T3" fmla="*/ 0 h 252"/>
              <a:gd name="T4" fmla="*/ 9 w 739"/>
              <a:gd name="T5" fmla="*/ 111 h 252"/>
              <a:gd name="T6" fmla="*/ 134 w 739"/>
              <a:gd name="T7" fmla="*/ 252 h 252"/>
              <a:gd name="T8" fmla="*/ 601 w 739"/>
              <a:gd name="T9" fmla="*/ 252 h 252"/>
              <a:gd name="T10" fmla="*/ 730 w 739"/>
              <a:gd name="T11" fmla="*/ 141 h 252"/>
              <a:gd name="T12" fmla="*/ 605 w 739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252">
                <a:moveTo>
                  <a:pt x="605" y="0"/>
                </a:moveTo>
                <a:lnTo>
                  <a:pt x="138" y="0"/>
                </a:lnTo>
                <a:cubicBezTo>
                  <a:pt x="73" y="0"/>
                  <a:pt x="16" y="47"/>
                  <a:pt x="9" y="111"/>
                </a:cubicBezTo>
                <a:cubicBezTo>
                  <a:pt x="0" y="187"/>
                  <a:pt x="60" y="252"/>
                  <a:pt x="134" y="252"/>
                </a:cubicBezTo>
                <a:lnTo>
                  <a:pt x="601" y="252"/>
                </a:lnTo>
                <a:cubicBezTo>
                  <a:pt x="666" y="252"/>
                  <a:pt x="723" y="205"/>
                  <a:pt x="730" y="141"/>
                </a:cubicBezTo>
                <a:cubicBezTo>
                  <a:pt x="739" y="65"/>
                  <a:pt x="679" y="0"/>
                  <a:pt x="605" y="0"/>
                </a:cubicBezTo>
                <a:close/>
              </a:path>
            </a:pathLst>
          </a:custGeom>
          <a:solidFill>
            <a:srgbClr val="1A56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sz="900">
              <a:solidFill>
                <a:schemeClr val="tx2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23EBE6-E448-4217-A827-BAACAAD997B9}" type="datetime1">
              <a:rPr lang="fi-FI" smtClean="0"/>
              <a:t>26.2.2025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F7EC6362-9992-E872-2656-9C708166E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04407" cy="6858000"/>
          </a:xfrm>
          <a:prstGeom prst="rect">
            <a:avLst/>
          </a:prstGeom>
          <a:solidFill>
            <a:srgbClr val="E7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067C2B2-AD41-367C-1EF3-A0E1E00E9D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88" y="1581325"/>
            <a:ext cx="2991543" cy="460040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6829046-1695-A5A2-2DE4-9FBB4919F3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06408" y="6746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isällön paikkamerkki 15">
            <a:extLst>
              <a:ext uri="{FF2B5EF4-FFF2-40B4-BE49-F238E27FC236}">
                <a16:creationId xmlns:a16="http://schemas.microsoft.com/office/drawing/2014/main" id="{648336A5-BA9B-8D21-4679-31471331F50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85175" y="6746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Sisällön paikkamerkki 15">
            <a:extLst>
              <a:ext uri="{FF2B5EF4-FFF2-40B4-BE49-F238E27FC236}">
                <a16:creationId xmlns:a16="http://schemas.microsoft.com/office/drawing/2014/main" id="{1AF6DA0F-FAF4-104A-F048-DBCA0BEEC22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06408" y="36591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15">
            <a:extLst>
              <a:ext uri="{FF2B5EF4-FFF2-40B4-BE49-F238E27FC236}">
                <a16:creationId xmlns:a16="http://schemas.microsoft.com/office/drawing/2014/main" id="{04A6D62A-CD1E-A7BA-C62E-26AC6D905D6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85175" y="36591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611908"/>
            <a:ext cx="2991543" cy="91488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CB917B2B-FF51-5DDC-05FB-C169A34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573919" y="6525466"/>
            <a:ext cx="132565" cy="46038"/>
          </a:xfrm>
          <a:custGeom>
            <a:avLst/>
            <a:gdLst>
              <a:gd name="T0" fmla="*/ 605 w 739"/>
              <a:gd name="T1" fmla="*/ 0 h 252"/>
              <a:gd name="T2" fmla="*/ 138 w 739"/>
              <a:gd name="T3" fmla="*/ 0 h 252"/>
              <a:gd name="T4" fmla="*/ 9 w 739"/>
              <a:gd name="T5" fmla="*/ 111 h 252"/>
              <a:gd name="T6" fmla="*/ 134 w 739"/>
              <a:gd name="T7" fmla="*/ 252 h 252"/>
              <a:gd name="T8" fmla="*/ 601 w 739"/>
              <a:gd name="T9" fmla="*/ 252 h 252"/>
              <a:gd name="T10" fmla="*/ 730 w 739"/>
              <a:gd name="T11" fmla="*/ 141 h 252"/>
              <a:gd name="T12" fmla="*/ 605 w 739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252">
                <a:moveTo>
                  <a:pt x="605" y="0"/>
                </a:moveTo>
                <a:lnTo>
                  <a:pt x="138" y="0"/>
                </a:lnTo>
                <a:cubicBezTo>
                  <a:pt x="73" y="0"/>
                  <a:pt x="16" y="47"/>
                  <a:pt x="9" y="111"/>
                </a:cubicBezTo>
                <a:cubicBezTo>
                  <a:pt x="0" y="187"/>
                  <a:pt x="60" y="252"/>
                  <a:pt x="134" y="252"/>
                </a:cubicBezTo>
                <a:lnTo>
                  <a:pt x="601" y="252"/>
                </a:lnTo>
                <a:cubicBezTo>
                  <a:pt x="666" y="252"/>
                  <a:pt x="723" y="205"/>
                  <a:pt x="730" y="141"/>
                </a:cubicBezTo>
                <a:cubicBezTo>
                  <a:pt x="739" y="65"/>
                  <a:pt x="679" y="0"/>
                  <a:pt x="605" y="0"/>
                </a:cubicBezTo>
                <a:close/>
              </a:path>
            </a:pathLst>
          </a:custGeom>
          <a:solidFill>
            <a:srgbClr val="1A56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sz="900">
              <a:solidFill>
                <a:schemeClr val="tx2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37EC410-EC0B-425D-BFA7-6C629AA8D3BC}" type="datetime1">
              <a:rPr lang="fi-FI" smtClean="0"/>
              <a:t>26.2.2025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223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rgbClr val="ED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AE7C600-4FE6-5B3C-706A-99A6367FBC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231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521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47521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7">
            <a:extLst>
              <a:ext uri="{FF2B5EF4-FFF2-40B4-BE49-F238E27FC236}">
                <a16:creationId xmlns:a16="http://schemas.microsoft.com/office/drawing/2014/main" id="{F5358190-9B39-6810-C754-159AC71FB7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903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A57E29-344C-190E-D663-512258306F4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36193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82AF5F5-408A-B2D5-B078-C45C0345294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36193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8B4E38A0-822B-195C-A9E6-548F731F2D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770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2AE90A-901B-63C9-C814-F2924987000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29060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654347-5A94-BCDA-8E25-82051D3BCF9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29060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7">
            <a:extLst>
              <a:ext uri="{FF2B5EF4-FFF2-40B4-BE49-F238E27FC236}">
                <a16:creationId xmlns:a16="http://schemas.microsoft.com/office/drawing/2014/main" id="{D77A3C32-6B4A-2156-04C1-DF4396B818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84636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031195-2FCE-E5CC-958D-DED41BA796A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21926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B7C240-E497-E2EF-1954-B1D4F15F1EA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21926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D8E403-DE97-544D-A951-5EDE0B078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375B192-D3AC-4ECA-AD2D-210BD0F41BF4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43D003-B7CC-7B41-D047-7FAC410A2E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28FFFD-6FE6-0620-E6B3-E5EA434FB8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942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2">
    <p:bg>
      <p:bgPr>
        <a:solidFill>
          <a:srgbClr val="D1D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B0CA3A1D-AF39-DD06-2FEC-984D60A278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09662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4" name="Kuvan paikkamerkki 22">
            <a:extLst>
              <a:ext uri="{FF2B5EF4-FFF2-40B4-BE49-F238E27FC236}">
                <a16:creationId xmlns:a16="http://schemas.microsoft.com/office/drawing/2014/main" id="{F16A41F1-1084-FED4-39C4-9DEC2C83E5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794140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5" name="Kuvan paikkamerkki 22">
            <a:extLst>
              <a:ext uri="{FF2B5EF4-FFF2-40B4-BE49-F238E27FC236}">
                <a16:creationId xmlns:a16="http://schemas.microsoft.com/office/drawing/2014/main" id="{BE339010-36C0-E231-F6C8-481683FC2B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7006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6" name="Kuvan paikkamerkki 22">
            <a:extLst>
              <a:ext uri="{FF2B5EF4-FFF2-40B4-BE49-F238E27FC236}">
                <a16:creationId xmlns:a16="http://schemas.microsoft.com/office/drawing/2014/main" id="{896880D6-6521-86D8-87BF-5340D3EDBF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79873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521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47521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A57E29-344C-190E-D663-512258306F4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36193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82AF5F5-408A-B2D5-B078-C45C0345294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36193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2AE90A-901B-63C9-C814-F2924987000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29060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654347-5A94-BCDA-8E25-82051D3BCF9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29060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031195-2FCE-E5CC-958D-DED41BA796A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21926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B7C240-E497-E2EF-1954-B1D4F15F1EA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21926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7957855-8DF9-4D45-A5F5-DB8D7009423E}" type="datetime1">
              <a:rPr lang="fi-FI" smtClean="0"/>
              <a:t>26.2.2025</a:t>
            </a:fld>
            <a:endParaRPr lang="fi-FI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4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672302FA-23B2-C4CE-9CA4-2914D95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350AD8CE-A341-7849-6E71-5448A2CC6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053A341-5BE5-75D2-728B-E8ADF7C18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479F0B4-2A1C-7BDF-37D7-58ECF70A3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FF4F1B9-E8B5-D5F2-8860-9BFA35C80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E2470B72-FBE7-AAFA-16F5-2D48B70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1CD60F-6990-243B-65EB-1F2F3EBBB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84DE95DB-C204-600E-7B03-359CFEB1C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505B6006-96B5-C5EB-2A60-45B7813F8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A7A18610-02CE-7605-3DAC-9206844E2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079B1F9A-6965-7ABD-A20A-C4852B9C2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D5B49D8-7479-C7EB-3659-DDAF0BF8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B51CA7B1-97EE-10FB-F881-D601B0BC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3F3995C-4EC0-B7D9-09C9-32A019FB6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4076F9A0-6A4F-E4E9-2402-A9CCC2AE9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4FD7E0C9-1EBB-A684-4797-7C0AAF295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73F7E617-3464-EF42-BA39-286F791C0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0C849757-54BA-5FB5-866B-4DEE9D8EE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43C54C06-1974-0C46-2350-449008E86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14A4FBB3-49B4-EE54-FC54-A14278DEC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1A56EC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398" y="2142000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98" y="4719600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45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CC3FFED-9A35-10BF-1EC7-8D8F75964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8697" y="17885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5340" y="1849032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725340" y="2456248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8A6F000D-D4F0-C579-9FF4-1E23C6A8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95030" y="17885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95D987-AE6D-4F4C-AEFA-1550330A6528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8119461" y="1849032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E8C0D1-E1CA-4D39-C541-89EBE80810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119461" y="2456248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256AE0D2-5E0E-6CDD-094E-57EB28A733F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18697" y="41253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FCD9D55-BE4D-F8D9-87C9-3742847BD09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725340" y="4159618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2636740-1147-0633-9FFA-FF444056308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2725340" y="4766834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14A8D145-4CCF-318D-D2E7-540E5142157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95030" y="41253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D6C26E-E11D-FE21-FE83-12FD0D6FCBD5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8119461" y="4159618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C47A114-94FE-E78A-D7A6-5BD0AE59DA1D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8119461" y="4766834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C3C283F-CBF1-42F1-A36C-FD78B7136A2F}" type="datetime1">
              <a:rPr lang="fi-FI" smtClean="0"/>
              <a:t>26.2.2025</a:t>
            </a:fld>
            <a:endParaRPr lang="fi-FI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56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B0CA3A1D-AF39-DD06-2FEC-984D60A278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7020" y="1501627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1880" y="1756328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11880" y="2079307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2">
            <a:extLst>
              <a:ext uri="{FF2B5EF4-FFF2-40B4-BE49-F238E27FC236}">
                <a16:creationId xmlns:a16="http://schemas.microsoft.com/office/drawing/2014/main" id="{E252570C-4508-90D6-E223-424E438D882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31141" y="1501627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95D987-AE6D-4F4C-AEFA-1550330A6528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8406001" y="1756328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E8C0D1-E1CA-4D39-C541-89EBE80810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406001" y="2079307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22">
            <a:extLst>
              <a:ext uri="{FF2B5EF4-FFF2-40B4-BE49-F238E27FC236}">
                <a16:creationId xmlns:a16="http://schemas.microsoft.com/office/drawing/2014/main" id="{4458F420-4E7E-8473-B657-FB2E11E994F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7020" y="3938629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FCD9D55-BE4D-F8D9-87C9-3742847BD09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011880" y="4193330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2636740-1147-0633-9FFA-FF444056308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011880" y="4516309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Kuvan paikkamerkki 22">
            <a:extLst>
              <a:ext uri="{FF2B5EF4-FFF2-40B4-BE49-F238E27FC236}">
                <a16:creationId xmlns:a16="http://schemas.microsoft.com/office/drawing/2014/main" id="{D4F9BA1B-77C0-6F79-E4B0-D95A2CBAE27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31141" y="3938629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D6C26E-E11D-FE21-FE83-12FD0D6FCBD5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8406001" y="4193330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C47A114-94FE-E78A-D7A6-5BD0AE59DA1D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8406001" y="4516309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64D1E1A-252E-484A-9BD2-A6BDCA31AE38}" type="datetime1">
              <a:rPr lang="fi-FI" smtClean="0"/>
              <a:t>26.2.2025</a:t>
            </a:fld>
            <a:endParaRPr lang="fi-FI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26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atti">
    <p:bg>
      <p:bgPr>
        <a:solidFill>
          <a:srgbClr val="ED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2350324"/>
            <a:ext cx="9404350" cy="1815276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40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0" y="4445000"/>
            <a:ext cx="9404350" cy="508762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A56EC"/>
                </a:solidFill>
                <a:latin typeface="Franklin Gothic Medium" panose="020B0603020102020204" pitchFamily="34" charset="0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5709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6AF1-542B-4115-BEE1-2D605DCF7639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1">
    <p:bg>
      <p:bgPr>
        <a:solidFill>
          <a:srgbClr val="E9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D442FB6A-C628-418B-1BFC-845537E1A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CB81CC-3F3E-AC38-45EE-FDD7F8F41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0C376B-9739-5378-5813-F6D03643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5D61054-6748-0C5D-4C47-0674F61EB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BEE201A-6EE2-A67A-68AE-230C7E79D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863E3F6-3AF8-54D0-FB25-5AD540F4A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944A9F5-A6B2-B983-C6D8-7272B2A2D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866C7B6-9AFD-CD4A-A4D2-F0B17FECC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339-C19B-49F4-AE03-FC0BB37DCE85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348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kuva 2">
    <p:bg>
      <p:bgPr>
        <a:solidFill>
          <a:srgbClr val="9F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7A7C160-500C-8509-FF79-9555CE04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  <a:solidFill>
            <a:srgbClr val="E9DFD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295-C0A6-4129-B510-60A898D97332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AE9E5D6-F841-4887-C934-DA46EB284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C26666E-C484-12E3-71A6-864E801D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CB0C8FA-B2A0-FE8C-5270-B1D5AC6BE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6DD3666-458D-D30D-AB1B-35608171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5CE24DF-2B1A-1343-2F2D-F33F5DA74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691011-719B-B1FC-F51D-5C3F13B70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26C3107-8461-3CD0-2534-498CA4668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925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3">
    <p:bg>
      <p:bgPr>
        <a:solidFill>
          <a:srgbClr val="9F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06DCD33F-B008-9699-CDA2-0EC746C5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BFE9-3B9D-4B91-8F6D-6B4D085475EF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8497430-9110-A584-50AF-FBF0226E5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A75F3A-91B0-9C19-2A6B-4E0719F2F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D2806B8-BFBF-C577-5923-B68B6C095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14E1A7E-5670-5814-CFAD-1417586A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AD8B518-7DBD-A0B8-225A-B35C45EC8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35A3426-B21C-9686-25E6-5AE448025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511FA38-1AC9-9D70-AF11-5FE580A12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901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4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C031791B-8C43-8CAA-4C4F-76C196F5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2CD9B3-298D-6364-ED53-186157EB9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C404D8C-59FB-14C1-2375-DE1629A62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CEF8B4E-C7B6-EB82-5DB9-CD7B20202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99A543-9647-EA64-FD7B-4F497FBD9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FDF877C-B950-0E9A-E251-F48D5D777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FF6208-4918-340C-03FF-9C314A4F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95CFFCD6-4295-EB54-62A6-FFBAECC5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FBDF9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5CE0-6B5E-463C-A0E4-E215C0072C3C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99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5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D29774C-D2CA-9074-FB65-8258C20BD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A1079B-63FB-5888-A146-1832BC2A5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E04F21-55DF-7C07-77CF-C2392BFD3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C99EB95-8ECE-7E75-2C69-944D8BC61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261783C-4D4C-B73A-E12A-BA938D622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D363E7-D1AE-F9A3-92CA-96F22C237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776D13F-8F01-92BA-D3C6-96B382399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8D91B49-FFDA-1215-6456-88B1A9B9A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C1AFA7-2443-40D6-9A60-D37A9DC5610F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60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6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C55521D9-A509-6CC9-C101-E139E86EF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A1079B-63FB-5888-A146-1832BC2A5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E04F21-55DF-7C07-77CF-C2392BFD3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C99EB95-8ECE-7E75-2C69-944D8BC61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261783C-4D4C-B73A-E12A-BA938D622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D363E7-D1AE-F9A3-92CA-96F22C237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776D13F-8F01-92BA-D3C6-96B382399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8D91B49-FFDA-1215-6456-88B1A9B9A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22EFC-3370-4FB3-819B-5EE33D8D1067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60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672302FA-23B2-C4CE-9CA4-2914D95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350AD8CE-A341-7849-6E71-5448A2CC6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053A341-5BE5-75D2-728B-E8ADF7C18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479F0B4-2A1C-7BDF-37D7-58ECF70A3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FF4F1B9-E8B5-D5F2-8860-9BFA35C80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E2470B72-FBE7-AAFA-16F5-2D48B70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1CD60F-6990-243B-65EB-1F2F3EBBB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84DE95DB-C204-600E-7B03-359CFEB1C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505B6006-96B5-C5EB-2A60-45B7813F8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A7A18610-02CE-7605-3DAC-9206844E2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079B1F9A-6965-7ABD-A20A-C4852B9C2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D5B49D8-7479-C7EB-3659-DDAF0BF8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B51CA7B1-97EE-10FB-F881-D601B0BC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3F3995C-4EC0-B7D9-09C9-32A019FB6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4076F9A0-6A4F-E4E9-2402-A9CCC2AE9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4FD7E0C9-1EBB-A684-4797-7C0AAF295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73F7E617-3464-EF42-BA39-286F791C0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0C849757-54BA-5FB5-866B-4DEE9D8EE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43C54C06-1974-0C46-2350-449008E86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14A4FBB3-49B4-EE54-FC54-A14278DEC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5E88F2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398" y="2142000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98" y="4719600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03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F298-8241-47D2-88D8-48BB7C395971}" type="datetime1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22A-99B0-420E-AE2B-01D72B506FC5}" type="datetime1">
              <a:rPr lang="fi-FI" smtClean="0"/>
              <a:t>26.2.2025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 lukuina info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E7E859-CACE-6E5A-99CA-68212B35A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32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2775636"/>
            <a:ext cx="11049719" cy="1169355"/>
          </a:xfrm>
        </p:spPr>
        <p:txBody>
          <a:bodyPr anchor="ctr" anchorCtr="0"/>
          <a:lstStyle>
            <a:lvl1pPr algn="ctr">
              <a:defRPr sz="6000">
                <a:solidFill>
                  <a:srgbClr val="8CAAF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89C59F-2932-E66E-6A4C-DE08E9512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080" y="5747657"/>
            <a:ext cx="5498919" cy="72952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8B68291E-68D8-7FC9-E3A2-8241564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0BEDAFC2-495E-4E3D-17B5-38CF0AE7B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2901B1E-7C41-1D86-7C11-5A5BCA5CA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766C2A8F-A26D-E930-B0C4-AD47AAD45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9DEB4E33-B57D-92DB-F364-9BDC3DD78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E42CC17-A5EA-F318-4232-BD6765BE3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6D36FC6-D55C-4905-3D78-CC6850A21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F1071E90-AA57-F893-0366-ACB73F96B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915B8CE7-418A-8D59-BAF7-79A4AEA62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5A7C3E4D-BBCE-8343-E19F-B213210F4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26E5C0B1-E413-F7A1-294C-6B7C41A6A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9FE60041-08F6-CDE3-0ABC-8E32B0CA2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65047076-472B-C998-7994-CED08C06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D81D10B9-38F0-37DC-A4F2-78A8D45CB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8A39D86B-6F6D-231A-51C1-CB9B4DD53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1FF07615-7299-FC64-0BEE-2EA7AB3F0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B803C283-425F-0502-4A4D-1350313FE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B45F3920-D252-2CC4-B9B3-2E8B2F243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FECA45AF-736E-34DE-6FA5-608A3ACF2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2B58CDBA-7076-1208-F0AE-A279414EB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769824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2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D8DF7D0-9F12-4BDA-3DE4-D6A513399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2775636"/>
            <a:ext cx="11049719" cy="1169355"/>
          </a:xfrm>
        </p:spPr>
        <p:txBody>
          <a:bodyPr anchor="ctr" anchorCtr="0"/>
          <a:lstStyle>
            <a:lvl1pPr algn="ctr">
              <a:defRPr sz="6000">
                <a:solidFill>
                  <a:srgbClr val="8CAAF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89C59F-2932-E66E-6A4C-DE08E9512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080" y="5747657"/>
            <a:ext cx="5498919" cy="72952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8B68291E-68D8-7FC9-E3A2-8241564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0BEDAFC2-495E-4E3D-17B5-38CF0AE7B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2901B1E-7C41-1D86-7C11-5A5BCA5CA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766C2A8F-A26D-E930-B0C4-AD47AAD45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9DEB4E33-B57D-92DB-F364-9BDC3DD78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E42CC17-A5EA-F318-4232-BD6765BE3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6D36FC6-D55C-4905-3D78-CC6850A21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F1071E90-AA57-F893-0366-ACB73F96B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915B8CE7-418A-8D59-BAF7-79A4AEA62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5A7C3E4D-BBCE-8343-E19F-B213210F4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26E5C0B1-E413-F7A1-294C-6B7C41A6A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9FE60041-08F6-CDE3-0ABC-8E32B0CA2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65047076-472B-C998-7994-CED08C06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D81D10B9-38F0-37DC-A4F2-78A8D45CB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8A39D86B-6F6D-231A-51C1-CB9B4DD53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1FF07615-7299-FC64-0BEE-2EA7AB3F0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B803C283-425F-0502-4A4D-1350313FE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B45F3920-D252-2CC4-B9B3-2E8B2F243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FECA45AF-736E-34DE-6FA5-608A3ACF2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2B58CDBA-7076-1208-F0AE-A279414EB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139862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75BC-2C9A-4CCD-B370-96166EBEFF51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tkä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11693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22450"/>
            <a:ext cx="11049719" cy="40628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03AF-64CC-4DBA-A38C-DD14435C60DE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87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313330"/>
            <a:ext cx="5348064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313330"/>
            <a:ext cx="5348064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049-1139-43DD-BFB5-A4F482B9B138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02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tkä otsikko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21600"/>
            <a:ext cx="5348064" cy="4064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821600"/>
            <a:ext cx="5348064" cy="4064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FD36-A056-4907-A74B-76544A7E591E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88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E3C6B5-F803-FD33-3FC4-93226D0978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3779" y="1313330"/>
            <a:ext cx="5348064" cy="40341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j-lt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05940"/>
            <a:ext cx="5348064" cy="40793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1D6529-C4AF-56B2-D02A-70728D188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58" y="1313330"/>
            <a:ext cx="5348063" cy="40341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j-lt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805940"/>
            <a:ext cx="5348064" cy="40793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7C36-EDBA-44F3-BE28-FFDB7186CBDC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96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C049138-B11B-6F2C-C8E3-52621992C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267032" cy="6858001"/>
          </a:xfrm>
          <a:custGeom>
            <a:avLst/>
            <a:gdLst>
              <a:gd name="connsiteX0" fmla="*/ 0 w 9006840"/>
              <a:gd name="connsiteY0" fmla="*/ 0 h 13715107"/>
              <a:gd name="connsiteX1" fmla="*/ 9006840 w 9006840"/>
              <a:gd name="connsiteY1" fmla="*/ 0 h 13715107"/>
              <a:gd name="connsiteX2" fmla="*/ 9006840 w 9006840"/>
              <a:gd name="connsiteY2" fmla="*/ 13715107 h 13715107"/>
              <a:gd name="connsiteX3" fmla="*/ 0 w 9006840"/>
              <a:gd name="connsiteY3" fmla="*/ 13715107 h 13715107"/>
              <a:gd name="connsiteX4" fmla="*/ 0 w 9006840"/>
              <a:gd name="connsiteY4" fmla="*/ 0 h 13715107"/>
              <a:gd name="connsiteX0" fmla="*/ 0 w 9006840"/>
              <a:gd name="connsiteY0" fmla="*/ 0 h 13716001"/>
              <a:gd name="connsiteX1" fmla="*/ 9006840 w 9006840"/>
              <a:gd name="connsiteY1" fmla="*/ 0 h 13716001"/>
              <a:gd name="connsiteX2" fmla="*/ 9006840 w 9006840"/>
              <a:gd name="connsiteY2" fmla="*/ 13715107 h 13716001"/>
              <a:gd name="connsiteX3" fmla="*/ 8485632 w 9006840"/>
              <a:gd name="connsiteY3" fmla="*/ 13716001 h 13716001"/>
              <a:gd name="connsiteX4" fmla="*/ 0 w 9006840"/>
              <a:gd name="connsiteY4" fmla="*/ 13715107 h 13716001"/>
              <a:gd name="connsiteX5" fmla="*/ 0 w 9006840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47963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20531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33378"/>
              <a:gd name="connsiteY0" fmla="*/ 0 h 13716001"/>
              <a:gd name="connsiteX1" fmla="*/ 9006840 w 10533378"/>
              <a:gd name="connsiteY1" fmla="*/ 0 h 13716001"/>
              <a:gd name="connsiteX2" fmla="*/ 10524744 w 10533378"/>
              <a:gd name="connsiteY2" fmla="*/ 6820531 h 13716001"/>
              <a:gd name="connsiteX3" fmla="*/ 8485632 w 10533378"/>
              <a:gd name="connsiteY3" fmla="*/ 13716001 h 13716001"/>
              <a:gd name="connsiteX4" fmla="*/ 0 w 10533378"/>
              <a:gd name="connsiteY4" fmla="*/ 13715107 h 13716001"/>
              <a:gd name="connsiteX5" fmla="*/ 0 w 10533378"/>
              <a:gd name="connsiteY5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33378" h="13716001">
                <a:moveTo>
                  <a:pt x="0" y="0"/>
                </a:moveTo>
                <a:lnTo>
                  <a:pt x="9006840" y="0"/>
                </a:lnTo>
                <a:cubicBezTo>
                  <a:pt x="10038588" y="1968859"/>
                  <a:pt x="10611612" y="4534531"/>
                  <a:pt x="10524744" y="6820531"/>
                </a:cubicBezTo>
                <a:cubicBezTo>
                  <a:pt x="10437876" y="9106531"/>
                  <a:pt x="9901428" y="11487913"/>
                  <a:pt x="8485632" y="13716001"/>
                </a:cubicBezTo>
                <a:lnTo>
                  <a:pt x="0" y="13715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276" y="877376"/>
            <a:ext cx="5661221" cy="82340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276" y="1865376"/>
            <a:ext cx="5661221" cy="419709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E393-674C-4978-B58D-CC7F38D5F0E6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19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685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78" y="1313330"/>
            <a:ext cx="110497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2400" y="6436660"/>
            <a:ext cx="1137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59D7D3E-77FC-4841-AC54-CE223ED5154E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1600" y="6436660"/>
            <a:ext cx="36000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00" y="6436660"/>
            <a:ext cx="453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34C59280-060A-FD5F-AC13-232F9033D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E3B710C-3CC5-718C-1043-C563FD309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0CAAC3-6554-B11A-9D17-E3CA86D7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D6B2D1C-17C0-7981-C7D5-C56D9D9D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8DC53CD-CE03-3A09-9C75-3922E29D3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6146D8-D0AF-E09B-2C38-188AA9D67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29C1EEE-824A-1446-1160-19B3B887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79" r:id="rId5"/>
    <p:sldLayoutId id="2147483664" r:id="rId6"/>
    <p:sldLayoutId id="2147483680" r:id="rId7"/>
    <p:sldLayoutId id="2147483665" r:id="rId8"/>
    <p:sldLayoutId id="2147483666" r:id="rId9"/>
    <p:sldLayoutId id="2147483676" r:id="rId10"/>
    <p:sldLayoutId id="2147483675" r:id="rId11"/>
    <p:sldLayoutId id="2147483673" r:id="rId12"/>
    <p:sldLayoutId id="2147483674" r:id="rId13"/>
    <p:sldLayoutId id="2147483684" r:id="rId14"/>
    <p:sldLayoutId id="2147483685" r:id="rId15"/>
    <p:sldLayoutId id="2147483660" r:id="rId16"/>
    <p:sldLayoutId id="2147483683" r:id="rId17"/>
    <p:sldLayoutId id="2147483687" r:id="rId18"/>
    <p:sldLayoutId id="2147483686" r:id="rId19"/>
    <p:sldLayoutId id="2147483689" r:id="rId20"/>
    <p:sldLayoutId id="2147483688" r:id="rId21"/>
    <p:sldLayoutId id="2147483678" r:id="rId22"/>
    <p:sldLayoutId id="2147483651" r:id="rId23"/>
    <p:sldLayoutId id="2147483668" r:id="rId24"/>
    <p:sldLayoutId id="2147483669" r:id="rId25"/>
    <p:sldLayoutId id="2147483670" r:id="rId26"/>
    <p:sldLayoutId id="2147483677" r:id="rId27"/>
    <p:sldLayoutId id="2147483671" r:id="rId28"/>
    <p:sldLayoutId id="2147483672" r:id="rId29"/>
    <p:sldLayoutId id="2147483654" r:id="rId30"/>
    <p:sldLayoutId id="2147483655" r:id="rId31"/>
    <p:sldLayoutId id="2147483690" r:id="rId32"/>
    <p:sldLayoutId id="2147483681" r:id="rId33"/>
    <p:sldLayoutId id="2147483682" r:id="rId34"/>
  </p:sldLayoutIdLst>
  <p:hf hd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9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rgbClr val="1A56EC"/>
        </a:buClr>
        <a:buFont typeface="Arial" panose="020B0604020202020204" pitchFamily="34" charset="0"/>
        <a:buChar char="•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1pPr>
      <a:lvl2pPr marL="626269" indent="-177800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2pPr>
      <a:lvl3pPr marL="808038" indent="-181769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985044" indent="-177007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1167607" indent="-182563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99E232-116F-B6B5-DC5C-EF6324301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Palkka-avoimuusdirektiivin velvoitteiden hoitaminen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7B545C-C62D-2C7D-B077-40D3F1460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/>
              <a:t>Keskustelun pohjalle 26.2.2025</a:t>
            </a:r>
          </a:p>
        </p:txBody>
      </p:sp>
    </p:spTree>
    <p:extLst>
      <p:ext uri="{BB962C8B-B14F-4D97-AF65-F5344CB8AC3E}">
        <p14:creationId xmlns:p14="http://schemas.microsoft.com/office/powerpoint/2010/main" val="147905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D14B36-9598-4DE2-427D-39970730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Tietosisältö ja aineiston suora tiedonkeruu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D3125A-EB6E-9DC9-99DC-50E466AAE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40" y="1219200"/>
            <a:ext cx="11049719" cy="4241240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fi-FI" sz="20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1. Tietojen kerääminen työnantajilta  (+</a:t>
            </a:r>
            <a:r>
              <a:rPr lang="fi-FI" sz="2000" b="0" i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karhunta+neuvonta</a:t>
            </a:r>
            <a:r>
              <a:rPr lang="fi-FI" sz="20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), noin 2000-2500 työnantajaa</a:t>
            </a:r>
          </a:p>
          <a:p>
            <a:pPr algn="l" rtl="0" fontAlgn="base"/>
            <a:r>
              <a:rPr lang="fi-FI" sz="20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9 artiklan mukaan työnantajien on ilmoitettava seuraavat tiedot: </a:t>
            </a:r>
            <a:endParaRPr lang="fi-FI" sz="2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a) sukupuolten palkkaero; </a:t>
            </a:r>
            <a:endParaRPr lang="fi-FI" sz="1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b) sukupuolten palkkaero täydentävien tai muuttuvien erien osalta; </a:t>
            </a:r>
            <a:endParaRPr lang="fi-FI" sz="1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c) sukupuolten mediaanipalkkaero; </a:t>
            </a:r>
            <a:endParaRPr lang="fi-FI" sz="1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d) sukupuolten mediaanipalkkaero täydentävien tai muuttuvien erien osalta; </a:t>
            </a:r>
            <a:endParaRPr lang="fi-FI" sz="1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e) täydentäviä tai muuttuvia eriä saavien nais- ja miespuolisten työntekijöiden osuus; </a:t>
            </a:r>
            <a:endParaRPr lang="fi-FI" sz="1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f) nais- ja miespuolisten työntekijöiden osuus kussakin </a:t>
            </a:r>
            <a:r>
              <a:rPr lang="fi-FI" sz="1800" b="0" i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kvartiilipalkkaluokassa</a:t>
            </a: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; </a:t>
            </a:r>
            <a:endParaRPr lang="fi-FI" sz="1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g) sukupuolten välinen palkkaero työntekijöiden välillä työntekijäryhmittäin, tavallisen peruspalkan ja täydentävien tai muuttuvien osien mukaan eriteltynä </a:t>
            </a:r>
            <a:endParaRPr lang="fi-FI" sz="1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Kustannusarvio suorasta tiedonkeruusta noin 60000 e, ilman </a:t>
            </a:r>
            <a:r>
              <a:rPr lang="fi-FI" sz="1800" b="0" i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karhuntaa</a:t>
            </a: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ja neuvontaa</a:t>
            </a:r>
            <a:endParaRPr lang="fi-FI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BEE109-0627-0747-C18C-A2C8D3A5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03AF-64CC-4DBA-A38C-DD14435C60DE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F23FE0-8598-75EF-9D2F-5ACDA8B3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5A436D-6955-A251-27B6-CF467577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9289EC-66FC-9118-6C16-7C78F2C1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40" y="312173"/>
            <a:ext cx="11049719" cy="1169355"/>
          </a:xfrm>
        </p:spPr>
        <p:txBody>
          <a:bodyPr/>
          <a:lstStyle/>
          <a:p>
            <a:r>
              <a:rPr lang="fi-FI"/>
              <a:t>Lisäksi suora tiedonkeruu 2 tai tietotoimitus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A1A63E-199B-0F7F-AC30-64630472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40" y="1091722"/>
            <a:ext cx="11049719" cy="406288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l" rtl="0" fontAlgn="base">
              <a:buNone/>
            </a:pP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2. Palkka-arviointien vastaanottaminen ja toimittaminen tasa-arvovaltuutetulle </a:t>
            </a:r>
            <a:endParaRPr lang="en-US"/>
          </a:p>
          <a:p>
            <a:pPr marL="0" indent="0" algn="l" rtl="0" fontAlgn="base">
              <a:buNone/>
            </a:pP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10 artikla edellyttää, että tiettyjen kriteerien täyttyessä työnantajien on ilmoitettava myös seuraavat tiedot: </a:t>
            </a:r>
            <a:endParaRPr lang="fi-FI" b="0" i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6110" lvl="1" fontAlgn="base"/>
            <a:r>
              <a:rPr lang="fi-FI" b="0" i="0">
                <a:solidFill>
                  <a:srgbClr val="000000"/>
                </a:solidFill>
                <a:effectLst/>
                <a:latin typeface="Aptos"/>
              </a:rPr>
              <a:t>a) analyysi nais- ja miespuolisten työntekijöiden osuudesta kussakin työntekijäryhmässä; </a:t>
            </a:r>
            <a:endParaRPr lang="fi-FI" b="0" i="0">
              <a:solidFill>
                <a:srgbClr val="000000"/>
              </a:solidFill>
              <a:effectLst/>
              <a:latin typeface="Aptos"/>
              <a:cs typeface="Segoe UI" panose="020B0502040204020203" pitchFamily="34" charset="0"/>
            </a:endParaRPr>
          </a:p>
          <a:p>
            <a:pPr marL="626110" lvl="1" fontAlgn="base"/>
            <a:r>
              <a:rPr lang="fi-FI" b="0" i="0">
                <a:solidFill>
                  <a:srgbClr val="000000"/>
                </a:solidFill>
                <a:effectLst/>
                <a:latin typeface="Aptos"/>
              </a:rPr>
              <a:t>b) tiedot nais- ja miespuolisten työntekijöiden keskimääräisistä palkkatasoista ja täydentävistä tai muuttuvista eristä kussakin työntekijäryhmässä; </a:t>
            </a:r>
            <a:endParaRPr lang="fi-FI" b="0" i="0">
              <a:solidFill>
                <a:srgbClr val="000000"/>
              </a:solidFill>
              <a:effectLst/>
              <a:latin typeface="Aptos"/>
              <a:cs typeface="Segoe UI" panose="020B0502040204020203" pitchFamily="34" charset="0"/>
            </a:endParaRPr>
          </a:p>
          <a:p>
            <a:pPr marL="626110" lvl="1" fontAlgn="base"/>
            <a:r>
              <a:rPr lang="fi-FI" b="0" i="0">
                <a:solidFill>
                  <a:srgbClr val="000000"/>
                </a:solidFill>
                <a:effectLst/>
                <a:latin typeface="Aptos"/>
              </a:rPr>
              <a:t>c) nais- ja miespuolisten työntekijöiden keskipalkkatasojen erot kussakin työntekijäryhmässä; </a:t>
            </a:r>
            <a:endParaRPr lang="fi-FI" b="0" i="0">
              <a:solidFill>
                <a:srgbClr val="000000"/>
              </a:solidFill>
              <a:effectLst/>
              <a:latin typeface="Aptos"/>
              <a:cs typeface="Segoe UI" panose="020B0502040204020203" pitchFamily="34" charset="0"/>
            </a:endParaRPr>
          </a:p>
          <a:p>
            <a:pPr marL="626110" lvl="1" fontAlgn="base"/>
            <a:r>
              <a:rPr lang="fi-FI" b="0" i="0">
                <a:solidFill>
                  <a:srgbClr val="000000"/>
                </a:solidFill>
                <a:effectLst/>
                <a:latin typeface="Aptos"/>
              </a:rPr>
              <a:t>d) näiden keskipalkkatasojen erojen syyt sellaisten mahdollisten objektiivisten ja sukupuolineutraalien kriteerien perusteella, jotka työntekijöiden edustajat ja työnantaja ovat yhdessä vahvistaneet; </a:t>
            </a:r>
            <a:endParaRPr lang="fi-FI" b="0" i="0">
              <a:solidFill>
                <a:srgbClr val="000000"/>
              </a:solidFill>
              <a:effectLst/>
              <a:latin typeface="Aptos"/>
              <a:cs typeface="Segoe UI" panose="020B0502040204020203" pitchFamily="34" charset="0"/>
            </a:endParaRPr>
          </a:p>
          <a:p>
            <a:pPr marL="626110" lvl="1" fontAlgn="base"/>
            <a:r>
              <a:rPr lang="fi-FI" b="0" i="0">
                <a:solidFill>
                  <a:srgbClr val="000000"/>
                </a:solidFill>
                <a:effectLst/>
                <a:latin typeface="Aptos"/>
              </a:rPr>
              <a:t>e) niiden nais- ja miespuolisten työntekijöiden osuus, jotka ovat hyötyneet mahdollisesta palkankorotuksesta äitiys- tai isyysvapaalta, vanhempainvapaalta tai omaishoitovapaalta palattuaan, jos tällainen palkankorotus on annettu asiaankuuluvassa työntekijäryhmässä mainitun vapaan aikana; </a:t>
            </a:r>
            <a:endParaRPr lang="fi-FI" b="0" i="0">
              <a:solidFill>
                <a:srgbClr val="000000"/>
              </a:solidFill>
              <a:effectLst/>
              <a:latin typeface="Aptos"/>
              <a:cs typeface="Segoe UI" panose="020B0502040204020203" pitchFamily="34" charset="0"/>
            </a:endParaRPr>
          </a:p>
          <a:p>
            <a:pPr marL="626110" lvl="1" fontAlgn="base"/>
            <a:r>
              <a:rPr lang="fi-FI" b="0" i="0">
                <a:solidFill>
                  <a:srgbClr val="000000"/>
                </a:solidFill>
                <a:effectLst/>
                <a:latin typeface="Aptos"/>
              </a:rPr>
              <a:t>f) toimenpiteet palkkaerojen korjaamiseksi, jollei niitä voida perustella objektiivisilla ja sukupuolineutraaleilla kriteereillä; </a:t>
            </a:r>
            <a:endParaRPr lang="fi-FI" b="0" i="0">
              <a:solidFill>
                <a:srgbClr val="000000"/>
              </a:solidFill>
              <a:effectLst/>
              <a:latin typeface="Aptos"/>
              <a:cs typeface="Segoe UI" panose="020B0502040204020203" pitchFamily="34" charset="0"/>
            </a:endParaRPr>
          </a:p>
          <a:p>
            <a:pPr marL="626110" lvl="1" fontAlgn="base"/>
            <a:r>
              <a:rPr lang="fi-FI" b="0" i="0">
                <a:solidFill>
                  <a:srgbClr val="000000"/>
                </a:solidFill>
                <a:effectLst/>
                <a:latin typeface="Aptos"/>
              </a:rPr>
              <a:t>g) arviointi aiempien yhteisten palkka-arviointien perusteella toteutettujen toimenpiteiden vaikuttavuudesta. </a:t>
            </a:r>
            <a:endParaRPr lang="fi-FI" b="0" i="0">
              <a:solidFill>
                <a:srgbClr val="000000"/>
              </a:solidFill>
              <a:effectLst/>
              <a:latin typeface="Aptos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fi-FI">
                <a:latin typeface="Aptos" panose="020B0004020202020204" pitchFamily="34" charset="0"/>
              </a:rPr>
              <a:t>Tietosisällössä useita raportointiluonteisia ja vapaamuotoisia tietoja, luultavasti helpointa pyytää ja vastaanottaa raportteja suoran tiedonkeruun sijaan.</a:t>
            </a:r>
          </a:p>
          <a:p>
            <a:pPr marL="0" indent="0">
              <a:buNone/>
            </a:pPr>
            <a:r>
              <a:rPr lang="fi-FI">
                <a:latin typeface="Aptos" panose="020B0004020202020204" pitchFamily="34" charset="0"/>
              </a:rPr>
              <a:t>Kustannuksiin vaikuttaa toimitusten määrä ja mahdollinen tietosisällön neuvonta.</a:t>
            </a:r>
          </a:p>
          <a:p>
            <a:pPr marL="179070" indent="-179070">
              <a:buAutoNum type="arabicPeriod"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F25BAB-968E-0073-2036-D53D6D2B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03AF-64CC-4DBA-A38C-DD14435C60DE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61308-715C-94C8-528C-B0090332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BFB14B-B27C-A7B8-3633-7AFD7D6B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64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B4F72F-4371-8BA7-A256-27615EA3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Tietojen analysointi ja raportointi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60D858-9FEC-F3A9-F43E-1AFCD9B8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371600"/>
            <a:ext cx="11049719" cy="4513730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3. Tietojen analysointi ja raportointi </a:t>
            </a:r>
          </a:p>
          <a:p>
            <a:pPr algn="l" rtl="0" fontAlgn="base"/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29 artiklan 3 b) alakohdan mukaan sukupuolten välisen palkkaeron syitä on analysoitava ja tämä direktiivin mukainen tehtävä on tulossa tasa-arvovaltuutetun tehtäväksi. </a:t>
            </a:r>
            <a:endParaRPr lang="fi-FI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Tilastokeskus on kuitenkin pitkään toteuttanut osaa tästä tehtävästä julkaisemalla palkkaerotilastoja ja analysoiden sen syitä tilastojen valossa. Direktiivin toimeenpanossa tätä tilastokeskuksen tehtävää tulisi täydentää niin, että palkkaerojen analysoinnissa myös tilastokeskukselle toimitetut 9 ja 10 artiklojen mukaiset tiedot otettaisiin mukaan palkkaerojen arviointiin.</a:t>
            </a:r>
          </a:p>
          <a:p>
            <a:pPr algn="l" rtl="0" fontAlgn="base"/>
            <a:endParaRPr lang="fi-FI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/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Tarkennettava, mitä tietoja analysoidaan ja raportoidaan?</a:t>
            </a:r>
          </a:p>
          <a:p>
            <a:pPr fontAlgn="base"/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Tuleeko tiedot tuottaa työnantajakohtaisesti ja missä palvelussa tiedot julkaistaan?</a:t>
            </a:r>
          </a:p>
          <a:p>
            <a:pPr algn="l" rtl="0" fontAlgn="base"/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Riittääkö tiedusteltavat tiedot, vai tarvitaanko muita tilastokeskuksen tietoja (vaikuttaa julkistamiseen)?</a:t>
            </a:r>
          </a:p>
          <a:p>
            <a:pPr algn="l" rtl="0" fontAlgn="base"/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Kustannusarvio voidaan tuottaa tarkennusten jälkeen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8679BB-9E19-5FF9-9634-321DEEE8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03AF-64CC-4DBA-A38C-DD14435C60DE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F4CA7B-CE03-86B2-0746-D606941B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572B5B-996C-857D-A76C-83CD3C08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35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AB339C-E33A-FBB6-1B2E-DC1C329A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Toteutusvaihtoehdot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1434E5-99B7-9BD0-639A-A7862AE02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070" indent="-179070"/>
            <a:r>
              <a:rPr lang="fi-FI"/>
              <a:t>Sopimuspohjainen toimeksianto: Suorat tiedonkeruut työnantajilta </a:t>
            </a:r>
            <a:r>
              <a:rPr lang="fi-FI" err="1"/>
              <a:t>STM:n</a:t>
            </a:r>
            <a:r>
              <a:rPr lang="fi-FI"/>
              <a:t>/</a:t>
            </a:r>
            <a:r>
              <a:rPr lang="fi-FI" err="1"/>
              <a:t>TAvaltuutetun</a:t>
            </a:r>
            <a:r>
              <a:rPr lang="fi-FI"/>
              <a:t> lukuun, taulukointi ja toivotut tiedot työnantajakohtaisesti tasa-arvolainsäädännön perusteella. Työnantajien määrittely TK tai </a:t>
            </a:r>
            <a:r>
              <a:rPr lang="fi-FI" err="1"/>
              <a:t>TAvaltuutettu</a:t>
            </a:r>
            <a:r>
              <a:rPr lang="fi-FI"/>
              <a:t> (julkisten tietojen pohjalta). -&gt; ei välttämättä lainsäädäntötarpeita Tilastokeskukselle</a:t>
            </a:r>
          </a:p>
          <a:p>
            <a:pPr marL="179070" indent="-179070"/>
            <a:r>
              <a:rPr lang="fi-FI"/>
              <a:t>Lakiin Tilastokeskuksesta Tilastokeskukselle lisättäisiin mahdollisuus tuottaa tämäntyyppistä palvelua ja toimeksianto tämän lain mukaan: kuten edellä. Kun lakimuutos on tehty, TK toimii sopimuspohjaisesti toimeksiantajan lukuun. Tietojen jakelu toivotuilla verkkosivuilla/työnantajat raportoivat itse?</a:t>
            </a:r>
          </a:p>
          <a:p>
            <a:pPr marL="179070" indent="-179070"/>
            <a:r>
              <a:rPr lang="fi-FI" err="1"/>
              <a:t>TAValtutetun</a:t>
            </a:r>
            <a:r>
              <a:rPr lang="fi-FI"/>
              <a:t> lakisääteinen oikeus tulorekisterin tietoihin antaisi mahdollisuuden käyttää ko. Aineistoa esim. analyyseissa ja laatuarvioinnissa.</a:t>
            </a:r>
          </a:p>
          <a:p>
            <a:pPr marL="179070" indent="-179070"/>
            <a:endParaRPr lang="fi-FI"/>
          </a:p>
          <a:p>
            <a:pPr marL="179070" indent="-179070"/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F02ABE-D6D6-6506-D5DA-10B063668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03AF-64CC-4DBA-A38C-DD14435C60DE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FC8EB3-2DD8-DD3C-BA4F-33D45466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59C067-6063-54C1-BC66-2A61124A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739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C6177F-015C-7C6F-2E4F-51E6FEE8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Kustannukset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82CD3D-24E7-2210-6AD7-A65664408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Kehittäminen: tiedonkeruulomakkeet, tietojen vastaanottamiseen tietokannat, tietojen käsittelyyn ja analysointiin välineet, tietojen toimittamiseen tarvittavat putket.</a:t>
            </a:r>
          </a:p>
          <a:p>
            <a:r>
              <a:rPr lang="fi-FI"/>
              <a:t>Kaksi erillistä tiedonkeruuta tai tietotoimitusta (vuosittain tai 3 vuoden välein), järjestelmän tunnukset ja </a:t>
            </a:r>
            <a:r>
              <a:rPr lang="fi-FI" err="1"/>
              <a:t>karhunta</a:t>
            </a:r>
            <a:r>
              <a:rPr lang="fi-FI"/>
              <a:t> sekä tietosisältöön liittyvä neuvonta</a:t>
            </a:r>
          </a:p>
          <a:p>
            <a:r>
              <a:rPr lang="fi-FI"/>
              <a:t>Analysointi kerätyillä tiedoilla, mahdollisesti tulorekisterillä, jos Tasa-arvovaltuutetulla tähän oikeus</a:t>
            </a:r>
          </a:p>
          <a:p>
            <a:r>
              <a:rPr lang="fi-FI"/>
              <a:t>Taulukointi, raportointi ja julkistaminen sovitulla tavalla</a:t>
            </a:r>
          </a:p>
          <a:p>
            <a:r>
              <a:rPr lang="fi-FI"/>
              <a:t>Työnantajakohtaisten tietojen toimittaminen valvontaviranomaiselle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Kustannusten arviointi kokouksen jälkeen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894123-D6F7-C17A-B2EB-15516875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03AF-64CC-4DBA-A38C-DD14435C60DE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2248F2-1CF9-6297-80D3-E6A9F3A8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07ED93-C000-B8ED-77DE-ADD4E0B2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54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EEBB69C-EFFD-7294-DDB7-2AC952E6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22A-99B0-420E-AE2B-01D72B506FC5}" type="datetime1">
              <a:rPr lang="fi-FI" smtClean="0"/>
              <a:t>26.2.2025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75562E-A251-9460-2654-533AA9D7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71582-7AAA-88F5-D8FF-AB4A900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7</a:t>
            </a:fld>
            <a:endParaRPr lang="fi-FI"/>
          </a:p>
        </p:txBody>
      </p:sp>
      <p:pic>
        <p:nvPicPr>
          <p:cNvPr id="9" name="Kuva 8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D8300695-C3E2-E6CB-9098-3E0AE7DCE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48942"/>
      </p:ext>
    </p:extLst>
  </p:cSld>
  <p:clrMapOvr>
    <a:masterClrMapping/>
  </p:clrMapOvr>
</p:sld>
</file>

<file path=ppt/theme/theme1.xml><?xml version="1.0" encoding="utf-8"?>
<a:theme xmlns:a="http://schemas.openxmlformats.org/drawingml/2006/main" name="Tilastokeskus">
  <a:themeElements>
    <a:clrScheme name="Tilastokeskus">
      <a:dk1>
        <a:sysClr val="windowText" lastClr="000000"/>
      </a:dk1>
      <a:lt1>
        <a:sysClr val="window" lastClr="FFFFFF"/>
      </a:lt1>
      <a:dk2>
        <a:srgbClr val="1A3061"/>
      </a:dk2>
      <a:lt2>
        <a:srgbClr val="878EAF"/>
      </a:lt2>
      <a:accent1>
        <a:srgbClr val="1A56EC"/>
      </a:accent1>
      <a:accent2>
        <a:srgbClr val="F2644C"/>
      </a:accent2>
      <a:accent3>
        <a:srgbClr val="1B3160"/>
      </a:accent3>
      <a:accent4>
        <a:srgbClr val="9C8D87"/>
      </a:accent4>
      <a:accent5>
        <a:srgbClr val="26625D"/>
      </a:accent5>
      <a:accent6>
        <a:srgbClr val="7791E8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5000"/>
          </a:lnSpc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k_esitysmallipohja_FIN.potx" id="{07BC5CA4-4124-47B2-A179-BAAFD689027A}" vid="{A70170A3-8BF1-423D-9DBA-6C6B9BC8BBC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A2C737814A3124E94A4BBD364DCB188" ma:contentTypeVersion="14" ma:contentTypeDescription="Luo uusi asiakirja." ma:contentTypeScope="" ma:versionID="944315aafadcde1c79426e2f582e74eb">
  <xsd:schema xmlns:xsd="http://www.w3.org/2001/XMLSchema" xmlns:xs="http://www.w3.org/2001/XMLSchema" xmlns:p="http://schemas.microsoft.com/office/2006/metadata/properties" xmlns:ns2="12a589d4-4766-418e-a3a8-9f5a6a4f1180" xmlns:ns3="9604b5c4-7fa5-4655-ac8b-daea9b41403c" xmlns:ns4="eb806122-3b61-4629-a153-37a7e159d40d" targetNamespace="http://schemas.microsoft.com/office/2006/metadata/properties" ma:root="true" ma:fieldsID="41c7c7743c76d8b6a344b696efbb4b3d" ns2:_="" ns3:_="" ns4:_="">
    <xsd:import namespace="12a589d4-4766-418e-a3a8-9f5a6a4f1180"/>
    <xsd:import namespace="9604b5c4-7fa5-4655-ac8b-daea9b41403c"/>
    <xsd:import namespace="eb806122-3b61-4629-a153-37a7e159d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589d4-4766-418e-a3a8-9f5a6a4f1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60871944-895c-4cb2-84e1-cd44f8240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4b5c4-7fa5-4655-ac8b-daea9b41403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06122-3b61-4629-a153-37a7e159d40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776eca0-d287-4d39-9af5-a24a4abfa625}" ma:internalName="TaxCatchAll" ma:showField="CatchAllData" ma:web="9604b5c4-7fa5-4655-ac8b-daea9b4140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a589d4-4766-418e-a3a8-9f5a6a4f1180">
      <Terms xmlns="http://schemas.microsoft.com/office/infopath/2007/PartnerControls"/>
    </lcf76f155ced4ddcb4097134ff3c332f>
    <TaxCatchAll xmlns="eb806122-3b61-4629-a153-37a7e159d40d" xsi:nil="true"/>
  </documentManagement>
</p:properties>
</file>

<file path=customXml/itemProps1.xml><?xml version="1.0" encoding="utf-8"?>
<ds:datastoreItem xmlns:ds="http://schemas.openxmlformats.org/officeDocument/2006/customXml" ds:itemID="{24A082B8-A484-4CDD-BD7F-E31933DECFD3}">
  <ds:schemaRefs>
    <ds:schemaRef ds:uri="12a589d4-4766-418e-a3a8-9f5a6a4f1180"/>
    <ds:schemaRef ds:uri="9604b5c4-7fa5-4655-ac8b-daea9b41403c"/>
    <ds:schemaRef ds:uri="eb806122-3b61-4629-a153-37a7e159d4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83488C-9DF1-48A5-A00A-EBA6D7754C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94CA29-B5F8-4A37-9FFD-78CD2C469DCA}">
  <ds:schemaRefs>
    <ds:schemaRef ds:uri="12a589d4-4766-418e-a3a8-9f5a6a4f1180"/>
    <ds:schemaRef ds:uri="http://schemas.microsoft.com/office/2006/documentManagement/types"/>
    <ds:schemaRef ds:uri="http://purl.org/dc/terms/"/>
    <ds:schemaRef ds:uri="eb806122-3b61-4629-a153-37a7e159d40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604b5c4-7fa5-4655-ac8b-daea9b41403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tk_esitysmallipohja_FIN</Template>
  <TotalTime>0</TotalTime>
  <Words>628</Words>
  <Application>Microsoft Office PowerPoint</Application>
  <PresentationFormat>Laajakuva</PresentationFormat>
  <Paragraphs>64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Franklin Gothic Book</vt:lpstr>
      <vt:lpstr>Franklin Gothic Demi</vt:lpstr>
      <vt:lpstr>Franklin Gothic Medium</vt:lpstr>
      <vt:lpstr>Segoe UI</vt:lpstr>
      <vt:lpstr>Tilastokeskus</vt:lpstr>
      <vt:lpstr>Palkka-avoimuusdirektiivin velvoitteiden hoitaminen</vt:lpstr>
      <vt:lpstr>Tietosisältö ja aineiston suora tiedonkeruu 1</vt:lpstr>
      <vt:lpstr>Lisäksi suora tiedonkeruu 2 tai tietotoimitus</vt:lpstr>
      <vt:lpstr>Tietojen analysointi ja raportointi</vt:lpstr>
      <vt:lpstr>Toteutusvaihtoehdot</vt:lpstr>
      <vt:lpstr>Kustannukset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Hannele Orjala</dc:creator>
  <cp:lastModifiedBy>Heinilä Terhi (STM)</cp:lastModifiedBy>
  <cp:revision>2</cp:revision>
  <cp:lastPrinted>2025-02-26T14:47:23Z</cp:lastPrinted>
  <dcterms:created xsi:type="dcterms:W3CDTF">2025-02-25T19:39:44Z</dcterms:created>
  <dcterms:modified xsi:type="dcterms:W3CDTF">2025-02-26T14:48:13Z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0x010100CA2C737814A3124E94A4BBD364DCB188</vt:lpwstr>
  </property>
</Properties>
</file>