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1" r:id="rId6"/>
    <p:sldMasterId id="2147483684" r:id="rId7"/>
    <p:sldMasterId id="2147483722" r:id="rId8"/>
    <p:sldMasterId id="2147483725" r:id="rId9"/>
    <p:sldMasterId id="2147483737" r:id="rId10"/>
  </p:sldMasterIdLst>
  <p:notesMasterIdLst>
    <p:notesMasterId r:id="rId81"/>
  </p:notesMasterIdLst>
  <p:handoutMasterIdLst>
    <p:handoutMasterId r:id="rId82"/>
  </p:handoutMasterIdLst>
  <p:sldIdLst>
    <p:sldId id="344" r:id="rId11"/>
    <p:sldId id="349" r:id="rId12"/>
    <p:sldId id="381" r:id="rId13"/>
    <p:sldId id="376" r:id="rId14"/>
    <p:sldId id="380" r:id="rId15"/>
    <p:sldId id="379" r:id="rId16"/>
    <p:sldId id="382" r:id="rId17"/>
    <p:sldId id="378" r:id="rId18"/>
    <p:sldId id="384" r:id="rId19"/>
    <p:sldId id="383" r:id="rId20"/>
    <p:sldId id="371" r:id="rId21"/>
    <p:sldId id="385" r:id="rId22"/>
    <p:sldId id="386" r:id="rId23"/>
    <p:sldId id="387" r:id="rId24"/>
    <p:sldId id="391" r:id="rId25"/>
    <p:sldId id="388" r:id="rId26"/>
    <p:sldId id="398" r:id="rId27"/>
    <p:sldId id="389" r:id="rId28"/>
    <p:sldId id="399" r:id="rId29"/>
    <p:sldId id="390" r:id="rId30"/>
    <p:sldId id="400" r:id="rId31"/>
    <p:sldId id="393" r:id="rId32"/>
    <p:sldId id="394" r:id="rId33"/>
    <p:sldId id="395" r:id="rId34"/>
    <p:sldId id="392" r:id="rId35"/>
    <p:sldId id="397" r:id="rId36"/>
    <p:sldId id="396" r:id="rId37"/>
    <p:sldId id="401" r:id="rId38"/>
    <p:sldId id="402" r:id="rId39"/>
    <p:sldId id="403" r:id="rId40"/>
    <p:sldId id="404" r:id="rId41"/>
    <p:sldId id="405" r:id="rId42"/>
    <p:sldId id="406" r:id="rId43"/>
    <p:sldId id="407" r:id="rId44"/>
    <p:sldId id="411" r:id="rId45"/>
    <p:sldId id="415" r:id="rId46"/>
    <p:sldId id="416" r:id="rId47"/>
    <p:sldId id="417" r:id="rId48"/>
    <p:sldId id="418" r:id="rId49"/>
    <p:sldId id="419" r:id="rId50"/>
    <p:sldId id="412" r:id="rId51"/>
    <p:sldId id="437" r:id="rId52"/>
    <p:sldId id="438" r:id="rId53"/>
    <p:sldId id="439" r:id="rId54"/>
    <p:sldId id="440" r:id="rId55"/>
    <p:sldId id="441" r:id="rId56"/>
    <p:sldId id="413" r:id="rId57"/>
    <p:sldId id="420" r:id="rId58"/>
    <p:sldId id="421" r:id="rId59"/>
    <p:sldId id="422" r:id="rId60"/>
    <p:sldId id="423" r:id="rId61"/>
    <p:sldId id="424" r:id="rId62"/>
    <p:sldId id="425" r:id="rId63"/>
    <p:sldId id="426" r:id="rId64"/>
    <p:sldId id="427" r:id="rId65"/>
    <p:sldId id="414" r:id="rId66"/>
    <p:sldId id="428" r:id="rId67"/>
    <p:sldId id="429" r:id="rId68"/>
    <p:sldId id="430" r:id="rId69"/>
    <p:sldId id="431" r:id="rId70"/>
    <p:sldId id="432" r:id="rId71"/>
    <p:sldId id="433" r:id="rId72"/>
    <p:sldId id="434" r:id="rId73"/>
    <p:sldId id="435" r:id="rId74"/>
    <p:sldId id="409" r:id="rId75"/>
    <p:sldId id="408" r:id="rId76"/>
    <p:sldId id="410" r:id="rId77"/>
    <p:sldId id="436" r:id="rId78"/>
    <p:sldId id="442" r:id="rId79"/>
    <p:sldId id="443" r:id="rId8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723"/>
  </p:normalViewPr>
  <p:slideViewPr>
    <p:cSldViewPr snapToGrid="0" snapToObjects="1">
      <p:cViewPr varScale="1">
        <p:scale>
          <a:sx n="70" d="100"/>
          <a:sy n="70" d="100"/>
        </p:scale>
        <p:origin x="496" y="56"/>
      </p:cViewPr>
      <p:guideLst/>
    </p:cSldViewPr>
  </p:slideViewPr>
  <p:notesTextViewPr>
    <p:cViewPr>
      <p:scale>
        <a:sx n="1" d="1"/>
        <a:sy n="1" d="1"/>
      </p:scale>
      <p:origin x="0" y="0"/>
    </p:cViewPr>
  </p:notesTextViewPr>
  <p:notesViewPr>
    <p:cSldViewPr snapToGrid="0" snapToObjects="1">
      <p:cViewPr varScale="1">
        <p:scale>
          <a:sx n="110" d="100"/>
          <a:sy n="110" d="100"/>
        </p:scale>
        <p:origin x="3696"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1.xml"/><Relationship Id="rId61" Type="http://schemas.openxmlformats.org/officeDocument/2006/relationships/slide" Target="slides/slide51.xml"/><Relationship Id="rId82" Type="http://schemas.openxmlformats.org/officeDocument/2006/relationships/handoutMaster" Target="handoutMasters/handout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4.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6.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77230-7FC2-4A8C-B052-6978773CF225}"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fi-FI"/>
        </a:p>
      </dgm:t>
    </dgm:pt>
    <dgm:pt modelId="{2993657A-F003-4468-8230-6E25240519E1}">
      <dgm:prSet phldrT="[Teksti]" custT="1"/>
      <dgm:spPr>
        <a:solidFill>
          <a:schemeClr val="accent3">
            <a:lumMod val="75000"/>
          </a:schemeClr>
        </a:solidFill>
        <a:ln w="38100">
          <a:solidFill>
            <a:schemeClr val="accent1"/>
          </a:solidFill>
        </a:ln>
      </dgm:spPr>
      <dgm:t>
        <a:bodyPr/>
        <a:lstStyle/>
        <a:p>
          <a:r>
            <a:rPr lang="fi-FI" sz="2400" baseline="0" dirty="0" smtClean="0"/>
            <a:t>Haastava elämäntilanne, pitkittynyt toimeentulotuen tarve, toistuvat kriisit, tunnistamattomat palvelutarpeet, palvelujen riittämättömyys</a:t>
          </a:r>
        </a:p>
        <a:p>
          <a:r>
            <a:rPr lang="fi-FI" sz="2400" baseline="0" dirty="0" smtClean="0"/>
            <a:t>Erityistä tukea tarvitseva asiakas </a:t>
          </a:r>
          <a:endParaRPr lang="fi-FI" sz="2400" baseline="0" dirty="0"/>
        </a:p>
      </dgm:t>
    </dgm:pt>
    <dgm:pt modelId="{AFA721F2-4A7A-448E-BDB6-7DA93B335457}" type="parTrans" cxnId="{0CBE8891-1642-4422-9114-1D371448A82A}">
      <dgm:prSet/>
      <dgm:spPr/>
      <dgm:t>
        <a:bodyPr/>
        <a:lstStyle/>
        <a:p>
          <a:endParaRPr lang="fi-FI"/>
        </a:p>
      </dgm:t>
    </dgm:pt>
    <dgm:pt modelId="{850D2A2C-0419-499F-BF5A-0C7AFCE8F1DF}" type="sibTrans" cxnId="{0CBE8891-1642-4422-9114-1D371448A82A}">
      <dgm:prSet/>
      <dgm:spPr/>
      <dgm:t>
        <a:bodyPr/>
        <a:lstStyle/>
        <a:p>
          <a:endParaRPr lang="fi-FI"/>
        </a:p>
      </dgm:t>
    </dgm:pt>
    <dgm:pt modelId="{6D6E9862-95E3-4E90-9A5A-BF0E157E2774}">
      <dgm:prSet phldrT="[Teksti]" custT="1"/>
      <dgm:spPr>
        <a:solidFill>
          <a:schemeClr val="accent3">
            <a:lumMod val="20000"/>
            <a:lumOff val="80000"/>
          </a:schemeClr>
        </a:solidFill>
        <a:ln w="38100">
          <a:solidFill>
            <a:schemeClr val="accent1"/>
          </a:solidFill>
        </a:ln>
      </dgm:spPr>
      <dgm:t>
        <a:bodyPr/>
        <a:lstStyle/>
        <a:p>
          <a:r>
            <a:rPr lang="fi-FI" sz="2400" dirty="0" smtClean="0"/>
            <a:t>Ensisijaisten tulojen riittämättömyys tai puuttuminen: tavoitteena tilapäinen taloudellisen tuen tarve</a:t>
          </a:r>
          <a:endParaRPr lang="fi-FI" sz="2400" dirty="0"/>
        </a:p>
      </dgm:t>
    </dgm:pt>
    <dgm:pt modelId="{6903BC23-E54B-46CC-9C2D-1D439A9F1D44}" type="parTrans" cxnId="{B8B4A680-5EA3-4B3E-AD0F-5000D97A161A}">
      <dgm:prSet/>
      <dgm:spPr/>
      <dgm:t>
        <a:bodyPr/>
        <a:lstStyle/>
        <a:p>
          <a:endParaRPr lang="fi-FI"/>
        </a:p>
      </dgm:t>
    </dgm:pt>
    <dgm:pt modelId="{CA7303B3-06E2-4224-A506-868B2D84CE4B}" type="sibTrans" cxnId="{B8B4A680-5EA3-4B3E-AD0F-5000D97A161A}">
      <dgm:prSet/>
      <dgm:spPr/>
      <dgm:t>
        <a:bodyPr/>
        <a:lstStyle/>
        <a:p>
          <a:endParaRPr lang="fi-FI"/>
        </a:p>
      </dgm:t>
    </dgm:pt>
    <dgm:pt modelId="{9D954037-2CCA-4717-A27E-AC2A7E44A059}">
      <dgm:prSet phldrT="[Teksti]" custT="1"/>
      <dgm:spPr>
        <a:solidFill>
          <a:schemeClr val="accent3">
            <a:lumMod val="40000"/>
            <a:lumOff val="60000"/>
          </a:schemeClr>
        </a:solidFill>
        <a:ln w="38100">
          <a:solidFill>
            <a:schemeClr val="accent1"/>
          </a:solidFill>
        </a:ln>
      </dgm:spPr>
      <dgm:t>
        <a:bodyPr/>
        <a:lstStyle/>
        <a:p>
          <a:r>
            <a:rPr lang="fi-FI" sz="2400" baseline="0" dirty="0" smtClean="0"/>
            <a:t>Kriisi, elämäntilanteen muutos:  tavoitteena itsenäinen, taloudellinen selviytyminen</a:t>
          </a:r>
          <a:endParaRPr lang="fi-FI" sz="2400" baseline="0" dirty="0"/>
        </a:p>
      </dgm:t>
    </dgm:pt>
    <dgm:pt modelId="{A94344F5-4861-4AB0-9E85-8E2E4326850A}" type="parTrans" cxnId="{1D80E4CF-B940-4C09-957D-5F1338AE4485}">
      <dgm:prSet/>
      <dgm:spPr/>
      <dgm:t>
        <a:bodyPr/>
        <a:lstStyle/>
        <a:p>
          <a:endParaRPr lang="fi-FI"/>
        </a:p>
      </dgm:t>
    </dgm:pt>
    <dgm:pt modelId="{449FC908-4618-414F-B51C-3CC460F0CA5E}" type="sibTrans" cxnId="{1D80E4CF-B940-4C09-957D-5F1338AE4485}">
      <dgm:prSet/>
      <dgm:spPr/>
      <dgm:t>
        <a:bodyPr/>
        <a:lstStyle/>
        <a:p>
          <a:endParaRPr lang="fi-FI"/>
        </a:p>
      </dgm:t>
    </dgm:pt>
    <dgm:pt modelId="{896D979F-9B47-45BF-85DF-DDE24A16E0AB}">
      <dgm:prSet phldrT="[Teksti]" custT="1"/>
      <dgm:spPr>
        <a:solidFill>
          <a:schemeClr val="accent3">
            <a:lumMod val="60000"/>
            <a:lumOff val="40000"/>
          </a:schemeClr>
        </a:solidFill>
        <a:ln w="38100">
          <a:solidFill>
            <a:schemeClr val="accent1"/>
          </a:solidFill>
        </a:ln>
      </dgm:spPr>
      <dgm:t>
        <a:bodyPr/>
        <a:lstStyle/>
        <a:p>
          <a:r>
            <a:rPr lang="fi-FI" sz="2400" baseline="0" dirty="0" smtClean="0"/>
            <a:t>Ensisijaisten tulojen riittämättömyys tai puuttuminen: asiakas tarvitsee palvelutarpeen arvion, palveluohjausta, monialaista yhteistyötä </a:t>
          </a:r>
          <a:endParaRPr lang="fi-FI" sz="2400" baseline="0" dirty="0"/>
        </a:p>
      </dgm:t>
    </dgm:pt>
    <dgm:pt modelId="{334BF080-52D7-452E-8CA3-127F255B9699}" type="sibTrans" cxnId="{82305A39-BCC7-40F3-ABBE-4900D0F54DDA}">
      <dgm:prSet/>
      <dgm:spPr/>
      <dgm:t>
        <a:bodyPr/>
        <a:lstStyle/>
        <a:p>
          <a:endParaRPr lang="fi-FI"/>
        </a:p>
      </dgm:t>
    </dgm:pt>
    <dgm:pt modelId="{F5BD52C4-5EF6-45D5-BA1B-037383F6C661}" type="parTrans" cxnId="{82305A39-BCC7-40F3-ABBE-4900D0F54DDA}">
      <dgm:prSet/>
      <dgm:spPr/>
      <dgm:t>
        <a:bodyPr/>
        <a:lstStyle/>
        <a:p>
          <a:endParaRPr lang="fi-FI"/>
        </a:p>
      </dgm:t>
    </dgm:pt>
    <dgm:pt modelId="{3692580D-7A05-412E-9C84-DC08A265FB51}" type="pres">
      <dgm:prSet presAssocID="{C9677230-7FC2-4A8C-B052-6978773CF225}" presName="matrix" presStyleCnt="0">
        <dgm:presLayoutVars>
          <dgm:chMax val="1"/>
          <dgm:dir/>
          <dgm:resizeHandles val="exact"/>
        </dgm:presLayoutVars>
      </dgm:prSet>
      <dgm:spPr/>
      <dgm:t>
        <a:bodyPr/>
        <a:lstStyle/>
        <a:p>
          <a:endParaRPr lang="fi-FI"/>
        </a:p>
      </dgm:t>
    </dgm:pt>
    <dgm:pt modelId="{046CC99C-C8CD-459B-9BFF-C2399FC2089B}" type="pres">
      <dgm:prSet presAssocID="{C9677230-7FC2-4A8C-B052-6978773CF225}" presName="axisShape" presStyleLbl="bgShp" presStyleIdx="0" presStyleCnt="1" custScaleX="225598"/>
      <dgm:spPr/>
    </dgm:pt>
    <dgm:pt modelId="{973C61E8-0E18-45CE-9E7B-B8AC770652E1}" type="pres">
      <dgm:prSet presAssocID="{C9677230-7FC2-4A8C-B052-6978773CF225}" presName="rect1" presStyleLbl="node1" presStyleIdx="0" presStyleCnt="4" custScaleX="276432" custLinFactNeighborX="-85468">
        <dgm:presLayoutVars>
          <dgm:chMax val="0"/>
          <dgm:chPref val="0"/>
          <dgm:bulletEnabled val="1"/>
        </dgm:presLayoutVars>
      </dgm:prSet>
      <dgm:spPr/>
      <dgm:t>
        <a:bodyPr/>
        <a:lstStyle/>
        <a:p>
          <a:endParaRPr lang="fi-FI"/>
        </a:p>
      </dgm:t>
    </dgm:pt>
    <dgm:pt modelId="{5282A8EC-4984-4055-BF49-F00B3BF668F6}" type="pres">
      <dgm:prSet presAssocID="{C9677230-7FC2-4A8C-B052-6978773CF225}" presName="rect2" presStyleLbl="node1" presStyleIdx="1" presStyleCnt="4" custScaleX="269230" custLinFactNeighborX="82182">
        <dgm:presLayoutVars>
          <dgm:chMax val="0"/>
          <dgm:chPref val="0"/>
          <dgm:bulletEnabled val="1"/>
        </dgm:presLayoutVars>
      </dgm:prSet>
      <dgm:spPr/>
      <dgm:t>
        <a:bodyPr/>
        <a:lstStyle/>
        <a:p>
          <a:endParaRPr lang="fi-FI"/>
        </a:p>
      </dgm:t>
    </dgm:pt>
    <dgm:pt modelId="{C444CD50-B3FD-4963-8E17-E51F33F691C3}" type="pres">
      <dgm:prSet presAssocID="{C9677230-7FC2-4A8C-B052-6978773CF225}" presName="rect3" presStyleLbl="node1" presStyleIdx="2" presStyleCnt="4" custScaleX="276432" custLinFactNeighborX="-85468">
        <dgm:presLayoutVars>
          <dgm:chMax val="0"/>
          <dgm:chPref val="0"/>
          <dgm:bulletEnabled val="1"/>
        </dgm:presLayoutVars>
      </dgm:prSet>
      <dgm:spPr/>
      <dgm:t>
        <a:bodyPr/>
        <a:lstStyle/>
        <a:p>
          <a:endParaRPr lang="fi-FI"/>
        </a:p>
      </dgm:t>
    </dgm:pt>
    <dgm:pt modelId="{E8EF2B71-C392-405D-8A23-E606C2F67E36}" type="pres">
      <dgm:prSet presAssocID="{C9677230-7FC2-4A8C-B052-6978773CF225}" presName="rect4" presStyleLbl="node1" presStyleIdx="3" presStyleCnt="4" custScaleX="269230" custLinFactNeighborX="82182">
        <dgm:presLayoutVars>
          <dgm:chMax val="0"/>
          <dgm:chPref val="0"/>
          <dgm:bulletEnabled val="1"/>
        </dgm:presLayoutVars>
      </dgm:prSet>
      <dgm:spPr/>
      <dgm:t>
        <a:bodyPr/>
        <a:lstStyle/>
        <a:p>
          <a:endParaRPr lang="fi-FI"/>
        </a:p>
      </dgm:t>
    </dgm:pt>
  </dgm:ptLst>
  <dgm:cxnLst>
    <dgm:cxn modelId="{BB5682B7-80D3-475D-A934-2F3AA8C8B008}" type="presOf" srcId="{6D6E9862-95E3-4E90-9A5A-BF0E157E2774}" destId="{C444CD50-B3FD-4963-8E17-E51F33F691C3}" srcOrd="0" destOrd="0" presId="urn:microsoft.com/office/officeart/2005/8/layout/matrix2"/>
    <dgm:cxn modelId="{459A380A-BBE0-4D2D-A82E-6B1DEE8D13F0}" type="presOf" srcId="{896D979F-9B47-45BF-85DF-DDE24A16E0AB}" destId="{973C61E8-0E18-45CE-9E7B-B8AC770652E1}" srcOrd="0" destOrd="0" presId="urn:microsoft.com/office/officeart/2005/8/layout/matrix2"/>
    <dgm:cxn modelId="{1D80E4CF-B940-4C09-957D-5F1338AE4485}" srcId="{C9677230-7FC2-4A8C-B052-6978773CF225}" destId="{9D954037-2CCA-4717-A27E-AC2A7E44A059}" srcOrd="3" destOrd="0" parTransId="{A94344F5-4861-4AB0-9E85-8E2E4326850A}" sibTransId="{449FC908-4618-414F-B51C-3CC460F0CA5E}"/>
    <dgm:cxn modelId="{E3D1B174-4C38-4037-8ED8-1E736B402D0A}" type="presOf" srcId="{C9677230-7FC2-4A8C-B052-6978773CF225}" destId="{3692580D-7A05-412E-9C84-DC08A265FB51}" srcOrd="0" destOrd="0" presId="urn:microsoft.com/office/officeart/2005/8/layout/matrix2"/>
    <dgm:cxn modelId="{99FEA31C-A8A3-4E88-85B7-460CADE95CB0}" type="presOf" srcId="{9D954037-2CCA-4717-A27E-AC2A7E44A059}" destId="{E8EF2B71-C392-405D-8A23-E606C2F67E36}" srcOrd="0" destOrd="0" presId="urn:microsoft.com/office/officeart/2005/8/layout/matrix2"/>
    <dgm:cxn modelId="{82305A39-BCC7-40F3-ABBE-4900D0F54DDA}" srcId="{C9677230-7FC2-4A8C-B052-6978773CF225}" destId="{896D979F-9B47-45BF-85DF-DDE24A16E0AB}" srcOrd="0" destOrd="0" parTransId="{F5BD52C4-5EF6-45D5-BA1B-037383F6C661}" sibTransId="{334BF080-52D7-452E-8CA3-127F255B9699}"/>
    <dgm:cxn modelId="{0CBE8891-1642-4422-9114-1D371448A82A}" srcId="{C9677230-7FC2-4A8C-B052-6978773CF225}" destId="{2993657A-F003-4468-8230-6E25240519E1}" srcOrd="1" destOrd="0" parTransId="{AFA721F2-4A7A-448E-BDB6-7DA93B335457}" sibTransId="{850D2A2C-0419-499F-BF5A-0C7AFCE8F1DF}"/>
    <dgm:cxn modelId="{0560A571-6009-4CA8-A611-7BEA0F54FD5A}" type="presOf" srcId="{2993657A-F003-4468-8230-6E25240519E1}" destId="{5282A8EC-4984-4055-BF49-F00B3BF668F6}" srcOrd="0" destOrd="0" presId="urn:microsoft.com/office/officeart/2005/8/layout/matrix2"/>
    <dgm:cxn modelId="{B8B4A680-5EA3-4B3E-AD0F-5000D97A161A}" srcId="{C9677230-7FC2-4A8C-B052-6978773CF225}" destId="{6D6E9862-95E3-4E90-9A5A-BF0E157E2774}" srcOrd="2" destOrd="0" parTransId="{6903BC23-E54B-46CC-9C2D-1D439A9F1D44}" sibTransId="{CA7303B3-06E2-4224-A506-868B2D84CE4B}"/>
    <dgm:cxn modelId="{F7D22EEF-9BEF-4B09-A0A7-8542168C8B48}" type="presParOf" srcId="{3692580D-7A05-412E-9C84-DC08A265FB51}" destId="{046CC99C-C8CD-459B-9BFF-C2399FC2089B}" srcOrd="0" destOrd="0" presId="urn:microsoft.com/office/officeart/2005/8/layout/matrix2"/>
    <dgm:cxn modelId="{B67FC531-9CF5-4CE9-A00E-E6F3D48A0E2C}" type="presParOf" srcId="{3692580D-7A05-412E-9C84-DC08A265FB51}" destId="{973C61E8-0E18-45CE-9E7B-B8AC770652E1}" srcOrd="1" destOrd="0" presId="urn:microsoft.com/office/officeart/2005/8/layout/matrix2"/>
    <dgm:cxn modelId="{78882EFD-02F2-4784-A68C-AC6DB3310B55}" type="presParOf" srcId="{3692580D-7A05-412E-9C84-DC08A265FB51}" destId="{5282A8EC-4984-4055-BF49-F00B3BF668F6}" srcOrd="2" destOrd="0" presId="urn:microsoft.com/office/officeart/2005/8/layout/matrix2"/>
    <dgm:cxn modelId="{EE8AE85F-93DB-47B6-AEBB-75C142AEEA64}" type="presParOf" srcId="{3692580D-7A05-412E-9C84-DC08A265FB51}" destId="{C444CD50-B3FD-4963-8E17-E51F33F691C3}" srcOrd="3" destOrd="0" presId="urn:microsoft.com/office/officeart/2005/8/layout/matrix2"/>
    <dgm:cxn modelId="{9F473B34-AA42-4062-A13C-3C60C9417E23}" type="presParOf" srcId="{3692580D-7A05-412E-9C84-DC08A265FB51}" destId="{E8EF2B71-C392-405D-8A23-E606C2F67E36}"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4BEF46-F1F2-4CFC-A2DB-2EA38021D229}" type="doc">
      <dgm:prSet loTypeId="urn:microsoft.com/office/officeart/2005/8/layout/process3" loCatId="process" qsTypeId="urn:microsoft.com/office/officeart/2005/8/quickstyle/simple1" qsCatId="simple" csTypeId="urn:microsoft.com/office/officeart/2005/8/colors/colorful3" csCatId="colorful" phldr="1"/>
      <dgm:spPr/>
      <dgm:t>
        <a:bodyPr/>
        <a:lstStyle/>
        <a:p>
          <a:endParaRPr lang="fi-FI"/>
        </a:p>
      </dgm:t>
    </dgm:pt>
    <dgm:pt modelId="{D98D3F7E-B34B-4BC5-8214-F74D2A7BFEBF}">
      <dgm:prSet phldrT="[Teksti]"/>
      <dgm:spPr/>
      <dgm:t>
        <a:bodyPr/>
        <a:lstStyle/>
        <a:p>
          <a:r>
            <a:rPr lang="fi-FI" dirty="0" smtClean="0"/>
            <a:t>Yksin asuva</a:t>
          </a:r>
          <a:endParaRPr lang="fi-FI" dirty="0"/>
        </a:p>
      </dgm:t>
    </dgm:pt>
    <dgm:pt modelId="{01CF66E4-2DA1-4018-8D77-475D476D5A18}" type="parTrans" cxnId="{C42822B9-7703-4845-98EC-7705CC33BCC1}">
      <dgm:prSet/>
      <dgm:spPr/>
      <dgm:t>
        <a:bodyPr/>
        <a:lstStyle/>
        <a:p>
          <a:endParaRPr lang="fi-FI"/>
        </a:p>
      </dgm:t>
    </dgm:pt>
    <dgm:pt modelId="{7010BF19-884C-4535-B513-2BBE909263D2}" type="sibTrans" cxnId="{C42822B9-7703-4845-98EC-7705CC33BCC1}">
      <dgm:prSet/>
      <dgm:spPr/>
      <dgm:t>
        <a:bodyPr/>
        <a:lstStyle/>
        <a:p>
          <a:endParaRPr lang="fi-FI"/>
        </a:p>
      </dgm:t>
    </dgm:pt>
    <dgm:pt modelId="{90D153C4-6034-4D6F-9C2E-88AD89F9634E}">
      <dgm:prSet phldrT="[Teksti]"/>
      <dgm:spPr/>
      <dgm:t>
        <a:bodyPr/>
        <a:lstStyle/>
        <a:p>
          <a:r>
            <a:rPr lang="fi-FI" dirty="0" smtClean="0"/>
            <a:t>Perusosa 514,82 e/ kk</a:t>
          </a:r>
          <a:endParaRPr lang="fi-FI" dirty="0"/>
        </a:p>
      </dgm:t>
    </dgm:pt>
    <dgm:pt modelId="{5571663B-038B-4F62-8D09-188D95240C3C}" type="parTrans" cxnId="{59B24CA5-5EEE-438D-983F-3E108006320D}">
      <dgm:prSet/>
      <dgm:spPr/>
      <dgm:t>
        <a:bodyPr/>
        <a:lstStyle/>
        <a:p>
          <a:endParaRPr lang="fi-FI"/>
        </a:p>
      </dgm:t>
    </dgm:pt>
    <dgm:pt modelId="{2F60D020-E954-4DC4-A079-2999B1FE3C2F}" type="sibTrans" cxnId="{59B24CA5-5EEE-438D-983F-3E108006320D}">
      <dgm:prSet/>
      <dgm:spPr/>
      <dgm:t>
        <a:bodyPr/>
        <a:lstStyle/>
        <a:p>
          <a:endParaRPr lang="fi-FI"/>
        </a:p>
      </dgm:t>
    </dgm:pt>
    <dgm:pt modelId="{5C489CE8-7ADA-411A-8158-10BA8E90F967}">
      <dgm:prSet phldrT="[Teksti]"/>
      <dgm:spPr/>
      <dgm:t>
        <a:bodyPr/>
        <a:lstStyle/>
        <a:p>
          <a:r>
            <a:rPr lang="fi-FI" dirty="0" smtClean="0"/>
            <a:t>Yhteistaloudessa asuva</a:t>
          </a:r>
          <a:endParaRPr lang="fi-FI" dirty="0"/>
        </a:p>
      </dgm:t>
    </dgm:pt>
    <dgm:pt modelId="{BA2776EE-A0D1-4167-B035-09C0D1565933}" type="parTrans" cxnId="{F2286A0A-CB16-4C63-9C7C-3A5F236CEDC0}">
      <dgm:prSet/>
      <dgm:spPr/>
      <dgm:t>
        <a:bodyPr/>
        <a:lstStyle/>
        <a:p>
          <a:endParaRPr lang="fi-FI"/>
        </a:p>
      </dgm:t>
    </dgm:pt>
    <dgm:pt modelId="{F743AF7B-D5F2-4634-823A-439E396FE1CF}" type="sibTrans" cxnId="{F2286A0A-CB16-4C63-9C7C-3A5F236CEDC0}">
      <dgm:prSet/>
      <dgm:spPr/>
      <dgm:t>
        <a:bodyPr/>
        <a:lstStyle/>
        <a:p>
          <a:endParaRPr lang="fi-FI"/>
        </a:p>
      </dgm:t>
    </dgm:pt>
    <dgm:pt modelId="{E044C92D-D60F-4F17-9789-D7BD992C2E24}">
      <dgm:prSet phldrT="[Teksti]"/>
      <dgm:spPr/>
      <dgm:t>
        <a:bodyPr/>
        <a:lstStyle/>
        <a:p>
          <a:r>
            <a:rPr lang="fi-FI" dirty="0" smtClean="0"/>
            <a:t>Perusosa 437,60 e/ kk</a:t>
          </a:r>
          <a:endParaRPr lang="fi-FI" dirty="0"/>
        </a:p>
      </dgm:t>
    </dgm:pt>
    <dgm:pt modelId="{6B22F3DE-86E6-46E9-B116-76425A8C58B7}" type="parTrans" cxnId="{9E233A0E-C7A9-4CA7-A4F3-6CED25D1EE98}">
      <dgm:prSet/>
      <dgm:spPr/>
      <dgm:t>
        <a:bodyPr/>
        <a:lstStyle/>
        <a:p>
          <a:endParaRPr lang="fi-FI"/>
        </a:p>
      </dgm:t>
    </dgm:pt>
    <dgm:pt modelId="{B6B7EACE-C077-4249-B7F9-C0489E64FB32}" type="sibTrans" cxnId="{9E233A0E-C7A9-4CA7-A4F3-6CED25D1EE98}">
      <dgm:prSet/>
      <dgm:spPr/>
      <dgm:t>
        <a:bodyPr/>
        <a:lstStyle/>
        <a:p>
          <a:endParaRPr lang="fi-FI"/>
        </a:p>
      </dgm:t>
    </dgm:pt>
    <dgm:pt modelId="{83A284C4-E679-473F-8D6D-9C7402E23EFA}">
      <dgm:prSet phldrT="[Teksti]"/>
      <dgm:spPr/>
      <dgm:t>
        <a:bodyPr/>
        <a:lstStyle/>
        <a:p>
          <a:r>
            <a:rPr lang="fi-FI" dirty="0" smtClean="0"/>
            <a:t>Yksinhuoltaja</a:t>
          </a:r>
          <a:endParaRPr lang="fi-FI" dirty="0"/>
        </a:p>
      </dgm:t>
    </dgm:pt>
    <dgm:pt modelId="{725599F1-B5B6-4EA8-B4FC-27E9B5DA9AEE}" type="parTrans" cxnId="{3B6257FA-CF61-44F8-8AF9-795FF9827A4C}">
      <dgm:prSet/>
      <dgm:spPr/>
      <dgm:t>
        <a:bodyPr/>
        <a:lstStyle/>
        <a:p>
          <a:endParaRPr lang="fi-FI"/>
        </a:p>
      </dgm:t>
    </dgm:pt>
    <dgm:pt modelId="{E845CEB3-32D3-444C-8C4B-64604C71FF42}" type="sibTrans" cxnId="{3B6257FA-CF61-44F8-8AF9-795FF9827A4C}">
      <dgm:prSet/>
      <dgm:spPr/>
      <dgm:t>
        <a:bodyPr/>
        <a:lstStyle/>
        <a:p>
          <a:endParaRPr lang="fi-FI"/>
        </a:p>
      </dgm:t>
    </dgm:pt>
    <dgm:pt modelId="{5F84812B-0E84-43ED-9BB6-95CD37D0E4A7}">
      <dgm:prSet phldrT="[Teksti]"/>
      <dgm:spPr/>
      <dgm:t>
        <a:bodyPr/>
        <a:lstStyle/>
        <a:p>
          <a:r>
            <a:rPr lang="fi-FI" dirty="0" smtClean="0"/>
            <a:t>Perusosa 586,89 e/ kk</a:t>
          </a:r>
          <a:endParaRPr lang="fi-FI" dirty="0"/>
        </a:p>
      </dgm:t>
    </dgm:pt>
    <dgm:pt modelId="{C0D68C57-DD9A-4057-9FDC-72031C75C04B}" type="parTrans" cxnId="{119F241E-9EE0-4257-92D2-82ACA4C7944D}">
      <dgm:prSet/>
      <dgm:spPr/>
      <dgm:t>
        <a:bodyPr/>
        <a:lstStyle/>
        <a:p>
          <a:endParaRPr lang="fi-FI"/>
        </a:p>
      </dgm:t>
    </dgm:pt>
    <dgm:pt modelId="{86E603BC-6C86-47C9-8F0F-A312FCA1F4D7}" type="sibTrans" cxnId="{119F241E-9EE0-4257-92D2-82ACA4C7944D}">
      <dgm:prSet/>
      <dgm:spPr/>
      <dgm:t>
        <a:bodyPr/>
        <a:lstStyle/>
        <a:p>
          <a:endParaRPr lang="fi-FI"/>
        </a:p>
      </dgm:t>
    </dgm:pt>
    <dgm:pt modelId="{87A6BBBE-7505-41DB-9655-B0303F622AE1}">
      <dgm:prSet phldrT="[Teksti]"/>
      <dgm:spPr/>
      <dgm:t>
        <a:bodyPr/>
        <a:lstStyle/>
        <a:p>
          <a:r>
            <a:rPr lang="fi-FI" dirty="0" smtClean="0"/>
            <a:t>Puhelin-internet 25 e/ kk</a:t>
          </a:r>
          <a:endParaRPr lang="fi-FI" dirty="0"/>
        </a:p>
      </dgm:t>
    </dgm:pt>
    <dgm:pt modelId="{297DFA4C-EBF4-4589-8AE7-4EFECBD102DF}" type="parTrans" cxnId="{7662186F-7F94-42BA-9015-9A6E2149802C}">
      <dgm:prSet/>
      <dgm:spPr/>
      <dgm:t>
        <a:bodyPr/>
        <a:lstStyle/>
        <a:p>
          <a:endParaRPr lang="fi-FI"/>
        </a:p>
      </dgm:t>
    </dgm:pt>
    <dgm:pt modelId="{C27144FD-2BF0-4621-B046-923FC2A90D99}" type="sibTrans" cxnId="{7662186F-7F94-42BA-9015-9A6E2149802C}">
      <dgm:prSet/>
      <dgm:spPr/>
      <dgm:t>
        <a:bodyPr/>
        <a:lstStyle/>
        <a:p>
          <a:endParaRPr lang="fi-FI"/>
        </a:p>
      </dgm:t>
    </dgm:pt>
    <dgm:pt modelId="{FB315F95-385E-454B-9603-14F1D1A0EAD6}">
      <dgm:prSet phldrT="[Teksti]"/>
      <dgm:spPr/>
      <dgm:t>
        <a:bodyPr/>
        <a:lstStyle/>
        <a:p>
          <a:r>
            <a:rPr lang="fi-FI" dirty="0" smtClean="0"/>
            <a:t>Puhelin-internet 2 x 25 e/ kk</a:t>
          </a:r>
          <a:endParaRPr lang="fi-FI" dirty="0"/>
        </a:p>
      </dgm:t>
    </dgm:pt>
    <dgm:pt modelId="{DB1B1023-6749-4CBB-9605-1E6272899324}" type="parTrans" cxnId="{619DEBEB-2157-439C-819D-F62DF52B8CCF}">
      <dgm:prSet/>
      <dgm:spPr/>
      <dgm:t>
        <a:bodyPr/>
        <a:lstStyle/>
        <a:p>
          <a:endParaRPr lang="fi-FI"/>
        </a:p>
      </dgm:t>
    </dgm:pt>
    <dgm:pt modelId="{79C414CA-F845-4C1B-AB12-CB4EEB2E5B02}" type="sibTrans" cxnId="{619DEBEB-2157-439C-819D-F62DF52B8CCF}">
      <dgm:prSet/>
      <dgm:spPr/>
      <dgm:t>
        <a:bodyPr/>
        <a:lstStyle/>
        <a:p>
          <a:endParaRPr lang="fi-FI"/>
        </a:p>
      </dgm:t>
    </dgm:pt>
    <dgm:pt modelId="{EB02D68C-5F9A-4A99-A09C-6F8D84B0C95D}">
      <dgm:prSet phldrT="[Teksti]"/>
      <dgm:spPr/>
      <dgm:t>
        <a:bodyPr/>
        <a:lstStyle/>
        <a:p>
          <a:r>
            <a:rPr lang="fi-FI" dirty="0" smtClean="0"/>
            <a:t>Puheli-internet 25 e/ kk</a:t>
          </a:r>
          <a:endParaRPr lang="fi-FI" dirty="0"/>
        </a:p>
      </dgm:t>
    </dgm:pt>
    <dgm:pt modelId="{419BBDE8-28CC-49CA-86D8-495E79973D11}" type="parTrans" cxnId="{63B65700-615C-4A09-BB6A-E4C4DA208B1D}">
      <dgm:prSet/>
      <dgm:spPr/>
      <dgm:t>
        <a:bodyPr/>
        <a:lstStyle/>
        <a:p>
          <a:endParaRPr lang="fi-FI"/>
        </a:p>
      </dgm:t>
    </dgm:pt>
    <dgm:pt modelId="{A1FB464B-2458-4FC9-A677-4AA69C84288D}" type="sibTrans" cxnId="{63B65700-615C-4A09-BB6A-E4C4DA208B1D}">
      <dgm:prSet/>
      <dgm:spPr/>
      <dgm:t>
        <a:bodyPr/>
        <a:lstStyle/>
        <a:p>
          <a:endParaRPr lang="fi-FI"/>
        </a:p>
      </dgm:t>
    </dgm:pt>
    <dgm:pt modelId="{38837494-AF91-48BA-B9AE-3098A37CF4F3}">
      <dgm:prSet phldrT="[Teksti]"/>
      <dgm:spPr/>
      <dgm:t>
        <a:bodyPr/>
        <a:lstStyle/>
        <a:p>
          <a:r>
            <a:rPr lang="fi-FI" dirty="0" smtClean="0"/>
            <a:t>HSL 65,30 e/ kk</a:t>
          </a:r>
          <a:endParaRPr lang="fi-FI" dirty="0"/>
        </a:p>
      </dgm:t>
    </dgm:pt>
    <dgm:pt modelId="{4E3362F7-8F77-4E13-9E6F-97DF91DD0F58}" type="parTrans" cxnId="{0E488D60-5D55-404A-9D17-2D5AEA797112}">
      <dgm:prSet/>
      <dgm:spPr/>
      <dgm:t>
        <a:bodyPr/>
        <a:lstStyle/>
        <a:p>
          <a:endParaRPr lang="fi-FI"/>
        </a:p>
      </dgm:t>
    </dgm:pt>
    <dgm:pt modelId="{C354B085-7CD7-4AB0-9955-9ABA8A1E1104}" type="sibTrans" cxnId="{0E488D60-5D55-404A-9D17-2D5AEA797112}">
      <dgm:prSet/>
      <dgm:spPr/>
      <dgm:t>
        <a:bodyPr/>
        <a:lstStyle/>
        <a:p>
          <a:endParaRPr lang="fi-FI"/>
        </a:p>
      </dgm:t>
    </dgm:pt>
    <dgm:pt modelId="{26A42EAD-82F7-4FAA-9EF7-5D4BE0857D81}">
      <dgm:prSet phldrT="[Teksti]"/>
      <dgm:spPr/>
      <dgm:t>
        <a:bodyPr/>
        <a:lstStyle/>
        <a:p>
          <a:r>
            <a:rPr lang="fi-FI" dirty="0" smtClean="0"/>
            <a:t>HSL 2 x 65,30 e/ kk</a:t>
          </a:r>
          <a:endParaRPr lang="fi-FI" dirty="0"/>
        </a:p>
      </dgm:t>
    </dgm:pt>
    <dgm:pt modelId="{3EE9520A-08B6-417D-BFA6-D9B48334D546}" type="parTrans" cxnId="{D9BED756-FB8E-41E2-9976-E65B510B8D3D}">
      <dgm:prSet/>
      <dgm:spPr/>
      <dgm:t>
        <a:bodyPr/>
        <a:lstStyle/>
        <a:p>
          <a:endParaRPr lang="fi-FI"/>
        </a:p>
      </dgm:t>
    </dgm:pt>
    <dgm:pt modelId="{68B71F53-722B-412F-A9FB-9ECB598773E0}" type="sibTrans" cxnId="{D9BED756-FB8E-41E2-9976-E65B510B8D3D}">
      <dgm:prSet/>
      <dgm:spPr/>
      <dgm:t>
        <a:bodyPr/>
        <a:lstStyle/>
        <a:p>
          <a:endParaRPr lang="fi-FI"/>
        </a:p>
      </dgm:t>
    </dgm:pt>
    <dgm:pt modelId="{80DCD53A-5DD7-4B13-9942-FA8F7E4F7762}">
      <dgm:prSet phldrT="[Teksti]"/>
      <dgm:spPr/>
      <dgm:t>
        <a:bodyPr/>
        <a:lstStyle/>
        <a:p>
          <a:r>
            <a:rPr lang="fi-FI" dirty="0" smtClean="0"/>
            <a:t>HSL 65,30 e/ kk </a:t>
          </a:r>
          <a:endParaRPr lang="fi-FI" dirty="0"/>
        </a:p>
      </dgm:t>
    </dgm:pt>
    <dgm:pt modelId="{17244E34-D268-4C3C-8163-61F72E7536BB}" type="parTrans" cxnId="{4BB9D3F7-3468-4D25-91EA-1872675CC2B8}">
      <dgm:prSet/>
      <dgm:spPr/>
      <dgm:t>
        <a:bodyPr/>
        <a:lstStyle/>
        <a:p>
          <a:endParaRPr lang="fi-FI"/>
        </a:p>
      </dgm:t>
    </dgm:pt>
    <dgm:pt modelId="{93AAD53C-B6DD-4E93-8FF0-E87878B07017}" type="sibTrans" cxnId="{4BB9D3F7-3468-4D25-91EA-1872675CC2B8}">
      <dgm:prSet/>
      <dgm:spPr/>
      <dgm:t>
        <a:bodyPr/>
        <a:lstStyle/>
        <a:p>
          <a:endParaRPr lang="fi-FI"/>
        </a:p>
      </dgm:t>
    </dgm:pt>
    <dgm:pt modelId="{E7F4880F-1C1A-4CC5-B435-BE77F7393353}" type="pres">
      <dgm:prSet presAssocID="{114BEF46-F1F2-4CFC-A2DB-2EA38021D229}" presName="linearFlow" presStyleCnt="0">
        <dgm:presLayoutVars>
          <dgm:dir/>
          <dgm:animLvl val="lvl"/>
          <dgm:resizeHandles val="exact"/>
        </dgm:presLayoutVars>
      </dgm:prSet>
      <dgm:spPr/>
      <dgm:t>
        <a:bodyPr/>
        <a:lstStyle/>
        <a:p>
          <a:endParaRPr lang="fi-FI"/>
        </a:p>
      </dgm:t>
    </dgm:pt>
    <dgm:pt modelId="{DF588533-16B6-406C-AA7D-A4F500C60ABC}" type="pres">
      <dgm:prSet presAssocID="{D98D3F7E-B34B-4BC5-8214-F74D2A7BFEBF}" presName="composite" presStyleCnt="0"/>
      <dgm:spPr/>
    </dgm:pt>
    <dgm:pt modelId="{7C052F10-AF94-4DCE-AEB0-3B8284CE47D6}" type="pres">
      <dgm:prSet presAssocID="{D98D3F7E-B34B-4BC5-8214-F74D2A7BFEBF}" presName="parTx" presStyleLbl="node1" presStyleIdx="0" presStyleCnt="3">
        <dgm:presLayoutVars>
          <dgm:chMax val="0"/>
          <dgm:chPref val="0"/>
          <dgm:bulletEnabled val="1"/>
        </dgm:presLayoutVars>
      </dgm:prSet>
      <dgm:spPr/>
      <dgm:t>
        <a:bodyPr/>
        <a:lstStyle/>
        <a:p>
          <a:endParaRPr lang="fi-FI"/>
        </a:p>
      </dgm:t>
    </dgm:pt>
    <dgm:pt modelId="{6A08159C-6762-4A60-AAA7-5C7D15B645B5}" type="pres">
      <dgm:prSet presAssocID="{D98D3F7E-B34B-4BC5-8214-F74D2A7BFEBF}" presName="parSh" presStyleLbl="node1" presStyleIdx="0" presStyleCnt="3"/>
      <dgm:spPr/>
      <dgm:t>
        <a:bodyPr/>
        <a:lstStyle/>
        <a:p>
          <a:endParaRPr lang="fi-FI"/>
        </a:p>
      </dgm:t>
    </dgm:pt>
    <dgm:pt modelId="{562F4A51-39C8-48EA-858D-2099900F40B1}" type="pres">
      <dgm:prSet presAssocID="{D98D3F7E-B34B-4BC5-8214-F74D2A7BFEBF}" presName="desTx" presStyleLbl="fgAcc1" presStyleIdx="0" presStyleCnt="3">
        <dgm:presLayoutVars>
          <dgm:bulletEnabled val="1"/>
        </dgm:presLayoutVars>
      </dgm:prSet>
      <dgm:spPr/>
      <dgm:t>
        <a:bodyPr/>
        <a:lstStyle/>
        <a:p>
          <a:endParaRPr lang="fi-FI"/>
        </a:p>
      </dgm:t>
    </dgm:pt>
    <dgm:pt modelId="{9458F89B-F015-48E1-9437-31908D220FC2}" type="pres">
      <dgm:prSet presAssocID="{7010BF19-884C-4535-B513-2BBE909263D2}" presName="sibTrans" presStyleLbl="sibTrans2D1" presStyleIdx="0" presStyleCnt="2"/>
      <dgm:spPr/>
      <dgm:t>
        <a:bodyPr/>
        <a:lstStyle/>
        <a:p>
          <a:endParaRPr lang="fi-FI"/>
        </a:p>
      </dgm:t>
    </dgm:pt>
    <dgm:pt modelId="{18ED932F-7F2D-408C-9784-097A475BA52E}" type="pres">
      <dgm:prSet presAssocID="{7010BF19-884C-4535-B513-2BBE909263D2}" presName="connTx" presStyleLbl="sibTrans2D1" presStyleIdx="0" presStyleCnt="2"/>
      <dgm:spPr/>
      <dgm:t>
        <a:bodyPr/>
        <a:lstStyle/>
        <a:p>
          <a:endParaRPr lang="fi-FI"/>
        </a:p>
      </dgm:t>
    </dgm:pt>
    <dgm:pt modelId="{80BA6829-B273-42B9-8DDA-3750FB3E76D3}" type="pres">
      <dgm:prSet presAssocID="{5C489CE8-7ADA-411A-8158-10BA8E90F967}" presName="composite" presStyleCnt="0"/>
      <dgm:spPr/>
    </dgm:pt>
    <dgm:pt modelId="{55EB13E3-49DD-4221-ACFB-16E9B645C91F}" type="pres">
      <dgm:prSet presAssocID="{5C489CE8-7ADA-411A-8158-10BA8E90F967}" presName="parTx" presStyleLbl="node1" presStyleIdx="0" presStyleCnt="3">
        <dgm:presLayoutVars>
          <dgm:chMax val="0"/>
          <dgm:chPref val="0"/>
          <dgm:bulletEnabled val="1"/>
        </dgm:presLayoutVars>
      </dgm:prSet>
      <dgm:spPr/>
      <dgm:t>
        <a:bodyPr/>
        <a:lstStyle/>
        <a:p>
          <a:endParaRPr lang="fi-FI"/>
        </a:p>
      </dgm:t>
    </dgm:pt>
    <dgm:pt modelId="{CFEF4FEE-054E-4441-A092-E67049304C26}" type="pres">
      <dgm:prSet presAssocID="{5C489CE8-7ADA-411A-8158-10BA8E90F967}" presName="parSh" presStyleLbl="node1" presStyleIdx="1" presStyleCnt="3"/>
      <dgm:spPr/>
      <dgm:t>
        <a:bodyPr/>
        <a:lstStyle/>
        <a:p>
          <a:endParaRPr lang="fi-FI"/>
        </a:p>
      </dgm:t>
    </dgm:pt>
    <dgm:pt modelId="{2A4FA4A6-0A4A-4D5C-B8A3-279BEF3C6E0A}" type="pres">
      <dgm:prSet presAssocID="{5C489CE8-7ADA-411A-8158-10BA8E90F967}" presName="desTx" presStyleLbl="fgAcc1" presStyleIdx="1" presStyleCnt="3">
        <dgm:presLayoutVars>
          <dgm:bulletEnabled val="1"/>
        </dgm:presLayoutVars>
      </dgm:prSet>
      <dgm:spPr/>
      <dgm:t>
        <a:bodyPr/>
        <a:lstStyle/>
        <a:p>
          <a:endParaRPr lang="fi-FI"/>
        </a:p>
      </dgm:t>
    </dgm:pt>
    <dgm:pt modelId="{38DF6061-B7F8-4E05-B569-F899D7667586}" type="pres">
      <dgm:prSet presAssocID="{F743AF7B-D5F2-4634-823A-439E396FE1CF}" presName="sibTrans" presStyleLbl="sibTrans2D1" presStyleIdx="1" presStyleCnt="2"/>
      <dgm:spPr/>
      <dgm:t>
        <a:bodyPr/>
        <a:lstStyle/>
        <a:p>
          <a:endParaRPr lang="fi-FI"/>
        </a:p>
      </dgm:t>
    </dgm:pt>
    <dgm:pt modelId="{C513AA66-4825-4476-9AC0-F39C78E479E4}" type="pres">
      <dgm:prSet presAssocID="{F743AF7B-D5F2-4634-823A-439E396FE1CF}" presName="connTx" presStyleLbl="sibTrans2D1" presStyleIdx="1" presStyleCnt="2"/>
      <dgm:spPr/>
      <dgm:t>
        <a:bodyPr/>
        <a:lstStyle/>
        <a:p>
          <a:endParaRPr lang="fi-FI"/>
        </a:p>
      </dgm:t>
    </dgm:pt>
    <dgm:pt modelId="{0F640297-008C-42FA-9E17-A8417EA66B3E}" type="pres">
      <dgm:prSet presAssocID="{83A284C4-E679-473F-8D6D-9C7402E23EFA}" presName="composite" presStyleCnt="0"/>
      <dgm:spPr/>
    </dgm:pt>
    <dgm:pt modelId="{8939222A-4367-4D75-9B82-78E86F8D6B23}" type="pres">
      <dgm:prSet presAssocID="{83A284C4-E679-473F-8D6D-9C7402E23EFA}" presName="parTx" presStyleLbl="node1" presStyleIdx="1" presStyleCnt="3">
        <dgm:presLayoutVars>
          <dgm:chMax val="0"/>
          <dgm:chPref val="0"/>
          <dgm:bulletEnabled val="1"/>
        </dgm:presLayoutVars>
      </dgm:prSet>
      <dgm:spPr/>
      <dgm:t>
        <a:bodyPr/>
        <a:lstStyle/>
        <a:p>
          <a:endParaRPr lang="fi-FI"/>
        </a:p>
      </dgm:t>
    </dgm:pt>
    <dgm:pt modelId="{8C611C6F-6863-4674-A66F-FDB4E79482EB}" type="pres">
      <dgm:prSet presAssocID="{83A284C4-E679-473F-8D6D-9C7402E23EFA}" presName="parSh" presStyleLbl="node1" presStyleIdx="2" presStyleCnt="3"/>
      <dgm:spPr/>
      <dgm:t>
        <a:bodyPr/>
        <a:lstStyle/>
        <a:p>
          <a:endParaRPr lang="fi-FI"/>
        </a:p>
      </dgm:t>
    </dgm:pt>
    <dgm:pt modelId="{E539CF94-C4CE-432B-82B4-847C688B5390}" type="pres">
      <dgm:prSet presAssocID="{83A284C4-E679-473F-8D6D-9C7402E23EFA}" presName="desTx" presStyleLbl="fgAcc1" presStyleIdx="2" presStyleCnt="3">
        <dgm:presLayoutVars>
          <dgm:bulletEnabled val="1"/>
        </dgm:presLayoutVars>
      </dgm:prSet>
      <dgm:spPr/>
      <dgm:t>
        <a:bodyPr/>
        <a:lstStyle/>
        <a:p>
          <a:endParaRPr lang="fi-FI"/>
        </a:p>
      </dgm:t>
    </dgm:pt>
  </dgm:ptLst>
  <dgm:cxnLst>
    <dgm:cxn modelId="{0D43A2AD-F6F9-404A-B7C6-49A128E7B397}" type="presOf" srcId="{E044C92D-D60F-4F17-9789-D7BD992C2E24}" destId="{2A4FA4A6-0A4A-4D5C-B8A3-279BEF3C6E0A}" srcOrd="0" destOrd="0" presId="urn:microsoft.com/office/officeart/2005/8/layout/process3"/>
    <dgm:cxn modelId="{C42822B9-7703-4845-98EC-7705CC33BCC1}" srcId="{114BEF46-F1F2-4CFC-A2DB-2EA38021D229}" destId="{D98D3F7E-B34B-4BC5-8214-F74D2A7BFEBF}" srcOrd="0" destOrd="0" parTransId="{01CF66E4-2DA1-4018-8D77-475D476D5A18}" sibTransId="{7010BF19-884C-4535-B513-2BBE909263D2}"/>
    <dgm:cxn modelId="{A33AF4C2-D8FB-4EF2-A893-E9289F3B8110}" type="presOf" srcId="{87A6BBBE-7505-41DB-9655-B0303F622AE1}" destId="{562F4A51-39C8-48EA-858D-2099900F40B1}" srcOrd="0" destOrd="1" presId="urn:microsoft.com/office/officeart/2005/8/layout/process3"/>
    <dgm:cxn modelId="{5A0E8711-5B3A-4ED7-B33A-E5224EB08663}" type="presOf" srcId="{83A284C4-E679-473F-8D6D-9C7402E23EFA}" destId="{8939222A-4367-4D75-9B82-78E86F8D6B23}" srcOrd="0" destOrd="0" presId="urn:microsoft.com/office/officeart/2005/8/layout/process3"/>
    <dgm:cxn modelId="{29CEE8F5-37B7-4EDF-9826-A8A371230007}" type="presOf" srcId="{83A284C4-E679-473F-8D6D-9C7402E23EFA}" destId="{8C611C6F-6863-4674-A66F-FDB4E79482EB}" srcOrd="1" destOrd="0" presId="urn:microsoft.com/office/officeart/2005/8/layout/process3"/>
    <dgm:cxn modelId="{2A040D3A-7F98-4E47-A5B5-CFA0C2803353}" type="presOf" srcId="{F743AF7B-D5F2-4634-823A-439E396FE1CF}" destId="{C513AA66-4825-4476-9AC0-F39C78E479E4}" srcOrd="1" destOrd="0" presId="urn:microsoft.com/office/officeart/2005/8/layout/process3"/>
    <dgm:cxn modelId="{75F36290-92A8-43B6-950B-9009B3572B6C}" type="presOf" srcId="{FB315F95-385E-454B-9603-14F1D1A0EAD6}" destId="{2A4FA4A6-0A4A-4D5C-B8A3-279BEF3C6E0A}" srcOrd="0" destOrd="1" presId="urn:microsoft.com/office/officeart/2005/8/layout/process3"/>
    <dgm:cxn modelId="{0E488D60-5D55-404A-9D17-2D5AEA797112}" srcId="{D98D3F7E-B34B-4BC5-8214-F74D2A7BFEBF}" destId="{38837494-AF91-48BA-B9AE-3098A37CF4F3}" srcOrd="2" destOrd="0" parTransId="{4E3362F7-8F77-4E13-9E6F-97DF91DD0F58}" sibTransId="{C354B085-7CD7-4AB0-9955-9ABA8A1E1104}"/>
    <dgm:cxn modelId="{82F62C00-A060-4310-A3AE-2062D9CEA5C4}" type="presOf" srcId="{D98D3F7E-B34B-4BC5-8214-F74D2A7BFEBF}" destId="{6A08159C-6762-4A60-AAA7-5C7D15B645B5}" srcOrd="1" destOrd="0" presId="urn:microsoft.com/office/officeart/2005/8/layout/process3"/>
    <dgm:cxn modelId="{D4B304DB-952A-422C-9EAC-2F7183C1BFA5}" type="presOf" srcId="{5C489CE8-7ADA-411A-8158-10BA8E90F967}" destId="{CFEF4FEE-054E-4441-A092-E67049304C26}" srcOrd="1" destOrd="0" presId="urn:microsoft.com/office/officeart/2005/8/layout/process3"/>
    <dgm:cxn modelId="{63B65700-615C-4A09-BB6A-E4C4DA208B1D}" srcId="{83A284C4-E679-473F-8D6D-9C7402E23EFA}" destId="{EB02D68C-5F9A-4A99-A09C-6F8D84B0C95D}" srcOrd="1" destOrd="0" parTransId="{419BBDE8-28CC-49CA-86D8-495E79973D11}" sibTransId="{A1FB464B-2458-4FC9-A677-4AA69C84288D}"/>
    <dgm:cxn modelId="{01C80A01-07A5-4FF6-8A76-5BB6A8291F1D}" type="presOf" srcId="{7010BF19-884C-4535-B513-2BBE909263D2}" destId="{18ED932F-7F2D-408C-9784-097A475BA52E}" srcOrd="1" destOrd="0" presId="urn:microsoft.com/office/officeart/2005/8/layout/process3"/>
    <dgm:cxn modelId="{4BB9D3F7-3468-4D25-91EA-1872675CC2B8}" srcId="{83A284C4-E679-473F-8D6D-9C7402E23EFA}" destId="{80DCD53A-5DD7-4B13-9942-FA8F7E4F7762}" srcOrd="2" destOrd="0" parTransId="{17244E34-D268-4C3C-8163-61F72E7536BB}" sibTransId="{93AAD53C-B6DD-4E93-8FF0-E87878B07017}"/>
    <dgm:cxn modelId="{34D7CED7-23F5-4813-BD82-9CD2DF023DD2}" type="presOf" srcId="{5C489CE8-7ADA-411A-8158-10BA8E90F967}" destId="{55EB13E3-49DD-4221-ACFB-16E9B645C91F}" srcOrd="0" destOrd="0" presId="urn:microsoft.com/office/officeart/2005/8/layout/process3"/>
    <dgm:cxn modelId="{9E72CC8A-1D3B-49A6-A4C6-4DD2732C7642}" type="presOf" srcId="{EB02D68C-5F9A-4A99-A09C-6F8D84B0C95D}" destId="{E539CF94-C4CE-432B-82B4-847C688B5390}" srcOrd="0" destOrd="1" presId="urn:microsoft.com/office/officeart/2005/8/layout/process3"/>
    <dgm:cxn modelId="{3073A490-1CAE-45DB-A3F5-FE5B0F12F1D5}" type="presOf" srcId="{80DCD53A-5DD7-4B13-9942-FA8F7E4F7762}" destId="{E539CF94-C4CE-432B-82B4-847C688B5390}" srcOrd="0" destOrd="2" presId="urn:microsoft.com/office/officeart/2005/8/layout/process3"/>
    <dgm:cxn modelId="{619DEBEB-2157-439C-819D-F62DF52B8CCF}" srcId="{5C489CE8-7ADA-411A-8158-10BA8E90F967}" destId="{FB315F95-385E-454B-9603-14F1D1A0EAD6}" srcOrd="1" destOrd="0" parTransId="{DB1B1023-6749-4CBB-9605-1E6272899324}" sibTransId="{79C414CA-F845-4C1B-AB12-CB4EEB2E5B02}"/>
    <dgm:cxn modelId="{DE1AD169-9244-4D7E-BC72-31B0E98BC216}" type="presOf" srcId="{38837494-AF91-48BA-B9AE-3098A37CF4F3}" destId="{562F4A51-39C8-48EA-858D-2099900F40B1}" srcOrd="0" destOrd="2" presId="urn:microsoft.com/office/officeart/2005/8/layout/process3"/>
    <dgm:cxn modelId="{3B6257FA-CF61-44F8-8AF9-795FF9827A4C}" srcId="{114BEF46-F1F2-4CFC-A2DB-2EA38021D229}" destId="{83A284C4-E679-473F-8D6D-9C7402E23EFA}" srcOrd="2" destOrd="0" parTransId="{725599F1-B5B6-4EA8-B4FC-27E9B5DA9AEE}" sibTransId="{E845CEB3-32D3-444C-8C4B-64604C71FF42}"/>
    <dgm:cxn modelId="{59B24CA5-5EEE-438D-983F-3E108006320D}" srcId="{D98D3F7E-B34B-4BC5-8214-F74D2A7BFEBF}" destId="{90D153C4-6034-4D6F-9C2E-88AD89F9634E}" srcOrd="0" destOrd="0" parTransId="{5571663B-038B-4F62-8D09-188D95240C3C}" sibTransId="{2F60D020-E954-4DC4-A079-2999B1FE3C2F}"/>
    <dgm:cxn modelId="{2928FEB7-AEDA-4D71-85AA-F7FC806DCA27}" type="presOf" srcId="{5F84812B-0E84-43ED-9BB6-95CD37D0E4A7}" destId="{E539CF94-C4CE-432B-82B4-847C688B5390}" srcOrd="0" destOrd="0" presId="urn:microsoft.com/office/officeart/2005/8/layout/process3"/>
    <dgm:cxn modelId="{7662186F-7F94-42BA-9015-9A6E2149802C}" srcId="{D98D3F7E-B34B-4BC5-8214-F74D2A7BFEBF}" destId="{87A6BBBE-7505-41DB-9655-B0303F622AE1}" srcOrd="1" destOrd="0" parTransId="{297DFA4C-EBF4-4589-8AE7-4EFECBD102DF}" sibTransId="{C27144FD-2BF0-4621-B046-923FC2A90D99}"/>
    <dgm:cxn modelId="{5C1AF6F3-6D6E-493A-8F4F-CCE39625A9A9}" type="presOf" srcId="{90D153C4-6034-4D6F-9C2E-88AD89F9634E}" destId="{562F4A51-39C8-48EA-858D-2099900F40B1}" srcOrd="0" destOrd="0" presId="urn:microsoft.com/office/officeart/2005/8/layout/process3"/>
    <dgm:cxn modelId="{F2286A0A-CB16-4C63-9C7C-3A5F236CEDC0}" srcId="{114BEF46-F1F2-4CFC-A2DB-2EA38021D229}" destId="{5C489CE8-7ADA-411A-8158-10BA8E90F967}" srcOrd="1" destOrd="0" parTransId="{BA2776EE-A0D1-4167-B035-09C0D1565933}" sibTransId="{F743AF7B-D5F2-4634-823A-439E396FE1CF}"/>
    <dgm:cxn modelId="{D9BED756-FB8E-41E2-9976-E65B510B8D3D}" srcId="{5C489CE8-7ADA-411A-8158-10BA8E90F967}" destId="{26A42EAD-82F7-4FAA-9EF7-5D4BE0857D81}" srcOrd="2" destOrd="0" parTransId="{3EE9520A-08B6-417D-BFA6-D9B48334D546}" sibTransId="{68B71F53-722B-412F-A9FB-9ECB598773E0}"/>
    <dgm:cxn modelId="{3014A464-97E8-4D12-A6E8-840CE445418A}" type="presOf" srcId="{7010BF19-884C-4535-B513-2BBE909263D2}" destId="{9458F89B-F015-48E1-9437-31908D220FC2}" srcOrd="0" destOrd="0" presId="urn:microsoft.com/office/officeart/2005/8/layout/process3"/>
    <dgm:cxn modelId="{EC141991-82FB-426B-9600-D65EBA7CCD84}" type="presOf" srcId="{F743AF7B-D5F2-4634-823A-439E396FE1CF}" destId="{38DF6061-B7F8-4E05-B569-F899D7667586}" srcOrd="0" destOrd="0" presId="urn:microsoft.com/office/officeart/2005/8/layout/process3"/>
    <dgm:cxn modelId="{AB39A03B-11B7-4A42-9FEE-D4A71B699E0E}" type="presOf" srcId="{114BEF46-F1F2-4CFC-A2DB-2EA38021D229}" destId="{E7F4880F-1C1A-4CC5-B435-BE77F7393353}" srcOrd="0" destOrd="0" presId="urn:microsoft.com/office/officeart/2005/8/layout/process3"/>
    <dgm:cxn modelId="{119F241E-9EE0-4257-92D2-82ACA4C7944D}" srcId="{83A284C4-E679-473F-8D6D-9C7402E23EFA}" destId="{5F84812B-0E84-43ED-9BB6-95CD37D0E4A7}" srcOrd="0" destOrd="0" parTransId="{C0D68C57-DD9A-4057-9FDC-72031C75C04B}" sibTransId="{86E603BC-6C86-47C9-8F0F-A312FCA1F4D7}"/>
    <dgm:cxn modelId="{9E233A0E-C7A9-4CA7-A4F3-6CED25D1EE98}" srcId="{5C489CE8-7ADA-411A-8158-10BA8E90F967}" destId="{E044C92D-D60F-4F17-9789-D7BD992C2E24}" srcOrd="0" destOrd="0" parTransId="{6B22F3DE-86E6-46E9-B116-76425A8C58B7}" sibTransId="{B6B7EACE-C077-4249-B7F9-C0489E64FB32}"/>
    <dgm:cxn modelId="{466EF26A-4F8B-4DD7-AB63-98A27D88AFAA}" type="presOf" srcId="{26A42EAD-82F7-4FAA-9EF7-5D4BE0857D81}" destId="{2A4FA4A6-0A4A-4D5C-B8A3-279BEF3C6E0A}" srcOrd="0" destOrd="2" presId="urn:microsoft.com/office/officeart/2005/8/layout/process3"/>
    <dgm:cxn modelId="{7AC57591-096E-41DE-9B0F-04D32EEBC62E}" type="presOf" srcId="{D98D3F7E-B34B-4BC5-8214-F74D2A7BFEBF}" destId="{7C052F10-AF94-4DCE-AEB0-3B8284CE47D6}" srcOrd="0" destOrd="0" presId="urn:microsoft.com/office/officeart/2005/8/layout/process3"/>
    <dgm:cxn modelId="{4B6FB228-6D79-422B-A75D-C2C0EEC92CEF}" type="presParOf" srcId="{E7F4880F-1C1A-4CC5-B435-BE77F7393353}" destId="{DF588533-16B6-406C-AA7D-A4F500C60ABC}" srcOrd="0" destOrd="0" presId="urn:microsoft.com/office/officeart/2005/8/layout/process3"/>
    <dgm:cxn modelId="{34BF77F6-CBD0-4222-B22B-B647B5465FCA}" type="presParOf" srcId="{DF588533-16B6-406C-AA7D-A4F500C60ABC}" destId="{7C052F10-AF94-4DCE-AEB0-3B8284CE47D6}" srcOrd="0" destOrd="0" presId="urn:microsoft.com/office/officeart/2005/8/layout/process3"/>
    <dgm:cxn modelId="{40B19D92-25DD-4967-B293-EB0A0F8288EB}" type="presParOf" srcId="{DF588533-16B6-406C-AA7D-A4F500C60ABC}" destId="{6A08159C-6762-4A60-AAA7-5C7D15B645B5}" srcOrd="1" destOrd="0" presId="urn:microsoft.com/office/officeart/2005/8/layout/process3"/>
    <dgm:cxn modelId="{0A176242-FBCA-4EE8-8C68-5B28B35BEDBD}" type="presParOf" srcId="{DF588533-16B6-406C-AA7D-A4F500C60ABC}" destId="{562F4A51-39C8-48EA-858D-2099900F40B1}" srcOrd="2" destOrd="0" presId="urn:microsoft.com/office/officeart/2005/8/layout/process3"/>
    <dgm:cxn modelId="{B4595787-4E6A-4B92-8ABB-F011FB610782}" type="presParOf" srcId="{E7F4880F-1C1A-4CC5-B435-BE77F7393353}" destId="{9458F89B-F015-48E1-9437-31908D220FC2}" srcOrd="1" destOrd="0" presId="urn:microsoft.com/office/officeart/2005/8/layout/process3"/>
    <dgm:cxn modelId="{B0C0B166-B8FA-46BF-9FF3-073B81E107BF}" type="presParOf" srcId="{9458F89B-F015-48E1-9437-31908D220FC2}" destId="{18ED932F-7F2D-408C-9784-097A475BA52E}" srcOrd="0" destOrd="0" presId="urn:microsoft.com/office/officeart/2005/8/layout/process3"/>
    <dgm:cxn modelId="{5F53037D-7457-45F1-9DE3-8765D3369B0E}" type="presParOf" srcId="{E7F4880F-1C1A-4CC5-B435-BE77F7393353}" destId="{80BA6829-B273-42B9-8DDA-3750FB3E76D3}" srcOrd="2" destOrd="0" presId="urn:microsoft.com/office/officeart/2005/8/layout/process3"/>
    <dgm:cxn modelId="{CB11AEBB-7413-4A6B-8C71-6EF6D3B9E466}" type="presParOf" srcId="{80BA6829-B273-42B9-8DDA-3750FB3E76D3}" destId="{55EB13E3-49DD-4221-ACFB-16E9B645C91F}" srcOrd="0" destOrd="0" presId="urn:microsoft.com/office/officeart/2005/8/layout/process3"/>
    <dgm:cxn modelId="{19973457-87E5-457C-9A3F-08B546951D61}" type="presParOf" srcId="{80BA6829-B273-42B9-8DDA-3750FB3E76D3}" destId="{CFEF4FEE-054E-4441-A092-E67049304C26}" srcOrd="1" destOrd="0" presId="urn:microsoft.com/office/officeart/2005/8/layout/process3"/>
    <dgm:cxn modelId="{18020260-4E77-473D-9B85-DA0F2901E381}" type="presParOf" srcId="{80BA6829-B273-42B9-8DDA-3750FB3E76D3}" destId="{2A4FA4A6-0A4A-4D5C-B8A3-279BEF3C6E0A}" srcOrd="2" destOrd="0" presId="urn:microsoft.com/office/officeart/2005/8/layout/process3"/>
    <dgm:cxn modelId="{FB27BD4A-CA46-4B7C-9E8F-048E4C5EFAD5}" type="presParOf" srcId="{E7F4880F-1C1A-4CC5-B435-BE77F7393353}" destId="{38DF6061-B7F8-4E05-B569-F899D7667586}" srcOrd="3" destOrd="0" presId="urn:microsoft.com/office/officeart/2005/8/layout/process3"/>
    <dgm:cxn modelId="{95881A51-3878-432A-BC4E-A7A3218A01B1}" type="presParOf" srcId="{38DF6061-B7F8-4E05-B569-F899D7667586}" destId="{C513AA66-4825-4476-9AC0-F39C78E479E4}" srcOrd="0" destOrd="0" presId="urn:microsoft.com/office/officeart/2005/8/layout/process3"/>
    <dgm:cxn modelId="{E080D032-873B-4265-9B67-863A4A00D636}" type="presParOf" srcId="{E7F4880F-1C1A-4CC5-B435-BE77F7393353}" destId="{0F640297-008C-42FA-9E17-A8417EA66B3E}" srcOrd="4" destOrd="0" presId="urn:microsoft.com/office/officeart/2005/8/layout/process3"/>
    <dgm:cxn modelId="{04820CED-B25E-4EA7-B1B5-D50D477D871A}" type="presParOf" srcId="{0F640297-008C-42FA-9E17-A8417EA66B3E}" destId="{8939222A-4367-4D75-9B82-78E86F8D6B23}" srcOrd="0" destOrd="0" presId="urn:microsoft.com/office/officeart/2005/8/layout/process3"/>
    <dgm:cxn modelId="{19F9A629-12A6-4E10-90FD-137ABC0CAE9F}" type="presParOf" srcId="{0F640297-008C-42FA-9E17-A8417EA66B3E}" destId="{8C611C6F-6863-4674-A66F-FDB4E79482EB}" srcOrd="1" destOrd="0" presId="urn:microsoft.com/office/officeart/2005/8/layout/process3"/>
    <dgm:cxn modelId="{317F0994-1636-4B0E-9FEA-2FB87E412183}" type="presParOf" srcId="{0F640297-008C-42FA-9E17-A8417EA66B3E}" destId="{E539CF94-C4CE-432B-82B4-847C688B539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CC99C-C8CD-459B-9BFF-C2399FC2089B}">
      <dsp:nvSpPr>
        <dsp:cNvPr id="0" name=""/>
        <dsp:cNvSpPr/>
      </dsp:nvSpPr>
      <dsp:spPr>
        <a:xfrm>
          <a:off x="-7" y="0"/>
          <a:ext cx="11234753" cy="497998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3C61E8-0E18-45CE-9E7B-B8AC770652E1}">
      <dsp:nvSpPr>
        <dsp:cNvPr id="0" name=""/>
        <dsp:cNvSpPr/>
      </dsp:nvSpPr>
      <dsp:spPr>
        <a:xfrm>
          <a:off x="0" y="323699"/>
          <a:ext cx="5506512" cy="1991995"/>
        </a:xfrm>
        <a:prstGeom prst="roundRect">
          <a:avLst/>
        </a:prstGeom>
        <a:solidFill>
          <a:schemeClr val="accent3">
            <a:lumMod val="60000"/>
            <a:lumOff val="4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baseline="0" dirty="0" smtClean="0"/>
            <a:t>Ensisijaisten tulojen riittämättömyys tai puuttuminen: asiakas tarvitsee palvelutarpeen arvion, palveluohjausta, monialaista yhteistyötä </a:t>
          </a:r>
          <a:endParaRPr lang="fi-FI" sz="2400" kern="1200" baseline="0" dirty="0"/>
        </a:p>
      </dsp:txBody>
      <dsp:txXfrm>
        <a:off x="97241" y="420940"/>
        <a:ext cx="5312030" cy="1797513"/>
      </dsp:txXfrm>
    </dsp:sp>
    <dsp:sp modelId="{5282A8EC-4984-4055-BF49-F00B3BF668F6}">
      <dsp:nvSpPr>
        <dsp:cNvPr id="0" name=""/>
        <dsp:cNvSpPr/>
      </dsp:nvSpPr>
      <dsp:spPr>
        <a:xfrm>
          <a:off x="5743203" y="323699"/>
          <a:ext cx="5363048" cy="1991995"/>
        </a:xfrm>
        <a:prstGeom prst="roundRect">
          <a:avLst/>
        </a:prstGeom>
        <a:solidFill>
          <a:schemeClr val="accent3">
            <a:lumMod val="75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baseline="0" dirty="0" smtClean="0"/>
            <a:t>Haastava elämäntilanne, pitkittynyt toimeentulotuen tarve, toistuvat kriisit, tunnistamattomat palvelutarpeet, palvelujen riittämättömyys</a:t>
          </a:r>
        </a:p>
        <a:p>
          <a:pPr lvl="0" algn="ctr" defTabSz="1066800">
            <a:lnSpc>
              <a:spcPct val="90000"/>
            </a:lnSpc>
            <a:spcBef>
              <a:spcPct val="0"/>
            </a:spcBef>
            <a:spcAft>
              <a:spcPct val="35000"/>
            </a:spcAft>
          </a:pPr>
          <a:r>
            <a:rPr lang="fi-FI" sz="2400" kern="1200" baseline="0" dirty="0" smtClean="0"/>
            <a:t>Erityistä tukea tarvitseva asiakas </a:t>
          </a:r>
          <a:endParaRPr lang="fi-FI" sz="2400" kern="1200" baseline="0" dirty="0"/>
        </a:p>
      </dsp:txBody>
      <dsp:txXfrm>
        <a:off x="5840444" y="420940"/>
        <a:ext cx="5168566" cy="1797513"/>
      </dsp:txXfrm>
    </dsp:sp>
    <dsp:sp modelId="{C444CD50-B3FD-4963-8E17-E51F33F691C3}">
      <dsp:nvSpPr>
        <dsp:cNvPr id="0" name=""/>
        <dsp:cNvSpPr/>
      </dsp:nvSpPr>
      <dsp:spPr>
        <a:xfrm>
          <a:off x="0" y="2664293"/>
          <a:ext cx="5506512" cy="1991995"/>
        </a:xfrm>
        <a:prstGeom prst="roundRect">
          <a:avLst/>
        </a:prstGeom>
        <a:solidFill>
          <a:schemeClr val="accent3">
            <a:lumMod val="20000"/>
            <a:lumOff val="8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dirty="0" smtClean="0"/>
            <a:t>Ensisijaisten tulojen riittämättömyys tai puuttuminen: tavoitteena tilapäinen taloudellisen tuen tarve</a:t>
          </a:r>
          <a:endParaRPr lang="fi-FI" sz="2400" kern="1200" dirty="0"/>
        </a:p>
      </dsp:txBody>
      <dsp:txXfrm>
        <a:off x="97241" y="2761534"/>
        <a:ext cx="5312030" cy="1797513"/>
      </dsp:txXfrm>
    </dsp:sp>
    <dsp:sp modelId="{E8EF2B71-C392-405D-8A23-E606C2F67E36}">
      <dsp:nvSpPr>
        <dsp:cNvPr id="0" name=""/>
        <dsp:cNvSpPr/>
      </dsp:nvSpPr>
      <dsp:spPr>
        <a:xfrm>
          <a:off x="5743203" y="2664293"/>
          <a:ext cx="5363048" cy="1991995"/>
        </a:xfrm>
        <a:prstGeom prst="roundRect">
          <a:avLst/>
        </a:prstGeom>
        <a:solidFill>
          <a:schemeClr val="accent3">
            <a:lumMod val="40000"/>
            <a:lumOff val="60000"/>
          </a:schemeClr>
        </a:solid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i-FI" sz="2400" kern="1200" baseline="0" dirty="0" smtClean="0"/>
            <a:t>Kriisi, elämäntilanteen muutos:  tavoitteena itsenäinen, taloudellinen selviytyminen</a:t>
          </a:r>
          <a:endParaRPr lang="fi-FI" sz="2400" kern="1200" baseline="0" dirty="0"/>
        </a:p>
      </dsp:txBody>
      <dsp:txXfrm>
        <a:off x="5840444" y="2761534"/>
        <a:ext cx="5168566" cy="1797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8159C-6762-4A60-AAA7-5C7D15B645B5}">
      <dsp:nvSpPr>
        <dsp:cNvPr id="0" name=""/>
        <dsp:cNvSpPr/>
      </dsp:nvSpPr>
      <dsp:spPr>
        <a:xfrm>
          <a:off x="5587" y="770728"/>
          <a:ext cx="2540652" cy="123739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i-FI" sz="2200" kern="1200" dirty="0" smtClean="0"/>
            <a:t>Yksin asuva</a:t>
          </a:r>
          <a:endParaRPr lang="fi-FI" sz="2200" kern="1200" dirty="0"/>
        </a:p>
      </dsp:txBody>
      <dsp:txXfrm>
        <a:off x="5587" y="770728"/>
        <a:ext cx="2540652" cy="824930"/>
      </dsp:txXfrm>
    </dsp:sp>
    <dsp:sp modelId="{562F4A51-39C8-48EA-858D-2099900F40B1}">
      <dsp:nvSpPr>
        <dsp:cNvPr id="0" name=""/>
        <dsp:cNvSpPr/>
      </dsp:nvSpPr>
      <dsp:spPr>
        <a:xfrm>
          <a:off x="525962" y="1595659"/>
          <a:ext cx="2540652" cy="26135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fi-FI" sz="2200" kern="1200" dirty="0" smtClean="0"/>
            <a:t>Perusosa 514,82 e/ kk</a:t>
          </a:r>
          <a:endParaRPr lang="fi-FI" sz="2200" kern="1200" dirty="0"/>
        </a:p>
        <a:p>
          <a:pPr marL="228600" lvl="1" indent="-228600" algn="l" defTabSz="977900">
            <a:lnSpc>
              <a:spcPct val="90000"/>
            </a:lnSpc>
            <a:spcBef>
              <a:spcPct val="0"/>
            </a:spcBef>
            <a:spcAft>
              <a:spcPct val="15000"/>
            </a:spcAft>
            <a:buChar char="••"/>
          </a:pPr>
          <a:r>
            <a:rPr lang="fi-FI" sz="2200" kern="1200" dirty="0" smtClean="0"/>
            <a:t>Puhelin-internet 25 e/ kk</a:t>
          </a:r>
          <a:endParaRPr lang="fi-FI" sz="2200" kern="1200" dirty="0"/>
        </a:p>
        <a:p>
          <a:pPr marL="228600" lvl="1" indent="-228600" algn="l" defTabSz="977900">
            <a:lnSpc>
              <a:spcPct val="90000"/>
            </a:lnSpc>
            <a:spcBef>
              <a:spcPct val="0"/>
            </a:spcBef>
            <a:spcAft>
              <a:spcPct val="15000"/>
            </a:spcAft>
            <a:buChar char="••"/>
          </a:pPr>
          <a:r>
            <a:rPr lang="fi-FI" sz="2200" kern="1200" dirty="0" smtClean="0"/>
            <a:t>HSL 65,30 e/ kk</a:t>
          </a:r>
          <a:endParaRPr lang="fi-FI" sz="2200" kern="1200" dirty="0"/>
        </a:p>
      </dsp:txBody>
      <dsp:txXfrm>
        <a:off x="600375" y="1670072"/>
        <a:ext cx="2391826" cy="2464773"/>
      </dsp:txXfrm>
    </dsp:sp>
    <dsp:sp modelId="{9458F89B-F015-48E1-9437-31908D220FC2}">
      <dsp:nvSpPr>
        <dsp:cNvPr id="0" name=""/>
        <dsp:cNvSpPr/>
      </dsp:nvSpPr>
      <dsp:spPr>
        <a:xfrm>
          <a:off x="2931394" y="866919"/>
          <a:ext cx="816525" cy="6325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i-FI" sz="1800" kern="1200"/>
        </a:p>
      </dsp:txBody>
      <dsp:txXfrm>
        <a:off x="2931394" y="993429"/>
        <a:ext cx="626760" cy="379529"/>
      </dsp:txXfrm>
    </dsp:sp>
    <dsp:sp modelId="{CFEF4FEE-054E-4441-A092-E67049304C26}">
      <dsp:nvSpPr>
        <dsp:cNvPr id="0" name=""/>
        <dsp:cNvSpPr/>
      </dsp:nvSpPr>
      <dsp:spPr>
        <a:xfrm>
          <a:off x="4086855" y="770728"/>
          <a:ext cx="2540652" cy="1237395"/>
        </a:xfrm>
        <a:prstGeom prst="roundRect">
          <a:avLst>
            <a:gd name="adj" fmla="val 10000"/>
          </a:avLst>
        </a:prstGeom>
        <a:solidFill>
          <a:schemeClr val="accent3">
            <a:hueOff val="3804520"/>
            <a:satOff val="7438"/>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i-FI" sz="2200" kern="1200" dirty="0" smtClean="0"/>
            <a:t>Yhteistaloudessa asuva</a:t>
          </a:r>
          <a:endParaRPr lang="fi-FI" sz="2200" kern="1200" dirty="0"/>
        </a:p>
      </dsp:txBody>
      <dsp:txXfrm>
        <a:off x="4086855" y="770728"/>
        <a:ext cx="2540652" cy="824930"/>
      </dsp:txXfrm>
    </dsp:sp>
    <dsp:sp modelId="{2A4FA4A6-0A4A-4D5C-B8A3-279BEF3C6E0A}">
      <dsp:nvSpPr>
        <dsp:cNvPr id="0" name=""/>
        <dsp:cNvSpPr/>
      </dsp:nvSpPr>
      <dsp:spPr>
        <a:xfrm>
          <a:off x="4607230" y="1595659"/>
          <a:ext cx="2540652" cy="26135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804520"/>
              <a:satOff val="7438"/>
              <a:lumOff val="1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fi-FI" sz="2200" kern="1200" dirty="0" smtClean="0"/>
            <a:t>Perusosa 437,60 e/ kk</a:t>
          </a:r>
          <a:endParaRPr lang="fi-FI" sz="2200" kern="1200" dirty="0"/>
        </a:p>
        <a:p>
          <a:pPr marL="228600" lvl="1" indent="-228600" algn="l" defTabSz="977900">
            <a:lnSpc>
              <a:spcPct val="90000"/>
            </a:lnSpc>
            <a:spcBef>
              <a:spcPct val="0"/>
            </a:spcBef>
            <a:spcAft>
              <a:spcPct val="15000"/>
            </a:spcAft>
            <a:buChar char="••"/>
          </a:pPr>
          <a:r>
            <a:rPr lang="fi-FI" sz="2200" kern="1200" dirty="0" smtClean="0"/>
            <a:t>Puhelin-internet 2 x 25 e/ kk</a:t>
          </a:r>
          <a:endParaRPr lang="fi-FI" sz="2200" kern="1200" dirty="0"/>
        </a:p>
        <a:p>
          <a:pPr marL="228600" lvl="1" indent="-228600" algn="l" defTabSz="977900">
            <a:lnSpc>
              <a:spcPct val="90000"/>
            </a:lnSpc>
            <a:spcBef>
              <a:spcPct val="0"/>
            </a:spcBef>
            <a:spcAft>
              <a:spcPct val="15000"/>
            </a:spcAft>
            <a:buChar char="••"/>
          </a:pPr>
          <a:r>
            <a:rPr lang="fi-FI" sz="2200" kern="1200" dirty="0" smtClean="0"/>
            <a:t>HSL 2 x 65,30 e/ kk</a:t>
          </a:r>
          <a:endParaRPr lang="fi-FI" sz="2200" kern="1200" dirty="0"/>
        </a:p>
      </dsp:txBody>
      <dsp:txXfrm>
        <a:off x="4681643" y="1670072"/>
        <a:ext cx="2391826" cy="2464773"/>
      </dsp:txXfrm>
    </dsp:sp>
    <dsp:sp modelId="{38DF6061-B7F8-4E05-B569-F899D7667586}">
      <dsp:nvSpPr>
        <dsp:cNvPr id="0" name=""/>
        <dsp:cNvSpPr/>
      </dsp:nvSpPr>
      <dsp:spPr>
        <a:xfrm>
          <a:off x="7012661" y="866919"/>
          <a:ext cx="816525" cy="632549"/>
        </a:xfrm>
        <a:prstGeom prst="rightArrow">
          <a:avLst>
            <a:gd name="adj1" fmla="val 60000"/>
            <a:gd name="adj2" fmla="val 50000"/>
          </a:avLst>
        </a:prstGeom>
        <a:solidFill>
          <a:schemeClr val="accent3">
            <a:hueOff val="7609039"/>
            <a:satOff val="14876"/>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i-FI" sz="1800" kern="1200"/>
        </a:p>
      </dsp:txBody>
      <dsp:txXfrm>
        <a:off x="7012661" y="993429"/>
        <a:ext cx="626760" cy="379529"/>
      </dsp:txXfrm>
    </dsp:sp>
    <dsp:sp modelId="{8C611C6F-6863-4674-A66F-FDB4E79482EB}">
      <dsp:nvSpPr>
        <dsp:cNvPr id="0" name=""/>
        <dsp:cNvSpPr/>
      </dsp:nvSpPr>
      <dsp:spPr>
        <a:xfrm>
          <a:off x="8168123" y="770728"/>
          <a:ext cx="2540652" cy="1237395"/>
        </a:xfrm>
        <a:prstGeom prst="roundRect">
          <a:avLst>
            <a:gd name="adj" fmla="val 10000"/>
          </a:avLst>
        </a:prstGeom>
        <a:solidFill>
          <a:schemeClr val="accent3">
            <a:hueOff val="7609039"/>
            <a:satOff val="14876"/>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lvl="0" algn="l" defTabSz="977900">
            <a:lnSpc>
              <a:spcPct val="90000"/>
            </a:lnSpc>
            <a:spcBef>
              <a:spcPct val="0"/>
            </a:spcBef>
            <a:spcAft>
              <a:spcPct val="35000"/>
            </a:spcAft>
          </a:pPr>
          <a:r>
            <a:rPr lang="fi-FI" sz="2200" kern="1200" dirty="0" smtClean="0"/>
            <a:t>Yksinhuoltaja</a:t>
          </a:r>
          <a:endParaRPr lang="fi-FI" sz="2200" kern="1200" dirty="0"/>
        </a:p>
      </dsp:txBody>
      <dsp:txXfrm>
        <a:off x="8168123" y="770728"/>
        <a:ext cx="2540652" cy="824930"/>
      </dsp:txXfrm>
    </dsp:sp>
    <dsp:sp modelId="{E539CF94-C4CE-432B-82B4-847C688B5390}">
      <dsp:nvSpPr>
        <dsp:cNvPr id="0" name=""/>
        <dsp:cNvSpPr/>
      </dsp:nvSpPr>
      <dsp:spPr>
        <a:xfrm>
          <a:off x="8688497" y="1595659"/>
          <a:ext cx="2540652" cy="26135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7609039"/>
              <a:satOff val="14876"/>
              <a:lumOff val="2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fi-FI" sz="2200" kern="1200" dirty="0" smtClean="0"/>
            <a:t>Perusosa 586,89 e/ kk</a:t>
          </a:r>
          <a:endParaRPr lang="fi-FI" sz="2200" kern="1200" dirty="0"/>
        </a:p>
        <a:p>
          <a:pPr marL="228600" lvl="1" indent="-228600" algn="l" defTabSz="977900">
            <a:lnSpc>
              <a:spcPct val="90000"/>
            </a:lnSpc>
            <a:spcBef>
              <a:spcPct val="0"/>
            </a:spcBef>
            <a:spcAft>
              <a:spcPct val="15000"/>
            </a:spcAft>
            <a:buChar char="••"/>
          </a:pPr>
          <a:r>
            <a:rPr lang="fi-FI" sz="2200" kern="1200" dirty="0" smtClean="0"/>
            <a:t>Puheli-internet 25 e/ kk</a:t>
          </a:r>
          <a:endParaRPr lang="fi-FI" sz="2200" kern="1200" dirty="0"/>
        </a:p>
        <a:p>
          <a:pPr marL="228600" lvl="1" indent="-228600" algn="l" defTabSz="977900">
            <a:lnSpc>
              <a:spcPct val="90000"/>
            </a:lnSpc>
            <a:spcBef>
              <a:spcPct val="0"/>
            </a:spcBef>
            <a:spcAft>
              <a:spcPct val="15000"/>
            </a:spcAft>
            <a:buChar char="••"/>
          </a:pPr>
          <a:r>
            <a:rPr lang="fi-FI" sz="2200" kern="1200" dirty="0" smtClean="0"/>
            <a:t>HSL 65,30 e/ kk </a:t>
          </a:r>
          <a:endParaRPr lang="fi-FI" sz="2200" kern="1200" dirty="0"/>
        </a:p>
      </dsp:txBody>
      <dsp:txXfrm>
        <a:off x="8762910" y="1670072"/>
        <a:ext cx="2391826" cy="2464773"/>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E6C163-EB8B-7E45-969D-1414387CBA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4D434C23-4E9D-7E4F-8984-7A57116D9C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AD1522-EBFB-E740-8220-72015B54434F}" type="datetimeFigureOut">
              <a:rPr lang="fi-FI" smtClean="0"/>
              <a:t>27.4.2022</a:t>
            </a:fld>
            <a:endParaRPr lang="fi-FI"/>
          </a:p>
        </p:txBody>
      </p:sp>
      <p:sp>
        <p:nvSpPr>
          <p:cNvPr id="4" name="Footer Placeholder 3">
            <a:extLst>
              <a:ext uri="{FF2B5EF4-FFF2-40B4-BE49-F238E27FC236}">
                <a16:creationId xmlns:a16="http://schemas.microsoft.com/office/drawing/2014/main" id="{14D07E79-0743-9A4E-82CB-BE698FE8D6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70627EBC-531A-EC4A-9540-5D6EDA774E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BDFF0C-23FB-3D47-8D32-D7658DF198A0}" type="slidenum">
              <a:rPr lang="fi-FI" smtClean="0"/>
              <a:t>‹#›</a:t>
            </a:fld>
            <a:endParaRPr lang="fi-FI"/>
          </a:p>
        </p:txBody>
      </p:sp>
    </p:spTree>
    <p:extLst>
      <p:ext uri="{BB962C8B-B14F-4D97-AF65-F5344CB8AC3E}">
        <p14:creationId xmlns:p14="http://schemas.microsoft.com/office/powerpoint/2010/main" val="1878299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5E722-2088-594E-B6DE-5F6385BC0A10}" type="datetimeFigureOut">
              <a:rPr lang="fi-FI" smtClean="0"/>
              <a:t>27.4.2022</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E15BA-1A23-D947-9DBA-49FB488C97DB}" type="slidenum">
              <a:rPr lang="fi-FI" smtClean="0"/>
              <a:t>‹#›</a:t>
            </a:fld>
            <a:endParaRPr lang="fi-FI"/>
          </a:p>
        </p:txBody>
      </p:sp>
    </p:spTree>
    <p:extLst>
      <p:ext uri="{BB962C8B-B14F-4D97-AF65-F5344CB8AC3E}">
        <p14:creationId xmlns:p14="http://schemas.microsoft.com/office/powerpoint/2010/main" val="169165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80560097-DF6A-4A80-BFA3-A3E560220FE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5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smtClean="0"/>
          </a:p>
        </p:txBody>
      </p:sp>
      <p:sp>
        <p:nvSpPr>
          <p:cNvPr id="4" name="Dian numeron paikkamerkki 3"/>
          <p:cNvSpPr>
            <a:spLocks noGrp="1"/>
          </p:cNvSpPr>
          <p:nvPr>
            <p:ph type="sldNum" sz="quarter" idx="10"/>
          </p:nvPr>
        </p:nvSpPr>
        <p:spPr/>
        <p:txBody>
          <a:bodyPr/>
          <a:lstStyle/>
          <a:p>
            <a:fld id="{C84DC123-6B5B-46BE-B2F9-7516C7417651}" type="slidenum">
              <a:rPr lang="fi-FI" smtClean="0"/>
              <a:t>46</a:t>
            </a:fld>
            <a:endParaRPr lang="fi-FI"/>
          </a:p>
        </p:txBody>
      </p:sp>
    </p:spTree>
    <p:extLst>
      <p:ext uri="{BB962C8B-B14F-4D97-AF65-F5344CB8AC3E}">
        <p14:creationId xmlns:p14="http://schemas.microsoft.com/office/powerpoint/2010/main" val="158754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916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64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91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260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87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52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5138E1-6D71-9543-B34F-493D8E1103D4}"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488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AF19-21EC-BE42-8CD4-9E35C5CD8798}"/>
              </a:ext>
            </a:extLst>
          </p:cNvPr>
          <p:cNvSpPr>
            <a:spLocks noGrp="1"/>
          </p:cNvSpPr>
          <p:nvPr>
            <p:ph type="ctrTitle"/>
          </p:nvPr>
        </p:nvSpPr>
        <p:spPr>
          <a:xfrm>
            <a:off x="5562598" y="3342065"/>
            <a:ext cx="5791202" cy="1616318"/>
          </a:xfrm>
        </p:spPr>
        <p:txBody>
          <a:bodyPr anchor="b">
            <a:normAutofit/>
          </a:bodyPr>
          <a:lstStyle>
            <a:lvl1pPr algn="l">
              <a:defRPr sz="3000"/>
            </a:lvl1pPr>
          </a:lstStyle>
          <a:p>
            <a:r>
              <a:rPr lang="fi-FI" smtClean="0"/>
              <a:t>Muokkaa perustyyl. napsautt.</a:t>
            </a:r>
            <a:endParaRPr lang="fi-FI" dirty="0"/>
          </a:p>
        </p:txBody>
      </p:sp>
      <p:sp>
        <p:nvSpPr>
          <p:cNvPr id="3" name="Subtitle 2">
            <a:extLst>
              <a:ext uri="{FF2B5EF4-FFF2-40B4-BE49-F238E27FC236}">
                <a16:creationId xmlns:a16="http://schemas.microsoft.com/office/drawing/2014/main" id="{B2DFBB34-7AEF-0D42-8FE0-766CC04D7CBC}"/>
              </a:ext>
            </a:extLst>
          </p:cNvPr>
          <p:cNvSpPr>
            <a:spLocks noGrp="1"/>
          </p:cNvSpPr>
          <p:nvPr>
            <p:ph type="subTitle" idx="1"/>
          </p:nvPr>
        </p:nvSpPr>
        <p:spPr>
          <a:xfrm>
            <a:off x="5499650" y="5404023"/>
            <a:ext cx="3490845" cy="827881"/>
          </a:xfrm>
          <a:prstGeom prst="rect">
            <a:avLst/>
          </a:prstGeom>
        </p:spPr>
        <p:txBody>
          <a:bodyPr anchor="b" anchorCtr="0"/>
          <a:lstStyle>
            <a:lvl1pPr marL="0" indent="0" algn="l">
              <a:lnSpc>
                <a:spcPct val="100000"/>
              </a:lnSpc>
              <a:spcBef>
                <a:spcPts val="0"/>
              </a:spcBef>
              <a:buNone/>
              <a:defRPr sz="2400" b="1" i="0">
                <a:latin typeface="Myriad Pro Semibold"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fi-FI" dirty="0"/>
          </a:p>
        </p:txBody>
      </p:sp>
      <p:sp>
        <p:nvSpPr>
          <p:cNvPr id="4" name="Date Placeholder 3">
            <a:extLst>
              <a:ext uri="{FF2B5EF4-FFF2-40B4-BE49-F238E27FC236}">
                <a16:creationId xmlns:a16="http://schemas.microsoft.com/office/drawing/2014/main" id="{06D0B4A3-34BF-3B42-84C8-671327FFDDFD}"/>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89EC0583-5CFE-9C4B-BC6A-360BC21F5930}"/>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3D7421EC-ADD2-6543-90BA-45154B80F6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0" name="Text Placeholder 9">
            <a:extLst>
              <a:ext uri="{FF2B5EF4-FFF2-40B4-BE49-F238E27FC236}">
                <a16:creationId xmlns:a16="http://schemas.microsoft.com/office/drawing/2014/main" id="{3F60C44A-8B8A-C64B-B282-B2E6A0BE6568}"/>
              </a:ext>
            </a:extLst>
          </p:cNvPr>
          <p:cNvSpPr>
            <a:spLocks noGrp="1"/>
          </p:cNvSpPr>
          <p:nvPr>
            <p:ph type="body" sz="quarter" idx="13"/>
          </p:nvPr>
        </p:nvSpPr>
        <p:spPr>
          <a:xfrm>
            <a:off x="9193695" y="5404024"/>
            <a:ext cx="2160105" cy="827880"/>
          </a:xfrm>
          <a:prstGeom prst="rect">
            <a:avLst/>
          </a:prstGeom>
        </p:spPr>
        <p:txBody>
          <a:bodyPr anchor="b" anchorCtr="0"/>
          <a:lstStyle>
            <a:lvl1pPr algn="l">
              <a:lnSpc>
                <a:spcPct val="100000"/>
              </a:lnSpc>
              <a:spcBef>
                <a:spcPts val="0"/>
              </a:spcBef>
              <a:spcAft>
                <a:spcPts val="700"/>
              </a:spcAft>
              <a:defRPr b="1" i="0">
                <a:latin typeface="Myriad Pro Semibold" panose="020B0503030403020204" pitchFamily="34" charset="0"/>
              </a:defRPr>
            </a:lvl1pPr>
          </a:lstStyle>
          <a:p>
            <a:pPr lvl="0"/>
            <a:r>
              <a:rPr lang="fi-FI" smtClean="0"/>
              <a:t>Muokkaa tekstin perustyylejä</a:t>
            </a:r>
          </a:p>
        </p:txBody>
      </p:sp>
      <p:pic>
        <p:nvPicPr>
          <p:cNvPr id="14" name="Picture 13">
            <a:extLst>
              <a:ext uri="{FF2B5EF4-FFF2-40B4-BE49-F238E27FC236}">
                <a16:creationId xmlns:a16="http://schemas.microsoft.com/office/drawing/2014/main" id="{8B0C3C31-B7EC-7844-8A10-E0462BAB2501}"/>
              </a:ext>
            </a:extLst>
          </p:cNvPr>
          <p:cNvPicPr>
            <a:picLocks noChangeAspect="1"/>
          </p:cNvPicPr>
          <p:nvPr userDrawn="1"/>
        </p:nvPicPr>
        <p:blipFill>
          <a:blip r:embed="rId2"/>
          <a:srcRect/>
          <a:stretch/>
        </p:blipFill>
        <p:spPr>
          <a:xfrm>
            <a:off x="1589" y="636362"/>
            <a:ext cx="4886322" cy="5585275"/>
          </a:xfrm>
          <a:prstGeom prst="rect">
            <a:avLst/>
          </a:prstGeom>
        </p:spPr>
      </p:pic>
      <p:pic>
        <p:nvPicPr>
          <p:cNvPr id="16" name="Picture 15">
            <a:extLst>
              <a:ext uri="{FF2B5EF4-FFF2-40B4-BE49-F238E27FC236}">
                <a16:creationId xmlns:a16="http://schemas.microsoft.com/office/drawing/2014/main" id="{AC8FFFA5-D71B-9748-B0BA-D31C628AA399}"/>
              </a:ext>
            </a:extLst>
          </p:cNvPr>
          <p:cNvPicPr>
            <a:picLocks noChangeAspect="1"/>
          </p:cNvPicPr>
          <p:nvPr userDrawn="1"/>
        </p:nvPicPr>
        <p:blipFill>
          <a:blip r:embed="rId3"/>
          <a:srcRect/>
          <a:stretch/>
        </p:blipFill>
        <p:spPr>
          <a:xfrm>
            <a:off x="11557000" y="635000"/>
            <a:ext cx="635000" cy="5588000"/>
          </a:xfrm>
          <a:prstGeom prst="rect">
            <a:avLst/>
          </a:prstGeom>
        </p:spPr>
      </p:pic>
      <p:pic>
        <p:nvPicPr>
          <p:cNvPr id="13" name="Picture 10">
            <a:extLst>
              <a:ext uri="{FF2B5EF4-FFF2-40B4-BE49-F238E27FC236}">
                <a16:creationId xmlns:a16="http://schemas.microsoft.com/office/drawing/2014/main" id="{798E66B9-AF33-7F46-BF15-E6C6C09C8ACD}"/>
              </a:ext>
            </a:extLst>
          </p:cNvPr>
          <p:cNvPicPr>
            <a:picLocks noChangeAspect="1"/>
          </p:cNvPicPr>
          <p:nvPr userDrawn="1"/>
        </p:nvPicPr>
        <p:blipFill>
          <a:blip r:embed="rId4">
            <a:extLst>
              <a:ext uri="{96DAC541-7B7A-43D3-8B79-37D633B846F1}">
                <asvg:svgBlip xmlns="" xmlns:asvg="http://schemas.microsoft.com/office/drawing/2016/SVG/main" r:embed="rId5"/>
              </a:ext>
            </a:extLst>
          </a:blip>
          <a:srcRect/>
          <a:stretch/>
        </p:blipFill>
        <p:spPr>
          <a:xfrm>
            <a:off x="5513704" y="780019"/>
            <a:ext cx="2300963" cy="2300963"/>
          </a:xfrm>
          <a:prstGeom prst="rect">
            <a:avLst/>
          </a:prstGeom>
        </p:spPr>
      </p:pic>
    </p:spTree>
    <p:extLst>
      <p:ext uri="{BB962C8B-B14F-4D97-AF65-F5344CB8AC3E}">
        <p14:creationId xmlns:p14="http://schemas.microsoft.com/office/powerpoint/2010/main" val="368455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9" name="Title 1">
            <a:extLst>
              <a:ext uri="{FF2B5EF4-FFF2-40B4-BE49-F238E27FC236}">
                <a16:creationId xmlns:a16="http://schemas.microsoft.com/office/drawing/2014/main" id="{07DB8ED5-B92F-0249-8E3C-61B08A9EA072}"/>
              </a:ext>
            </a:extLst>
          </p:cNvPr>
          <p:cNvSpPr>
            <a:spLocks noGrp="1"/>
          </p:cNvSpPr>
          <p:nvPr>
            <p:ph type="title"/>
          </p:nvPr>
        </p:nvSpPr>
        <p:spPr>
          <a:xfrm>
            <a:off x="548071" y="363537"/>
            <a:ext cx="9331425" cy="1325563"/>
          </a:xfrm>
        </p:spPr>
        <p:txBody>
          <a:bodyPr/>
          <a:lstStyle/>
          <a:p>
            <a:r>
              <a:rPr lang="fi-FI" smtClean="0"/>
              <a:t>Muokkaa perustyyl. napsautt.</a:t>
            </a:r>
            <a:endParaRPr lang="fi-FI" dirty="0"/>
          </a:p>
        </p:txBody>
      </p:sp>
      <p:sp>
        <p:nvSpPr>
          <p:cNvPr id="8" name="Picture Placeholder 7">
            <a:extLst>
              <a:ext uri="{FF2B5EF4-FFF2-40B4-BE49-F238E27FC236}">
                <a16:creationId xmlns:a16="http://schemas.microsoft.com/office/drawing/2014/main" id="{DBD86E45-3990-8C41-BC33-6BDA229D4001}"/>
              </a:ext>
            </a:extLst>
          </p:cNvPr>
          <p:cNvSpPr>
            <a:spLocks noGrp="1"/>
          </p:cNvSpPr>
          <p:nvPr>
            <p:ph type="pic" sz="quarter" idx="15"/>
          </p:nvPr>
        </p:nvSpPr>
        <p:spPr>
          <a:xfrm>
            <a:off x="0" y="1997075"/>
            <a:ext cx="12192000" cy="4860925"/>
          </a:xfrm>
          <a:prstGeom prst="rect">
            <a:avLst/>
          </a:prstGeom>
          <a:noFill/>
        </p:spPr>
        <p:txBody>
          <a:bodyPr/>
          <a:lstStyle>
            <a:lvl1pPr>
              <a:defRPr>
                <a:noFill/>
              </a:defRPr>
            </a:lvl1pPr>
          </a:lstStyle>
          <a:p>
            <a:r>
              <a:rPr lang="fi-FI" smtClean="0"/>
              <a:t>Lisää kuva napsauttamalla kuvaketta</a:t>
            </a:r>
            <a:endParaRPr lang="fi-FI" dirty="0"/>
          </a:p>
        </p:txBody>
      </p:sp>
    </p:spTree>
    <p:extLst>
      <p:ext uri="{BB962C8B-B14F-4D97-AF65-F5344CB8AC3E}">
        <p14:creationId xmlns:p14="http://schemas.microsoft.com/office/powerpoint/2010/main" val="92100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63E5C31-2334-524E-8E33-9C7D15606053}"/>
              </a:ext>
            </a:extLst>
          </p:cNvPr>
          <p:cNvSpPr/>
          <p:nvPr userDrawn="1"/>
        </p:nvSpPr>
        <p:spPr>
          <a:xfrm>
            <a:off x="546652" y="711821"/>
            <a:ext cx="10521841" cy="508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9" name="Title 1">
            <a:extLst>
              <a:ext uri="{FF2B5EF4-FFF2-40B4-BE49-F238E27FC236}">
                <a16:creationId xmlns:a16="http://schemas.microsoft.com/office/drawing/2014/main" id="{07DB8ED5-B92F-0249-8E3C-61B08A9EA072}"/>
              </a:ext>
            </a:extLst>
          </p:cNvPr>
          <p:cNvSpPr>
            <a:spLocks noGrp="1"/>
          </p:cNvSpPr>
          <p:nvPr>
            <p:ph type="title" hasCustomPrompt="1"/>
          </p:nvPr>
        </p:nvSpPr>
        <p:spPr>
          <a:xfrm>
            <a:off x="654669" y="823981"/>
            <a:ext cx="9331425" cy="359879"/>
          </a:xfrm>
        </p:spPr>
        <p:txBody>
          <a:bodyPr>
            <a:normAutofit/>
          </a:bodyPr>
          <a:lstStyle>
            <a:lvl1pPr>
              <a:defRPr sz="1800">
                <a:solidFill>
                  <a:schemeClr val="bg1"/>
                </a:solidFill>
              </a:defRPr>
            </a:lvl1pPr>
          </a:lstStyle>
          <a:p>
            <a:r>
              <a:rPr lang="en-US" dirty="0"/>
              <a:t>CLICK TO EDIT MASTER TITLE STYLE</a:t>
            </a:r>
            <a:endParaRPr lang="fi-FI" dirty="0"/>
          </a:p>
        </p:txBody>
      </p:sp>
      <p:sp>
        <p:nvSpPr>
          <p:cNvPr id="17" name="Content Placeholder 2">
            <a:extLst>
              <a:ext uri="{FF2B5EF4-FFF2-40B4-BE49-F238E27FC236}">
                <a16:creationId xmlns:a16="http://schemas.microsoft.com/office/drawing/2014/main" id="{7E176F6A-01A6-934C-8D67-45342515AD1B}"/>
              </a:ext>
            </a:extLst>
          </p:cNvPr>
          <p:cNvSpPr>
            <a:spLocks noGrp="1"/>
          </p:cNvSpPr>
          <p:nvPr>
            <p:ph sz="quarter" idx="15"/>
          </p:nvPr>
        </p:nvSpPr>
        <p:spPr>
          <a:xfrm>
            <a:off x="546652" y="1700213"/>
            <a:ext cx="10807148" cy="4320000"/>
          </a:xfrm>
          <a:prstGeom prst="rect">
            <a:avLst/>
          </a:prstGeo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xt Placeholder 18">
            <a:extLst>
              <a:ext uri="{FF2B5EF4-FFF2-40B4-BE49-F238E27FC236}">
                <a16:creationId xmlns:a16="http://schemas.microsoft.com/office/drawing/2014/main" id="{D2AF91DE-F1F2-C648-8839-8281FD2DDE4F}"/>
              </a:ext>
            </a:extLst>
          </p:cNvPr>
          <p:cNvSpPr>
            <a:spLocks noGrp="1"/>
          </p:cNvSpPr>
          <p:nvPr>
            <p:ph type="body" sz="quarter" idx="14"/>
          </p:nvPr>
        </p:nvSpPr>
        <p:spPr>
          <a:xfrm>
            <a:off x="10667998" y="437322"/>
            <a:ext cx="1082399" cy="1082399"/>
          </a:xfrm>
          <a:prstGeom prst="rect">
            <a:avLst/>
          </a:prstGeom>
          <a:blipFill dpi="0" rotWithShape="1">
            <a:blip r:embed="rId2">
              <a:extLst>
                <a:ext uri="{96DAC541-7B7A-43D3-8B79-37D633B846F1}">
                  <asvg:svgBlip xmlns="" xmlns:asvg="http://schemas.microsoft.com/office/drawing/2016/SVG/main" r:embed="rId3"/>
                </a:ext>
              </a:extLst>
            </a:blip>
            <a:srcRect/>
            <a:stretch>
              <a:fillRect/>
            </a:stretch>
          </a:blipFill>
        </p:spPr>
        <p:txBody>
          <a:bodyPr/>
          <a:lstStyle>
            <a:lvl1pPr>
              <a:defRPr>
                <a:noFill/>
              </a:defRPr>
            </a:lvl1pPr>
          </a:lstStyle>
          <a:p>
            <a:pPr lvl="0"/>
            <a:r>
              <a:rPr lang="fi-FI" smtClean="0"/>
              <a:t>Muokkaa tekstin perustyylejä</a:t>
            </a:r>
          </a:p>
        </p:txBody>
      </p:sp>
    </p:spTree>
    <p:extLst>
      <p:ext uri="{BB962C8B-B14F-4D97-AF65-F5344CB8AC3E}">
        <p14:creationId xmlns:p14="http://schemas.microsoft.com/office/powerpoint/2010/main" val="105013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a:xfrm>
            <a:off x="546652" y="6356350"/>
            <a:ext cx="2743200" cy="365125"/>
          </a:xfrm>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9" name="Title 1">
            <a:extLst>
              <a:ext uri="{FF2B5EF4-FFF2-40B4-BE49-F238E27FC236}">
                <a16:creationId xmlns:a16="http://schemas.microsoft.com/office/drawing/2014/main" id="{07DB8ED5-B92F-0249-8E3C-61B08A9EA072}"/>
              </a:ext>
            </a:extLst>
          </p:cNvPr>
          <p:cNvSpPr>
            <a:spLocks noGrp="1"/>
          </p:cNvSpPr>
          <p:nvPr>
            <p:ph type="title"/>
          </p:nvPr>
        </p:nvSpPr>
        <p:spPr>
          <a:xfrm>
            <a:off x="546652" y="2367278"/>
            <a:ext cx="4227129" cy="804322"/>
          </a:xfrm>
        </p:spPr>
        <p:txBody>
          <a:bodyPr/>
          <a:lstStyle>
            <a:lvl1pPr>
              <a:lnSpc>
                <a:spcPct val="100000"/>
              </a:lnSpc>
              <a:defRPr/>
            </a:lvl1pPr>
          </a:lstStyle>
          <a:p>
            <a:r>
              <a:rPr lang="fi-FI" smtClean="0"/>
              <a:t>Muokkaa perustyyl. napsautt.</a:t>
            </a:r>
            <a:endParaRPr lang="fi-FI" dirty="0"/>
          </a:p>
        </p:txBody>
      </p:sp>
      <p:pic>
        <p:nvPicPr>
          <p:cNvPr id="10" name="Picture 9">
            <a:extLst>
              <a:ext uri="{FF2B5EF4-FFF2-40B4-BE49-F238E27FC236}">
                <a16:creationId xmlns:a16="http://schemas.microsoft.com/office/drawing/2014/main" id="{EF9FA8AB-BB8B-FC4A-AF5D-635FF05DC168}"/>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10223500" y="491783"/>
            <a:ext cx="1415429" cy="1415429"/>
          </a:xfrm>
          <a:prstGeom prst="rect">
            <a:avLst/>
          </a:prstGeom>
        </p:spPr>
      </p:pic>
      <p:pic>
        <p:nvPicPr>
          <p:cNvPr id="14" name="Picture 13">
            <a:extLst>
              <a:ext uri="{FF2B5EF4-FFF2-40B4-BE49-F238E27FC236}">
                <a16:creationId xmlns:a16="http://schemas.microsoft.com/office/drawing/2014/main" id="{4A52BF82-C81F-0C4A-A82D-82CB307EC768}"/>
              </a:ext>
            </a:extLst>
          </p:cNvPr>
          <p:cNvPicPr>
            <a:picLocks noChangeAspect="1"/>
          </p:cNvPicPr>
          <p:nvPr userDrawn="1"/>
        </p:nvPicPr>
        <p:blipFill>
          <a:blip r:embed="rId4"/>
          <a:srcRect/>
          <a:stretch/>
        </p:blipFill>
        <p:spPr>
          <a:xfrm>
            <a:off x="5784230" y="2809622"/>
            <a:ext cx="5803898" cy="2889756"/>
          </a:xfrm>
          <a:prstGeom prst="rect">
            <a:avLst/>
          </a:prstGeom>
        </p:spPr>
      </p:pic>
      <p:sp>
        <p:nvSpPr>
          <p:cNvPr id="17" name="Text Placeholder 8">
            <a:extLst>
              <a:ext uri="{FF2B5EF4-FFF2-40B4-BE49-F238E27FC236}">
                <a16:creationId xmlns:a16="http://schemas.microsoft.com/office/drawing/2014/main" id="{ED9336C4-E310-BA4B-A124-ED4F9F01C849}"/>
              </a:ext>
            </a:extLst>
          </p:cNvPr>
          <p:cNvSpPr>
            <a:spLocks noGrp="1"/>
          </p:cNvSpPr>
          <p:nvPr>
            <p:ph type="body" sz="quarter" idx="13"/>
          </p:nvPr>
        </p:nvSpPr>
        <p:spPr>
          <a:xfrm>
            <a:off x="546652" y="4137706"/>
            <a:ext cx="4246562" cy="1252537"/>
          </a:xfrm>
          <a:prstGeom prst="rect">
            <a:avLst/>
          </a:prstGeom>
        </p:spPr>
        <p:txBody>
          <a:bodyPr/>
          <a:lstStyle>
            <a:lvl1pPr>
              <a:defRPr>
                <a:solidFill>
                  <a:schemeClr val="tx2"/>
                </a:solidFill>
              </a:defRPr>
            </a:lvl1pPr>
          </a:lstStyle>
          <a:p>
            <a:pPr lvl="0"/>
            <a:r>
              <a:rPr lang="fi-FI" smtClean="0"/>
              <a:t>Muokkaa tekstin perustyylejä</a:t>
            </a:r>
          </a:p>
        </p:txBody>
      </p:sp>
      <p:sp>
        <p:nvSpPr>
          <p:cNvPr id="22" name="Text Placeholder 21">
            <a:extLst>
              <a:ext uri="{FF2B5EF4-FFF2-40B4-BE49-F238E27FC236}">
                <a16:creationId xmlns:a16="http://schemas.microsoft.com/office/drawing/2014/main" id="{012D131F-40A5-7E4C-BE29-21F2CD793E29}"/>
              </a:ext>
            </a:extLst>
          </p:cNvPr>
          <p:cNvSpPr>
            <a:spLocks noGrp="1"/>
          </p:cNvSpPr>
          <p:nvPr>
            <p:ph type="body" sz="quarter" idx="14"/>
          </p:nvPr>
        </p:nvSpPr>
        <p:spPr>
          <a:xfrm>
            <a:off x="546652" y="3393375"/>
            <a:ext cx="4246562" cy="466725"/>
          </a:xfrm>
          <a:prstGeom prst="rect">
            <a:avLst/>
          </a:prstGeom>
        </p:spPr>
        <p:txBody>
          <a:bodyPr/>
          <a:lstStyle/>
          <a:p>
            <a:pPr lvl="0"/>
            <a:r>
              <a:rPr lang="fi-FI" smtClean="0"/>
              <a:t>Muokkaa tekstin perustyylejä</a:t>
            </a:r>
          </a:p>
        </p:txBody>
      </p:sp>
      <p:sp>
        <p:nvSpPr>
          <p:cNvPr id="27" name="Text Placeholder 8">
            <a:extLst>
              <a:ext uri="{FF2B5EF4-FFF2-40B4-BE49-F238E27FC236}">
                <a16:creationId xmlns:a16="http://schemas.microsoft.com/office/drawing/2014/main" id="{3FFDB904-AAFE-B246-99E3-E5C227AF87B7}"/>
              </a:ext>
            </a:extLst>
          </p:cNvPr>
          <p:cNvSpPr>
            <a:spLocks noGrp="1"/>
          </p:cNvSpPr>
          <p:nvPr>
            <p:ph type="body" sz="quarter" idx="17"/>
          </p:nvPr>
        </p:nvSpPr>
        <p:spPr>
          <a:xfrm>
            <a:off x="7397749" y="743884"/>
            <a:ext cx="2576514" cy="911225"/>
          </a:xfrm>
          <a:prstGeom prst="rect">
            <a:avLst/>
          </a:prstGeom>
        </p:spPr>
        <p:txBody>
          <a:bodyPr/>
          <a:lstStyle>
            <a:lvl1pPr algn="r">
              <a:lnSpc>
                <a:spcPct val="100000"/>
              </a:lnSpc>
              <a:spcBef>
                <a:spcPts val="0"/>
              </a:spcBef>
              <a:defRPr>
                <a:solidFill>
                  <a:schemeClr val="tx2"/>
                </a:solidFill>
              </a:defRPr>
            </a:lvl1pPr>
          </a:lstStyle>
          <a:p>
            <a:pPr lvl="0"/>
            <a:r>
              <a:rPr lang="fi-FI" smtClean="0"/>
              <a:t>Muokkaa tekstin perustyylejä</a:t>
            </a:r>
          </a:p>
        </p:txBody>
      </p:sp>
    </p:spTree>
    <p:extLst>
      <p:ext uri="{BB962C8B-B14F-4D97-AF65-F5344CB8AC3E}">
        <p14:creationId xmlns:p14="http://schemas.microsoft.com/office/powerpoint/2010/main" val="186583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7DA5-A0C9-1546-A846-5A051283CB70}"/>
              </a:ext>
            </a:extLst>
          </p:cNvPr>
          <p:cNvSpPr>
            <a:spLocks noGrp="1"/>
          </p:cNvSpPr>
          <p:nvPr>
            <p:ph type="title"/>
          </p:nvPr>
        </p:nvSpPr>
        <p:spPr>
          <a:xfrm>
            <a:off x="546652" y="365125"/>
            <a:ext cx="9877508" cy="1325563"/>
          </a:xfrm>
        </p:spPr>
        <p:txBody>
          <a:bodyPr/>
          <a:lstStyle/>
          <a:p>
            <a:r>
              <a:rPr lang="fi-FI" smtClean="0"/>
              <a:t>Muokkaa perustyyl. napsautt.</a:t>
            </a:r>
            <a:endParaRPr lang="fi-FI" dirty="0"/>
          </a:p>
        </p:txBody>
      </p:sp>
      <p:sp>
        <p:nvSpPr>
          <p:cNvPr id="3" name="Date Placeholder 2">
            <a:extLst>
              <a:ext uri="{FF2B5EF4-FFF2-40B4-BE49-F238E27FC236}">
                <a16:creationId xmlns:a16="http://schemas.microsoft.com/office/drawing/2014/main" id="{BF128CF5-6F1F-A342-BE32-9924394EC436}"/>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4" name="Footer Placeholder 3">
            <a:extLst>
              <a:ext uri="{FF2B5EF4-FFF2-40B4-BE49-F238E27FC236}">
                <a16:creationId xmlns:a16="http://schemas.microsoft.com/office/drawing/2014/main" id="{415B1B62-A26C-204B-8676-FD624DF0F403}"/>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229ACD7A-47DF-2543-9E2E-F30E90C7F4DA}"/>
              </a:ext>
            </a:extLst>
          </p:cNvPr>
          <p:cNvSpPr>
            <a:spLocks noGrp="1"/>
          </p:cNvSpPr>
          <p:nvPr>
            <p:ph type="sldNum" sz="quarter" idx="12"/>
          </p:nvPr>
        </p:nvSpPr>
        <p:spPr/>
        <p:txBody>
          <a:bodyPr/>
          <a:lstStyle/>
          <a:p>
            <a:fld id="{F6975956-C45A-444E-9050-E8F36A744109}" type="slidenum">
              <a:rPr lang="fi-FI" smtClean="0"/>
              <a:t>‹#›</a:t>
            </a:fld>
            <a:endParaRPr lang="fi-FI"/>
          </a:p>
        </p:txBody>
      </p:sp>
    </p:spTree>
    <p:extLst>
      <p:ext uri="{BB962C8B-B14F-4D97-AF65-F5344CB8AC3E}">
        <p14:creationId xmlns:p14="http://schemas.microsoft.com/office/powerpoint/2010/main" val="1491732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9AF49E-4591-9A48-8C26-07811A8516D2}"/>
              </a:ext>
            </a:extLst>
          </p:cNvPr>
          <p:cNvSpPr>
            <a:spLocks noGrp="1"/>
          </p:cNvSpPr>
          <p:nvPr>
            <p:ph type="dt" sz="half" idx="10"/>
          </p:nvPr>
        </p:nvSpPr>
        <p:spPr/>
        <p:txBody>
          <a:bodyPr/>
          <a:lstStyle/>
          <a:p>
            <a:fld id="{A415DF49-1446-7B45-AC41-8120F8712E53}" type="datetimeFigureOut">
              <a:rPr lang="fi-FI" smtClean="0"/>
              <a:t>27.4.2022</a:t>
            </a:fld>
            <a:endParaRPr lang="fi-FI" dirty="0"/>
          </a:p>
        </p:txBody>
      </p:sp>
      <p:sp>
        <p:nvSpPr>
          <p:cNvPr id="3" name="Footer Placeholder 2">
            <a:extLst>
              <a:ext uri="{FF2B5EF4-FFF2-40B4-BE49-F238E27FC236}">
                <a16:creationId xmlns:a16="http://schemas.microsoft.com/office/drawing/2014/main" id="{249727E1-70F4-F441-A512-427448FDAA3B}"/>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4E53B88B-353C-AA4B-BB7C-844EF0646EA2}"/>
              </a:ext>
            </a:extLst>
          </p:cNvPr>
          <p:cNvSpPr>
            <a:spLocks noGrp="1"/>
          </p:cNvSpPr>
          <p:nvPr>
            <p:ph type="sldNum" sz="quarter" idx="12"/>
          </p:nvPr>
        </p:nvSpPr>
        <p:spPr/>
        <p:txBody>
          <a:bodyPr/>
          <a:lstStyle/>
          <a:p>
            <a:fld id="{F6975956-C45A-444E-9050-E8F36A744109}" type="slidenum">
              <a:rPr lang="fi-FI" smtClean="0"/>
              <a:t>‹#›</a:t>
            </a:fld>
            <a:endParaRPr lang="fi-FI"/>
          </a:p>
        </p:txBody>
      </p:sp>
    </p:spTree>
    <p:extLst>
      <p:ext uri="{BB962C8B-B14F-4D97-AF65-F5344CB8AC3E}">
        <p14:creationId xmlns:p14="http://schemas.microsoft.com/office/powerpoint/2010/main" val="320434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7E1C8-DC2E-4D34-A34D-770ECC719D5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7C91A36-AD0A-4C93-AF2F-1190F766500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5A5213-9F67-4A40-80D7-4D559E614FCE}"/>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DF7A93E0-85CA-4692-8CCA-026AB11A3A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A2B4B5-2F0D-49F9-9446-22FEA92FD75C}"/>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3091600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Nosto kuvalla 3">
    <p:bg>
      <p:bgPr>
        <a:solidFill>
          <a:srgbClr val="C0D730"/>
        </a:solidFill>
        <a:effectLst/>
      </p:bgPr>
    </p:bg>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1AD8412E-669C-4746-87C8-F0EE0A323BAE}"/>
              </a:ext>
            </a:extLst>
          </p:cNvPr>
          <p:cNvGrpSpPr/>
          <p:nvPr/>
        </p:nvGrpSpPr>
        <p:grpSpPr bwMode="white">
          <a:xfrm>
            <a:off x="-1200" y="0"/>
            <a:ext cx="12194400" cy="6876000"/>
            <a:chOff x="-1200" y="0"/>
            <a:chExt cx="12194400" cy="6876000"/>
          </a:xfrm>
        </p:grpSpPr>
        <p:sp>
          <p:nvSpPr>
            <p:cNvPr id="9" name="Suorakulmio 8">
              <a:extLst>
                <a:ext uri="{FF2B5EF4-FFF2-40B4-BE49-F238E27FC236}">
                  <a16:creationId xmlns:a16="http://schemas.microsoft.com/office/drawing/2014/main" id="{13144EF5-5E94-4B79-A515-019B41793EB4}"/>
                </a:ext>
              </a:extLst>
            </p:cNvPr>
            <p:cNvSpPr/>
            <p:nvPr/>
          </p:nvSpPr>
          <p:spPr bwMode="white">
            <a:xfrm>
              <a:off x="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Suorakulmio 9">
              <a:extLst>
                <a:ext uri="{FF2B5EF4-FFF2-40B4-BE49-F238E27FC236}">
                  <a16:creationId xmlns:a16="http://schemas.microsoft.com/office/drawing/2014/main" id="{6B1668B1-5B74-4E43-9AAA-694D4F7B4789}"/>
                </a:ext>
              </a:extLst>
            </p:cNvPr>
            <p:cNvSpPr/>
            <p:nvPr/>
          </p:nvSpPr>
          <p:spPr bwMode="white">
            <a:xfrm>
              <a:off x="11832000" y="0"/>
              <a:ext cx="360000" cy="6876000"/>
            </a:xfrm>
            <a:prstGeom prst="rect">
              <a:avLst/>
            </a:prstGeom>
            <a:solidFill>
              <a:srgbClr val="FFFFF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Suorakulmio 10">
              <a:extLst>
                <a:ext uri="{FF2B5EF4-FFF2-40B4-BE49-F238E27FC236}">
                  <a16:creationId xmlns:a16="http://schemas.microsoft.com/office/drawing/2014/main" id="{49D38E22-EE08-4DBE-BFEF-9FA773AEA493}"/>
                </a:ext>
              </a:extLst>
            </p:cNvPr>
            <p:cNvSpPr/>
            <p:nvPr/>
          </p:nvSpPr>
          <p:spPr bwMode="white">
            <a:xfrm>
              <a:off x="0" y="0"/>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uorakulmio 11">
              <a:extLst>
                <a:ext uri="{FF2B5EF4-FFF2-40B4-BE49-F238E27FC236}">
                  <a16:creationId xmlns:a16="http://schemas.microsoft.com/office/drawing/2014/main" id="{8A72D339-FAAE-45F7-BAA5-FF14B27BCF6D}"/>
                </a:ext>
              </a:extLst>
            </p:cNvPr>
            <p:cNvSpPr/>
            <p:nvPr/>
          </p:nvSpPr>
          <p:spPr bwMode="white">
            <a:xfrm>
              <a:off x="-1200" y="6514055"/>
              <a:ext cx="12193200" cy="360000"/>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13" name="Kuva 12">
            <a:extLst>
              <a:ext uri="{FF2B5EF4-FFF2-40B4-BE49-F238E27FC236}">
                <a16:creationId xmlns:a16="http://schemas.microsoft.com/office/drawing/2014/main" id="{D16CA927-AF75-4D00-8036-52D86266B49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6000" y="5544000"/>
            <a:ext cx="1350000" cy="540000"/>
          </a:xfrm>
          <a:prstGeom prst="rect">
            <a:avLst/>
          </a:prstGeom>
        </p:spPr>
      </p:pic>
      <p:sp>
        <p:nvSpPr>
          <p:cNvPr id="14" name="Otsikko 1">
            <a:extLst>
              <a:ext uri="{FF2B5EF4-FFF2-40B4-BE49-F238E27FC236}">
                <a16:creationId xmlns:a16="http://schemas.microsoft.com/office/drawing/2014/main" id="{C66D6349-4BE0-4E10-84F8-1471884C2021}"/>
              </a:ext>
            </a:extLst>
          </p:cNvPr>
          <p:cNvSpPr>
            <a:spLocks noGrp="1"/>
          </p:cNvSpPr>
          <p:nvPr>
            <p:ph type="title"/>
          </p:nvPr>
        </p:nvSpPr>
        <p:spPr>
          <a:xfrm>
            <a:off x="930204" y="1844824"/>
            <a:ext cx="5387469" cy="2664296"/>
          </a:xfrm>
        </p:spPr>
        <p:txBody>
          <a:bodyPr anchor="t"/>
          <a:lstStyle>
            <a:lvl1pPr algn="l">
              <a:defRPr sz="2800">
                <a:solidFill>
                  <a:schemeClr val="accent5"/>
                </a:solidFill>
              </a:defRPr>
            </a:lvl1pPr>
          </a:lstStyle>
          <a:p>
            <a:r>
              <a:rPr lang="fi-FI" smtClean="0"/>
              <a:t>Muokkaa perustyyl. napsautt.</a:t>
            </a:r>
            <a:endParaRPr lang="fi-FI" dirty="0"/>
          </a:p>
        </p:txBody>
      </p:sp>
      <p:pic>
        <p:nvPicPr>
          <p:cNvPr id="16" name="Kuva 15" descr="Kuva, joka sisältää kohteen lelu, LEGO&#10;&#10;Kuvaus luotu, korkea luotettavuus">
            <a:extLst>
              <a:ext uri="{FF2B5EF4-FFF2-40B4-BE49-F238E27FC236}">
                <a16:creationId xmlns:a16="http://schemas.microsoft.com/office/drawing/2014/main" id="{8576ED77-6628-4FB2-8A0F-59BFB080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3563" y="1005633"/>
            <a:ext cx="6147162" cy="4560395"/>
          </a:xfrm>
          <a:prstGeom prst="rect">
            <a:avLst/>
          </a:prstGeom>
        </p:spPr>
      </p:pic>
      <p:sp>
        <p:nvSpPr>
          <p:cNvPr id="2" name="Päivämäärän paikkamerkki 1">
            <a:extLst>
              <a:ext uri="{FF2B5EF4-FFF2-40B4-BE49-F238E27FC236}">
                <a16:creationId xmlns:a16="http://schemas.microsoft.com/office/drawing/2014/main" id="{FC2DF8F2-B7EF-426A-BCDF-AEDE4F5457CE}"/>
              </a:ext>
            </a:extLst>
          </p:cNvPr>
          <p:cNvSpPr>
            <a:spLocks noGrp="1"/>
          </p:cNvSpPr>
          <p:nvPr>
            <p:ph type="dt" sz="half" idx="10"/>
          </p:nvPr>
        </p:nvSpPr>
        <p:spPr/>
        <p:txBody>
          <a:bodyPr/>
          <a:lstStyle>
            <a:lvl1pPr>
              <a:defRPr>
                <a:noFill/>
              </a:defRPr>
            </a:lvl1pPr>
          </a:lstStyle>
          <a:p>
            <a:fld id="{6D0597FF-B15C-478B-806A-46F078B9172E}" type="datetimeFigureOut">
              <a:rPr lang="fi-FI" smtClean="0"/>
              <a:t>27.4.2022</a:t>
            </a:fld>
            <a:endParaRPr lang="fi-FI"/>
          </a:p>
        </p:txBody>
      </p:sp>
      <p:sp>
        <p:nvSpPr>
          <p:cNvPr id="3" name="Alatunnisteen paikkamerkki 2">
            <a:extLst>
              <a:ext uri="{FF2B5EF4-FFF2-40B4-BE49-F238E27FC236}">
                <a16:creationId xmlns:a16="http://schemas.microsoft.com/office/drawing/2014/main" id="{77B9DB7C-FAA7-4BC8-9966-D570CCE50825}"/>
              </a:ext>
            </a:extLst>
          </p:cNvPr>
          <p:cNvSpPr>
            <a:spLocks noGrp="1"/>
          </p:cNvSpPr>
          <p:nvPr>
            <p:ph type="ftr" sz="quarter" idx="11"/>
          </p:nvPr>
        </p:nvSpPr>
        <p:spPr/>
        <p:txBody>
          <a:bodyPr/>
          <a:lstStyle>
            <a:lvl1pPr>
              <a:defRPr>
                <a:noFill/>
              </a:defRPr>
            </a:lvl1pPr>
          </a:lstStyle>
          <a:p>
            <a:endParaRPr lang="fi-FI"/>
          </a:p>
        </p:txBody>
      </p:sp>
      <p:sp>
        <p:nvSpPr>
          <p:cNvPr id="4" name="Dian numeron paikkamerkki 3">
            <a:extLst>
              <a:ext uri="{FF2B5EF4-FFF2-40B4-BE49-F238E27FC236}">
                <a16:creationId xmlns:a16="http://schemas.microsoft.com/office/drawing/2014/main" id="{292213D3-446C-4EC0-AB9E-E4254141BCAC}"/>
              </a:ext>
            </a:extLst>
          </p:cNvPr>
          <p:cNvSpPr>
            <a:spLocks noGrp="1"/>
          </p:cNvSpPr>
          <p:nvPr>
            <p:ph type="sldNum" sz="quarter" idx="12"/>
          </p:nvPr>
        </p:nvSpPr>
        <p:spPr/>
        <p:txBody>
          <a:bodyPr/>
          <a:lstStyle>
            <a:lvl1pPr>
              <a:defRPr>
                <a:noFill/>
              </a:defRPr>
            </a:lvl1pPr>
          </a:lstStyle>
          <a:p>
            <a:fld id="{BD203905-F3B0-43F6-BDA5-3D4BF3CA8340}" type="slidenum">
              <a:rPr lang="fi-FI" smtClean="0"/>
              <a:t>‹#›</a:t>
            </a:fld>
            <a:endParaRPr lang="fi-FI"/>
          </a:p>
        </p:txBody>
      </p:sp>
    </p:spTree>
    <p:extLst>
      <p:ext uri="{BB962C8B-B14F-4D97-AF65-F5344CB8AC3E}">
        <p14:creationId xmlns:p14="http://schemas.microsoft.com/office/powerpoint/2010/main" val="153289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293980-8E95-4DFF-92AE-8F7C37ECDE0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72FF642-25AB-44DF-B9CE-89A0CE9C86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6C8E9EA-E8E9-4368-B4E3-DC93A4426FBF}"/>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F27F09BA-06AD-4BA8-8F2E-3E376E60C09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C0FFC42-0076-4D51-8C6B-29025D65D9D0}"/>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3924576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F7E1C8-DC2E-4D34-A34D-770ECC719D5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7C91A36-AD0A-4C93-AF2F-1190F766500A}"/>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5A5213-9F67-4A40-80D7-4D559E614FCE}"/>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DF7A93E0-85CA-4692-8CCA-026AB11A3A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A2B4B5-2F0D-49F9-9446-22FEA92FD75C}"/>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3215484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7CD32A-30E2-4C72-AE0F-4B182F387A5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D862256D-B77C-4308-9406-6AD7AEAF4A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0281223-E202-4C5B-96C6-3CD6CD1DEB5C}"/>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75405847-6B96-4B55-BFD2-3295D51E953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B367D6-6396-43B1-9C99-D97616B9DB82}"/>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2565366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5FC17A-C13B-EA4B-A13F-D71D70E29CC0}"/>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7812B73A-2FF0-4A4E-928B-83ACA74309A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3081960-CB85-5A4C-8D63-CDE4529F2D3A}"/>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7" name="Picture Placeholder 24">
            <a:extLst>
              <a:ext uri="{FF2B5EF4-FFF2-40B4-BE49-F238E27FC236}">
                <a16:creationId xmlns:a16="http://schemas.microsoft.com/office/drawing/2014/main" id="{44825299-1CBC-8E49-8EA6-1AD20B4261D1}"/>
              </a:ext>
            </a:extLst>
          </p:cNvPr>
          <p:cNvSpPr>
            <a:spLocks noGrp="1"/>
          </p:cNvSpPr>
          <p:nvPr>
            <p:ph type="pic" sz="quarter" idx="15"/>
          </p:nvPr>
        </p:nvSpPr>
        <p:spPr>
          <a:xfrm>
            <a:off x="6493404" y="640821"/>
            <a:ext cx="4860396" cy="5504804"/>
          </a:xfrm>
          <a:prstGeom prst="rect">
            <a:avLst/>
          </a:prstGeom>
          <a:noFill/>
        </p:spPr>
        <p:txBody>
          <a:bodyPr/>
          <a:lstStyle>
            <a:lvl1pPr>
              <a:defRPr>
                <a:noFill/>
              </a:defRPr>
            </a:lvl1pPr>
          </a:lstStyle>
          <a:p>
            <a:r>
              <a:rPr lang="fi-FI" smtClean="0"/>
              <a:t>Lisää kuva napsauttamalla kuvaketta</a:t>
            </a:r>
            <a:endParaRPr lang="fi-FI"/>
          </a:p>
        </p:txBody>
      </p:sp>
      <p:sp>
        <p:nvSpPr>
          <p:cNvPr id="8" name="Title 1">
            <a:extLst>
              <a:ext uri="{FF2B5EF4-FFF2-40B4-BE49-F238E27FC236}">
                <a16:creationId xmlns:a16="http://schemas.microsoft.com/office/drawing/2014/main" id="{C2727F43-1C8F-B34C-95DC-3285FA52D25C}"/>
              </a:ext>
            </a:extLst>
          </p:cNvPr>
          <p:cNvSpPr>
            <a:spLocks noGrp="1"/>
          </p:cNvSpPr>
          <p:nvPr>
            <p:ph type="title"/>
          </p:nvPr>
        </p:nvSpPr>
        <p:spPr>
          <a:xfrm>
            <a:off x="546652" y="640821"/>
            <a:ext cx="5765526" cy="1325563"/>
          </a:xfrm>
        </p:spPr>
        <p:txBody>
          <a:bodyPr/>
          <a:lstStyle/>
          <a:p>
            <a:r>
              <a:rPr lang="fi-FI" smtClean="0"/>
              <a:t>Muokkaa perustyyl. napsautt.</a:t>
            </a:r>
            <a:endParaRPr lang="fi-FI" dirty="0"/>
          </a:p>
        </p:txBody>
      </p:sp>
      <p:sp>
        <p:nvSpPr>
          <p:cNvPr id="9" name="Text Placeholder 9">
            <a:extLst>
              <a:ext uri="{FF2B5EF4-FFF2-40B4-BE49-F238E27FC236}">
                <a16:creationId xmlns:a16="http://schemas.microsoft.com/office/drawing/2014/main" id="{B7F56288-4DF8-1C44-A834-6C9DA451A8CB}"/>
              </a:ext>
            </a:extLst>
          </p:cNvPr>
          <p:cNvSpPr>
            <a:spLocks noGrp="1"/>
          </p:cNvSpPr>
          <p:nvPr>
            <p:ph type="body" sz="quarter" idx="13"/>
          </p:nvPr>
        </p:nvSpPr>
        <p:spPr>
          <a:xfrm>
            <a:off x="546652" y="2365513"/>
            <a:ext cx="5765526" cy="3780112"/>
          </a:xfrm>
          <a:prstGeom prst="rect">
            <a:avLst/>
          </a:prstGeom>
        </p:spPr>
        <p:txBody>
          <a:bodyPr>
            <a:normAutofit/>
          </a:bodyPr>
          <a:lstStyle>
            <a:lvl1pPr marL="274638" indent="-274638">
              <a:lnSpc>
                <a:spcPct val="100000"/>
              </a:lnSpc>
              <a:spcBef>
                <a:spcPts val="0"/>
              </a:spcBef>
              <a:buClr>
                <a:srgbClr val="53565A"/>
              </a:buClr>
              <a:buFont typeface="Arial" panose="020B0604020202020204" pitchFamily="34" charset="0"/>
              <a:buChar char="•"/>
              <a:tabLst/>
              <a:defRPr sz="3000" b="1" i="0">
                <a:solidFill>
                  <a:schemeClr val="tx2"/>
                </a:solidFill>
                <a:latin typeface="Myriad Pro" panose="020B0503030403020204" pitchFamily="34" charset="0"/>
              </a:defRPr>
            </a:lvl1pPr>
          </a:lstStyle>
          <a:p>
            <a:pPr lvl="0"/>
            <a:r>
              <a:rPr lang="fi-FI" smtClean="0"/>
              <a:t>Muokkaa tekstin perustyylejä</a:t>
            </a:r>
          </a:p>
        </p:txBody>
      </p:sp>
      <p:sp>
        <p:nvSpPr>
          <p:cNvPr id="11" name="Text Placeholder 18">
            <a:extLst>
              <a:ext uri="{FF2B5EF4-FFF2-40B4-BE49-F238E27FC236}">
                <a16:creationId xmlns:a16="http://schemas.microsoft.com/office/drawing/2014/main" id="{64AD0898-3F5B-174A-B937-25407F4E96CF}"/>
              </a:ext>
            </a:extLst>
          </p:cNvPr>
          <p:cNvSpPr>
            <a:spLocks noGrp="1"/>
          </p:cNvSpPr>
          <p:nvPr>
            <p:ph type="body" sz="quarter" idx="14"/>
          </p:nvPr>
        </p:nvSpPr>
        <p:spPr>
          <a:xfrm>
            <a:off x="10667998" y="437322"/>
            <a:ext cx="1082399" cy="1082399"/>
          </a:xfrm>
          <a:prstGeom prst="rect">
            <a:avLst/>
          </a:prstGeom>
          <a:blipFill dpi="0" rotWithShape="1">
            <a:blip r:embed="rId2">
              <a:extLst>
                <a:ext uri="{96DAC541-7B7A-43D3-8B79-37D633B846F1}">
                  <asvg:svgBlip xmlns="" xmlns:asvg="http://schemas.microsoft.com/office/drawing/2016/SVG/main" r:embed="rId3"/>
                </a:ext>
              </a:extLst>
            </a:blip>
            <a:srcRect/>
            <a:stretch>
              <a:fillRect/>
            </a:stretch>
          </a:blipFill>
        </p:spPr>
        <p:txBody>
          <a:bodyPr/>
          <a:lstStyle>
            <a:lvl1pPr>
              <a:defRPr>
                <a:noFill/>
              </a:defRPr>
            </a:lvl1pPr>
          </a:lstStyle>
          <a:p>
            <a:pPr lvl="0"/>
            <a:r>
              <a:rPr lang="fi-FI" smtClean="0"/>
              <a:t>Muokkaa tekstin perustyylejä</a:t>
            </a:r>
          </a:p>
        </p:txBody>
      </p:sp>
    </p:spTree>
    <p:extLst>
      <p:ext uri="{BB962C8B-B14F-4D97-AF65-F5344CB8AC3E}">
        <p14:creationId xmlns:p14="http://schemas.microsoft.com/office/powerpoint/2010/main" val="990203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23BEC1F-7E69-469E-B5DB-C13F0E4A265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72F0D84-B6FA-4795-9824-E22E12F21A1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E662BAB-C88A-4F1A-85B8-ABFBBBCBD121}"/>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C2F7CC1-FEEC-4005-B6B2-0F5A8072D17D}"/>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6" name="Alatunnisteen paikkamerkki 5">
            <a:extLst>
              <a:ext uri="{FF2B5EF4-FFF2-40B4-BE49-F238E27FC236}">
                <a16:creationId xmlns:a16="http://schemas.microsoft.com/office/drawing/2014/main" id="{75566146-5EC0-4D11-8824-A7EDEBCDB5E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616A888-F468-4099-8AE5-95FE0B22A81D}"/>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148239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05F4BF-8082-4915-A0A0-865947B5EAD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935A693-7AB9-495C-8B49-BC81C50DDA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DEC5879-3FFB-484E-B52B-C52B0214502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AFE5F28-083B-4807-89F1-5F4DBDB4D5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5B22EB29-519B-4ECB-9ABA-445F9C83445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8A674D70-16C4-4910-AEE8-4B0060256C15}"/>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8" name="Alatunnisteen paikkamerkki 7">
            <a:extLst>
              <a:ext uri="{FF2B5EF4-FFF2-40B4-BE49-F238E27FC236}">
                <a16:creationId xmlns:a16="http://schemas.microsoft.com/office/drawing/2014/main" id="{39BEA9A0-BAF4-490C-9136-09EF719ACC2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87B81-2D3A-4BBB-9E65-4104D2C30DA1}"/>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792855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268161-E04C-433D-832C-6B536EA6853D}"/>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A23040B-0C0B-4A3D-914B-685937F7B531}"/>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4" name="Alatunnisteen paikkamerkki 3">
            <a:extLst>
              <a:ext uri="{FF2B5EF4-FFF2-40B4-BE49-F238E27FC236}">
                <a16:creationId xmlns:a16="http://schemas.microsoft.com/office/drawing/2014/main" id="{285A0F82-9678-448D-95CB-DC650DA1D2E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8C49D3D-BB4D-465E-B2E4-A1B0B763318A}"/>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1166409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33DC02C-639B-4FBA-A0AA-6FAAD1178045}"/>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3" name="Alatunnisteen paikkamerkki 2">
            <a:extLst>
              <a:ext uri="{FF2B5EF4-FFF2-40B4-BE49-F238E27FC236}">
                <a16:creationId xmlns:a16="http://schemas.microsoft.com/office/drawing/2014/main" id="{E6347086-0CEC-4418-A3A0-3A9780D3BC6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BBD4E17-6ED8-4AF7-8E51-A7815BBBA8DC}"/>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155522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F35A47-9753-4B6A-8088-7C4DDC2A76D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1772B1B-FA7B-4F87-B01C-709A7CCD8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8A526FF-C83B-4824-9F06-EF48A7890C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869A46A-EE8B-49C3-86F9-4ADF9F188493}"/>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6" name="Alatunnisteen paikkamerkki 5">
            <a:extLst>
              <a:ext uri="{FF2B5EF4-FFF2-40B4-BE49-F238E27FC236}">
                <a16:creationId xmlns:a16="http://schemas.microsoft.com/office/drawing/2014/main" id="{5E7D7F94-4882-4B85-B44E-E506B7C0F44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041E706-7782-4B3E-966A-01D2C6DFAB46}"/>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215592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9A0CF5-0CCB-4BBD-B2BC-2AAD5822EFE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608C3B2-A685-428E-8F4F-A7DE3D94E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DFCDD23-4B54-404E-8DF9-352092D3FE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84A4AEB-860E-406B-A4D3-80860757A549}"/>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6" name="Alatunnisteen paikkamerkki 5">
            <a:extLst>
              <a:ext uri="{FF2B5EF4-FFF2-40B4-BE49-F238E27FC236}">
                <a16:creationId xmlns:a16="http://schemas.microsoft.com/office/drawing/2014/main" id="{47842009-2100-453A-B026-612D47FA4B8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27C3874-2A4F-4929-901E-03E2E0C59514}"/>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3058253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B2AC3A-842F-45F3-8B94-2E24A1084D11}"/>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FD718F39-3F53-4F68-82FD-B7391FF2F7D0}"/>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7A710A6-5081-4FA7-950D-3787F2EE29AC}"/>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9B1B6DA3-0227-42C1-927C-8A5C2697292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90152F8-6F6E-4561-AD88-D9A4825D7F19}"/>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408346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51AE9E46-EF64-49E8-88F6-56C16E68037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166CE6E-935D-4B58-AA31-9E1281DEF51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5E27034-D879-4729-B32B-90F27A0FF68F}"/>
              </a:ext>
            </a:extLst>
          </p:cNvPr>
          <p:cNvSpPr>
            <a:spLocks noGrp="1"/>
          </p:cNvSpPr>
          <p:nvPr>
            <p:ph type="dt" sz="half" idx="10"/>
          </p:nvPr>
        </p:nvSpPr>
        <p:spPr/>
        <p:txBody>
          <a:body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8B2F3705-EF33-410E-90E0-E5FFFB735C9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263E0B5-AEBF-4CE2-A746-F9D84588A2B2}"/>
              </a:ext>
            </a:extLst>
          </p:cNvPr>
          <p:cNvSpPr>
            <a:spLocks noGrp="1"/>
          </p:cNvSpPr>
          <p:nvPr>
            <p:ph type="sldNum" sz="quarter" idx="12"/>
          </p:nvPr>
        </p:nvSpPr>
        <p:spPr/>
        <p:txBody>
          <a:bodyPr/>
          <a:lstStyle/>
          <a:p>
            <a:fld id="{3BA5895A-FC38-42A1-9008-634373CCDA00}" type="slidenum">
              <a:rPr lang="fi-FI" smtClean="0"/>
              <a:t>‹#›</a:t>
            </a:fld>
            <a:endParaRPr lang="fi-FI"/>
          </a:p>
        </p:txBody>
      </p:sp>
    </p:spTree>
    <p:extLst>
      <p:ext uri="{BB962C8B-B14F-4D97-AF65-F5344CB8AC3E}">
        <p14:creationId xmlns:p14="http://schemas.microsoft.com/office/powerpoint/2010/main" val="376615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719998" y="360000"/>
            <a:ext cx="9694662" cy="1008000"/>
          </a:xfrm>
        </p:spPr>
        <p:txBody>
          <a:bodyPr/>
          <a:lstStyle>
            <a:lvl1pPr>
              <a:defRPr/>
            </a:lvl1pPr>
          </a:lstStyle>
          <a:p>
            <a:r>
              <a:rPr lang="en-GB" err="1"/>
              <a:t>Lisää</a:t>
            </a:r>
            <a:r>
              <a:rPr lang="en-GB"/>
              <a:t> </a:t>
            </a:r>
            <a:r>
              <a:rPr lang="en-GB" err="1"/>
              <a:t>otsikko</a:t>
            </a:r>
            <a:r>
              <a:rPr lang="en-GB"/>
              <a:t> </a:t>
            </a:r>
            <a:r>
              <a:rPr lang="en-GB" err="1"/>
              <a:t>napsauttamalla</a:t>
            </a:r>
            <a:endParaRPr lang="fi-FI"/>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720724" y="1476000"/>
            <a:ext cx="4667602" cy="4680000"/>
          </a:xfrm>
          <a:prstGeom prst="rect">
            <a:avLst/>
          </a:prstGeom>
        </p:spPr>
        <p:txBody>
          <a:bodyPr/>
          <a:lstStyle>
            <a:lvl1pPr>
              <a:defRPr sz="2800"/>
            </a:lvl1pPr>
            <a:lvl2pPr>
              <a:defRPr/>
            </a:lvl2pPr>
            <a:lvl3pPr>
              <a:defRPr/>
            </a:lvl3pPr>
            <a:lvl4pPr>
              <a:defRPr/>
            </a:lvl4pPr>
            <a:lvl5pPr>
              <a:defRPr/>
            </a:lvl5pPr>
          </a:lstStyle>
          <a:p>
            <a:pPr lvl="0"/>
            <a:r>
              <a:rPr lang="en-US" err="1"/>
              <a:t>Lisää</a:t>
            </a:r>
            <a:r>
              <a:rPr lang="en-US"/>
              <a:t> </a:t>
            </a:r>
            <a:r>
              <a:rPr lang="en-US" err="1"/>
              <a:t>tekstiä</a:t>
            </a:r>
            <a:r>
              <a:rPr lang="en-US"/>
              <a:t> </a:t>
            </a:r>
            <a:r>
              <a:rPr lang="en-US" err="1"/>
              <a:t>napsauttamalla</a:t>
            </a:r>
            <a:endParaRPr lang="en-US"/>
          </a:p>
          <a:p>
            <a:pPr lvl="1"/>
            <a:r>
              <a:rPr lang="en-US" err="1"/>
              <a:t>Tekstitaso</a:t>
            </a:r>
            <a:r>
              <a:rPr lang="en-US"/>
              <a:t> 2</a:t>
            </a:r>
          </a:p>
          <a:p>
            <a:pPr lvl="2"/>
            <a:r>
              <a:rPr lang="en-US" err="1"/>
              <a:t>Tekstitaso</a:t>
            </a:r>
            <a:r>
              <a:rPr lang="en-US"/>
              <a:t> 3</a:t>
            </a:r>
          </a:p>
          <a:p>
            <a:pPr lvl="3"/>
            <a:r>
              <a:rPr lang="en-US" err="1"/>
              <a:t>Tekstitaso</a:t>
            </a:r>
            <a:r>
              <a:rPr lang="en-US"/>
              <a:t> 4</a:t>
            </a:r>
          </a:p>
          <a:p>
            <a:pPr lvl="4"/>
            <a:r>
              <a:rPr lang="en-US" err="1"/>
              <a:t>Tekstitaso</a:t>
            </a:r>
            <a:r>
              <a:rPr lang="en-US"/>
              <a:t> 5</a:t>
            </a:r>
            <a:endParaRPr lang="en-GB"/>
          </a:p>
        </p:txBody>
      </p:sp>
      <p:grpSp>
        <p:nvGrpSpPr>
          <p:cNvPr id="19" name="Ryhmä 18">
            <a:extLst>
              <a:ext uri="{FF2B5EF4-FFF2-40B4-BE49-F238E27FC236}">
                <a16:creationId xmlns:a16="http://schemas.microsoft.com/office/drawing/2014/main" id="{AB8EDD1E-8E32-436E-96DE-F37752640107}"/>
              </a:ext>
              <a:ext uri="{C183D7F6-B498-43B3-948B-1728B52AA6E4}">
                <adec:decorative xmlns="" xmlns:adec="http://schemas.microsoft.com/office/drawing/2017/decorative" val="1"/>
              </a:ext>
            </a:extLst>
          </p:cNvPr>
          <p:cNvGrpSpPr/>
          <p:nvPr userDrawn="1"/>
        </p:nvGrpSpPr>
        <p:grpSpPr>
          <a:xfrm>
            <a:off x="6103300" y="1677924"/>
            <a:ext cx="4270567" cy="4270567"/>
            <a:chOff x="6103300" y="1677924"/>
            <a:chExt cx="4270567" cy="4270567"/>
          </a:xfrm>
        </p:grpSpPr>
        <p:sp>
          <p:nvSpPr>
            <p:cNvPr id="11" name="Ellipsi 10">
              <a:extLst>
                <a:ext uri="{FF2B5EF4-FFF2-40B4-BE49-F238E27FC236}">
                  <a16:creationId xmlns:a16="http://schemas.microsoft.com/office/drawing/2014/main" id="{2A867D44-5CC3-40AC-ACB0-5535EE8603D9}"/>
                </a:ext>
              </a:extLst>
            </p:cNvPr>
            <p:cNvSpPr/>
            <p:nvPr userDrawn="1"/>
          </p:nvSpPr>
          <p:spPr>
            <a:xfrm>
              <a:off x="6103300" y="1677924"/>
              <a:ext cx="4270567" cy="4270567"/>
            </a:xfrm>
            <a:prstGeom prst="ellipse">
              <a:avLst/>
            </a:prstGeom>
            <a:solidFill>
              <a:srgbClr val="D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Ellipsi 15">
              <a:extLst>
                <a:ext uri="{FF2B5EF4-FFF2-40B4-BE49-F238E27FC236}">
                  <a16:creationId xmlns:a16="http://schemas.microsoft.com/office/drawing/2014/main" id="{4408DC33-18EC-46B3-BF46-302385D845A9}"/>
                </a:ext>
              </a:extLst>
            </p:cNvPr>
            <p:cNvSpPr/>
            <p:nvPr userDrawn="1"/>
          </p:nvSpPr>
          <p:spPr>
            <a:xfrm>
              <a:off x="6298920" y="1874520"/>
              <a:ext cx="3896640" cy="3896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10" name="Kuvan paikkamerkki 9">
            <a:extLst>
              <a:ext uri="{FF2B5EF4-FFF2-40B4-BE49-F238E27FC236}">
                <a16:creationId xmlns:a16="http://schemas.microsoft.com/office/drawing/2014/main" id="{7E8A17C8-B49A-4DC6-9488-A880DF42D26A}"/>
              </a:ext>
              <a:ext uri="{C183D7F6-B498-43B3-948B-1728B52AA6E4}">
                <adec:decorative xmlns="" xmlns:adec="http://schemas.microsoft.com/office/drawing/2017/decorative" val="1"/>
              </a:ext>
            </a:extLst>
          </p:cNvPr>
          <p:cNvSpPr>
            <a:spLocks noGrp="1"/>
          </p:cNvSpPr>
          <p:nvPr>
            <p:ph type="pic" sz="quarter" idx="17"/>
          </p:nvPr>
        </p:nvSpPr>
        <p:spPr>
          <a:xfrm>
            <a:off x="6369269" y="1941410"/>
            <a:ext cx="3752890" cy="3756127"/>
          </a:xfrm>
          <a:prstGeom prst="ellipse">
            <a:avLst/>
          </a:prstGeom>
          <a:solidFill>
            <a:schemeClr val="bg1">
              <a:lumMod val="95000"/>
            </a:schemeClr>
          </a:solidFill>
          <a:ln>
            <a:noFill/>
          </a:ln>
        </p:spPr>
        <p:txBody>
          <a:bodyPr anchor="ctr" anchorCtr="0"/>
          <a:lstStyle>
            <a:lvl1pPr algn="ctr">
              <a:buNone/>
              <a:defRPr sz="1800" b="1" i="1">
                <a:solidFill>
                  <a:schemeClr val="tx1"/>
                </a:solidFill>
                <a:latin typeface="Arial" panose="020B0604020202020204" pitchFamily="34" charset="0"/>
                <a:cs typeface="Arial" panose="020B0604020202020204" pitchFamily="34" charset="0"/>
              </a:defRPr>
            </a:lvl1pPr>
          </a:lstStyle>
          <a:p>
            <a:r>
              <a:rPr lang="en-GB"/>
              <a:t>Click icon to add picture</a:t>
            </a:r>
            <a:endParaRPr lang="fi-FI"/>
          </a:p>
        </p:txBody>
      </p:sp>
      <p:sp>
        <p:nvSpPr>
          <p:cNvPr id="18" name="Tekstin paikkamerkki 17">
            <a:extLst>
              <a:ext uri="{FF2B5EF4-FFF2-40B4-BE49-F238E27FC236}">
                <a16:creationId xmlns:a16="http://schemas.microsoft.com/office/drawing/2014/main" id="{89AAB905-20DB-4D2C-91BD-D74BA3A26C63}"/>
              </a:ext>
              <a:ext uri="{C183D7F6-B498-43B3-948B-1728B52AA6E4}">
                <adec:decorative xmlns="" xmlns:adec="http://schemas.microsoft.com/office/drawing/2017/decorative" val="1"/>
              </a:ext>
            </a:extLst>
          </p:cNvPr>
          <p:cNvSpPr>
            <a:spLocks noGrp="1"/>
          </p:cNvSpPr>
          <p:nvPr>
            <p:ph type="body" sz="quarter" idx="18" hasCustomPrompt="1"/>
          </p:nvPr>
        </p:nvSpPr>
        <p:spPr>
          <a:xfrm>
            <a:off x="8838703" y="3791924"/>
            <a:ext cx="1937184" cy="1938592"/>
          </a:xfrm>
          <a:prstGeom prst="ellipse">
            <a:avLst/>
          </a:prstGeom>
          <a:solidFill>
            <a:srgbClr val="D90066"/>
          </a:solidFill>
        </p:spPr>
        <p:txBody>
          <a:bodyPr anchor="ctr" anchorCtr="0"/>
          <a:lstStyle>
            <a:lvl1pPr marL="0" indent="0" algn="ctr">
              <a:buNone/>
              <a:defRPr sz="1100" b="1">
                <a:solidFill>
                  <a:schemeClr val="bg1"/>
                </a:solidFill>
              </a:defRPr>
            </a:lvl1pPr>
            <a:lvl2pPr algn="ctr">
              <a:buNone/>
              <a:defRPr sz="1100" b="1"/>
            </a:lvl2pPr>
            <a:lvl3pPr algn="ctr">
              <a:buNone/>
              <a:defRPr sz="1100" b="1"/>
            </a:lvl3pPr>
            <a:lvl4pPr algn="ctr">
              <a:buNone/>
              <a:defRPr sz="1100" b="1"/>
            </a:lvl4pPr>
            <a:lvl5pPr algn="ctr">
              <a:buNone/>
              <a:defRPr sz="1100" b="1"/>
            </a:lvl5pPr>
          </a:lstStyle>
          <a:p>
            <a:pPr lvl="0"/>
            <a:r>
              <a:rPr lang="fi-FI"/>
              <a:t>Lisää tähän kuvatekstiä. Säädä fontin koko tekstin pituuden mukaan, mahdollisimman suureksi.</a:t>
            </a:r>
          </a:p>
        </p:txBody>
      </p:sp>
      <p:sp>
        <p:nvSpPr>
          <p:cNvPr id="5" name="Footer Placeholder 4">
            <a:extLst>
              <a:ext uri="{FF2B5EF4-FFF2-40B4-BE49-F238E27FC236}">
                <a16:creationId xmlns:a16="http://schemas.microsoft.com/office/drawing/2014/main" id="{96C4780F-2C60-D743-861C-2030CFC89533}"/>
              </a:ext>
              <a:ext uri="{C183D7F6-B498-43B3-948B-1728B52AA6E4}">
                <adec:decorative xmlns="" xmlns:adec="http://schemas.microsoft.com/office/drawing/2017/decorative" val="1"/>
              </a:ext>
            </a:extLst>
          </p:cNvPr>
          <p:cNvSpPr>
            <a:spLocks noGrp="1"/>
          </p:cNvSpPr>
          <p:nvPr>
            <p:ph type="ftr" sz="quarter" idx="15"/>
          </p:nvPr>
        </p:nvSpPr>
        <p:spPr/>
        <p:txBody>
          <a:bodyPr/>
          <a:lstStyle/>
          <a:p>
            <a:endParaRPr lang="x-none"/>
          </a:p>
        </p:txBody>
      </p:sp>
      <p:sp>
        <p:nvSpPr>
          <p:cNvPr id="4" name="Date Placeholder 3">
            <a:extLst>
              <a:ext uri="{FF2B5EF4-FFF2-40B4-BE49-F238E27FC236}">
                <a16:creationId xmlns:a16="http://schemas.microsoft.com/office/drawing/2014/main" id="{A4F8B822-68E0-C242-8C58-89DF7729CD7E}"/>
              </a:ext>
              <a:ext uri="{C183D7F6-B498-43B3-948B-1728B52AA6E4}">
                <adec:decorative xmlns="" xmlns:adec="http://schemas.microsoft.com/office/drawing/2017/decorative" val="1"/>
              </a:ext>
            </a:extLst>
          </p:cNvPr>
          <p:cNvSpPr>
            <a:spLocks noGrp="1"/>
          </p:cNvSpPr>
          <p:nvPr>
            <p:ph type="dt" sz="half" idx="14"/>
          </p:nvPr>
        </p:nvSpPr>
        <p:spPr/>
        <p:txBody>
          <a:bodyPr/>
          <a:lstStyle/>
          <a:p>
            <a:fld id="{5A3BFF49-7CE6-40CE-9153-CAE6FE90D328}" type="datetime1">
              <a:rPr lang="fi-FI" smtClean="0"/>
              <a:t>27.4.2022</a:t>
            </a:fld>
            <a:endParaRPr lang="x-none"/>
          </a:p>
        </p:txBody>
      </p:sp>
      <p:sp>
        <p:nvSpPr>
          <p:cNvPr id="6" name="Slide Number Placeholder 5">
            <a:extLst>
              <a:ext uri="{FF2B5EF4-FFF2-40B4-BE49-F238E27FC236}">
                <a16:creationId xmlns:a16="http://schemas.microsoft.com/office/drawing/2014/main" id="{3E7D207B-B0D3-D84C-9F43-976CCF9F6D2F}"/>
              </a:ext>
              <a:ext uri="{C183D7F6-B498-43B3-948B-1728B52AA6E4}">
                <adec:decorative xmlns="" xmlns:adec="http://schemas.microsoft.com/office/drawing/2017/decorative" val="1"/>
              </a:ext>
            </a:extLst>
          </p:cNvPr>
          <p:cNvSpPr>
            <a:spLocks noGrp="1"/>
          </p:cNvSpPr>
          <p:nvPr>
            <p:ph type="sldNum" sz="quarter" idx="16"/>
          </p:nvPr>
        </p:nvSpPr>
        <p:spPr/>
        <p:txBody>
          <a:bodyPr/>
          <a:lstStyle/>
          <a:p>
            <a:fld id="{882CC271-BBF5-3F46-90AE-792A663E0CFB}" type="slidenum">
              <a:rPr lang="en-GB" smtClean="0"/>
              <a:pPr/>
              <a:t>‹#›</a:t>
            </a:fld>
            <a:endParaRPr lang="en-GB"/>
          </a:p>
        </p:txBody>
      </p:sp>
    </p:spTree>
    <p:extLst>
      <p:ext uri="{BB962C8B-B14F-4D97-AF65-F5344CB8AC3E}">
        <p14:creationId xmlns:p14="http://schemas.microsoft.com/office/powerpoint/2010/main" val="2403149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smtClean="0"/>
              <a:t>Muokkaa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9CE42B54-3454-4F02-9EDB-84E4A91EAF6E}" type="datetime1">
              <a:rPr lang="fi-FI"/>
              <a:pPr>
                <a:defRPr/>
              </a:pPr>
              <a:t>27.4.2022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FF0A0238-7858-4C5D-9334-38D34ABA26BB}" type="slidenum">
              <a:rPr lang="fi-FI"/>
              <a:pPr>
                <a:defRPr/>
              </a:pPr>
              <a:t>‹#›</a:t>
            </a:fld>
            <a:endParaRPr lang="fi-FI" dirty="0"/>
          </a:p>
        </p:txBody>
      </p:sp>
    </p:spTree>
    <p:extLst>
      <p:ext uri="{BB962C8B-B14F-4D97-AF65-F5344CB8AC3E}">
        <p14:creationId xmlns:p14="http://schemas.microsoft.com/office/powerpoint/2010/main" val="216441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C6BCC6-270D-3A4D-B2E2-7BA56A80D3B1}"/>
              </a:ext>
            </a:extLst>
          </p:cNvPr>
          <p:cNvSpPr>
            <a:spLocks noGrp="1"/>
          </p:cNvSpPr>
          <p:nvPr>
            <p:ph type="body" idx="1"/>
          </p:nvPr>
        </p:nvSpPr>
        <p:spPr>
          <a:xfrm>
            <a:off x="518769" y="3886328"/>
            <a:ext cx="10787271" cy="1981072"/>
          </a:xfrm>
          <a:prstGeom prst="rect">
            <a:avLst/>
          </a:prstGeom>
        </p:spPr>
        <p:txBody>
          <a:bodyPr>
            <a:normAutofit/>
          </a:bodyPr>
          <a:lstStyle>
            <a:lvl1pPr marL="0" marR="0" indent="0" algn="l" defTabSz="914400" rtl="0" eaLnBrk="1" fontAlgn="auto" latinLnBrk="0" hangingPunct="1">
              <a:lnSpc>
                <a:spcPct val="100000"/>
              </a:lnSpc>
              <a:spcBef>
                <a:spcPts val="0"/>
              </a:spcBef>
              <a:spcAft>
                <a:spcPts val="700"/>
              </a:spcAft>
              <a:buClrTx/>
              <a:buSzTx/>
              <a:buFont typeface="Arial" panose="020B0604020202020204" pitchFamily="34" charset="0"/>
              <a:buNone/>
              <a:tabLst/>
              <a:defRPr sz="3600" b="1" i="0">
                <a:solidFill>
                  <a:schemeClr val="tx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mtClean="0"/>
              <a:t>Muokkaa tekstin perustyylejä</a:t>
            </a:r>
          </a:p>
        </p:txBody>
      </p:sp>
      <p:sp>
        <p:nvSpPr>
          <p:cNvPr id="4" name="Date Placeholder 3">
            <a:extLst>
              <a:ext uri="{FF2B5EF4-FFF2-40B4-BE49-F238E27FC236}">
                <a16:creationId xmlns:a16="http://schemas.microsoft.com/office/drawing/2014/main" id="{A35FC17A-C13B-EA4B-A13F-D71D70E29CC0}"/>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7812B73A-2FF0-4A4E-928B-83ACA74309A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3081960-CB85-5A4C-8D63-CDE4529F2D3A}"/>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0" name="Picture Placeholder 9">
            <a:extLst>
              <a:ext uri="{FF2B5EF4-FFF2-40B4-BE49-F238E27FC236}">
                <a16:creationId xmlns:a16="http://schemas.microsoft.com/office/drawing/2014/main" id="{F99102C7-DACE-EA43-979B-DADCB8F5522D}"/>
              </a:ext>
            </a:extLst>
          </p:cNvPr>
          <p:cNvSpPr>
            <a:spLocks noGrp="1"/>
          </p:cNvSpPr>
          <p:nvPr>
            <p:ph type="pic" sz="quarter" idx="13"/>
          </p:nvPr>
        </p:nvSpPr>
        <p:spPr>
          <a:xfrm>
            <a:off x="0" y="0"/>
            <a:ext cx="12192000" cy="3036888"/>
          </a:xfrm>
          <a:prstGeom prst="rect">
            <a:avLst/>
          </a:prstGeom>
          <a:noFill/>
        </p:spPr>
        <p:txBody>
          <a:bodyPr/>
          <a:lstStyle>
            <a:lvl1pPr>
              <a:defRPr>
                <a:noFill/>
              </a:defRPr>
            </a:lvl1pPr>
          </a:lstStyle>
          <a:p>
            <a:r>
              <a:rPr lang="fi-FI" smtClean="0"/>
              <a:t>Lisää kuva napsauttamalla kuvaketta</a:t>
            </a:r>
            <a:endParaRPr lang="fi-FI"/>
          </a:p>
        </p:txBody>
      </p:sp>
    </p:spTree>
    <p:extLst>
      <p:ext uri="{BB962C8B-B14F-4D97-AF65-F5344CB8AC3E}">
        <p14:creationId xmlns:p14="http://schemas.microsoft.com/office/powerpoint/2010/main" val="1711881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tsikkodia nega">
    <p:bg>
      <p:bgPr>
        <a:solidFill>
          <a:srgbClr val="000000"/>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D925FE7F-639B-4F41-B411-9A10F7DF6F82}"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3BA1A6B-480F-4EC3-B195-0111055878D7}" type="slidenum">
              <a:rPr lang="fi-FI"/>
              <a:pPr>
                <a:defRPr/>
              </a:pPr>
              <a:t>‹#›</a:t>
            </a:fld>
            <a:endParaRPr lang="fi-FI"/>
          </a:p>
        </p:txBody>
      </p:sp>
    </p:spTree>
    <p:extLst>
      <p:ext uri="{BB962C8B-B14F-4D97-AF65-F5344CB8AC3E}">
        <p14:creationId xmlns:p14="http://schemas.microsoft.com/office/powerpoint/2010/main" val="1388098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Väliotsikko spåra">
    <p:bg>
      <p:bgPr>
        <a:solidFill>
          <a:srgbClr val="00924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BB76131D-9689-4368-B1C5-1478C81E59F2}"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84583BA-8BA8-4764-BEC1-509EADF4BCF3}" type="slidenum">
              <a:rPr lang="fi-FI"/>
              <a:pPr>
                <a:defRPr/>
              </a:pPr>
              <a:t>‹#›</a:t>
            </a:fld>
            <a:endParaRPr lang="fi-FI"/>
          </a:p>
        </p:txBody>
      </p:sp>
    </p:spTree>
    <p:extLst>
      <p:ext uri="{BB962C8B-B14F-4D97-AF65-F5344CB8AC3E}">
        <p14:creationId xmlns:p14="http://schemas.microsoft.com/office/powerpoint/2010/main" val="2597565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D7A6"/>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12E4427-7DC9-465A-AC18-63739EE817FE}"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B625E92E-7255-4D0A-BC70-6446A13C33AE}" type="slidenum">
              <a:rPr lang="fi-FI"/>
              <a:pPr>
                <a:defRPr/>
              </a:pPr>
              <a:t>‹#›</a:t>
            </a:fld>
            <a:endParaRPr lang="fi-FI"/>
          </a:p>
        </p:txBody>
      </p:sp>
    </p:spTree>
    <p:extLst>
      <p:ext uri="{BB962C8B-B14F-4D97-AF65-F5344CB8AC3E}">
        <p14:creationId xmlns:p14="http://schemas.microsoft.com/office/powerpoint/2010/main" val="4262515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Väliotsikko vaakuna">
    <p:bg>
      <p:bgPr>
        <a:solidFill>
          <a:srgbClr val="0001BE"/>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EEA73BA-8D8B-40BF-BD4B-A95D6EC962C6}"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127EA9D-47E1-4E27-9FE0-FCEA2F48A9D1}" type="slidenum">
              <a:rPr lang="fi-FI"/>
              <a:pPr>
                <a:defRPr/>
              </a:pPr>
              <a:t>‹#›</a:t>
            </a:fld>
            <a:endParaRPr lang="fi-FI"/>
          </a:p>
        </p:txBody>
      </p:sp>
    </p:spTree>
    <p:extLst>
      <p:ext uri="{BB962C8B-B14F-4D97-AF65-F5344CB8AC3E}">
        <p14:creationId xmlns:p14="http://schemas.microsoft.com/office/powerpoint/2010/main" val="1206508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Väliotsikko tiili">
    <p:bg>
      <p:bgPr>
        <a:solidFill>
          <a:srgbClr val="DB2719"/>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2E6680E6-DF0C-41FE-B435-3271F8822860}"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672E9DE-A9FA-4888-AE9F-B9157D1DC3E2}" type="slidenum">
              <a:rPr lang="fi-FI"/>
              <a:pPr>
                <a:defRPr/>
              </a:pPr>
              <a:t>‹#›</a:t>
            </a:fld>
            <a:endParaRPr lang="fi-FI"/>
          </a:p>
        </p:txBody>
      </p:sp>
    </p:spTree>
    <p:extLst>
      <p:ext uri="{BB962C8B-B14F-4D97-AF65-F5344CB8AC3E}">
        <p14:creationId xmlns:p14="http://schemas.microsoft.com/office/powerpoint/2010/main" val="4279042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Väliotsikko sumu">
    <p:bg>
      <p:bgPr>
        <a:solidFill>
          <a:srgbClr val="9FC9EB"/>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383267E7-3E57-42A7-9090-EF905079A598}"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59F30CF3-25C1-4041-A96E-EA98C728F493}" type="slidenum">
              <a:rPr lang="fi-FI"/>
              <a:pPr>
                <a:defRPr/>
              </a:pPr>
              <a:t>‹#›</a:t>
            </a:fld>
            <a:endParaRPr lang="fi-FI"/>
          </a:p>
        </p:txBody>
      </p:sp>
    </p:spTree>
    <p:extLst>
      <p:ext uri="{BB962C8B-B14F-4D97-AF65-F5344CB8AC3E}">
        <p14:creationId xmlns:p14="http://schemas.microsoft.com/office/powerpoint/2010/main" val="1100454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Väliotsikko metro">
    <p:bg>
      <p:bgPr>
        <a:solidFill>
          <a:schemeClr val="accent2"/>
        </a:solidFill>
        <a:effectLst/>
      </p:bgPr>
    </p:bg>
    <p:spTree>
      <p:nvGrpSpPr>
        <p:cNvPr id="1" name=""/>
        <p:cNvGrpSpPr/>
        <p:nvPr/>
      </p:nvGrpSpPr>
      <p:grpSpPr>
        <a:xfrm>
          <a:off x="0" y="0"/>
          <a:ext cx="0" cy="0"/>
          <a:chOff x="0" y="0"/>
          <a:chExt cx="0" cy="0"/>
        </a:xfrm>
      </p:grpSpPr>
      <p:grpSp>
        <p:nvGrpSpPr>
          <p:cNvPr id="3" name="Ryhmä 8"/>
          <p:cNvGrpSpPr/>
          <p:nvPr/>
        </p:nvGrpSpPr>
        <p:grpSpPr bwMode="black">
          <a:xfrm>
            <a:off x="465667" y="6222027"/>
            <a:ext cx="804333" cy="373549"/>
            <a:chOff x="228601" y="704851"/>
            <a:chExt cx="11734800" cy="5449888"/>
          </a:xfrm>
          <a:solidFill>
            <a:srgbClr val="FFFFFF"/>
          </a:solidFill>
        </p:grpSpPr>
        <p:sp>
          <p:nvSpPr>
            <p:cNvPr id="4"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5"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4E7B08EE-E418-4C9D-9E13-1A7A12859A20}" type="datetime1">
              <a:rPr lang="fi-FI"/>
              <a:pPr>
                <a:defRPr/>
              </a:pPr>
              <a:t>27.4.2022</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D6D0CFF0-84BF-467A-A1B2-5ADB6B20CF7C}" type="slidenum">
              <a:rPr lang="fi-FI"/>
              <a:pPr>
                <a:defRPr/>
              </a:pPr>
              <a:t>‹#›</a:t>
            </a:fld>
            <a:endParaRPr lang="fi-FI"/>
          </a:p>
        </p:txBody>
      </p:sp>
    </p:spTree>
    <p:extLst>
      <p:ext uri="{BB962C8B-B14F-4D97-AF65-F5344CB8AC3E}">
        <p14:creationId xmlns:p14="http://schemas.microsoft.com/office/powerpoint/2010/main" val="19713025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D48C7132-4491-4D90-808E-F4ABA1A9E346}" type="datetime1">
              <a:rPr lang="fi-FI"/>
              <a:pPr>
                <a:defRPr/>
              </a:pPr>
              <a:t>27.4.2022</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E84F5B4B-1776-4491-9403-9325C58D36A3}" type="slidenum">
              <a:rPr lang="fi-FI"/>
              <a:pPr>
                <a:defRPr/>
              </a:pPr>
              <a:t>‹#›</a:t>
            </a:fld>
            <a:endParaRPr lang="fi-FI" dirty="0"/>
          </a:p>
        </p:txBody>
      </p:sp>
    </p:spTree>
    <p:extLst>
      <p:ext uri="{BB962C8B-B14F-4D97-AF65-F5344CB8AC3E}">
        <p14:creationId xmlns:p14="http://schemas.microsoft.com/office/powerpoint/2010/main" val="1518864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59382B0D-8E3F-4368-926B-8825CAB6EEA7}" type="datetime1">
              <a:rPr lang="fi-FI"/>
              <a:pPr>
                <a:defRPr/>
              </a:pPr>
              <a:t>27.4.2022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A4E8FCEA-2837-4113-B69C-807D10F262C0}" type="slidenum">
              <a:rPr lang="fi-FI"/>
              <a:pPr>
                <a:defRPr/>
              </a:pPr>
              <a:t>‹#›</a:t>
            </a:fld>
            <a:endParaRPr lang="fi-FI"/>
          </a:p>
        </p:txBody>
      </p:sp>
    </p:spTree>
    <p:extLst>
      <p:ext uri="{BB962C8B-B14F-4D97-AF65-F5344CB8AC3E}">
        <p14:creationId xmlns:p14="http://schemas.microsoft.com/office/powerpoint/2010/main" val="1740566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A9CC35ED-F5EB-413C-923D-7DEED82B9857}" type="datetime1">
              <a:rPr lang="fi-FI"/>
              <a:pPr>
                <a:defRPr/>
              </a:pPr>
              <a:t>27.4.2022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4327142E-A5C0-4F7E-9E3F-39EFB1B8C6D9}" type="slidenum">
              <a:rPr lang="fi-FI"/>
              <a:pPr>
                <a:defRPr/>
              </a:pPr>
              <a:t>‹#›</a:t>
            </a:fld>
            <a:endParaRPr lang="fi-FI"/>
          </a:p>
        </p:txBody>
      </p:sp>
    </p:spTree>
    <p:extLst>
      <p:ext uri="{BB962C8B-B14F-4D97-AF65-F5344CB8AC3E}">
        <p14:creationId xmlns:p14="http://schemas.microsoft.com/office/powerpoint/2010/main" val="143107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C6BCC6-270D-3A4D-B2E2-7BA56A80D3B1}"/>
              </a:ext>
            </a:extLst>
          </p:cNvPr>
          <p:cNvSpPr>
            <a:spLocks noGrp="1"/>
          </p:cNvSpPr>
          <p:nvPr>
            <p:ph type="body" idx="1"/>
          </p:nvPr>
        </p:nvSpPr>
        <p:spPr>
          <a:xfrm>
            <a:off x="566529" y="2063115"/>
            <a:ext cx="6564312" cy="1500187"/>
          </a:xfrm>
          <a:prstGeom prst="rect">
            <a:avLst/>
          </a:prstGeom>
        </p:spPr>
        <p:txBody>
          <a:bodyPr>
            <a:normAutofit/>
          </a:bodyPr>
          <a:lstStyle>
            <a:lvl1pPr marL="0" indent="0">
              <a:lnSpc>
                <a:spcPct val="100000"/>
              </a:lnSpc>
              <a:spcBef>
                <a:spcPts val="0"/>
              </a:spcBef>
              <a:buNone/>
              <a:defRPr sz="3600" b="1" i="0">
                <a:solidFill>
                  <a:schemeClr val="tx2"/>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a:extLst>
              <a:ext uri="{FF2B5EF4-FFF2-40B4-BE49-F238E27FC236}">
                <a16:creationId xmlns:a16="http://schemas.microsoft.com/office/drawing/2014/main" id="{A35FC17A-C13B-EA4B-A13F-D71D70E29CC0}"/>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7812B73A-2FF0-4A4E-928B-83ACA74309AB}"/>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B3081960-CB85-5A4C-8D63-CDE4529F2D3A}"/>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9" name="Text Placeholder 8">
            <a:extLst>
              <a:ext uri="{FF2B5EF4-FFF2-40B4-BE49-F238E27FC236}">
                <a16:creationId xmlns:a16="http://schemas.microsoft.com/office/drawing/2014/main" id="{CCA3E203-1029-D44A-99C7-E993FE8457D4}"/>
              </a:ext>
            </a:extLst>
          </p:cNvPr>
          <p:cNvSpPr>
            <a:spLocks noGrp="1"/>
          </p:cNvSpPr>
          <p:nvPr>
            <p:ph type="body" sz="quarter" idx="13"/>
          </p:nvPr>
        </p:nvSpPr>
        <p:spPr>
          <a:xfrm>
            <a:off x="566529" y="3820206"/>
            <a:ext cx="6564312" cy="1252537"/>
          </a:xfrm>
          <a:prstGeom prst="rect">
            <a:avLst/>
          </a:prstGeom>
        </p:spPr>
        <p:txBody>
          <a:bodyPr/>
          <a:lstStyle>
            <a:lvl1pPr>
              <a:lnSpc>
                <a:spcPct val="100000"/>
              </a:lnSpc>
              <a:spcBef>
                <a:spcPts val="0"/>
              </a:spcBef>
              <a:defRPr>
                <a:solidFill>
                  <a:schemeClr val="tx2"/>
                </a:solidFill>
              </a:defRPr>
            </a:lvl1pPr>
          </a:lstStyle>
          <a:p>
            <a:pPr lvl="0"/>
            <a:r>
              <a:rPr lang="fi-FI" smtClean="0"/>
              <a:t>Muokkaa tekstin perustyylejä</a:t>
            </a:r>
          </a:p>
        </p:txBody>
      </p:sp>
      <p:pic>
        <p:nvPicPr>
          <p:cNvPr id="10" name="Picture 7">
            <a:extLst>
              <a:ext uri="{FF2B5EF4-FFF2-40B4-BE49-F238E27FC236}">
                <a16:creationId xmlns:a16="http://schemas.microsoft.com/office/drawing/2014/main" id="{F8D21BF8-F2EB-5947-A907-38C3241FC06F}"/>
              </a:ext>
            </a:extLst>
          </p:cNvPr>
          <p:cNvPicPr>
            <a:picLocks noChangeAspect="1"/>
          </p:cNvPicPr>
          <p:nvPr userDrawn="1"/>
        </p:nvPicPr>
        <p:blipFill>
          <a:blip r:embed="rId2">
            <a:extLst>
              <a:ext uri="{96DAC541-7B7A-43D3-8B79-37D633B846F1}">
                <asvg:svgBlip xmlns="" xmlns:asvg="http://schemas.microsoft.com/office/drawing/2016/SVG/main" r:embed="rId3"/>
              </a:ext>
            </a:extLst>
          </a:blip>
          <a:srcRect/>
          <a:stretch/>
        </p:blipFill>
        <p:spPr>
          <a:xfrm>
            <a:off x="7628651" y="1397654"/>
            <a:ext cx="4070991" cy="4070991"/>
          </a:xfrm>
          <a:prstGeom prst="rect">
            <a:avLst/>
          </a:prstGeom>
        </p:spPr>
      </p:pic>
    </p:spTree>
    <p:extLst>
      <p:ext uri="{BB962C8B-B14F-4D97-AF65-F5344CB8AC3E}">
        <p14:creationId xmlns:p14="http://schemas.microsoft.com/office/powerpoint/2010/main" val="41030147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5A4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48CBE7C3-B0CE-45FB-82B2-A2C823E63EDB}" type="datetime1">
              <a:rPr lang="fi-FI"/>
              <a:pPr>
                <a:defRPr/>
              </a:pPr>
              <a:t>27.4.2022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51844C75-B948-4718-AB2E-13FA01724AED}" type="slidenum">
              <a:rPr lang="fi-FI"/>
              <a:pPr>
                <a:defRPr/>
              </a:pPr>
              <a:t>‹#›</a:t>
            </a:fld>
            <a:endParaRPr lang="fi-FI"/>
          </a:p>
        </p:txBody>
      </p:sp>
    </p:spTree>
    <p:extLst>
      <p:ext uri="{BB962C8B-B14F-4D97-AF65-F5344CB8AC3E}">
        <p14:creationId xmlns:p14="http://schemas.microsoft.com/office/powerpoint/2010/main" val="2713003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F">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62BF52A5-7DD3-42CE-9848-DACDD94E1AA8}" type="datetime1">
              <a:rPr lang="fi-FI"/>
              <a:pPr>
                <a:defRPr/>
              </a:pPr>
              <a:t>27.4.2022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E017C0B-DE9C-4AC2-B54E-E80C9DED7B74}" type="slidenum">
              <a:rPr lang="fi-FI"/>
              <a:pPr>
                <a:defRPr/>
              </a:pPr>
              <a:t>‹#›</a:t>
            </a:fld>
            <a:endParaRPr lang="fi-FI"/>
          </a:p>
        </p:txBody>
      </p:sp>
    </p:spTree>
    <p:extLst>
      <p:ext uri="{BB962C8B-B14F-4D97-AF65-F5344CB8AC3E}">
        <p14:creationId xmlns:p14="http://schemas.microsoft.com/office/powerpoint/2010/main" val="1060791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F4968B7-36C6-4615-A572-EE07AA264383}" type="datetime1">
              <a:rPr lang="fi-FI"/>
              <a:pPr>
                <a:defRPr/>
              </a:pPr>
              <a:t>27.4.2022</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F3E75ADE-FF0D-4AE5-90D1-481D715BADFD}" type="slidenum">
              <a:rPr lang="fi-FI"/>
              <a:pPr>
                <a:defRPr/>
              </a:pPr>
              <a:t>‹#›</a:t>
            </a:fld>
            <a:endParaRPr lang="fi-FI"/>
          </a:p>
        </p:txBody>
      </p:sp>
    </p:spTree>
    <p:extLst>
      <p:ext uri="{BB962C8B-B14F-4D97-AF65-F5344CB8AC3E}">
        <p14:creationId xmlns:p14="http://schemas.microsoft.com/office/powerpoint/2010/main" val="2538446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pPr>
              <a:defRPr/>
            </a:pPr>
            <a:fld id="{A826FEC4-BF3D-464A-8A26-3D861B1B2AEE}" type="datetime1">
              <a:rPr lang="fi-FI"/>
              <a:pPr>
                <a:defRPr/>
              </a:pPr>
              <a:t>27.4.2022</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98BA2A89-7DD5-41AC-9A43-96CEA010C929}" type="slidenum">
              <a:rPr lang="fi-FI"/>
              <a:pPr>
                <a:defRPr/>
              </a:pPr>
              <a:t>‹#›</a:t>
            </a:fld>
            <a:endParaRPr lang="fi-FI" dirty="0"/>
          </a:p>
        </p:txBody>
      </p:sp>
    </p:spTree>
    <p:extLst>
      <p:ext uri="{BB962C8B-B14F-4D97-AF65-F5344CB8AC3E}">
        <p14:creationId xmlns:p14="http://schemas.microsoft.com/office/powerpoint/2010/main" val="31762627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smtClean="0"/>
              <a:t>Muokkaa tekstin perustyylejä</a:t>
            </a:r>
          </a:p>
        </p:txBody>
      </p:sp>
      <p:sp>
        <p:nvSpPr>
          <p:cNvPr id="7" name="Päivämäärän paikkamerkki 3"/>
          <p:cNvSpPr>
            <a:spLocks noGrp="1"/>
          </p:cNvSpPr>
          <p:nvPr>
            <p:ph type="dt" sz="half" idx="15"/>
          </p:nvPr>
        </p:nvSpPr>
        <p:spPr/>
        <p:txBody>
          <a:bodyPr/>
          <a:lstStyle>
            <a:lvl1pPr>
              <a:defRPr/>
            </a:lvl1pPr>
          </a:lstStyle>
          <a:p>
            <a:pPr>
              <a:defRPr/>
            </a:pPr>
            <a:fld id="{3FE9315C-70A2-49CB-912B-2EFF7A2041E0}" type="datetime1">
              <a:rPr lang="fi-FI"/>
              <a:pPr>
                <a:defRPr/>
              </a:pPr>
              <a:t>27.4.2022</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F854DA1E-CC65-4D4A-8AD3-33B6FE2ED2C0}" type="slidenum">
              <a:rPr lang="fi-FI"/>
              <a:pPr>
                <a:defRPr/>
              </a:pPr>
              <a:t>‹#›</a:t>
            </a:fld>
            <a:endParaRPr lang="fi-FI" dirty="0"/>
          </a:p>
        </p:txBody>
      </p:sp>
    </p:spTree>
    <p:extLst>
      <p:ext uri="{BB962C8B-B14F-4D97-AF65-F5344CB8AC3E}">
        <p14:creationId xmlns:p14="http://schemas.microsoft.com/office/powerpoint/2010/main" val="31646268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smtClean="0"/>
              <a:t>Muokkaa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smtClean="0"/>
              <a:t>Lisää kuva napsauttamalla kuvaketta</a:t>
            </a:r>
            <a:endParaRPr lang="fi-FI" noProof="0"/>
          </a:p>
        </p:txBody>
      </p:sp>
      <p:sp>
        <p:nvSpPr>
          <p:cNvPr id="5" name="Päivämäärän paikkamerkki 3"/>
          <p:cNvSpPr>
            <a:spLocks noGrp="1"/>
          </p:cNvSpPr>
          <p:nvPr>
            <p:ph type="dt" sz="half" idx="14"/>
          </p:nvPr>
        </p:nvSpPr>
        <p:spPr/>
        <p:txBody>
          <a:bodyPr/>
          <a:lstStyle>
            <a:lvl1pPr>
              <a:defRPr/>
            </a:lvl1pPr>
          </a:lstStyle>
          <a:p>
            <a:pPr>
              <a:defRPr/>
            </a:pPr>
            <a:fld id="{83351A5B-0A5A-4F41-8E7A-437D621197D3}" type="datetime1">
              <a:rPr lang="fi-FI"/>
              <a:pPr>
                <a:defRPr/>
              </a:pPr>
              <a:t>27.4.2022</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D416811A-B41B-4B02-A7C2-918597E845AB}" type="slidenum">
              <a:rPr lang="fi-FI"/>
              <a:pPr>
                <a:defRPr/>
              </a:pPr>
              <a:t>‹#›</a:t>
            </a:fld>
            <a:endParaRPr lang="fi-FI" dirty="0"/>
          </a:p>
        </p:txBody>
      </p:sp>
    </p:spTree>
    <p:extLst>
      <p:ext uri="{BB962C8B-B14F-4D97-AF65-F5344CB8AC3E}">
        <p14:creationId xmlns:p14="http://schemas.microsoft.com/office/powerpoint/2010/main" val="29412074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9BBCBCA4-27B5-41D9-9A12-540F15919028}" type="datetime1">
              <a:rPr lang="fi-FI"/>
              <a:pPr>
                <a:defRPr/>
              </a:pPr>
              <a:t>27.4.2022</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6EB63D36-9475-4DF2-AEE1-BA2915921F0C}" type="slidenum">
              <a:rPr lang="fi-FI"/>
              <a:pPr>
                <a:defRPr/>
              </a:pPr>
              <a:t>‹#›</a:t>
            </a:fld>
            <a:endParaRPr lang="fi-FI" dirty="0"/>
          </a:p>
        </p:txBody>
      </p:sp>
    </p:spTree>
    <p:extLst>
      <p:ext uri="{BB962C8B-B14F-4D97-AF65-F5344CB8AC3E}">
        <p14:creationId xmlns:p14="http://schemas.microsoft.com/office/powerpoint/2010/main" val="7760076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44417970-1A0F-4034-81DA-400291B49248}" type="datetime1">
              <a:rPr lang="fi-FI"/>
              <a:pPr>
                <a:defRPr/>
              </a:pPr>
              <a:t>27.4.2022</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CA634FC9-4BA4-471C-A025-62828D7E80B6}" type="slidenum">
              <a:rPr lang="fi-FI"/>
              <a:pPr>
                <a:defRPr/>
              </a:pPr>
              <a:t>‹#›</a:t>
            </a:fld>
            <a:endParaRPr lang="fi-FI" dirty="0"/>
          </a:p>
        </p:txBody>
      </p:sp>
    </p:spTree>
    <p:extLst>
      <p:ext uri="{BB962C8B-B14F-4D97-AF65-F5344CB8AC3E}">
        <p14:creationId xmlns:p14="http://schemas.microsoft.com/office/powerpoint/2010/main" val="12029838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5CBBCC60-B823-41DF-9DB0-D0400F43B348}" type="datetime1">
              <a:rPr lang="fi-FI"/>
              <a:pPr>
                <a:defRPr/>
              </a:pPr>
              <a:t>27.4.2022</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8E137C43-36BE-42D4-99BF-9CAD33AED933}" type="slidenum">
              <a:rPr lang="fi-FI"/>
              <a:pPr>
                <a:defRPr/>
              </a:pPr>
              <a:t>‹#›</a:t>
            </a:fld>
            <a:endParaRPr lang="fi-FI" dirty="0"/>
          </a:p>
        </p:txBody>
      </p:sp>
    </p:spTree>
    <p:extLst>
      <p:ext uri="{BB962C8B-B14F-4D97-AF65-F5344CB8AC3E}">
        <p14:creationId xmlns:p14="http://schemas.microsoft.com/office/powerpoint/2010/main" val="2911793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18840A33-4F74-46C5-BA84-323431FCF468}" type="datetime1">
              <a:rPr lang="fi-FI"/>
              <a:pPr>
                <a:defRPr/>
              </a:pPr>
              <a:t>27.4.2022</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07846714-1DC3-4B48-B907-0C5C7B57AB8D}" type="slidenum">
              <a:rPr lang="fi-FI"/>
              <a:pPr>
                <a:defRPr/>
              </a:pPr>
              <a:t>‹#›</a:t>
            </a:fld>
            <a:endParaRPr lang="fi-FI" dirty="0"/>
          </a:p>
        </p:txBody>
      </p:sp>
    </p:spTree>
    <p:extLst>
      <p:ext uri="{BB962C8B-B14F-4D97-AF65-F5344CB8AC3E}">
        <p14:creationId xmlns:p14="http://schemas.microsoft.com/office/powerpoint/2010/main" val="1344302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Title 1">
            <a:extLst>
              <a:ext uri="{FF2B5EF4-FFF2-40B4-BE49-F238E27FC236}">
                <a16:creationId xmlns:a16="http://schemas.microsoft.com/office/drawing/2014/main" id="{FD3A2109-DA11-3742-983D-F38B49A20182}"/>
              </a:ext>
            </a:extLst>
          </p:cNvPr>
          <p:cNvSpPr>
            <a:spLocks noGrp="1"/>
          </p:cNvSpPr>
          <p:nvPr>
            <p:ph type="title"/>
          </p:nvPr>
        </p:nvSpPr>
        <p:spPr>
          <a:xfrm>
            <a:off x="546651" y="365124"/>
            <a:ext cx="9679743" cy="1325563"/>
          </a:xfrm>
        </p:spPr>
        <p:txBody>
          <a:bodyPr/>
          <a:lstStyle>
            <a:lvl1pPr>
              <a:lnSpc>
                <a:spcPct val="100000"/>
              </a:lnSpc>
              <a:defRPr/>
            </a:lvl1pPr>
          </a:lstStyle>
          <a:p>
            <a:r>
              <a:rPr lang="fi-FI" smtClean="0"/>
              <a:t>Muokkaa perustyyl. napsautt.</a:t>
            </a:r>
            <a:endParaRPr lang="fi-FI" dirty="0"/>
          </a:p>
        </p:txBody>
      </p:sp>
      <p:sp>
        <p:nvSpPr>
          <p:cNvPr id="9" name="Text Placeholder 2">
            <a:extLst>
              <a:ext uri="{FF2B5EF4-FFF2-40B4-BE49-F238E27FC236}">
                <a16:creationId xmlns:a16="http://schemas.microsoft.com/office/drawing/2014/main" id="{67B765B0-6361-C04D-ADC5-B6CEF6BA18AC}"/>
              </a:ext>
            </a:extLst>
          </p:cNvPr>
          <p:cNvSpPr>
            <a:spLocks noGrp="1"/>
          </p:cNvSpPr>
          <p:nvPr>
            <p:ph idx="1"/>
          </p:nvPr>
        </p:nvSpPr>
        <p:spPr>
          <a:xfrm>
            <a:off x="546652" y="1825625"/>
            <a:ext cx="10807148" cy="4320000"/>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2354764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8"/>
          <p:cNvGrpSpPr>
            <a:grpSpLocks/>
          </p:cNvGrpSpPr>
          <p:nvPr/>
        </p:nvGrpSpPr>
        <p:grpSpPr bwMode="auto">
          <a:xfrm>
            <a:off x="465138" y="6221413"/>
            <a:ext cx="804862" cy="374650"/>
            <a:chOff x="228601" y="704851"/>
            <a:chExt cx="11734800" cy="5449888"/>
          </a:xfrm>
        </p:grpSpPr>
        <p:sp>
          <p:nvSpPr>
            <p:cNvPr id="5"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6"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7"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8"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9"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0"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1"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12"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3"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4"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15"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smtClean="0"/>
              <a:t>Muokkaa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D46C2424-FB5D-40AA-8551-11A4F0C75246}" type="datetime1">
              <a:rPr lang="fi-FI"/>
              <a:pPr>
                <a:defRPr/>
              </a:pPr>
              <a:t>27.4.2022</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A4442987-6EE2-4694-B2A5-3F3009D43125}" type="slidenum">
              <a:rPr lang="fi-FI"/>
              <a:pPr>
                <a:defRPr/>
              </a:pPr>
              <a:t>‹#›</a:t>
            </a:fld>
            <a:endParaRPr lang="fi-FI"/>
          </a:p>
        </p:txBody>
      </p:sp>
    </p:spTree>
    <p:extLst>
      <p:ext uri="{BB962C8B-B14F-4D97-AF65-F5344CB8AC3E}">
        <p14:creationId xmlns:p14="http://schemas.microsoft.com/office/powerpoint/2010/main" val="2502815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4" name="Ryhmä 36"/>
          <p:cNvGrpSpPr/>
          <p:nvPr/>
        </p:nvGrpSpPr>
        <p:grpSpPr bwMode="black">
          <a:xfrm>
            <a:off x="472152" y="6228511"/>
            <a:ext cx="804333" cy="373549"/>
            <a:chOff x="228601" y="704851"/>
            <a:chExt cx="11734800" cy="5449888"/>
          </a:xfrm>
          <a:solidFill>
            <a:schemeClr val="bg1"/>
          </a:solidFill>
        </p:grpSpPr>
        <p:sp>
          <p:nvSpPr>
            <p:cNvPr id="5"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6"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2"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smtClean="0"/>
              <a:t>Muokkaa perustyyl. napsautt.</a:t>
            </a:r>
            <a:endParaRPr lang="fi-FI" dirty="0"/>
          </a:p>
        </p:txBody>
      </p:sp>
    </p:spTree>
    <p:extLst>
      <p:ext uri="{BB962C8B-B14F-4D97-AF65-F5344CB8AC3E}">
        <p14:creationId xmlns:p14="http://schemas.microsoft.com/office/powerpoint/2010/main" val="1547786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smtClean="0"/>
              <a:t>Lisää kuva napsauttamalla kuvaketta</a:t>
            </a:r>
            <a:endParaRPr lang="en-GB" noProof="0"/>
          </a:p>
        </p:txBody>
      </p:sp>
      <p:sp>
        <p:nvSpPr>
          <p:cNvPr id="2" name="Otsikko 1"/>
          <p:cNvSpPr>
            <a:spLocks noGrp="1"/>
          </p:cNvSpPr>
          <p:nvPr>
            <p:ph type="title"/>
          </p:nvPr>
        </p:nvSpPr>
        <p:spPr/>
        <p:txBody>
          <a:bodyPr/>
          <a:lstStyle/>
          <a:p>
            <a:r>
              <a:rPr lang="fi-FI" smtClean="0"/>
              <a:t>Muokkaa perustyyl. napsautt.</a:t>
            </a:r>
            <a:endParaRPr lang="fi-FI"/>
          </a:p>
        </p:txBody>
      </p:sp>
    </p:spTree>
    <p:extLst>
      <p:ext uri="{BB962C8B-B14F-4D97-AF65-F5344CB8AC3E}">
        <p14:creationId xmlns:p14="http://schemas.microsoft.com/office/powerpoint/2010/main" val="2284721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pPr>
              <a:defRPr/>
            </a:pPr>
            <a:fld id="{4A777C4F-FC96-441E-97E5-63D21FCCDBBB}" type="datetime1">
              <a:rPr lang="fi-FI"/>
              <a:pPr>
                <a:defRPr/>
              </a:pPr>
              <a:t>27.4.2022</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1C1BDA1E-CB5F-44BF-813F-4678206E6364}" type="slidenum">
              <a:rPr lang="fi-FI"/>
              <a:pPr>
                <a:defRPr/>
              </a:pPr>
              <a:t>‹#›</a:t>
            </a:fld>
            <a:endParaRPr lang="fi-FI" dirty="0"/>
          </a:p>
        </p:txBody>
      </p:sp>
    </p:spTree>
    <p:extLst>
      <p:ext uri="{BB962C8B-B14F-4D97-AF65-F5344CB8AC3E}">
        <p14:creationId xmlns:p14="http://schemas.microsoft.com/office/powerpoint/2010/main" val="22404930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05042ED-B5E4-443F-A90E-A092EE76DE85}" type="datetime1">
              <a:rPr lang="fi-FI"/>
              <a:pPr>
                <a:defRPr/>
              </a:pPr>
              <a:t>27.4.2022</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8537DB6B-03B8-417A-B79B-FECB0555FC34}" type="slidenum">
              <a:rPr lang="fi-FI"/>
              <a:pPr>
                <a:defRPr/>
              </a:pPr>
              <a:t>‹#›</a:t>
            </a:fld>
            <a:endParaRPr lang="fi-FI" dirty="0"/>
          </a:p>
        </p:txBody>
      </p:sp>
    </p:spTree>
    <p:extLst>
      <p:ext uri="{BB962C8B-B14F-4D97-AF65-F5344CB8AC3E}">
        <p14:creationId xmlns:p14="http://schemas.microsoft.com/office/powerpoint/2010/main" val="2747772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40871774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7261669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584006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D7A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870230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rgbClr val="FFC61E"/>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00623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CC2B74-5380-1D42-B8B4-5220FCC22361}"/>
              </a:ext>
            </a:extLst>
          </p:cNvPr>
          <p:cNvSpPr>
            <a:spLocks noGrp="1"/>
          </p:cNvSpPr>
          <p:nvPr>
            <p:ph sz="quarter" idx="17"/>
          </p:nvPr>
        </p:nvSpPr>
        <p:spPr>
          <a:xfrm>
            <a:off x="546100" y="1825625"/>
            <a:ext cx="5256213" cy="4320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Title 1">
            <a:extLst>
              <a:ext uri="{FF2B5EF4-FFF2-40B4-BE49-F238E27FC236}">
                <a16:creationId xmlns:a16="http://schemas.microsoft.com/office/drawing/2014/main" id="{DCAB2B32-9E63-1B46-A1A3-79427135D136}"/>
              </a:ext>
            </a:extLst>
          </p:cNvPr>
          <p:cNvSpPr>
            <a:spLocks noGrp="1"/>
          </p:cNvSpPr>
          <p:nvPr>
            <p:ph type="title"/>
          </p:nvPr>
        </p:nvSpPr>
        <p:spPr>
          <a:xfrm>
            <a:off x="546651" y="365124"/>
            <a:ext cx="9679743" cy="1325563"/>
          </a:xfrm>
        </p:spPr>
        <p:txBody>
          <a:bodyPr/>
          <a:lstStyle/>
          <a:p>
            <a:r>
              <a:rPr lang="fi-FI" smtClean="0"/>
              <a:t>Muokkaa perustyyl. napsautt.</a:t>
            </a:r>
            <a:endParaRPr lang="fi-FI" dirty="0"/>
          </a:p>
        </p:txBody>
      </p:sp>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11" name="Content Placeholder 10">
            <a:extLst>
              <a:ext uri="{FF2B5EF4-FFF2-40B4-BE49-F238E27FC236}">
                <a16:creationId xmlns:a16="http://schemas.microsoft.com/office/drawing/2014/main" id="{35F580E7-BB1C-1D49-A3CF-7CD1DBB0C7F7}"/>
              </a:ext>
            </a:extLst>
          </p:cNvPr>
          <p:cNvSpPr>
            <a:spLocks noGrp="1"/>
          </p:cNvSpPr>
          <p:nvPr>
            <p:ph sz="quarter" idx="18"/>
          </p:nvPr>
        </p:nvSpPr>
        <p:spPr>
          <a:xfrm>
            <a:off x="6094413" y="1825625"/>
            <a:ext cx="5259387" cy="4320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extLst>
      <p:ext uri="{BB962C8B-B14F-4D97-AF65-F5344CB8AC3E}">
        <p14:creationId xmlns:p14="http://schemas.microsoft.com/office/powerpoint/2010/main" val="1142684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rgbClr val="FFC61E"/>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rgbClr val="FFFFFF"/>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41592383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rgbClr val="00D7A7"/>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075565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rgbClr val="00D7A7"/>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5A3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8232836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rgbClr val="9FC9EB"/>
        </a:solidFill>
        <a:effectLst/>
      </p:bgPr>
    </p:bg>
    <p:spTree>
      <p:nvGrpSpPr>
        <p:cNvPr id="1" name=""/>
        <p:cNvGrpSpPr/>
        <p:nvPr/>
      </p:nvGrpSpPr>
      <p:grpSpPr>
        <a:xfrm>
          <a:off x="0" y="0"/>
          <a:ext cx="0" cy="0"/>
          <a:chOff x="0" y="0"/>
          <a:chExt cx="0" cy="0"/>
        </a:xfrm>
      </p:grpSpPr>
      <p:sp>
        <p:nvSpPr>
          <p:cNvPr id="4" name="Freeform 18"/>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36885138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DB2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grpSp>
        <p:nvGrpSpPr>
          <p:cNvPr id="5" name="Ryhmä 14"/>
          <p:cNvGrpSpPr/>
          <p:nvPr/>
        </p:nvGrpSpPr>
        <p:grpSpPr bwMode="black">
          <a:xfrm>
            <a:off x="465667" y="5813465"/>
            <a:ext cx="1295039" cy="601443"/>
            <a:chOff x="228601" y="704851"/>
            <a:chExt cx="11734800" cy="5449888"/>
          </a:xfrm>
          <a:solidFill>
            <a:schemeClr val="bg1"/>
          </a:solidFill>
        </p:grpSpPr>
        <p:sp>
          <p:nvSpPr>
            <p:cNvPr id="6" name="Freeform 5"/>
            <p:cNvSpPr>
              <a:spLocks noEditPoints="1"/>
            </p:cNvSpPr>
            <p:nvPr/>
          </p:nvSpPr>
          <p:spPr bwMode="black">
            <a:xfrm>
              <a:off x="228601" y="704851"/>
              <a:ext cx="11734800" cy="5449888"/>
            </a:xfrm>
            <a:custGeom>
              <a:avLst/>
              <a:gdLst>
                <a:gd name="T0" fmla="*/ 16890 w 32573"/>
                <a:gd name="T1" fmla="*/ 14624 h 15116"/>
                <a:gd name="T2" fmla="*/ 19398 w 32573"/>
                <a:gd name="T3" fmla="*/ 13589 h 15116"/>
                <a:gd name="T4" fmla="*/ 28581 w 32573"/>
                <a:gd name="T5" fmla="*/ 13589 h 15116"/>
                <a:gd name="T6" fmla="*/ 32573 w 32573"/>
                <a:gd name="T7" fmla="*/ 9640 h 15116"/>
                <a:gd name="T8" fmla="*/ 32573 w 32573"/>
                <a:gd name="T9" fmla="*/ 0 h 15116"/>
                <a:gd name="T10" fmla="*/ 0 w 32573"/>
                <a:gd name="T11" fmla="*/ 0 h 15116"/>
                <a:gd name="T12" fmla="*/ 0 w 32573"/>
                <a:gd name="T13" fmla="*/ 9640 h 15116"/>
                <a:gd name="T14" fmla="*/ 3968 w 32573"/>
                <a:gd name="T15" fmla="*/ 13589 h 15116"/>
                <a:gd name="T16" fmla="*/ 13394 w 32573"/>
                <a:gd name="T17" fmla="*/ 13589 h 15116"/>
                <a:gd name="T18" fmla="*/ 15902 w 32573"/>
                <a:gd name="T19" fmla="*/ 14624 h 15116"/>
                <a:gd name="T20" fmla="*/ 16397 w 32573"/>
                <a:gd name="T21" fmla="*/ 15116 h 15116"/>
                <a:gd name="T22" fmla="*/ 16890 w 32573"/>
                <a:gd name="T23" fmla="*/ 14624 h 15116"/>
                <a:gd name="T24" fmla="*/ 31634 w 32573"/>
                <a:gd name="T25" fmla="*/ 939 h 15116"/>
                <a:gd name="T26" fmla="*/ 31634 w 32573"/>
                <a:gd name="T27" fmla="*/ 9640 h 15116"/>
                <a:gd name="T28" fmla="*/ 28581 w 32573"/>
                <a:gd name="T29" fmla="*/ 12650 h 15116"/>
                <a:gd name="T30" fmla="*/ 19398 w 32573"/>
                <a:gd name="T31" fmla="*/ 12650 h 15116"/>
                <a:gd name="T32" fmla="*/ 16397 w 32573"/>
                <a:gd name="T33" fmla="*/ 13798 h 15116"/>
                <a:gd name="T34" fmla="*/ 13394 w 32573"/>
                <a:gd name="T35" fmla="*/ 12650 h 15116"/>
                <a:gd name="T36" fmla="*/ 3968 w 32573"/>
                <a:gd name="T37" fmla="*/ 12650 h 15116"/>
                <a:gd name="T38" fmla="*/ 939 w 32573"/>
                <a:gd name="T39" fmla="*/ 9640 h 15116"/>
                <a:gd name="T40" fmla="*/ 939 w 32573"/>
                <a:gd name="T41" fmla="*/ 939 h 15116"/>
                <a:gd name="T42" fmla="*/ 31634 w 32573"/>
                <a:gd name="T43" fmla="*/ 939 h 15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7" name="Freeform 6"/>
            <p:cNvSpPr>
              <a:spLocks/>
            </p:cNvSpPr>
            <p:nvPr/>
          </p:nvSpPr>
          <p:spPr bwMode="black">
            <a:xfrm>
              <a:off x="9961563" y="2287588"/>
              <a:ext cx="377825" cy="363538"/>
            </a:xfrm>
            <a:custGeom>
              <a:avLst/>
              <a:gdLst>
                <a:gd name="T0" fmla="*/ 1048 w 1048"/>
                <a:gd name="T1" fmla="*/ 504 h 1009"/>
                <a:gd name="T2" fmla="*/ 525 w 1048"/>
                <a:gd name="T3" fmla="*/ 1009 h 1009"/>
                <a:gd name="T4" fmla="*/ 0 w 1048"/>
                <a:gd name="T5" fmla="*/ 504 h 1009"/>
                <a:gd name="T6" fmla="*/ 525 w 1048"/>
                <a:gd name="T7" fmla="*/ 0 h 1009"/>
                <a:gd name="T8" fmla="*/ 1048 w 1048"/>
                <a:gd name="T9" fmla="*/ 504 h 1009"/>
              </a:gdLst>
              <a:ahLst/>
              <a:cxnLst>
                <a:cxn ang="0">
                  <a:pos x="T0" y="T1"/>
                </a:cxn>
                <a:cxn ang="0">
                  <a:pos x="T2" y="T3"/>
                </a:cxn>
                <a:cxn ang="0">
                  <a:pos x="T4" y="T5"/>
                </a:cxn>
                <a:cxn ang="0">
                  <a:pos x="T6" y="T7"/>
                </a:cxn>
                <a:cxn ang="0">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8" name="Rectangle 7"/>
            <p:cNvSpPr>
              <a:spLocks noChangeArrowheads="1"/>
            </p:cNvSpPr>
            <p:nvPr/>
          </p:nvSpPr>
          <p:spPr bwMode="black">
            <a:xfrm>
              <a:off x="9986963"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9" name="Freeform 8"/>
            <p:cNvSpPr>
              <a:spLocks/>
            </p:cNvSpPr>
            <p:nvPr/>
          </p:nvSpPr>
          <p:spPr bwMode="black">
            <a:xfrm>
              <a:off x="8709026" y="2282826"/>
              <a:ext cx="1119188" cy="1668463"/>
            </a:xfrm>
            <a:custGeom>
              <a:avLst/>
              <a:gdLst>
                <a:gd name="T0" fmla="*/ 1923 w 3105"/>
                <a:gd name="T1" fmla="*/ 2683 h 4625"/>
                <a:gd name="T2" fmla="*/ 3105 w 3105"/>
                <a:gd name="T3" fmla="*/ 4625 h 4625"/>
                <a:gd name="T4" fmla="*/ 2121 w 3105"/>
                <a:gd name="T5" fmla="*/ 4625 h 4625"/>
                <a:gd name="T6" fmla="*/ 1328 w 3105"/>
                <a:gd name="T7" fmla="*/ 3335 h 4625"/>
                <a:gd name="T8" fmla="*/ 901 w 3105"/>
                <a:gd name="T9" fmla="*/ 3878 h 4625"/>
                <a:gd name="T10" fmla="*/ 901 w 3105"/>
                <a:gd name="T11" fmla="*/ 4625 h 4625"/>
                <a:gd name="T12" fmla="*/ 0 w 3105"/>
                <a:gd name="T13" fmla="*/ 4625 h 4625"/>
                <a:gd name="T14" fmla="*/ 0 w 3105"/>
                <a:gd name="T15" fmla="*/ 0 h 4625"/>
                <a:gd name="T16" fmla="*/ 901 w 3105"/>
                <a:gd name="T17" fmla="*/ 0 h 4625"/>
                <a:gd name="T18" fmla="*/ 901 w 3105"/>
                <a:gd name="T19" fmla="*/ 2134 h 4625"/>
                <a:gd name="T20" fmla="*/ 856 w 3105"/>
                <a:gd name="T21" fmla="*/ 2926 h 4625"/>
                <a:gd name="T22" fmla="*/ 875 w 3105"/>
                <a:gd name="T23" fmla="*/ 2926 h 4625"/>
                <a:gd name="T24" fmla="*/ 1265 w 3105"/>
                <a:gd name="T25" fmla="*/ 2325 h 4625"/>
                <a:gd name="T26" fmla="*/ 1955 w 3105"/>
                <a:gd name="T27" fmla="*/ 1405 h 4625"/>
                <a:gd name="T28" fmla="*/ 3009 w 3105"/>
                <a:gd name="T29" fmla="*/ 1405 h 4625"/>
                <a:gd name="T30" fmla="*/ 1923 w 3105"/>
                <a:gd name="T31" fmla="*/ 2683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0" name="Freeform 9"/>
            <p:cNvSpPr>
              <a:spLocks/>
            </p:cNvSpPr>
            <p:nvPr/>
          </p:nvSpPr>
          <p:spPr bwMode="black">
            <a:xfrm>
              <a:off x="7353301" y="2762251"/>
              <a:ext cx="1027113" cy="1189038"/>
            </a:xfrm>
            <a:custGeom>
              <a:avLst/>
              <a:gdLst>
                <a:gd name="T0" fmla="*/ 2850 w 2850"/>
                <a:gd name="T1" fmla="*/ 1232 h 3296"/>
                <a:gd name="T2" fmla="*/ 1840 w 2850"/>
                <a:gd name="T3" fmla="*/ 0 h 3296"/>
                <a:gd name="T4" fmla="*/ 876 w 2850"/>
                <a:gd name="T5" fmla="*/ 607 h 3296"/>
                <a:gd name="T6" fmla="*/ 856 w 2850"/>
                <a:gd name="T7" fmla="*/ 607 h 3296"/>
                <a:gd name="T8" fmla="*/ 901 w 2850"/>
                <a:gd name="T9" fmla="*/ 76 h 3296"/>
                <a:gd name="T10" fmla="*/ 0 w 2850"/>
                <a:gd name="T11" fmla="*/ 76 h 3296"/>
                <a:gd name="T12" fmla="*/ 0 w 2850"/>
                <a:gd name="T13" fmla="*/ 3296 h 3296"/>
                <a:gd name="T14" fmla="*/ 901 w 2850"/>
                <a:gd name="T15" fmla="*/ 3296 h 3296"/>
                <a:gd name="T16" fmla="*/ 901 w 2850"/>
                <a:gd name="T17" fmla="*/ 1386 h 3296"/>
                <a:gd name="T18" fmla="*/ 1457 w 2850"/>
                <a:gd name="T19" fmla="*/ 760 h 3296"/>
                <a:gd name="T20" fmla="*/ 1942 w 2850"/>
                <a:gd name="T21" fmla="*/ 1412 h 3296"/>
                <a:gd name="T22" fmla="*/ 1942 w 2850"/>
                <a:gd name="T23" fmla="*/ 3296 h 3296"/>
                <a:gd name="T24" fmla="*/ 2850 w 2850"/>
                <a:gd name="T25" fmla="*/ 3296 h 3296"/>
                <a:gd name="T26" fmla="*/ 2850 w 2850"/>
                <a:gd name="T27" fmla="*/ 1232 h 3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1" name="Freeform 10"/>
            <p:cNvSpPr>
              <a:spLocks/>
            </p:cNvSpPr>
            <p:nvPr/>
          </p:nvSpPr>
          <p:spPr bwMode="black">
            <a:xfrm>
              <a:off x="6664326" y="2287588"/>
              <a:ext cx="377825" cy="363538"/>
            </a:xfrm>
            <a:custGeom>
              <a:avLst/>
              <a:gdLst>
                <a:gd name="T0" fmla="*/ 1047 w 1047"/>
                <a:gd name="T1" fmla="*/ 504 h 1009"/>
                <a:gd name="T2" fmla="*/ 524 w 1047"/>
                <a:gd name="T3" fmla="*/ 1009 h 1009"/>
                <a:gd name="T4" fmla="*/ 0 w 1047"/>
                <a:gd name="T5" fmla="*/ 504 h 1009"/>
                <a:gd name="T6" fmla="*/ 524 w 1047"/>
                <a:gd name="T7" fmla="*/ 0 h 1009"/>
                <a:gd name="T8" fmla="*/ 1047 w 1047"/>
                <a:gd name="T9" fmla="*/ 504 h 1009"/>
              </a:gdLst>
              <a:ahLst/>
              <a:cxnLst>
                <a:cxn ang="0">
                  <a:pos x="T0" y="T1"/>
                </a:cxn>
                <a:cxn ang="0">
                  <a:pos x="T2" y="T3"/>
                </a:cxn>
                <a:cxn ang="0">
                  <a:pos x="T4" y="T5"/>
                </a:cxn>
                <a:cxn ang="0">
                  <a:pos x="T6" y="T7"/>
                </a:cxn>
                <a:cxn ang="0">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3" name="Rectangle 11"/>
            <p:cNvSpPr>
              <a:spLocks noChangeArrowheads="1"/>
            </p:cNvSpPr>
            <p:nvPr/>
          </p:nvSpPr>
          <p:spPr bwMode="black">
            <a:xfrm>
              <a:off x="6689726" y="2789238"/>
              <a:ext cx="327025" cy="1162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4" name="Freeform 12"/>
            <p:cNvSpPr>
              <a:spLocks/>
            </p:cNvSpPr>
            <p:nvPr/>
          </p:nvSpPr>
          <p:spPr bwMode="black">
            <a:xfrm>
              <a:off x="5399088" y="2762251"/>
              <a:ext cx="1047750" cy="1216025"/>
            </a:xfrm>
            <a:custGeom>
              <a:avLst/>
              <a:gdLst>
                <a:gd name="T0" fmla="*/ 2025 w 2907"/>
                <a:gd name="T1" fmla="*/ 2402 h 3373"/>
                <a:gd name="T2" fmla="*/ 1253 w 2907"/>
                <a:gd name="T3" fmla="*/ 1974 h 3373"/>
                <a:gd name="T4" fmla="*/ 160 w 2907"/>
                <a:gd name="T5" fmla="*/ 990 h 3373"/>
                <a:gd name="T6" fmla="*/ 1431 w 2907"/>
                <a:gd name="T7" fmla="*/ 0 h 3373"/>
                <a:gd name="T8" fmla="*/ 2907 w 2907"/>
                <a:gd name="T9" fmla="*/ 734 h 3373"/>
                <a:gd name="T10" fmla="*/ 2133 w 2907"/>
                <a:gd name="T11" fmla="*/ 1169 h 3373"/>
                <a:gd name="T12" fmla="*/ 1463 w 2907"/>
                <a:gd name="T13" fmla="*/ 657 h 3373"/>
                <a:gd name="T14" fmla="*/ 1042 w 2907"/>
                <a:gd name="T15" fmla="*/ 945 h 3373"/>
                <a:gd name="T16" fmla="*/ 1943 w 2907"/>
                <a:gd name="T17" fmla="*/ 1367 h 3373"/>
                <a:gd name="T18" fmla="*/ 2907 w 2907"/>
                <a:gd name="T19" fmla="*/ 2344 h 3373"/>
                <a:gd name="T20" fmla="*/ 1610 w 2907"/>
                <a:gd name="T21" fmla="*/ 3373 h 3373"/>
                <a:gd name="T22" fmla="*/ 0 w 2907"/>
                <a:gd name="T23" fmla="*/ 2543 h 3373"/>
                <a:gd name="T24" fmla="*/ 786 w 2907"/>
                <a:gd name="T25" fmla="*/ 2102 h 3373"/>
                <a:gd name="T26" fmla="*/ 1598 w 2907"/>
                <a:gd name="T27" fmla="*/ 2715 h 3373"/>
                <a:gd name="T28" fmla="*/ 2025 w 2907"/>
                <a:gd name="T29" fmla="*/ 2402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5" name="Freeform 13"/>
            <p:cNvSpPr>
              <a:spLocks/>
            </p:cNvSpPr>
            <p:nvPr/>
          </p:nvSpPr>
          <p:spPr bwMode="black">
            <a:xfrm>
              <a:off x="4770438" y="2295526"/>
              <a:ext cx="563563" cy="1677988"/>
            </a:xfrm>
            <a:custGeom>
              <a:avLst/>
              <a:gdLst>
                <a:gd name="T0" fmla="*/ 907 w 1565"/>
                <a:gd name="T1" fmla="*/ 0 h 4657"/>
                <a:gd name="T2" fmla="*/ 0 w 1565"/>
                <a:gd name="T3" fmla="*/ 0 h 4657"/>
                <a:gd name="T4" fmla="*/ 0 w 1565"/>
                <a:gd name="T5" fmla="*/ 3706 h 4657"/>
                <a:gd name="T6" fmla="*/ 214 w 1565"/>
                <a:gd name="T7" fmla="*/ 4430 h 4657"/>
                <a:gd name="T8" fmla="*/ 894 w 1565"/>
                <a:gd name="T9" fmla="*/ 4657 h 4657"/>
                <a:gd name="T10" fmla="*/ 1220 w 1565"/>
                <a:gd name="T11" fmla="*/ 4622 h 4657"/>
                <a:gd name="T12" fmla="*/ 1488 w 1565"/>
                <a:gd name="T13" fmla="*/ 4523 h 4657"/>
                <a:gd name="T14" fmla="*/ 1565 w 1565"/>
                <a:gd name="T15" fmla="*/ 3916 h 4657"/>
                <a:gd name="T16" fmla="*/ 1377 w 1565"/>
                <a:gd name="T17" fmla="*/ 3970 h 4657"/>
                <a:gd name="T18" fmla="*/ 1188 w 1565"/>
                <a:gd name="T19" fmla="*/ 3986 h 4657"/>
                <a:gd name="T20" fmla="*/ 974 w 1565"/>
                <a:gd name="T21" fmla="*/ 3897 h 4657"/>
                <a:gd name="T22" fmla="*/ 907 w 1565"/>
                <a:gd name="T23" fmla="*/ 3577 h 4657"/>
                <a:gd name="T24" fmla="*/ 907 w 1565"/>
                <a:gd name="T25" fmla="*/ 0 h 4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6" name="Freeform 14"/>
            <p:cNvSpPr>
              <a:spLocks noEditPoints="1"/>
            </p:cNvSpPr>
            <p:nvPr/>
          </p:nvSpPr>
          <p:spPr bwMode="black">
            <a:xfrm>
              <a:off x="3455988" y="2762251"/>
              <a:ext cx="1073150" cy="1216025"/>
            </a:xfrm>
            <a:custGeom>
              <a:avLst/>
              <a:gdLst>
                <a:gd name="T0" fmla="*/ 1540 w 2977"/>
                <a:gd name="T1" fmla="*/ 651 h 3373"/>
                <a:gd name="T2" fmla="*/ 869 w 2977"/>
                <a:gd name="T3" fmla="*/ 1328 h 3373"/>
                <a:gd name="T4" fmla="*/ 2140 w 2977"/>
                <a:gd name="T5" fmla="*/ 1328 h 3373"/>
                <a:gd name="T6" fmla="*/ 1540 w 2977"/>
                <a:gd name="T7" fmla="*/ 651 h 3373"/>
                <a:gd name="T8" fmla="*/ 2932 w 2977"/>
                <a:gd name="T9" fmla="*/ 1929 h 3373"/>
                <a:gd name="T10" fmla="*/ 850 w 2977"/>
                <a:gd name="T11" fmla="*/ 1929 h 3373"/>
                <a:gd name="T12" fmla="*/ 1559 w 2977"/>
                <a:gd name="T13" fmla="*/ 2708 h 3373"/>
                <a:gd name="T14" fmla="*/ 2179 w 2977"/>
                <a:gd name="T15" fmla="*/ 2178 h 3373"/>
                <a:gd name="T16" fmla="*/ 2938 w 2977"/>
                <a:gd name="T17" fmla="*/ 2606 h 3373"/>
                <a:gd name="T18" fmla="*/ 1559 w 2977"/>
                <a:gd name="T19" fmla="*/ 3373 h 3373"/>
                <a:gd name="T20" fmla="*/ 0 w 2977"/>
                <a:gd name="T21" fmla="*/ 1686 h 3373"/>
                <a:gd name="T22" fmla="*/ 1540 w 2977"/>
                <a:gd name="T23" fmla="*/ 0 h 3373"/>
                <a:gd name="T24" fmla="*/ 2977 w 2977"/>
                <a:gd name="T25" fmla="*/ 1488 h 3373"/>
                <a:gd name="T26" fmla="*/ 2932 w 2977"/>
                <a:gd name="T27" fmla="*/ 1929 h 3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sp>
          <p:nvSpPr>
            <p:cNvPr id="17" name="Freeform 15"/>
            <p:cNvSpPr>
              <a:spLocks/>
            </p:cNvSpPr>
            <p:nvPr/>
          </p:nvSpPr>
          <p:spPr bwMode="black">
            <a:xfrm>
              <a:off x="1879601" y="2357438"/>
              <a:ext cx="1311275" cy="1593850"/>
            </a:xfrm>
            <a:custGeom>
              <a:avLst/>
              <a:gdLst>
                <a:gd name="T0" fmla="*/ 2702 w 3641"/>
                <a:gd name="T1" fmla="*/ 4420 h 4420"/>
                <a:gd name="T2" fmla="*/ 3641 w 3641"/>
                <a:gd name="T3" fmla="*/ 4420 h 4420"/>
                <a:gd name="T4" fmla="*/ 3641 w 3641"/>
                <a:gd name="T5" fmla="*/ 0 h 4420"/>
                <a:gd name="T6" fmla="*/ 2702 w 3641"/>
                <a:gd name="T7" fmla="*/ 0 h 4420"/>
                <a:gd name="T8" fmla="*/ 2702 w 3641"/>
                <a:gd name="T9" fmla="*/ 1750 h 4420"/>
                <a:gd name="T10" fmla="*/ 939 w 3641"/>
                <a:gd name="T11" fmla="*/ 1750 h 4420"/>
                <a:gd name="T12" fmla="*/ 939 w 3641"/>
                <a:gd name="T13" fmla="*/ 0 h 4420"/>
                <a:gd name="T14" fmla="*/ 0 w 3641"/>
                <a:gd name="T15" fmla="*/ 0 h 4420"/>
                <a:gd name="T16" fmla="*/ 0 w 3641"/>
                <a:gd name="T17" fmla="*/ 4420 h 4420"/>
                <a:gd name="T18" fmla="*/ 939 w 3641"/>
                <a:gd name="T19" fmla="*/ 4420 h 4420"/>
                <a:gd name="T20" fmla="*/ 939 w 3641"/>
                <a:gd name="T21" fmla="*/ 2586 h 4420"/>
                <a:gd name="T22" fmla="*/ 2702 w 3641"/>
                <a:gd name="T23" fmla="*/ 2586 h 4420"/>
                <a:gd name="T24" fmla="*/ 2702 w 3641"/>
                <a:gd name="T25" fmla="*/ 4420 h 4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eaLnBrk="1" fontAlgn="auto" hangingPunct="1">
                <a:spcBef>
                  <a:spcPts val="0"/>
                </a:spcBef>
                <a:spcAft>
                  <a:spcPts val="0"/>
                </a:spcAft>
                <a:defRPr/>
              </a:pPr>
              <a:endParaRPr lang="fi-FI">
                <a:latin typeface="+mn-lt"/>
              </a:endParaRPr>
            </a:p>
          </p:txBody>
        </p:sp>
      </p:gr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smtClean="0"/>
              <a:t>Muokkaa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smtClean="0"/>
              <a:t>Muokkaa tekstin perustyylejä</a:t>
            </a:r>
          </a:p>
        </p:txBody>
      </p:sp>
    </p:spTree>
    <p:extLst>
      <p:ext uri="{BB962C8B-B14F-4D97-AF65-F5344CB8AC3E}">
        <p14:creationId xmlns:p14="http://schemas.microsoft.com/office/powerpoint/2010/main" val="1062663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Neljä kohtaa">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fld id="{1DCA952E-994A-4FC4-A845-4F7DBA9AF943}" type="datetimeFigureOut">
              <a:rPr lang="fi-FI" smtClean="0"/>
              <a:t>27.4.2022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5CDAC3-EE30-4D66-9687-E21E71179446}" type="slidenum">
              <a:rPr lang="fi-FI" smtClean="0"/>
              <a:t>‹#›</a:t>
            </a:fld>
            <a:endParaRPr lang="fi-FI"/>
          </a:p>
        </p:txBody>
      </p:sp>
      <p:sp>
        <p:nvSpPr>
          <p:cNvPr id="26" name="Otsikko 25">
            <a:extLst>
              <a:ext uri="{FF2B5EF4-FFF2-40B4-BE49-F238E27FC236}">
                <a16:creationId xmlns:a16="http://schemas.microsoft.com/office/drawing/2014/main" id="{644CDF02-6504-41F8-B4FE-0DA176E553E2}"/>
              </a:ext>
            </a:extLst>
          </p:cNvPr>
          <p:cNvSpPr>
            <a:spLocks noGrp="1"/>
          </p:cNvSpPr>
          <p:nvPr>
            <p:ph type="title"/>
          </p:nvPr>
        </p:nvSpPr>
        <p:spPr/>
        <p:txBody>
          <a:bodyPr/>
          <a:lstStyle/>
          <a:p>
            <a:r>
              <a:rPr lang="fi-FI" smtClean="0"/>
              <a:t>Muokkaa perustyyl. napsautt.</a:t>
            </a:r>
            <a:endParaRPr lang="fi-FI"/>
          </a:p>
        </p:txBody>
      </p:sp>
      <p:sp>
        <p:nvSpPr>
          <p:cNvPr id="3" name="Tekstin paikkamerkki 2">
            <a:extLst>
              <a:ext uri="{FF2B5EF4-FFF2-40B4-BE49-F238E27FC236}">
                <a16:creationId xmlns:a16="http://schemas.microsoft.com/office/drawing/2014/main" id="{3BE73736-6EA4-4426-936B-511BFC15417A}"/>
              </a:ext>
            </a:extLst>
          </p:cNvPr>
          <p:cNvSpPr>
            <a:spLocks noGrp="1"/>
          </p:cNvSpPr>
          <p:nvPr>
            <p:ph type="body" sz="quarter" idx="17" hasCustomPrompt="1"/>
          </p:nvPr>
        </p:nvSpPr>
        <p:spPr>
          <a:xfrm>
            <a:off x="935999" y="1646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1</a:t>
            </a:r>
          </a:p>
        </p:txBody>
      </p:sp>
      <p:sp>
        <p:nvSpPr>
          <p:cNvPr id="30" name="Tekstin paikkamerkki 16">
            <a:extLst>
              <a:ext uri="{FF2B5EF4-FFF2-40B4-BE49-F238E27FC236}">
                <a16:creationId xmlns:a16="http://schemas.microsoft.com/office/drawing/2014/main" id="{11592A8B-A886-4C0B-A780-4917685FE656}"/>
              </a:ext>
            </a:extLst>
          </p:cNvPr>
          <p:cNvSpPr>
            <a:spLocks noGrp="1"/>
          </p:cNvSpPr>
          <p:nvPr>
            <p:ph type="body" sz="quarter" idx="13"/>
          </p:nvPr>
        </p:nvSpPr>
        <p:spPr>
          <a:xfrm>
            <a:off x="2160000" y="164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smtClean="0"/>
              <a:t>Muokkaa tekstin perustyylejä</a:t>
            </a:r>
          </a:p>
        </p:txBody>
      </p:sp>
      <p:sp>
        <p:nvSpPr>
          <p:cNvPr id="36" name="Tekstin paikkamerkki 2">
            <a:extLst>
              <a:ext uri="{FF2B5EF4-FFF2-40B4-BE49-F238E27FC236}">
                <a16:creationId xmlns:a16="http://schemas.microsoft.com/office/drawing/2014/main" id="{73CE68F0-C00E-434E-84FC-0AAF6CD23921}"/>
              </a:ext>
            </a:extLst>
          </p:cNvPr>
          <p:cNvSpPr>
            <a:spLocks noGrp="1"/>
          </p:cNvSpPr>
          <p:nvPr>
            <p:ph type="body" sz="quarter" idx="18" hasCustomPrompt="1"/>
          </p:nvPr>
        </p:nvSpPr>
        <p:spPr>
          <a:xfrm>
            <a:off x="924902" y="2726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2</a:t>
            </a:r>
          </a:p>
        </p:txBody>
      </p:sp>
      <p:sp>
        <p:nvSpPr>
          <p:cNvPr id="31" name="Tekstin paikkamerkki 16">
            <a:extLst>
              <a:ext uri="{FF2B5EF4-FFF2-40B4-BE49-F238E27FC236}">
                <a16:creationId xmlns:a16="http://schemas.microsoft.com/office/drawing/2014/main" id="{C226F493-5803-44D0-99B8-376677DBBBB2}"/>
              </a:ext>
            </a:extLst>
          </p:cNvPr>
          <p:cNvSpPr>
            <a:spLocks noGrp="1"/>
          </p:cNvSpPr>
          <p:nvPr>
            <p:ph type="body" sz="quarter" idx="14"/>
          </p:nvPr>
        </p:nvSpPr>
        <p:spPr>
          <a:xfrm>
            <a:off x="2160000" y="2726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smtClean="0"/>
              <a:t>Muokkaa tekstin perustyylejä</a:t>
            </a:r>
          </a:p>
        </p:txBody>
      </p:sp>
      <p:sp>
        <p:nvSpPr>
          <p:cNvPr id="37" name="Tekstin paikkamerkki 2">
            <a:extLst>
              <a:ext uri="{FF2B5EF4-FFF2-40B4-BE49-F238E27FC236}">
                <a16:creationId xmlns:a16="http://schemas.microsoft.com/office/drawing/2014/main" id="{B3BAF629-2B1F-4DE1-91FD-CE0F737B3E37}"/>
              </a:ext>
            </a:extLst>
          </p:cNvPr>
          <p:cNvSpPr>
            <a:spLocks noGrp="1"/>
          </p:cNvSpPr>
          <p:nvPr>
            <p:ph type="body" sz="quarter" idx="19" hasCustomPrompt="1"/>
          </p:nvPr>
        </p:nvSpPr>
        <p:spPr>
          <a:xfrm>
            <a:off x="913805" y="3842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3</a:t>
            </a:r>
          </a:p>
        </p:txBody>
      </p:sp>
      <p:sp>
        <p:nvSpPr>
          <p:cNvPr id="33" name="Tekstin paikkamerkki 16">
            <a:extLst>
              <a:ext uri="{FF2B5EF4-FFF2-40B4-BE49-F238E27FC236}">
                <a16:creationId xmlns:a16="http://schemas.microsoft.com/office/drawing/2014/main" id="{8C0A3A11-EDE0-4D73-966A-4F77AFAF5B28}"/>
              </a:ext>
            </a:extLst>
          </p:cNvPr>
          <p:cNvSpPr>
            <a:spLocks noGrp="1"/>
          </p:cNvSpPr>
          <p:nvPr>
            <p:ph type="body" sz="quarter" idx="16"/>
          </p:nvPr>
        </p:nvSpPr>
        <p:spPr>
          <a:xfrm>
            <a:off x="2160000" y="384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smtClean="0"/>
              <a:t>Muokkaa tekstin perustyylejä</a:t>
            </a:r>
          </a:p>
        </p:txBody>
      </p:sp>
      <p:sp>
        <p:nvSpPr>
          <p:cNvPr id="38" name="Tekstin paikkamerkki 2">
            <a:extLst>
              <a:ext uri="{FF2B5EF4-FFF2-40B4-BE49-F238E27FC236}">
                <a16:creationId xmlns:a16="http://schemas.microsoft.com/office/drawing/2014/main" id="{062EEE4C-B691-4B0A-89F7-7EE6238F3F9B}"/>
              </a:ext>
            </a:extLst>
          </p:cNvPr>
          <p:cNvSpPr>
            <a:spLocks noGrp="1"/>
          </p:cNvSpPr>
          <p:nvPr>
            <p:ph type="body" sz="quarter" idx="20" hasCustomPrompt="1"/>
          </p:nvPr>
        </p:nvSpPr>
        <p:spPr>
          <a:xfrm>
            <a:off x="902708" y="4922016"/>
            <a:ext cx="936000" cy="936000"/>
          </a:xfrm>
          <a:prstGeom prst="ellipse">
            <a:avLst/>
          </a:prstGeom>
          <a:solidFill>
            <a:srgbClr val="0EB24C"/>
          </a:solidFill>
        </p:spPr>
        <p:txBody>
          <a:bodyPr anchor="ctr"/>
          <a:lstStyle>
            <a:lvl1pPr marL="0" indent="0" algn="ctr">
              <a:buNone/>
              <a:defRPr>
                <a:solidFill>
                  <a:schemeClr val="bg1"/>
                </a:solidFill>
              </a:defRPr>
            </a:lvl1pPr>
            <a:lvl2pPr>
              <a:defRPr>
                <a:solidFill>
                  <a:srgbClr val="003580"/>
                </a:solidFill>
              </a:defRPr>
            </a:lvl2pPr>
            <a:lvl3pPr>
              <a:defRPr>
                <a:solidFill>
                  <a:srgbClr val="003580"/>
                </a:solidFill>
              </a:defRPr>
            </a:lvl3pPr>
            <a:lvl4pPr>
              <a:defRPr>
                <a:solidFill>
                  <a:srgbClr val="003580"/>
                </a:solidFill>
              </a:defRPr>
            </a:lvl4pPr>
            <a:lvl5pPr>
              <a:defRPr>
                <a:solidFill>
                  <a:srgbClr val="003580"/>
                </a:solidFill>
              </a:defRPr>
            </a:lvl5pPr>
          </a:lstStyle>
          <a:p>
            <a:pPr lvl="0"/>
            <a:r>
              <a:rPr lang="fi-FI" dirty="0"/>
              <a:t>4</a:t>
            </a:r>
          </a:p>
        </p:txBody>
      </p:sp>
      <p:sp>
        <p:nvSpPr>
          <p:cNvPr id="32" name="Tekstin paikkamerkki 16">
            <a:extLst>
              <a:ext uri="{FF2B5EF4-FFF2-40B4-BE49-F238E27FC236}">
                <a16:creationId xmlns:a16="http://schemas.microsoft.com/office/drawing/2014/main" id="{84140918-6267-46A1-9627-F253BD10ABE9}"/>
              </a:ext>
            </a:extLst>
          </p:cNvPr>
          <p:cNvSpPr>
            <a:spLocks noGrp="1"/>
          </p:cNvSpPr>
          <p:nvPr>
            <p:ph type="body" sz="quarter" idx="15"/>
          </p:nvPr>
        </p:nvSpPr>
        <p:spPr>
          <a:xfrm>
            <a:off x="2160000" y="4922016"/>
            <a:ext cx="9072000" cy="936000"/>
          </a:xfrm>
        </p:spPr>
        <p:txBody>
          <a:bodyPr anchor="ctr"/>
          <a:lstStyle>
            <a:lvl1pPr marL="0" indent="0">
              <a:spcAft>
                <a:spcPts val="0"/>
              </a:spcAft>
              <a:buNone/>
              <a:defRPr sz="1600"/>
            </a:lvl1pPr>
            <a:lvl2pPr marL="359991" indent="0">
              <a:buNone/>
              <a:defRPr sz="1200"/>
            </a:lvl2pPr>
            <a:lvl3pPr marL="719982" indent="0">
              <a:buNone/>
              <a:defRPr sz="1200"/>
            </a:lvl3pPr>
            <a:lvl4pPr marL="1079973" indent="0">
              <a:buNone/>
              <a:defRPr sz="1200"/>
            </a:lvl4pPr>
            <a:lvl5pPr marL="1439964" indent="0">
              <a:buNone/>
              <a:defRPr sz="1200"/>
            </a:lvl5pPr>
          </a:lstStyle>
          <a:p>
            <a:pPr lvl="0"/>
            <a:r>
              <a:rPr lang="fi-FI" smtClean="0"/>
              <a:t>Muokkaa tekstin perustyylejä</a:t>
            </a:r>
          </a:p>
        </p:txBody>
      </p:sp>
    </p:spTree>
    <p:extLst>
      <p:ext uri="{BB962C8B-B14F-4D97-AF65-F5344CB8AC3E}">
        <p14:creationId xmlns:p14="http://schemas.microsoft.com/office/powerpoint/2010/main" val="2046940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471485" y="3419475"/>
            <a:ext cx="11115675" cy="1071564"/>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276729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566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5775" y="1122363"/>
            <a:ext cx="11101388" cy="2387600"/>
          </a:xfrm>
        </p:spPr>
        <p:txBody>
          <a:bodyPr anchor="b"/>
          <a:lstStyle>
            <a:lvl1pPr algn="ctr">
              <a:defRPr sz="6000"/>
            </a:lvl1pPr>
          </a:lstStyle>
          <a:p>
            <a:r>
              <a:rPr lang="fi-FI"/>
              <a:t>Muokkaa perustyylejä naps.</a:t>
            </a:r>
            <a:endParaRPr lang="fi-FI" dirty="0"/>
          </a:p>
        </p:txBody>
      </p:sp>
      <p:sp>
        <p:nvSpPr>
          <p:cNvPr id="3" name="Alaotsikko 2"/>
          <p:cNvSpPr>
            <a:spLocks noGrp="1"/>
          </p:cNvSpPr>
          <p:nvPr>
            <p:ph type="subTitle" idx="1"/>
          </p:nvPr>
        </p:nvSpPr>
        <p:spPr>
          <a:xfrm>
            <a:off x="485775" y="3602038"/>
            <a:ext cx="1110138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34453693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94942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6CC2B74-5380-1D42-B8B4-5220FCC22361}"/>
              </a:ext>
            </a:extLst>
          </p:cNvPr>
          <p:cNvSpPr>
            <a:spLocks noGrp="1"/>
          </p:cNvSpPr>
          <p:nvPr>
            <p:ph sz="quarter" idx="17"/>
          </p:nvPr>
        </p:nvSpPr>
        <p:spPr>
          <a:xfrm>
            <a:off x="546100" y="1825625"/>
            <a:ext cx="5259387" cy="4320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2" name="Title 1">
            <a:extLst>
              <a:ext uri="{FF2B5EF4-FFF2-40B4-BE49-F238E27FC236}">
                <a16:creationId xmlns:a16="http://schemas.microsoft.com/office/drawing/2014/main" id="{DCAB2B32-9E63-1B46-A1A3-79427135D136}"/>
              </a:ext>
            </a:extLst>
          </p:cNvPr>
          <p:cNvSpPr>
            <a:spLocks noGrp="1"/>
          </p:cNvSpPr>
          <p:nvPr>
            <p:ph type="title"/>
          </p:nvPr>
        </p:nvSpPr>
        <p:spPr>
          <a:xfrm>
            <a:off x="546651" y="365125"/>
            <a:ext cx="9679743" cy="1325563"/>
          </a:xfrm>
        </p:spPr>
        <p:txBody>
          <a:bodyPr/>
          <a:lstStyle/>
          <a:p>
            <a:r>
              <a:rPr lang="fi-FI" smtClean="0"/>
              <a:t>Muokkaa perustyyl. napsautt.</a:t>
            </a:r>
            <a:endParaRPr lang="fi-FI" dirty="0"/>
          </a:p>
        </p:txBody>
      </p:sp>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8" name="Picture Placeholder 7">
            <a:extLst>
              <a:ext uri="{FF2B5EF4-FFF2-40B4-BE49-F238E27FC236}">
                <a16:creationId xmlns:a16="http://schemas.microsoft.com/office/drawing/2014/main" id="{D4D815D6-5497-F04E-8A79-7628C007DCDA}"/>
              </a:ext>
            </a:extLst>
          </p:cNvPr>
          <p:cNvSpPr>
            <a:spLocks noGrp="1"/>
          </p:cNvSpPr>
          <p:nvPr>
            <p:ph type="pic" sz="quarter" idx="19"/>
          </p:nvPr>
        </p:nvSpPr>
        <p:spPr>
          <a:xfrm>
            <a:off x="6094413" y="1825625"/>
            <a:ext cx="5259387" cy="4320000"/>
          </a:xfrm>
        </p:spPr>
        <p:txBody>
          <a:bodyPr/>
          <a:lstStyle>
            <a:lvl1pPr>
              <a:defRPr>
                <a:noFill/>
              </a:defRPr>
            </a:lvl1pPr>
          </a:lstStyle>
          <a:p>
            <a:r>
              <a:rPr lang="fi-FI" smtClean="0"/>
              <a:t>Lisää kuva napsauttamalla kuvaketta</a:t>
            </a:r>
            <a:endParaRPr lang="fi-FI"/>
          </a:p>
        </p:txBody>
      </p:sp>
    </p:spTree>
    <p:extLst>
      <p:ext uri="{BB962C8B-B14F-4D97-AF65-F5344CB8AC3E}">
        <p14:creationId xmlns:p14="http://schemas.microsoft.com/office/powerpoint/2010/main" val="3654651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471485" y="3419475"/>
            <a:ext cx="11115675" cy="10715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6637959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495300" y="1825625"/>
            <a:ext cx="55245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372100" cy="413226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034217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28625" y="365125"/>
            <a:ext cx="11258550" cy="1325563"/>
          </a:xfrm>
        </p:spPr>
        <p:txBody>
          <a:bodyPr/>
          <a:lstStyle/>
          <a:p>
            <a:r>
              <a:rPr lang="fi-FI"/>
              <a:t>Muokkaa perustyylejä naps.</a:t>
            </a:r>
          </a:p>
        </p:txBody>
      </p:sp>
      <p:sp>
        <p:nvSpPr>
          <p:cNvPr id="3" name="Tekstin paikkamerkki 2"/>
          <p:cNvSpPr>
            <a:spLocks noGrp="1"/>
          </p:cNvSpPr>
          <p:nvPr>
            <p:ph type="body" idx="1"/>
          </p:nvPr>
        </p:nvSpPr>
        <p:spPr>
          <a:xfrm>
            <a:off x="428626" y="1681163"/>
            <a:ext cx="55689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28626" y="2505075"/>
            <a:ext cx="5568950"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72199" y="1681163"/>
            <a:ext cx="55149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514974" cy="34813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69473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Tree>
    <p:extLst>
      <p:ext uri="{BB962C8B-B14F-4D97-AF65-F5344CB8AC3E}">
        <p14:creationId xmlns:p14="http://schemas.microsoft.com/office/powerpoint/2010/main" val="548978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400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28638" y="457200"/>
            <a:ext cx="4243387" cy="1600200"/>
          </a:xfrm>
        </p:spPr>
        <p:txBody>
          <a:bodyPr anchor="b"/>
          <a:lstStyle>
            <a:lvl1pPr>
              <a:defRPr sz="3200"/>
            </a:lvl1pPr>
          </a:lstStyle>
          <a:p>
            <a:r>
              <a:rPr lang="fi-FI"/>
              <a:t>Muokkaa perustyylejä naps.</a:t>
            </a:r>
          </a:p>
        </p:txBody>
      </p:sp>
      <p:sp>
        <p:nvSpPr>
          <p:cNvPr id="3" name="Sisällön paikkamerkki 2"/>
          <p:cNvSpPr>
            <a:spLocks noGrp="1"/>
          </p:cNvSpPr>
          <p:nvPr>
            <p:ph idx="1"/>
          </p:nvPr>
        </p:nvSpPr>
        <p:spPr>
          <a:xfrm>
            <a:off x="5183187" y="457201"/>
            <a:ext cx="6518275"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528638" y="2057400"/>
            <a:ext cx="42433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09475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2926" y="457200"/>
            <a:ext cx="4229099" cy="1600200"/>
          </a:xfrm>
        </p:spPr>
        <p:txBody>
          <a:bodyPr anchor="b"/>
          <a:lstStyle>
            <a:lvl1pPr>
              <a:defRPr sz="3200"/>
            </a:lvl1pPr>
          </a:lstStyle>
          <a:p>
            <a:r>
              <a:rPr lang="fi-FI"/>
              <a:t>Muokkaa perustyylejä naps.</a:t>
            </a:r>
          </a:p>
        </p:txBody>
      </p:sp>
      <p:sp>
        <p:nvSpPr>
          <p:cNvPr id="3" name="Kuvan paikkamerkki 2"/>
          <p:cNvSpPr>
            <a:spLocks noGrp="1"/>
          </p:cNvSpPr>
          <p:nvPr>
            <p:ph type="pic" idx="1"/>
          </p:nvPr>
        </p:nvSpPr>
        <p:spPr>
          <a:xfrm>
            <a:off x="5183187" y="457201"/>
            <a:ext cx="6503987"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Vedä kuva paikkamerkkiin tai lisää napsauttamalla kuvaketta</a:t>
            </a:r>
          </a:p>
        </p:txBody>
      </p:sp>
      <p:sp>
        <p:nvSpPr>
          <p:cNvPr id="4" name="Tekstin paikkamerkki 3"/>
          <p:cNvSpPr>
            <a:spLocks noGrp="1"/>
          </p:cNvSpPr>
          <p:nvPr>
            <p:ph type="body" sz="half" idx="2"/>
          </p:nvPr>
        </p:nvSpPr>
        <p:spPr>
          <a:xfrm>
            <a:off x="542926" y="2057400"/>
            <a:ext cx="422910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9550902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79772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621338"/>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542925" y="365125"/>
            <a:ext cx="8029575" cy="56213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0699229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1_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471485" y="3419475"/>
            <a:ext cx="11115675" cy="1071564"/>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 napsauttamalla</a:t>
            </a:r>
          </a:p>
        </p:txBody>
      </p:sp>
    </p:spTree>
    <p:extLst>
      <p:ext uri="{BB962C8B-B14F-4D97-AF65-F5344CB8AC3E}">
        <p14:creationId xmlns:p14="http://schemas.microsoft.com/office/powerpoint/2010/main" val="13005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885C684-7AC9-ED43-B448-F59203517B56}"/>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6" name="Footer Placeholder 5">
            <a:extLst>
              <a:ext uri="{FF2B5EF4-FFF2-40B4-BE49-F238E27FC236}">
                <a16:creationId xmlns:a16="http://schemas.microsoft.com/office/drawing/2014/main" id="{949ADB1B-39C6-774B-BBCF-17B9E8A85F73}"/>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28310F23-E718-A648-8574-9CCFF5C9A1E7}"/>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8" name="Title 1">
            <a:extLst>
              <a:ext uri="{FF2B5EF4-FFF2-40B4-BE49-F238E27FC236}">
                <a16:creationId xmlns:a16="http://schemas.microsoft.com/office/drawing/2014/main" id="{6449495B-9441-1B47-BE43-E3F25B5EC22B}"/>
              </a:ext>
            </a:extLst>
          </p:cNvPr>
          <p:cNvSpPr>
            <a:spLocks noGrp="1"/>
          </p:cNvSpPr>
          <p:nvPr>
            <p:ph type="title"/>
          </p:nvPr>
        </p:nvSpPr>
        <p:spPr>
          <a:xfrm>
            <a:off x="6019802" y="365124"/>
            <a:ext cx="4550227" cy="1325563"/>
          </a:xfrm>
        </p:spPr>
        <p:txBody>
          <a:bodyPr/>
          <a:lstStyle/>
          <a:p>
            <a:r>
              <a:rPr lang="fi-FI" smtClean="0"/>
              <a:t>Muokkaa perustyyl. napsautt.</a:t>
            </a:r>
            <a:endParaRPr lang="fi-FI" dirty="0"/>
          </a:p>
        </p:txBody>
      </p:sp>
      <p:sp>
        <p:nvSpPr>
          <p:cNvPr id="13" name="Picture Placeholder 12">
            <a:extLst>
              <a:ext uri="{FF2B5EF4-FFF2-40B4-BE49-F238E27FC236}">
                <a16:creationId xmlns:a16="http://schemas.microsoft.com/office/drawing/2014/main" id="{F7937AF5-84C7-1D47-A241-1F1E34DA7B93}"/>
              </a:ext>
            </a:extLst>
          </p:cNvPr>
          <p:cNvSpPr>
            <a:spLocks noGrp="1"/>
          </p:cNvSpPr>
          <p:nvPr>
            <p:ph type="pic" sz="quarter" idx="16"/>
          </p:nvPr>
        </p:nvSpPr>
        <p:spPr>
          <a:xfrm>
            <a:off x="-8878" y="0"/>
            <a:ext cx="5725886" cy="6858000"/>
          </a:xfrm>
          <a:prstGeom prst="rect">
            <a:avLst/>
          </a:prstGeom>
          <a:noFill/>
        </p:spPr>
        <p:txBody>
          <a:bodyPr/>
          <a:lstStyle>
            <a:lvl1pPr>
              <a:defRPr>
                <a:noFill/>
              </a:defRPr>
            </a:lvl1pPr>
          </a:lstStyle>
          <a:p>
            <a:r>
              <a:rPr lang="fi-FI" smtClean="0"/>
              <a:t>Lisää kuva napsauttamalla kuvaketta</a:t>
            </a:r>
            <a:endParaRPr lang="fi-FI"/>
          </a:p>
        </p:txBody>
      </p:sp>
      <p:sp>
        <p:nvSpPr>
          <p:cNvPr id="3" name="Content Placeholder 2">
            <a:extLst>
              <a:ext uri="{FF2B5EF4-FFF2-40B4-BE49-F238E27FC236}">
                <a16:creationId xmlns:a16="http://schemas.microsoft.com/office/drawing/2014/main" id="{57D9F540-8024-5145-97FC-BB923D7814D6}"/>
              </a:ext>
            </a:extLst>
          </p:cNvPr>
          <p:cNvSpPr>
            <a:spLocks noGrp="1"/>
          </p:cNvSpPr>
          <p:nvPr>
            <p:ph sz="quarter" idx="17"/>
          </p:nvPr>
        </p:nvSpPr>
        <p:spPr>
          <a:xfrm>
            <a:off x="6019802" y="1825625"/>
            <a:ext cx="5333998" cy="432000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3698780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84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60C9030-3BCE-4A41-BFEB-070A48CF0759}"/>
              </a:ext>
            </a:extLst>
          </p:cNvPr>
          <p:cNvSpPr>
            <a:spLocks noGrp="1"/>
          </p:cNvSpPr>
          <p:nvPr>
            <p:ph type="pic" sz="quarter" idx="22"/>
          </p:nvPr>
        </p:nvSpPr>
        <p:spPr>
          <a:xfrm>
            <a:off x="547688" y="1826255"/>
            <a:ext cx="3381887" cy="4320000"/>
          </a:xfrm>
        </p:spPr>
        <p:txBody>
          <a:bodyPr/>
          <a:lstStyle>
            <a:lvl1pPr>
              <a:defRPr/>
            </a:lvl1pPr>
          </a:lstStyle>
          <a:p>
            <a:r>
              <a:rPr lang="fi-FI" smtClean="0"/>
              <a:t>Lisää kuva napsauttamalla kuvaketta</a:t>
            </a:r>
            <a:endParaRPr lang="fi-FI" dirty="0"/>
          </a:p>
        </p:txBody>
      </p:sp>
      <p:sp>
        <p:nvSpPr>
          <p:cNvPr id="4" name="Date Placeholder 3">
            <a:extLst>
              <a:ext uri="{FF2B5EF4-FFF2-40B4-BE49-F238E27FC236}">
                <a16:creationId xmlns:a16="http://schemas.microsoft.com/office/drawing/2014/main" id="{75A2C256-48C1-C245-998A-D7A2CF1BEDEF}"/>
              </a:ext>
            </a:extLst>
          </p:cNvPr>
          <p:cNvSpPr>
            <a:spLocks noGrp="1"/>
          </p:cNvSpPr>
          <p:nvPr>
            <p:ph type="dt" sz="half" idx="10"/>
          </p:nvPr>
        </p:nvSpPr>
        <p:spPr/>
        <p:txBody>
          <a:bodyPr/>
          <a:lstStyle/>
          <a:p>
            <a:fld id="{A415DF49-1446-7B45-AC41-8120F8712E53}" type="datetimeFigureOut">
              <a:rPr lang="fi-FI" smtClean="0"/>
              <a:t>27.4.2022</a:t>
            </a:fld>
            <a:endParaRPr lang="fi-FI"/>
          </a:p>
        </p:txBody>
      </p:sp>
      <p:sp>
        <p:nvSpPr>
          <p:cNvPr id="5" name="Footer Placeholder 4">
            <a:extLst>
              <a:ext uri="{FF2B5EF4-FFF2-40B4-BE49-F238E27FC236}">
                <a16:creationId xmlns:a16="http://schemas.microsoft.com/office/drawing/2014/main" id="{57EB178E-AE4B-9E4E-829F-B50E365C89F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20DB95B-9D99-B948-B3F0-A1E3541EDC2D}"/>
              </a:ext>
            </a:extLst>
          </p:cNvPr>
          <p:cNvSpPr>
            <a:spLocks noGrp="1"/>
          </p:cNvSpPr>
          <p:nvPr>
            <p:ph type="sldNum" sz="quarter" idx="12"/>
          </p:nvPr>
        </p:nvSpPr>
        <p:spPr/>
        <p:txBody>
          <a:bodyPr/>
          <a:lstStyle/>
          <a:p>
            <a:fld id="{F6975956-C45A-444E-9050-E8F36A744109}" type="slidenum">
              <a:rPr lang="fi-FI" smtClean="0"/>
              <a:t>‹#›</a:t>
            </a:fld>
            <a:endParaRPr lang="fi-FI"/>
          </a:p>
        </p:txBody>
      </p:sp>
      <p:sp>
        <p:nvSpPr>
          <p:cNvPr id="9" name="Title 1">
            <a:extLst>
              <a:ext uri="{FF2B5EF4-FFF2-40B4-BE49-F238E27FC236}">
                <a16:creationId xmlns:a16="http://schemas.microsoft.com/office/drawing/2014/main" id="{07DB8ED5-B92F-0249-8E3C-61B08A9EA072}"/>
              </a:ext>
            </a:extLst>
          </p:cNvPr>
          <p:cNvSpPr>
            <a:spLocks noGrp="1"/>
          </p:cNvSpPr>
          <p:nvPr>
            <p:ph type="title"/>
          </p:nvPr>
        </p:nvSpPr>
        <p:spPr>
          <a:xfrm>
            <a:off x="548071" y="365124"/>
            <a:ext cx="9331425" cy="1325563"/>
          </a:xfrm>
        </p:spPr>
        <p:txBody>
          <a:bodyPr/>
          <a:lstStyle/>
          <a:p>
            <a:r>
              <a:rPr lang="fi-FI" smtClean="0"/>
              <a:t>Muokkaa perustyyl. napsautt.</a:t>
            </a:r>
            <a:endParaRPr lang="fi-FI" dirty="0"/>
          </a:p>
        </p:txBody>
      </p:sp>
      <p:sp>
        <p:nvSpPr>
          <p:cNvPr id="17" name="Content Placeholder 2">
            <a:extLst>
              <a:ext uri="{FF2B5EF4-FFF2-40B4-BE49-F238E27FC236}">
                <a16:creationId xmlns:a16="http://schemas.microsoft.com/office/drawing/2014/main" id="{DA4DB7C0-E531-734B-9056-1CD73BAD244F}"/>
              </a:ext>
            </a:extLst>
          </p:cNvPr>
          <p:cNvSpPr>
            <a:spLocks noGrp="1"/>
          </p:cNvSpPr>
          <p:nvPr>
            <p:ph sz="quarter" idx="20"/>
          </p:nvPr>
        </p:nvSpPr>
        <p:spPr>
          <a:xfrm>
            <a:off x="4241885" y="1825625"/>
            <a:ext cx="3381887" cy="4320000"/>
          </a:xfrm>
          <a:noFill/>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8" name="Content Placeholder 2">
            <a:extLst>
              <a:ext uri="{FF2B5EF4-FFF2-40B4-BE49-F238E27FC236}">
                <a16:creationId xmlns:a16="http://schemas.microsoft.com/office/drawing/2014/main" id="{D9D533FA-5F8C-4946-9906-7EC87BB29C9B}"/>
              </a:ext>
            </a:extLst>
          </p:cNvPr>
          <p:cNvSpPr>
            <a:spLocks noGrp="1"/>
          </p:cNvSpPr>
          <p:nvPr>
            <p:ph sz="quarter" idx="21"/>
          </p:nvPr>
        </p:nvSpPr>
        <p:spPr>
          <a:xfrm>
            <a:off x="7971913" y="1825625"/>
            <a:ext cx="3381887" cy="4320000"/>
          </a:xfrm>
        </p:spPr>
        <p:txBody>
          <a:bodyPr>
            <a:no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65192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7.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0.xml"/><Relationship Id="rId1" Type="http://schemas.openxmlformats.org/officeDocument/2006/relationships/slideLayout" Target="../slideLayouts/slideLayout79.xml"/><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8044F-95F2-E445-A88A-0815BC564AC5}"/>
              </a:ext>
            </a:extLst>
          </p:cNvPr>
          <p:cNvSpPr>
            <a:spLocks noGrp="1"/>
          </p:cNvSpPr>
          <p:nvPr>
            <p:ph type="title"/>
          </p:nvPr>
        </p:nvSpPr>
        <p:spPr>
          <a:xfrm>
            <a:off x="546652" y="365125"/>
            <a:ext cx="9920121" cy="1325563"/>
          </a:xfrm>
          <a:prstGeom prst="rect">
            <a:avLst/>
          </a:prstGeom>
        </p:spPr>
        <p:txBody>
          <a:bodyPr vert="horz" lIns="91440" tIns="45720" rIns="91440" bIns="45720" rtlCol="0" anchor="ctr">
            <a:normAutofit/>
          </a:bodyPr>
          <a:lstStyle/>
          <a:p>
            <a:r>
              <a:rPr lang="fi-FI" smtClean="0"/>
              <a:t>Muokkaa perustyyl. napsautt.</a:t>
            </a:r>
            <a:endParaRPr lang="fi-FI" dirty="0"/>
          </a:p>
        </p:txBody>
      </p:sp>
      <p:sp>
        <p:nvSpPr>
          <p:cNvPr id="3" name="Text Placeholder 2">
            <a:extLst>
              <a:ext uri="{FF2B5EF4-FFF2-40B4-BE49-F238E27FC236}">
                <a16:creationId xmlns:a16="http://schemas.microsoft.com/office/drawing/2014/main" id="{8F76E47D-7C73-5C47-8FE0-2B25D166295A}"/>
              </a:ext>
            </a:extLst>
          </p:cNvPr>
          <p:cNvSpPr>
            <a:spLocks noGrp="1"/>
          </p:cNvSpPr>
          <p:nvPr>
            <p:ph type="body" idx="1"/>
          </p:nvPr>
        </p:nvSpPr>
        <p:spPr>
          <a:xfrm>
            <a:off x="546652" y="1825625"/>
            <a:ext cx="10807148" cy="43200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Date Placeholder 3">
            <a:extLst>
              <a:ext uri="{FF2B5EF4-FFF2-40B4-BE49-F238E27FC236}">
                <a16:creationId xmlns:a16="http://schemas.microsoft.com/office/drawing/2014/main" id="{37FF4DBD-BBE0-A142-A8D1-95B04D13D86C}"/>
              </a:ext>
            </a:extLst>
          </p:cNvPr>
          <p:cNvSpPr>
            <a:spLocks noGrp="1"/>
          </p:cNvSpPr>
          <p:nvPr>
            <p:ph type="dt" sz="half" idx="2"/>
          </p:nvPr>
        </p:nvSpPr>
        <p:spPr>
          <a:xfrm>
            <a:off x="546652" y="6356350"/>
            <a:ext cx="2743200" cy="365125"/>
          </a:xfrm>
          <a:prstGeom prst="rect">
            <a:avLst/>
          </a:prstGeom>
        </p:spPr>
        <p:txBody>
          <a:bodyPr vert="horz" lIns="91440" tIns="45720" rIns="91440" bIns="45720" rtlCol="0" anchor="ctr"/>
          <a:lstStyle>
            <a:lvl1pPr algn="l">
              <a:defRPr sz="1400" b="1" i="0">
                <a:solidFill>
                  <a:schemeClr val="accent3"/>
                </a:solidFill>
                <a:latin typeface="Myriad Pro" panose="020B0503030403020204" pitchFamily="34" charset="0"/>
                <a:cs typeface="Myanmar Text" panose="020B0502040204020203" pitchFamily="34" charset="0"/>
              </a:defRPr>
            </a:lvl1pPr>
          </a:lstStyle>
          <a:p>
            <a:fld id="{A415DF49-1446-7B45-AC41-8120F8712E53}" type="datetimeFigureOut">
              <a:rPr lang="fi-FI" smtClean="0"/>
              <a:pPr/>
              <a:t>27.4.2022</a:t>
            </a:fld>
            <a:endParaRPr lang="fi-FI" dirty="0"/>
          </a:p>
        </p:txBody>
      </p:sp>
      <p:sp>
        <p:nvSpPr>
          <p:cNvPr id="5" name="Footer Placeholder 4">
            <a:extLst>
              <a:ext uri="{FF2B5EF4-FFF2-40B4-BE49-F238E27FC236}">
                <a16:creationId xmlns:a16="http://schemas.microsoft.com/office/drawing/2014/main" id="{56561BD8-74BD-5C40-B7D2-3018038BC6DF}"/>
              </a:ext>
            </a:extLst>
          </p:cNvPr>
          <p:cNvSpPr>
            <a:spLocks noGrp="1"/>
          </p:cNvSpPr>
          <p:nvPr>
            <p:ph type="ftr" sz="quarter" idx="3"/>
          </p:nvPr>
        </p:nvSpPr>
        <p:spPr>
          <a:xfrm>
            <a:off x="8120271" y="6356350"/>
            <a:ext cx="2743200" cy="365125"/>
          </a:xfrm>
          <a:prstGeom prst="rect">
            <a:avLst/>
          </a:prstGeom>
        </p:spPr>
        <p:txBody>
          <a:bodyPr vert="horz" lIns="91440" tIns="45720" rIns="91440" bIns="45720" rtlCol="0" anchor="ctr"/>
          <a:lstStyle>
            <a:lvl1pPr algn="ctr">
              <a:defRPr sz="1400" b="1" i="0">
                <a:solidFill>
                  <a:schemeClr val="accent3"/>
                </a:solidFill>
                <a:latin typeface="Myriad Pro" panose="020B0503030403020204" pitchFamily="34" charset="0"/>
              </a:defRPr>
            </a:lvl1pPr>
          </a:lstStyle>
          <a:p>
            <a:endParaRPr lang="fi-FI" dirty="0"/>
          </a:p>
        </p:txBody>
      </p:sp>
      <p:sp>
        <p:nvSpPr>
          <p:cNvPr id="6" name="Slide Number Placeholder 5">
            <a:extLst>
              <a:ext uri="{FF2B5EF4-FFF2-40B4-BE49-F238E27FC236}">
                <a16:creationId xmlns:a16="http://schemas.microsoft.com/office/drawing/2014/main" id="{930B8818-FFCB-F449-9F4B-0A4ADD2FE152}"/>
              </a:ext>
            </a:extLst>
          </p:cNvPr>
          <p:cNvSpPr>
            <a:spLocks noGrp="1"/>
          </p:cNvSpPr>
          <p:nvPr>
            <p:ph type="sldNum" sz="quarter" idx="4"/>
          </p:nvPr>
        </p:nvSpPr>
        <p:spPr>
          <a:xfrm>
            <a:off x="10863471" y="6356350"/>
            <a:ext cx="490329" cy="365125"/>
          </a:xfrm>
          <a:prstGeom prst="rect">
            <a:avLst/>
          </a:prstGeom>
        </p:spPr>
        <p:txBody>
          <a:bodyPr vert="horz" lIns="91440" tIns="45720" rIns="91440" bIns="45720" rtlCol="0" anchor="ctr"/>
          <a:lstStyle>
            <a:lvl1pPr algn="r">
              <a:defRPr sz="1400" b="1" i="0">
                <a:solidFill>
                  <a:schemeClr val="accent3"/>
                </a:solidFill>
                <a:latin typeface="Myriad Pro Semibold" panose="020B0503030403020204" pitchFamily="34" charset="0"/>
              </a:defRPr>
            </a:lvl1pPr>
          </a:lstStyle>
          <a:p>
            <a:fld id="{F6975956-C45A-444E-9050-E8F36A744109}" type="slidenum">
              <a:rPr lang="fi-FI" smtClean="0"/>
              <a:pPr/>
              <a:t>‹#›</a:t>
            </a:fld>
            <a:endParaRPr lang="fi-FI" dirty="0"/>
          </a:p>
        </p:txBody>
      </p:sp>
      <p:pic>
        <p:nvPicPr>
          <p:cNvPr id="14" name="Picture 13">
            <a:extLst>
              <a:ext uri="{FF2B5EF4-FFF2-40B4-BE49-F238E27FC236}">
                <a16:creationId xmlns:a16="http://schemas.microsoft.com/office/drawing/2014/main" id="{74800955-ADED-B24B-82BF-459B09506D95}"/>
              </a:ext>
            </a:extLst>
          </p:cNvPr>
          <p:cNvPicPr>
            <a:picLocks noChangeAspect="1"/>
          </p:cNvPicPr>
          <p:nvPr userDrawn="1"/>
        </p:nvPicPr>
        <p:blipFill>
          <a:blip r:embed="rId18">
            <a:extLst>
              <a:ext uri="{96DAC541-7B7A-43D3-8B79-37D633B846F1}">
                <asvg:svgBlip xmlns="" xmlns:asvg="http://schemas.microsoft.com/office/drawing/2016/SVG/main" r:embed="rId19"/>
              </a:ext>
            </a:extLst>
          </a:blip>
          <a:srcRect/>
          <a:stretch/>
        </p:blipFill>
        <p:spPr>
          <a:xfrm>
            <a:off x="10667998" y="437322"/>
            <a:ext cx="1082399" cy="1082399"/>
          </a:xfrm>
          <a:prstGeom prst="rect">
            <a:avLst/>
          </a:prstGeom>
        </p:spPr>
      </p:pic>
    </p:spTree>
    <p:extLst>
      <p:ext uri="{BB962C8B-B14F-4D97-AF65-F5344CB8AC3E}">
        <p14:creationId xmlns:p14="http://schemas.microsoft.com/office/powerpoint/2010/main" val="14058118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1" r:id="rId3"/>
    <p:sldLayoutId id="2147483660" r:id="rId4"/>
    <p:sldLayoutId id="2147483661" r:id="rId5"/>
    <p:sldLayoutId id="2147483663" r:id="rId6"/>
    <p:sldLayoutId id="2147483670" r:id="rId7"/>
    <p:sldLayoutId id="2147483664" r:id="rId8"/>
    <p:sldLayoutId id="2147483666" r:id="rId9"/>
    <p:sldLayoutId id="2147483667" r:id="rId10"/>
    <p:sldLayoutId id="2147483668" r:id="rId11"/>
    <p:sldLayoutId id="2147483669" r:id="rId12"/>
    <p:sldLayoutId id="2147483654" r:id="rId13"/>
    <p:sldLayoutId id="2147483655" r:id="rId14"/>
    <p:sldLayoutId id="2147483740" r:id="rId15"/>
    <p:sldLayoutId id="2147483741" r:id="rId16"/>
  </p:sldLayoutIdLst>
  <p:txStyles>
    <p:titleStyle>
      <a:lvl1pPr algn="l" defTabSz="914400" rtl="0" eaLnBrk="1" latinLnBrk="0" hangingPunct="1">
        <a:lnSpc>
          <a:spcPct val="100000"/>
        </a:lnSpc>
        <a:spcBef>
          <a:spcPts val="0"/>
        </a:spcBef>
        <a:spcAft>
          <a:spcPts val="700"/>
        </a:spcAft>
        <a:buNone/>
        <a:defRPr sz="3400" b="1" i="0" kern="1200">
          <a:solidFill>
            <a:schemeClr val="accent3"/>
          </a:solidFill>
          <a:latin typeface="Myriad Pro" panose="020B0503030403020204" pitchFamily="34" charset="0"/>
          <a:ea typeface="+mj-ea"/>
          <a:cs typeface="+mj-cs"/>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2400" b="0" i="0" kern="1200">
          <a:solidFill>
            <a:schemeClr val="accent3"/>
          </a:solidFill>
          <a:latin typeface="Myriad Pro" panose="020B0503030403020204" pitchFamily="34" charset="0"/>
          <a:ea typeface="+mn-ea"/>
          <a:cs typeface="+mn-cs"/>
        </a:defRPr>
      </a:lvl1pPr>
      <a:lvl2pPr marL="800100" indent="-216000" algn="l" defTabSz="914400" rtl="0" eaLnBrk="1" latinLnBrk="0" hangingPunct="1">
        <a:lnSpc>
          <a:spcPct val="100000"/>
        </a:lnSpc>
        <a:spcBef>
          <a:spcPts val="600"/>
        </a:spcBef>
        <a:spcAft>
          <a:spcPts val="0"/>
        </a:spcAft>
        <a:buFont typeface="Arial" panose="020B0604020202020204" pitchFamily="34" charset="0"/>
        <a:buChar char="•"/>
        <a:tabLst/>
        <a:defRPr sz="2000" b="0" i="0" kern="1200">
          <a:solidFill>
            <a:schemeClr val="accent3"/>
          </a:solidFill>
          <a:latin typeface="Myriad Pro" panose="020B0503030403020204" pitchFamily="34" charset="0"/>
          <a:ea typeface="+mn-ea"/>
          <a:cs typeface="+mn-cs"/>
        </a:defRPr>
      </a:lvl2pPr>
      <a:lvl3pPr marL="1257300" indent="-216000" algn="l" defTabSz="914400" rtl="0" eaLnBrk="1" latinLnBrk="0" hangingPunct="1">
        <a:lnSpc>
          <a:spcPct val="100000"/>
        </a:lnSpc>
        <a:spcBef>
          <a:spcPts val="600"/>
        </a:spcBef>
        <a:spcAft>
          <a:spcPts val="0"/>
        </a:spcAft>
        <a:buFont typeface="Arial" panose="020B0604020202020204" pitchFamily="34" charset="0"/>
        <a:buChar char="•"/>
        <a:tabLst/>
        <a:defRPr sz="2000" b="0" i="0" kern="1200">
          <a:solidFill>
            <a:schemeClr val="accent3"/>
          </a:solidFill>
          <a:latin typeface="Myriad Pro" panose="020B0503030403020204" pitchFamily="34" charset="0"/>
          <a:ea typeface="+mn-ea"/>
          <a:cs typeface="+mn-cs"/>
        </a:defRPr>
      </a:lvl3pPr>
      <a:lvl4pPr marL="1657350" indent="-216000" algn="l" defTabSz="914400" rtl="0" eaLnBrk="1" latinLnBrk="0" hangingPunct="1">
        <a:lnSpc>
          <a:spcPct val="100000"/>
        </a:lnSpc>
        <a:spcBef>
          <a:spcPts val="600"/>
        </a:spcBef>
        <a:spcAft>
          <a:spcPts val="0"/>
        </a:spcAft>
        <a:buFont typeface="Arial" panose="020B0604020202020204" pitchFamily="34" charset="0"/>
        <a:buChar char="•"/>
        <a:tabLst/>
        <a:defRPr sz="1600" b="0" i="0" kern="1200">
          <a:solidFill>
            <a:schemeClr val="accent3"/>
          </a:solidFill>
          <a:latin typeface="Myriad Pro" panose="020B0503030403020204" pitchFamily="34" charset="0"/>
          <a:ea typeface="+mn-ea"/>
          <a:cs typeface="+mn-cs"/>
        </a:defRPr>
      </a:lvl4pPr>
      <a:lvl5pPr marL="2114550" indent="-216000" algn="l" defTabSz="914400" rtl="0" eaLnBrk="1" latinLnBrk="0" hangingPunct="1">
        <a:lnSpc>
          <a:spcPct val="100000"/>
        </a:lnSpc>
        <a:spcBef>
          <a:spcPts val="600"/>
        </a:spcBef>
        <a:spcAft>
          <a:spcPts val="0"/>
        </a:spcAft>
        <a:buFont typeface="Arial" panose="020B0604020202020204" pitchFamily="34" charset="0"/>
        <a:buChar char="•"/>
        <a:tabLst/>
        <a:defRPr sz="1600" b="0" i="0" kern="1200">
          <a:solidFill>
            <a:schemeClr val="accent3"/>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8CCF0FA-91BA-4A61-A4BA-A15073AE17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BAD724C2-92D6-403B-88AF-F9B98FACE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C7BBF42-7E84-460C-A5F3-66B5F3E506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EDC64-08EB-4641-8FED-521BF198D66F}" type="datetimeFigureOut">
              <a:rPr lang="fi-FI" smtClean="0"/>
              <a:t>27.4.2022</a:t>
            </a:fld>
            <a:endParaRPr lang="fi-FI"/>
          </a:p>
        </p:txBody>
      </p:sp>
      <p:sp>
        <p:nvSpPr>
          <p:cNvPr id="5" name="Alatunnisteen paikkamerkki 4">
            <a:extLst>
              <a:ext uri="{FF2B5EF4-FFF2-40B4-BE49-F238E27FC236}">
                <a16:creationId xmlns:a16="http://schemas.microsoft.com/office/drawing/2014/main" id="{3B3065D1-6124-490B-9373-6DF105FDB5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0BB443D-0DAE-4CEA-8187-A27030F65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A5895A-FC38-42A1-9008-634373CCDA00}" type="slidenum">
              <a:rPr lang="fi-FI" smtClean="0"/>
              <a:t>‹#›</a:t>
            </a:fld>
            <a:endParaRPr lang="fi-FI"/>
          </a:p>
        </p:txBody>
      </p:sp>
    </p:spTree>
    <p:extLst>
      <p:ext uri="{BB962C8B-B14F-4D97-AF65-F5344CB8AC3E}">
        <p14:creationId xmlns:p14="http://schemas.microsoft.com/office/powerpoint/2010/main" val="178775989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AD753CC4-067A-4F36-B556-8E1E6DD6A3F8}" type="datetime1">
              <a:rPr lang="fi-FI"/>
              <a:pPr>
                <a:defRPr/>
              </a:pPr>
              <a:t>27.4.2022</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E44E66FB-CFF7-4EF1-8999-674D97D3420A}" type="slidenum">
              <a:rPr lang="fi-FI"/>
              <a:pPr>
                <a:defRPr/>
              </a:pPr>
              <a:t>‹#›</a:t>
            </a:fld>
            <a:endParaRPr lang="fi-FI" dirty="0"/>
          </a:p>
        </p:txBody>
      </p:sp>
      <p:grpSp>
        <p:nvGrpSpPr>
          <p:cNvPr id="3079" name="Ryhmä 6"/>
          <p:cNvGrpSpPr>
            <a:grpSpLocks/>
          </p:cNvGrpSpPr>
          <p:nvPr/>
        </p:nvGrpSpPr>
        <p:grpSpPr bwMode="auto">
          <a:xfrm>
            <a:off x="465138" y="6221413"/>
            <a:ext cx="804862" cy="374650"/>
            <a:chOff x="228601" y="704851"/>
            <a:chExt cx="11734800" cy="5449888"/>
          </a:xfrm>
        </p:grpSpPr>
        <p:sp>
          <p:nvSpPr>
            <p:cNvPr id="3080" name="Freeform 5"/>
            <p:cNvSpPr>
              <a:spLocks noEditPoints="1"/>
            </p:cNvSpPr>
            <p:nvPr/>
          </p:nvSpPr>
          <p:spPr bwMode="black">
            <a:xfrm>
              <a:off x="228601" y="704851"/>
              <a:ext cx="11734800" cy="5449888"/>
            </a:xfrm>
            <a:custGeom>
              <a:avLst/>
              <a:gdLst>
                <a:gd name="T0" fmla="*/ 6084818 w 32573"/>
                <a:gd name="T1" fmla="*/ 5272503 h 15116"/>
                <a:gd name="T2" fmla="*/ 6988354 w 32573"/>
                <a:gd name="T3" fmla="*/ 4899347 h 15116"/>
                <a:gd name="T4" fmla="*/ 10296636 w 32573"/>
                <a:gd name="T5" fmla="*/ 4899347 h 15116"/>
                <a:gd name="T6" fmla="*/ 11734800 w 32573"/>
                <a:gd name="T7" fmla="*/ 3475584 h 15116"/>
                <a:gd name="T8" fmla="*/ 11734800 w 32573"/>
                <a:gd name="T9" fmla="*/ 0 h 15116"/>
                <a:gd name="T10" fmla="*/ 0 w 32573"/>
                <a:gd name="T11" fmla="*/ 0 h 15116"/>
                <a:gd name="T12" fmla="*/ 0 w 32573"/>
                <a:gd name="T13" fmla="*/ 3475584 h 15116"/>
                <a:gd name="T14" fmla="*/ 1429518 w 32573"/>
                <a:gd name="T15" fmla="*/ 4899347 h 15116"/>
                <a:gd name="T16" fmla="*/ 4825343 w 32573"/>
                <a:gd name="T17" fmla="*/ 4899347 h 15116"/>
                <a:gd name="T18" fmla="*/ 5728879 w 32573"/>
                <a:gd name="T19" fmla="*/ 5272503 h 15116"/>
                <a:gd name="T20" fmla="*/ 5907209 w 32573"/>
                <a:gd name="T21" fmla="*/ 5449888 h 15116"/>
                <a:gd name="T22" fmla="*/ 6084818 w 32573"/>
                <a:gd name="T23" fmla="*/ 5272503 h 15116"/>
                <a:gd name="T24" fmla="*/ 11396514 w 32573"/>
                <a:gd name="T25" fmla="*/ 338545 h 15116"/>
                <a:gd name="T26" fmla="*/ 11396514 w 32573"/>
                <a:gd name="T27" fmla="*/ 3475584 h 15116"/>
                <a:gd name="T28" fmla="*/ 10296636 w 32573"/>
                <a:gd name="T29" fmla="*/ 4560802 h 15116"/>
                <a:gd name="T30" fmla="*/ 6988354 w 32573"/>
                <a:gd name="T31" fmla="*/ 4560802 h 15116"/>
                <a:gd name="T32" fmla="*/ 5907209 w 32573"/>
                <a:gd name="T33" fmla="*/ 4974699 h 15116"/>
                <a:gd name="T34" fmla="*/ 4825343 w 32573"/>
                <a:gd name="T35" fmla="*/ 4560802 h 15116"/>
                <a:gd name="T36" fmla="*/ 1429518 w 32573"/>
                <a:gd name="T37" fmla="*/ 4560802 h 15116"/>
                <a:gd name="T38" fmla="*/ 338286 w 32573"/>
                <a:gd name="T39" fmla="*/ 3475584 h 15116"/>
                <a:gd name="T40" fmla="*/ 338286 w 32573"/>
                <a:gd name="T41" fmla="*/ 338545 h 15116"/>
                <a:gd name="T42" fmla="*/ 11396514 w 32573"/>
                <a:gd name="T43" fmla="*/ 338545 h 15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573" h="15116">
                  <a:moveTo>
                    <a:pt x="16890" y="14624"/>
                  </a:moveTo>
                  <a:cubicBezTo>
                    <a:pt x="17560" y="13956"/>
                    <a:pt x="18451" y="13589"/>
                    <a:pt x="19398" y="13589"/>
                  </a:cubicBezTo>
                  <a:lnTo>
                    <a:pt x="28581" y="13589"/>
                  </a:lnTo>
                  <a:cubicBezTo>
                    <a:pt x="30783" y="13589"/>
                    <a:pt x="32573" y="11817"/>
                    <a:pt x="32573" y="9640"/>
                  </a:cubicBezTo>
                  <a:lnTo>
                    <a:pt x="32573" y="0"/>
                  </a:lnTo>
                  <a:lnTo>
                    <a:pt x="0" y="0"/>
                  </a:lnTo>
                  <a:lnTo>
                    <a:pt x="0" y="9640"/>
                  </a:lnTo>
                  <a:cubicBezTo>
                    <a:pt x="0" y="11817"/>
                    <a:pt x="1780" y="13589"/>
                    <a:pt x="3968" y="13589"/>
                  </a:cubicBezTo>
                  <a:lnTo>
                    <a:pt x="13394" y="13589"/>
                  </a:lnTo>
                  <a:cubicBezTo>
                    <a:pt x="14342" y="13589"/>
                    <a:pt x="15232" y="13956"/>
                    <a:pt x="15902" y="14624"/>
                  </a:cubicBezTo>
                  <a:lnTo>
                    <a:pt x="16397" y="15116"/>
                  </a:lnTo>
                  <a:lnTo>
                    <a:pt x="16890" y="14624"/>
                  </a:lnTo>
                  <a:close/>
                  <a:moveTo>
                    <a:pt x="31634" y="939"/>
                  </a:moveTo>
                  <a:lnTo>
                    <a:pt x="31634" y="9640"/>
                  </a:lnTo>
                  <a:cubicBezTo>
                    <a:pt x="31634" y="11300"/>
                    <a:pt x="30264" y="12650"/>
                    <a:pt x="28581" y="12650"/>
                  </a:cubicBezTo>
                  <a:lnTo>
                    <a:pt x="19398" y="12650"/>
                  </a:lnTo>
                  <a:cubicBezTo>
                    <a:pt x="18279" y="12650"/>
                    <a:pt x="17221" y="13055"/>
                    <a:pt x="16397" y="13798"/>
                  </a:cubicBezTo>
                  <a:cubicBezTo>
                    <a:pt x="15571" y="13056"/>
                    <a:pt x="14514" y="12650"/>
                    <a:pt x="13394" y="12650"/>
                  </a:cubicBezTo>
                  <a:lnTo>
                    <a:pt x="3968" y="12650"/>
                  </a:lnTo>
                  <a:cubicBezTo>
                    <a:pt x="2298" y="12650"/>
                    <a:pt x="939" y="11300"/>
                    <a:pt x="939" y="9640"/>
                  </a:cubicBezTo>
                  <a:lnTo>
                    <a:pt x="939" y="939"/>
                  </a:lnTo>
                  <a:lnTo>
                    <a:pt x="31634" y="9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1" name="Freeform 6"/>
            <p:cNvSpPr>
              <a:spLocks/>
            </p:cNvSpPr>
            <p:nvPr/>
          </p:nvSpPr>
          <p:spPr bwMode="black">
            <a:xfrm>
              <a:off x="9961563" y="2287588"/>
              <a:ext cx="377825" cy="363538"/>
            </a:xfrm>
            <a:custGeom>
              <a:avLst/>
              <a:gdLst>
                <a:gd name="T0" fmla="*/ 377825 w 1048"/>
                <a:gd name="T1" fmla="*/ 181589 h 1009"/>
                <a:gd name="T2" fmla="*/ 189273 w 1048"/>
                <a:gd name="T3" fmla="*/ 363538 h 1009"/>
                <a:gd name="T4" fmla="*/ 0 w 1048"/>
                <a:gd name="T5" fmla="*/ 181589 h 1009"/>
                <a:gd name="T6" fmla="*/ 189273 w 1048"/>
                <a:gd name="T7" fmla="*/ 0 h 1009"/>
                <a:gd name="T8" fmla="*/ 377825 w 1048"/>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009">
                  <a:moveTo>
                    <a:pt x="1048" y="504"/>
                  </a:moveTo>
                  <a:cubicBezTo>
                    <a:pt x="1048" y="798"/>
                    <a:pt x="818" y="1009"/>
                    <a:pt x="525" y="1009"/>
                  </a:cubicBezTo>
                  <a:cubicBezTo>
                    <a:pt x="230" y="1009"/>
                    <a:pt x="0" y="798"/>
                    <a:pt x="0" y="504"/>
                  </a:cubicBezTo>
                  <a:cubicBezTo>
                    <a:pt x="0" y="211"/>
                    <a:pt x="230" y="0"/>
                    <a:pt x="525" y="0"/>
                  </a:cubicBezTo>
                  <a:cubicBezTo>
                    <a:pt x="818" y="0"/>
                    <a:pt x="1048" y="211"/>
                    <a:pt x="1048"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2" name="Rectangle 7"/>
            <p:cNvSpPr>
              <a:spLocks noChangeArrowheads="1"/>
            </p:cNvSpPr>
            <p:nvPr/>
          </p:nvSpPr>
          <p:spPr bwMode="black">
            <a:xfrm>
              <a:off x="9986963"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3" name="Freeform 8"/>
            <p:cNvSpPr>
              <a:spLocks/>
            </p:cNvSpPr>
            <p:nvPr/>
          </p:nvSpPr>
          <p:spPr bwMode="black">
            <a:xfrm>
              <a:off x="8709026" y="2282826"/>
              <a:ext cx="1119188" cy="1668463"/>
            </a:xfrm>
            <a:custGeom>
              <a:avLst/>
              <a:gdLst>
                <a:gd name="T0" fmla="*/ 693140 w 3105"/>
                <a:gd name="T1" fmla="*/ 967889 h 4625"/>
                <a:gd name="T2" fmla="*/ 1119188 w 3105"/>
                <a:gd name="T3" fmla="*/ 1668463 h 4625"/>
                <a:gd name="T4" fmla="*/ 764508 w 3105"/>
                <a:gd name="T5" fmla="*/ 1668463 h 4625"/>
                <a:gd name="T6" fmla="*/ 478674 w 3105"/>
                <a:gd name="T7" fmla="*/ 1203097 h 4625"/>
                <a:gd name="T8" fmla="*/ 324763 w 3105"/>
                <a:gd name="T9" fmla="*/ 1398984 h 4625"/>
                <a:gd name="T10" fmla="*/ 324763 w 3105"/>
                <a:gd name="T11" fmla="*/ 1668463 h 4625"/>
                <a:gd name="T12" fmla="*/ 0 w 3105"/>
                <a:gd name="T13" fmla="*/ 1668463 h 4625"/>
                <a:gd name="T14" fmla="*/ 0 w 3105"/>
                <a:gd name="T15" fmla="*/ 0 h 4625"/>
                <a:gd name="T16" fmla="*/ 324763 w 3105"/>
                <a:gd name="T17" fmla="*/ 0 h 4625"/>
                <a:gd name="T18" fmla="*/ 324763 w 3105"/>
                <a:gd name="T19" fmla="*/ 769838 h 4625"/>
                <a:gd name="T20" fmla="*/ 308543 w 3105"/>
                <a:gd name="T21" fmla="*/ 1055551 h 4625"/>
                <a:gd name="T22" fmla="*/ 315391 w 3105"/>
                <a:gd name="T23" fmla="*/ 1055551 h 4625"/>
                <a:gd name="T24" fmla="*/ 455965 w 3105"/>
                <a:gd name="T25" fmla="*/ 838741 h 4625"/>
                <a:gd name="T26" fmla="*/ 704674 w 3105"/>
                <a:gd name="T27" fmla="*/ 506852 h 4625"/>
                <a:gd name="T28" fmla="*/ 1084585 w 3105"/>
                <a:gd name="T29" fmla="*/ 506852 h 4625"/>
                <a:gd name="T30" fmla="*/ 693140 w 3105"/>
                <a:gd name="T31" fmla="*/ 967889 h 46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105" h="4625">
                  <a:moveTo>
                    <a:pt x="1923" y="2683"/>
                  </a:moveTo>
                  <a:lnTo>
                    <a:pt x="3105" y="4625"/>
                  </a:lnTo>
                  <a:lnTo>
                    <a:pt x="2121" y="4625"/>
                  </a:lnTo>
                  <a:lnTo>
                    <a:pt x="1328" y="3335"/>
                  </a:lnTo>
                  <a:lnTo>
                    <a:pt x="901" y="3878"/>
                  </a:lnTo>
                  <a:lnTo>
                    <a:pt x="901" y="4625"/>
                  </a:lnTo>
                  <a:lnTo>
                    <a:pt x="0" y="4625"/>
                  </a:lnTo>
                  <a:lnTo>
                    <a:pt x="0" y="0"/>
                  </a:lnTo>
                  <a:lnTo>
                    <a:pt x="901" y="0"/>
                  </a:lnTo>
                  <a:lnTo>
                    <a:pt x="901" y="2134"/>
                  </a:lnTo>
                  <a:cubicBezTo>
                    <a:pt x="901" y="2530"/>
                    <a:pt x="856" y="2926"/>
                    <a:pt x="856" y="2926"/>
                  </a:cubicBezTo>
                  <a:lnTo>
                    <a:pt x="875" y="2926"/>
                  </a:lnTo>
                  <a:cubicBezTo>
                    <a:pt x="875" y="2926"/>
                    <a:pt x="1086" y="2574"/>
                    <a:pt x="1265" y="2325"/>
                  </a:cubicBezTo>
                  <a:lnTo>
                    <a:pt x="1955" y="1405"/>
                  </a:lnTo>
                  <a:lnTo>
                    <a:pt x="3009" y="1405"/>
                  </a:lnTo>
                  <a:lnTo>
                    <a:pt x="1923" y="26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4" name="Freeform 9"/>
            <p:cNvSpPr>
              <a:spLocks/>
            </p:cNvSpPr>
            <p:nvPr/>
          </p:nvSpPr>
          <p:spPr bwMode="black">
            <a:xfrm>
              <a:off x="7353301" y="2762251"/>
              <a:ext cx="1027113" cy="1189038"/>
            </a:xfrm>
            <a:custGeom>
              <a:avLst/>
              <a:gdLst>
                <a:gd name="T0" fmla="*/ 1027113 w 2850"/>
                <a:gd name="T1" fmla="*/ 444446 h 3296"/>
                <a:gd name="T2" fmla="*/ 663119 w 2850"/>
                <a:gd name="T3" fmla="*/ 0 h 3296"/>
                <a:gd name="T4" fmla="*/ 315702 w 2850"/>
                <a:gd name="T5" fmla="*/ 218976 h 3296"/>
                <a:gd name="T6" fmla="*/ 308494 w 2850"/>
                <a:gd name="T7" fmla="*/ 218976 h 3296"/>
                <a:gd name="T8" fmla="*/ 324712 w 2850"/>
                <a:gd name="T9" fmla="*/ 27417 h 3296"/>
                <a:gd name="T10" fmla="*/ 0 w 2850"/>
                <a:gd name="T11" fmla="*/ 27417 h 3296"/>
                <a:gd name="T12" fmla="*/ 0 w 2850"/>
                <a:gd name="T13" fmla="*/ 1189038 h 3296"/>
                <a:gd name="T14" fmla="*/ 324712 w 2850"/>
                <a:gd name="T15" fmla="*/ 1189038 h 3296"/>
                <a:gd name="T16" fmla="*/ 324712 w 2850"/>
                <a:gd name="T17" fmla="*/ 500002 h 3296"/>
                <a:gd name="T18" fmla="*/ 525089 w 2850"/>
                <a:gd name="T19" fmla="*/ 274171 h 3296"/>
                <a:gd name="T20" fmla="*/ 699878 w 2850"/>
                <a:gd name="T21" fmla="*/ 509382 h 3296"/>
                <a:gd name="T22" fmla="*/ 699878 w 2850"/>
                <a:gd name="T23" fmla="*/ 1189038 h 3296"/>
                <a:gd name="T24" fmla="*/ 1027113 w 2850"/>
                <a:gd name="T25" fmla="*/ 1189038 h 3296"/>
                <a:gd name="T26" fmla="*/ 1027113 w 2850"/>
                <a:gd name="T27" fmla="*/ 444446 h 32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50" h="3296">
                  <a:moveTo>
                    <a:pt x="2850" y="1232"/>
                  </a:moveTo>
                  <a:cubicBezTo>
                    <a:pt x="2850" y="434"/>
                    <a:pt x="2459" y="0"/>
                    <a:pt x="1840" y="0"/>
                  </a:cubicBezTo>
                  <a:cubicBezTo>
                    <a:pt x="1309" y="0"/>
                    <a:pt x="1035" y="312"/>
                    <a:pt x="876" y="607"/>
                  </a:cubicBezTo>
                  <a:lnTo>
                    <a:pt x="856" y="607"/>
                  </a:lnTo>
                  <a:lnTo>
                    <a:pt x="901" y="76"/>
                  </a:lnTo>
                  <a:lnTo>
                    <a:pt x="0" y="76"/>
                  </a:lnTo>
                  <a:lnTo>
                    <a:pt x="0" y="3296"/>
                  </a:lnTo>
                  <a:lnTo>
                    <a:pt x="901" y="3296"/>
                  </a:lnTo>
                  <a:lnTo>
                    <a:pt x="901" y="1386"/>
                  </a:lnTo>
                  <a:cubicBezTo>
                    <a:pt x="901" y="1015"/>
                    <a:pt x="1118" y="760"/>
                    <a:pt x="1457" y="760"/>
                  </a:cubicBezTo>
                  <a:cubicBezTo>
                    <a:pt x="1795" y="760"/>
                    <a:pt x="1942" y="983"/>
                    <a:pt x="1942" y="1412"/>
                  </a:cubicBezTo>
                  <a:lnTo>
                    <a:pt x="1942" y="3296"/>
                  </a:lnTo>
                  <a:lnTo>
                    <a:pt x="2850" y="3296"/>
                  </a:lnTo>
                  <a:lnTo>
                    <a:pt x="2850"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5" name="Freeform 10"/>
            <p:cNvSpPr>
              <a:spLocks/>
            </p:cNvSpPr>
            <p:nvPr/>
          </p:nvSpPr>
          <p:spPr bwMode="black">
            <a:xfrm>
              <a:off x="6664326" y="2287588"/>
              <a:ext cx="377825" cy="363538"/>
            </a:xfrm>
            <a:custGeom>
              <a:avLst/>
              <a:gdLst>
                <a:gd name="T0" fmla="*/ 377825 w 1047"/>
                <a:gd name="T1" fmla="*/ 181589 h 1009"/>
                <a:gd name="T2" fmla="*/ 189093 w 1047"/>
                <a:gd name="T3" fmla="*/ 363538 h 1009"/>
                <a:gd name="T4" fmla="*/ 0 w 1047"/>
                <a:gd name="T5" fmla="*/ 181589 h 1009"/>
                <a:gd name="T6" fmla="*/ 189093 w 1047"/>
                <a:gd name="T7" fmla="*/ 0 h 1009"/>
                <a:gd name="T8" fmla="*/ 377825 w 1047"/>
                <a:gd name="T9" fmla="*/ 181589 h 1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7" h="1009">
                  <a:moveTo>
                    <a:pt x="1047" y="504"/>
                  </a:moveTo>
                  <a:cubicBezTo>
                    <a:pt x="1047" y="798"/>
                    <a:pt x="817" y="1009"/>
                    <a:pt x="524" y="1009"/>
                  </a:cubicBezTo>
                  <a:cubicBezTo>
                    <a:pt x="229" y="1009"/>
                    <a:pt x="0" y="798"/>
                    <a:pt x="0" y="504"/>
                  </a:cubicBezTo>
                  <a:cubicBezTo>
                    <a:pt x="0" y="211"/>
                    <a:pt x="229" y="0"/>
                    <a:pt x="524" y="0"/>
                  </a:cubicBezTo>
                  <a:cubicBezTo>
                    <a:pt x="817" y="0"/>
                    <a:pt x="1047" y="211"/>
                    <a:pt x="1047" y="50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6" name="Rectangle 11"/>
            <p:cNvSpPr>
              <a:spLocks noChangeArrowheads="1"/>
            </p:cNvSpPr>
            <p:nvPr/>
          </p:nvSpPr>
          <p:spPr bwMode="black">
            <a:xfrm>
              <a:off x="6689726" y="2789238"/>
              <a:ext cx="327025" cy="11620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fi-FI" altLang="fi-FI"/>
            </a:p>
          </p:txBody>
        </p:sp>
        <p:sp>
          <p:nvSpPr>
            <p:cNvPr id="3087" name="Freeform 12"/>
            <p:cNvSpPr>
              <a:spLocks/>
            </p:cNvSpPr>
            <p:nvPr/>
          </p:nvSpPr>
          <p:spPr bwMode="black">
            <a:xfrm>
              <a:off x="5399088" y="2762251"/>
              <a:ext cx="1047750" cy="1216025"/>
            </a:xfrm>
            <a:custGeom>
              <a:avLst/>
              <a:gdLst>
                <a:gd name="T0" fmla="*/ 729857 w 2907"/>
                <a:gd name="T1" fmla="*/ 865963 h 3373"/>
                <a:gd name="T2" fmla="*/ 451610 w 2907"/>
                <a:gd name="T3" fmla="*/ 711661 h 3373"/>
                <a:gd name="T4" fmla="*/ 57668 w 2907"/>
                <a:gd name="T5" fmla="*/ 356912 h 3373"/>
                <a:gd name="T6" fmla="*/ 515765 w 2907"/>
                <a:gd name="T7" fmla="*/ 0 h 3373"/>
                <a:gd name="T8" fmla="*/ 1047750 w 2907"/>
                <a:gd name="T9" fmla="*/ 264620 h 3373"/>
                <a:gd name="T10" fmla="*/ 768783 w 2907"/>
                <a:gd name="T11" fmla="*/ 421445 h 3373"/>
                <a:gd name="T12" fmla="*/ 527299 w 2907"/>
                <a:gd name="T13" fmla="*/ 236860 h 3373"/>
                <a:gd name="T14" fmla="*/ 375561 w 2907"/>
                <a:gd name="T15" fmla="*/ 340689 h 3373"/>
                <a:gd name="T16" fmla="*/ 700302 w 2907"/>
                <a:gd name="T17" fmla="*/ 492827 h 3373"/>
                <a:gd name="T18" fmla="*/ 1047750 w 2907"/>
                <a:gd name="T19" fmla="*/ 845053 h 3373"/>
                <a:gd name="T20" fmla="*/ 580281 w 2907"/>
                <a:gd name="T21" fmla="*/ 1216025 h 3373"/>
                <a:gd name="T22" fmla="*/ 0 w 2907"/>
                <a:gd name="T23" fmla="*/ 916796 h 3373"/>
                <a:gd name="T24" fmla="*/ 283293 w 2907"/>
                <a:gd name="T25" fmla="*/ 757807 h 3373"/>
                <a:gd name="T26" fmla="*/ 575956 w 2907"/>
                <a:gd name="T27" fmla="*/ 978805 h 3373"/>
                <a:gd name="T28" fmla="*/ 729857 w 2907"/>
                <a:gd name="T29" fmla="*/ 865963 h 33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07" h="3373">
                  <a:moveTo>
                    <a:pt x="2025" y="2402"/>
                  </a:moveTo>
                  <a:cubicBezTo>
                    <a:pt x="2025" y="2146"/>
                    <a:pt x="1667" y="2089"/>
                    <a:pt x="1253" y="1974"/>
                  </a:cubicBezTo>
                  <a:cubicBezTo>
                    <a:pt x="766" y="1846"/>
                    <a:pt x="160" y="1603"/>
                    <a:pt x="160" y="990"/>
                  </a:cubicBezTo>
                  <a:cubicBezTo>
                    <a:pt x="160" y="383"/>
                    <a:pt x="741" y="0"/>
                    <a:pt x="1431" y="0"/>
                  </a:cubicBezTo>
                  <a:cubicBezTo>
                    <a:pt x="2070" y="0"/>
                    <a:pt x="2658" y="306"/>
                    <a:pt x="2907" y="734"/>
                  </a:cubicBezTo>
                  <a:lnTo>
                    <a:pt x="2133" y="1169"/>
                  </a:lnTo>
                  <a:cubicBezTo>
                    <a:pt x="2057" y="881"/>
                    <a:pt x="1814" y="657"/>
                    <a:pt x="1463" y="657"/>
                  </a:cubicBezTo>
                  <a:cubicBezTo>
                    <a:pt x="1233" y="657"/>
                    <a:pt x="1042" y="760"/>
                    <a:pt x="1042" y="945"/>
                  </a:cubicBezTo>
                  <a:cubicBezTo>
                    <a:pt x="1042" y="1188"/>
                    <a:pt x="1463" y="1213"/>
                    <a:pt x="1943" y="1367"/>
                  </a:cubicBezTo>
                  <a:cubicBezTo>
                    <a:pt x="2447" y="1527"/>
                    <a:pt x="2907" y="1757"/>
                    <a:pt x="2907" y="2344"/>
                  </a:cubicBezTo>
                  <a:cubicBezTo>
                    <a:pt x="2907" y="2990"/>
                    <a:pt x="2306" y="3373"/>
                    <a:pt x="1610" y="3373"/>
                  </a:cubicBezTo>
                  <a:cubicBezTo>
                    <a:pt x="856" y="3373"/>
                    <a:pt x="262" y="3053"/>
                    <a:pt x="0" y="2543"/>
                  </a:cubicBezTo>
                  <a:lnTo>
                    <a:pt x="786" y="2102"/>
                  </a:lnTo>
                  <a:cubicBezTo>
                    <a:pt x="888" y="2453"/>
                    <a:pt x="1169" y="2715"/>
                    <a:pt x="1598" y="2715"/>
                  </a:cubicBezTo>
                  <a:cubicBezTo>
                    <a:pt x="1847" y="2715"/>
                    <a:pt x="2025" y="2606"/>
                    <a:pt x="2025" y="240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8" name="Freeform 13"/>
            <p:cNvSpPr>
              <a:spLocks/>
            </p:cNvSpPr>
            <p:nvPr/>
          </p:nvSpPr>
          <p:spPr bwMode="black">
            <a:xfrm>
              <a:off x="4770438" y="2295526"/>
              <a:ext cx="563563" cy="1677988"/>
            </a:xfrm>
            <a:custGeom>
              <a:avLst/>
              <a:gdLst>
                <a:gd name="T0" fmla="*/ 326614 w 1565"/>
                <a:gd name="T1" fmla="*/ 0 h 4657"/>
                <a:gd name="T2" fmla="*/ 0 w 1565"/>
                <a:gd name="T3" fmla="*/ 0 h 4657"/>
                <a:gd name="T4" fmla="*/ 0 w 1565"/>
                <a:gd name="T5" fmla="*/ 1335328 h 4657"/>
                <a:gd name="T6" fmla="*/ 77062 w 1565"/>
                <a:gd name="T7" fmla="*/ 1596196 h 4657"/>
                <a:gd name="T8" fmla="*/ 321933 w 1565"/>
                <a:gd name="T9" fmla="*/ 1677988 h 4657"/>
                <a:gd name="T10" fmla="*/ 439327 w 1565"/>
                <a:gd name="T11" fmla="*/ 1665377 h 4657"/>
                <a:gd name="T12" fmla="*/ 535835 w 1565"/>
                <a:gd name="T13" fmla="*/ 1629706 h 4657"/>
                <a:gd name="T14" fmla="*/ 563563 w 1565"/>
                <a:gd name="T15" fmla="*/ 1410994 h 4657"/>
                <a:gd name="T16" fmla="*/ 495863 w 1565"/>
                <a:gd name="T17" fmla="*/ 1430451 h 4657"/>
                <a:gd name="T18" fmla="*/ 427804 w 1565"/>
                <a:gd name="T19" fmla="*/ 1436216 h 4657"/>
                <a:gd name="T20" fmla="*/ 350741 w 1565"/>
                <a:gd name="T21" fmla="*/ 1404148 h 4657"/>
                <a:gd name="T22" fmla="*/ 326614 w 1565"/>
                <a:gd name="T23" fmla="*/ 1288848 h 4657"/>
                <a:gd name="T24" fmla="*/ 326614 w 1565"/>
                <a:gd name="T25" fmla="*/ 0 h 46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5" h="4657">
                  <a:moveTo>
                    <a:pt x="907" y="0"/>
                  </a:moveTo>
                  <a:lnTo>
                    <a:pt x="0" y="0"/>
                  </a:lnTo>
                  <a:lnTo>
                    <a:pt x="0" y="3706"/>
                  </a:lnTo>
                  <a:cubicBezTo>
                    <a:pt x="0" y="4037"/>
                    <a:pt x="71" y="4279"/>
                    <a:pt x="214" y="4430"/>
                  </a:cubicBezTo>
                  <a:cubicBezTo>
                    <a:pt x="357" y="4582"/>
                    <a:pt x="583" y="4657"/>
                    <a:pt x="894" y="4657"/>
                  </a:cubicBezTo>
                  <a:cubicBezTo>
                    <a:pt x="1001" y="4657"/>
                    <a:pt x="1109" y="4645"/>
                    <a:pt x="1220" y="4622"/>
                  </a:cubicBezTo>
                  <a:cubicBezTo>
                    <a:pt x="1331" y="4599"/>
                    <a:pt x="1420" y="4566"/>
                    <a:pt x="1488" y="4523"/>
                  </a:cubicBezTo>
                  <a:lnTo>
                    <a:pt x="1565" y="3916"/>
                  </a:lnTo>
                  <a:cubicBezTo>
                    <a:pt x="1493" y="3942"/>
                    <a:pt x="1429" y="3960"/>
                    <a:pt x="1377" y="3970"/>
                  </a:cubicBezTo>
                  <a:cubicBezTo>
                    <a:pt x="1324" y="3981"/>
                    <a:pt x="1260" y="3986"/>
                    <a:pt x="1188" y="3986"/>
                  </a:cubicBezTo>
                  <a:cubicBezTo>
                    <a:pt x="1069" y="3986"/>
                    <a:pt x="1019" y="3957"/>
                    <a:pt x="974" y="3897"/>
                  </a:cubicBezTo>
                  <a:cubicBezTo>
                    <a:pt x="929" y="3837"/>
                    <a:pt x="907" y="3731"/>
                    <a:pt x="907" y="3577"/>
                  </a:cubicBezTo>
                  <a:lnTo>
                    <a:pt x="90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89" name="Freeform 14"/>
            <p:cNvSpPr>
              <a:spLocks noEditPoints="1"/>
            </p:cNvSpPr>
            <p:nvPr/>
          </p:nvSpPr>
          <p:spPr bwMode="black">
            <a:xfrm>
              <a:off x="3455988" y="2762251"/>
              <a:ext cx="1073150" cy="1216025"/>
            </a:xfrm>
            <a:custGeom>
              <a:avLst/>
              <a:gdLst>
                <a:gd name="T0" fmla="*/ 555140 w 2977"/>
                <a:gd name="T1" fmla="*/ 234697 h 3373"/>
                <a:gd name="T2" fmla="*/ 313257 w 2977"/>
                <a:gd name="T3" fmla="*/ 478767 h 3373"/>
                <a:gd name="T4" fmla="*/ 771428 w 2977"/>
                <a:gd name="T5" fmla="*/ 478767 h 3373"/>
                <a:gd name="T6" fmla="*/ 555140 w 2977"/>
                <a:gd name="T7" fmla="*/ 234697 h 3373"/>
                <a:gd name="T8" fmla="*/ 1056928 w 2977"/>
                <a:gd name="T9" fmla="*/ 695438 h 3373"/>
                <a:gd name="T10" fmla="*/ 306408 w 2977"/>
                <a:gd name="T11" fmla="*/ 695438 h 3373"/>
                <a:gd name="T12" fmla="*/ 561989 w 2977"/>
                <a:gd name="T13" fmla="*/ 976281 h 3373"/>
                <a:gd name="T14" fmla="*/ 785487 w 2977"/>
                <a:gd name="T15" fmla="*/ 785207 h 3373"/>
                <a:gd name="T16" fmla="*/ 1059091 w 2977"/>
                <a:gd name="T17" fmla="*/ 939508 h 3373"/>
                <a:gd name="T18" fmla="*/ 561989 w 2977"/>
                <a:gd name="T19" fmla="*/ 1216025 h 3373"/>
                <a:gd name="T20" fmla="*/ 0 w 2977"/>
                <a:gd name="T21" fmla="*/ 607832 h 3373"/>
                <a:gd name="T22" fmla="*/ 555140 w 2977"/>
                <a:gd name="T23" fmla="*/ 0 h 3373"/>
                <a:gd name="T24" fmla="*/ 1073150 w 2977"/>
                <a:gd name="T25" fmla="*/ 536450 h 3373"/>
                <a:gd name="T26" fmla="*/ 1056928 w 2977"/>
                <a:gd name="T27" fmla="*/ 695438 h 33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77" h="3373">
                  <a:moveTo>
                    <a:pt x="1540" y="651"/>
                  </a:moveTo>
                  <a:cubicBezTo>
                    <a:pt x="1207" y="651"/>
                    <a:pt x="939" y="887"/>
                    <a:pt x="869" y="1328"/>
                  </a:cubicBezTo>
                  <a:lnTo>
                    <a:pt x="2140" y="1328"/>
                  </a:lnTo>
                  <a:cubicBezTo>
                    <a:pt x="2140" y="939"/>
                    <a:pt x="1891" y="651"/>
                    <a:pt x="1540" y="651"/>
                  </a:cubicBezTo>
                  <a:close/>
                  <a:moveTo>
                    <a:pt x="2932" y="1929"/>
                  </a:moveTo>
                  <a:lnTo>
                    <a:pt x="850" y="1929"/>
                  </a:lnTo>
                  <a:cubicBezTo>
                    <a:pt x="888" y="2453"/>
                    <a:pt x="1182" y="2708"/>
                    <a:pt x="1559" y="2708"/>
                  </a:cubicBezTo>
                  <a:cubicBezTo>
                    <a:pt x="1897" y="2708"/>
                    <a:pt x="2127" y="2485"/>
                    <a:pt x="2179" y="2178"/>
                  </a:cubicBezTo>
                  <a:lnTo>
                    <a:pt x="2938" y="2606"/>
                  </a:lnTo>
                  <a:cubicBezTo>
                    <a:pt x="2715" y="3015"/>
                    <a:pt x="2230" y="3373"/>
                    <a:pt x="1559" y="3373"/>
                  </a:cubicBezTo>
                  <a:cubicBezTo>
                    <a:pt x="658" y="3373"/>
                    <a:pt x="0" y="2747"/>
                    <a:pt x="0" y="1686"/>
                  </a:cubicBezTo>
                  <a:cubicBezTo>
                    <a:pt x="0" y="638"/>
                    <a:pt x="671" y="0"/>
                    <a:pt x="1540" y="0"/>
                  </a:cubicBezTo>
                  <a:cubicBezTo>
                    <a:pt x="2402" y="0"/>
                    <a:pt x="2977" y="613"/>
                    <a:pt x="2977" y="1488"/>
                  </a:cubicBezTo>
                  <a:cubicBezTo>
                    <a:pt x="2977" y="1750"/>
                    <a:pt x="2932" y="1929"/>
                    <a:pt x="2932" y="19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sp>
          <p:nvSpPr>
            <p:cNvPr id="3090" name="Freeform 15"/>
            <p:cNvSpPr>
              <a:spLocks/>
            </p:cNvSpPr>
            <p:nvPr/>
          </p:nvSpPr>
          <p:spPr bwMode="black">
            <a:xfrm>
              <a:off x="1879601" y="2357438"/>
              <a:ext cx="1311275" cy="1593850"/>
            </a:xfrm>
            <a:custGeom>
              <a:avLst/>
              <a:gdLst>
                <a:gd name="T0" fmla="*/ 973102 w 3641"/>
                <a:gd name="T1" fmla="*/ 1593850 h 4420"/>
                <a:gd name="T2" fmla="*/ 1311275 w 3641"/>
                <a:gd name="T3" fmla="*/ 1593850 h 4420"/>
                <a:gd name="T4" fmla="*/ 1311275 w 3641"/>
                <a:gd name="T5" fmla="*/ 0 h 4420"/>
                <a:gd name="T6" fmla="*/ 973102 w 3641"/>
                <a:gd name="T7" fmla="*/ 0 h 4420"/>
                <a:gd name="T8" fmla="*/ 973102 w 3641"/>
                <a:gd name="T9" fmla="*/ 631049 h 4420"/>
                <a:gd name="T10" fmla="*/ 338173 w 3641"/>
                <a:gd name="T11" fmla="*/ 631049 h 4420"/>
                <a:gd name="T12" fmla="*/ 338173 w 3641"/>
                <a:gd name="T13" fmla="*/ 0 h 4420"/>
                <a:gd name="T14" fmla="*/ 0 w 3641"/>
                <a:gd name="T15" fmla="*/ 0 h 4420"/>
                <a:gd name="T16" fmla="*/ 0 w 3641"/>
                <a:gd name="T17" fmla="*/ 1593850 h 4420"/>
                <a:gd name="T18" fmla="*/ 338173 w 3641"/>
                <a:gd name="T19" fmla="*/ 1593850 h 4420"/>
                <a:gd name="T20" fmla="*/ 338173 w 3641"/>
                <a:gd name="T21" fmla="*/ 932510 h 4420"/>
                <a:gd name="T22" fmla="*/ 973102 w 3641"/>
                <a:gd name="T23" fmla="*/ 932510 h 4420"/>
                <a:gd name="T24" fmla="*/ 973102 w 3641"/>
                <a:gd name="T25" fmla="*/ 1593850 h 44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41" h="4420">
                  <a:moveTo>
                    <a:pt x="2702" y="4420"/>
                  </a:moveTo>
                  <a:lnTo>
                    <a:pt x="3641" y="4420"/>
                  </a:lnTo>
                  <a:lnTo>
                    <a:pt x="3641" y="0"/>
                  </a:lnTo>
                  <a:lnTo>
                    <a:pt x="2702" y="0"/>
                  </a:lnTo>
                  <a:lnTo>
                    <a:pt x="2702" y="1750"/>
                  </a:lnTo>
                  <a:lnTo>
                    <a:pt x="939" y="1750"/>
                  </a:lnTo>
                  <a:lnTo>
                    <a:pt x="939" y="0"/>
                  </a:lnTo>
                  <a:lnTo>
                    <a:pt x="0" y="0"/>
                  </a:lnTo>
                  <a:lnTo>
                    <a:pt x="0" y="4420"/>
                  </a:lnTo>
                  <a:lnTo>
                    <a:pt x="939" y="4420"/>
                  </a:lnTo>
                  <a:lnTo>
                    <a:pt x="939" y="2586"/>
                  </a:lnTo>
                  <a:lnTo>
                    <a:pt x="2702" y="2586"/>
                  </a:lnTo>
                  <a:lnTo>
                    <a:pt x="2702" y="4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i-FI"/>
            </a:p>
          </p:txBody>
        </p:sp>
      </p:grpSp>
    </p:spTree>
    <p:extLst>
      <p:ext uri="{BB962C8B-B14F-4D97-AF65-F5344CB8AC3E}">
        <p14:creationId xmlns:p14="http://schemas.microsoft.com/office/powerpoint/2010/main" val="18524439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2665413"/>
            <a:ext cx="10858500" cy="1325563"/>
          </a:xfrm>
          <a:prstGeom prst="rect">
            <a:avLst/>
          </a:prstGeom>
        </p:spPr>
        <p:txBody>
          <a:bodyPr vert="horz" lIns="91440" tIns="45720" rIns="91440" bIns="45720" rtlCol="0" anchor="ctr">
            <a:normAutofit/>
          </a:bodyPr>
          <a:lstStyle/>
          <a:p>
            <a:r>
              <a:rPr lang="fi-FI" dirty="0"/>
              <a:t>Muokkaa perustyylejä naps.</a:t>
            </a:r>
          </a:p>
        </p:txBody>
      </p:sp>
      <p:pic>
        <p:nvPicPr>
          <p:cNvPr id="7" name="Kuv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1332830883"/>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365125"/>
            <a:ext cx="11049000" cy="1325563"/>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95300" y="1825625"/>
            <a:ext cx="11049000" cy="414258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7" name="Kuva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334994242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eorgia" charset="0"/>
          <a:ea typeface="Georgia" charset="0"/>
          <a:cs typeface="Georgi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32323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2665413"/>
            <a:ext cx="10858500" cy="1325563"/>
          </a:xfrm>
          <a:prstGeom prst="rect">
            <a:avLst/>
          </a:prstGeom>
        </p:spPr>
        <p:txBody>
          <a:bodyPr vert="horz" lIns="91440" tIns="45720" rIns="91440" bIns="45720" rtlCol="0" anchor="ctr">
            <a:normAutofit/>
          </a:bodyPr>
          <a:lstStyle/>
          <a:p>
            <a:r>
              <a:rPr lang="fi-FI" dirty="0"/>
              <a:t>Muokkaa perustyylejä naps.</a:t>
            </a:r>
          </a:p>
        </p:txBody>
      </p:sp>
      <p:pic>
        <p:nvPicPr>
          <p:cNvPr id="7" name="Kuv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1287804773"/>
      </p:ext>
    </p:extLst>
  </p:cSld>
  <p:clrMap bg1="lt1" tx1="dk1" bg2="lt2" tx2="dk2" accent1="accent1" accent2="accent2" accent3="accent3" accent4="accent4" accent5="accent5" accent6="accent6" hlink="hlink" folHlink="folHlink"/>
  <p:sldLayoutIdLst>
    <p:sldLayoutId id="2147483738" r:id="rId1"/>
    <p:sldLayoutId id="2147483739" r:id="rId2"/>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1.png"/><Relationship Id="rId1" Type="http://schemas.openxmlformats.org/officeDocument/2006/relationships/slideLayout" Target="../slideLayouts/slideLayout23.xml"/><Relationship Id="rId5" Type="http://schemas.openxmlformats.org/officeDocument/2006/relationships/image" Target="../media/image4.sv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s://tutkimusblogi.kela.fi/arkisto/6201"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3" Type="http://schemas.openxmlformats.org/officeDocument/2006/relationships/hyperlink" Target="https://www.hel.fi/sote/fi" TargetMode="External"/><Relationship Id="rId2" Type="http://schemas.openxmlformats.org/officeDocument/2006/relationships/hyperlink" Target="mailto:anne.qvist@hel.fi" TargetMode="Externa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stm.fi/hanke?tunnus=STM065:00/2020" TargetMode="External"/><Relationship Id="rId2" Type="http://schemas.openxmlformats.org/officeDocument/2006/relationships/hyperlink" Target="https://www.lausuntopalvelu.fi/FI/Proposal/Participation?proposalId=3c5d5104-dc1f-46e0-9b78-b2617f3261e8"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hyperlink" Target="mailto:Ritva.Liukonen@gov.fi" TargetMode="External"/><Relationship Id="rId2" Type="http://schemas.openxmlformats.org/officeDocument/2006/relationships/hyperlink" Target="mailto:Susanna.Rahkonen@gov.fi" TargetMode="External"/><Relationship Id="rId1" Type="http://schemas.openxmlformats.org/officeDocument/2006/relationships/slideLayout" Target="../slideLayouts/slideLayout12.xml"/><Relationship Id="rId4" Type="http://schemas.openxmlformats.org/officeDocument/2006/relationships/hyperlink" Target="mailto:Katariina.Rainio@gov.f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a:t>Toimeentulotukilain </a:t>
            </a:r>
            <a:r>
              <a:rPr lang="fi-FI" dirty="0" smtClean="0"/>
              <a:t>uudistus</a:t>
            </a:r>
            <a:endParaRPr lang="fi-FI" dirty="0"/>
          </a:p>
        </p:txBody>
      </p:sp>
      <p:sp>
        <p:nvSpPr>
          <p:cNvPr id="3" name="Alaotsikko 2"/>
          <p:cNvSpPr>
            <a:spLocks noGrp="1"/>
          </p:cNvSpPr>
          <p:nvPr>
            <p:ph type="subTitle" idx="1"/>
          </p:nvPr>
        </p:nvSpPr>
        <p:spPr/>
        <p:txBody>
          <a:bodyPr>
            <a:normAutofit/>
          </a:bodyPr>
          <a:lstStyle/>
          <a:p>
            <a:r>
              <a:rPr lang="fi-FI" dirty="0" smtClean="0"/>
              <a:t>Kuulemistilaisuus 27.4.2022</a:t>
            </a:r>
            <a:endParaRPr lang="fi-FI" dirty="0"/>
          </a:p>
        </p:txBody>
      </p:sp>
      <p:sp>
        <p:nvSpPr>
          <p:cNvPr id="4" name="Tekstin paikkamerkki 3"/>
          <p:cNvSpPr>
            <a:spLocks noGrp="1"/>
          </p:cNvSpPr>
          <p:nvPr>
            <p:ph type="body" sz="quarter" idx="13"/>
          </p:nvPr>
        </p:nvSpPr>
        <p:spPr>
          <a:xfrm>
            <a:off x="8913091" y="5597236"/>
            <a:ext cx="2881745" cy="634668"/>
          </a:xfrm>
        </p:spPr>
        <p:txBody>
          <a:bodyPr>
            <a:normAutofit fontScale="85000" lnSpcReduction="10000"/>
          </a:bodyPr>
          <a:lstStyle/>
          <a:p>
            <a:r>
              <a:rPr lang="fi-FI" sz="1800" dirty="0" smtClean="0"/>
              <a:t>Susanna Rahkonen</a:t>
            </a:r>
          </a:p>
          <a:p>
            <a:r>
              <a:rPr lang="fi-FI" sz="1800" dirty="0" smtClean="0"/>
              <a:t>Ritva Liukonen, Katariina Rainio</a:t>
            </a:r>
          </a:p>
        </p:txBody>
      </p:sp>
    </p:spTree>
    <p:extLst>
      <p:ext uri="{BB962C8B-B14F-4D97-AF65-F5344CB8AC3E}">
        <p14:creationId xmlns:p14="http://schemas.microsoft.com/office/powerpoint/2010/main" val="2082553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Nostoja esityksestä</a:t>
            </a:r>
            <a:endParaRPr lang="fi-FI" dirty="0"/>
          </a:p>
        </p:txBody>
      </p:sp>
      <p:sp>
        <p:nvSpPr>
          <p:cNvPr id="3" name="Tekstin paikkamerkki 2"/>
          <p:cNvSpPr>
            <a:spLocks noGrp="1"/>
          </p:cNvSpPr>
          <p:nvPr>
            <p:ph type="body" sz="quarter" idx="13"/>
          </p:nvPr>
        </p:nvSpPr>
        <p:spPr/>
        <p:txBody>
          <a:bodyPr/>
          <a:lstStyle/>
          <a:p>
            <a:r>
              <a:rPr lang="fi-FI" dirty="0" smtClean="0"/>
              <a:t>Lain rakenne</a:t>
            </a:r>
            <a:endParaRPr lang="fi-FI" dirty="0"/>
          </a:p>
        </p:txBody>
      </p:sp>
    </p:spTree>
    <p:extLst>
      <p:ext uri="{BB962C8B-B14F-4D97-AF65-F5344CB8AC3E}">
        <p14:creationId xmlns:p14="http://schemas.microsoft.com/office/powerpoint/2010/main" val="163476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5"/>
            <a:ext cx="10490804" cy="946440"/>
          </a:xfrm>
        </p:spPr>
        <p:txBody>
          <a:bodyPr>
            <a:normAutofit/>
          </a:bodyPr>
          <a:lstStyle/>
          <a:p>
            <a:r>
              <a:rPr lang="fi-FI" dirty="0" smtClean="0"/>
              <a:t>Toimeentulotukilain rakenne – 1 ja 2 luku</a:t>
            </a:r>
            <a:endParaRPr lang="fi-FI" dirty="0"/>
          </a:p>
        </p:txBody>
      </p:sp>
      <p:sp>
        <p:nvSpPr>
          <p:cNvPr id="3" name="Sisällön paikkamerkki 2"/>
          <p:cNvSpPr>
            <a:spLocks noGrp="1"/>
          </p:cNvSpPr>
          <p:nvPr>
            <p:ph idx="1"/>
          </p:nvPr>
        </p:nvSpPr>
        <p:spPr>
          <a:xfrm>
            <a:off x="546650" y="1459344"/>
            <a:ext cx="10983934" cy="5234064"/>
          </a:xfrm>
        </p:spPr>
        <p:txBody>
          <a:bodyPr>
            <a:normAutofit fontScale="77500" lnSpcReduction="20000"/>
          </a:bodyPr>
          <a:lstStyle/>
          <a:p>
            <a:r>
              <a:rPr lang="fi-FI" b="1" dirty="0"/>
              <a:t>1 luku Yleiset </a:t>
            </a:r>
            <a:r>
              <a:rPr lang="fi-FI" b="1" dirty="0" smtClean="0"/>
              <a:t>säännökset</a:t>
            </a:r>
          </a:p>
          <a:p>
            <a:pPr marL="342900" indent="-342900">
              <a:buFont typeface="Arial" panose="020B0604020202020204" pitchFamily="34" charset="0"/>
              <a:buChar char="•"/>
            </a:pPr>
            <a:r>
              <a:rPr lang="fi-FI" dirty="0" smtClean="0"/>
              <a:t>Toimeenpanoa koskevasta 4 §:stä on siirretty Kelan ja sosiaalihuollon yhteistyötä koskeva sisältö 3 lukuun.</a:t>
            </a:r>
          </a:p>
          <a:p>
            <a:pPr marL="342900" indent="-342900">
              <a:buFont typeface="Arial" panose="020B0604020202020204" pitchFamily="34" charset="0"/>
              <a:buChar char="•"/>
            </a:pPr>
            <a:r>
              <a:rPr lang="fi-FI" dirty="0" smtClean="0"/>
              <a:t>3 §:n 1 momentin perhekäsitteeseen on lisätty yhteistaloudessa asuva huoltaja </a:t>
            </a:r>
            <a:r>
              <a:rPr lang="fi-FI" dirty="0"/>
              <a:t>ja hänen </a:t>
            </a:r>
            <a:r>
              <a:rPr lang="fi-FI" dirty="0" smtClean="0"/>
              <a:t>alaikäinen lapsensa ja momentti jaettu ymmärrettävyyden takia numeroituihin kohtiin.  </a:t>
            </a:r>
          </a:p>
          <a:p>
            <a:pPr marL="342900" indent="-342900">
              <a:buFont typeface="Arial" panose="020B0604020202020204" pitchFamily="34" charset="0"/>
              <a:buChar char="•"/>
            </a:pPr>
            <a:r>
              <a:rPr lang="fi-FI" dirty="0" smtClean="0"/>
              <a:t>Rahoitusta koskeva sääntely on siirretty lain loppuun 5 lukuun.</a:t>
            </a:r>
            <a:endParaRPr lang="fi-FI" dirty="0"/>
          </a:p>
          <a:p>
            <a:r>
              <a:rPr lang="fi-FI" b="1" dirty="0"/>
              <a:t>2 </a:t>
            </a:r>
            <a:r>
              <a:rPr lang="fi-FI" b="1" dirty="0" smtClean="0"/>
              <a:t>luku Toimeentulotuen </a:t>
            </a:r>
            <a:r>
              <a:rPr lang="fi-FI" b="1" dirty="0"/>
              <a:t>määräytyminen ja rakenne </a:t>
            </a:r>
            <a:endParaRPr lang="fi-FI" b="1" dirty="0" smtClean="0"/>
          </a:p>
          <a:p>
            <a:pPr marL="342900" indent="-342900">
              <a:buFont typeface="Arial" panose="020B0604020202020204" pitchFamily="34" charset="0"/>
              <a:buChar char="•"/>
            </a:pPr>
            <a:r>
              <a:rPr lang="fi-FI" dirty="0" smtClean="0"/>
              <a:t>Toimeentulotuen määräytymistä koskevaan 6 §:ään ja sen perusteluihin on koottu kaikki tuen määräytymisen kannalta keskeiset sisällöt joita tarkennetaan vielä muissa luvun säännöksissä. Myös laskelma mainitaan. </a:t>
            </a:r>
          </a:p>
          <a:p>
            <a:pPr marL="342900" indent="-342900">
              <a:buFont typeface="Arial" panose="020B0604020202020204" pitchFamily="34" charset="0"/>
              <a:buChar char="•"/>
            </a:pPr>
            <a:r>
              <a:rPr lang="fi-FI" dirty="0" smtClean="0"/>
              <a:t>Tuen rakenne (perustoimeentulotuki, täydentävä tuki ja ehkäisevä tuki), </a:t>
            </a:r>
            <a:r>
              <a:rPr lang="fi-FI" dirty="0"/>
              <a:t>ilmenee </a:t>
            </a:r>
            <a:r>
              <a:rPr lang="fi-FI" dirty="0" smtClean="0"/>
              <a:t>myös 6 §:</a:t>
            </a:r>
            <a:r>
              <a:rPr lang="fi-FI" dirty="0" err="1" smtClean="0"/>
              <a:t>stä</a:t>
            </a:r>
            <a:r>
              <a:rPr lang="fi-FI" dirty="0" smtClean="0"/>
              <a:t>. Rakennetta tarkennetaan muissa pykälissä, mutta niiden tavoitteet eivät muutu, vaikka pykälät on jaoteltu hieman nykyisestä poiketen.</a:t>
            </a:r>
          </a:p>
          <a:p>
            <a:pPr marL="342900" indent="-342900">
              <a:buFont typeface="Arial" panose="020B0604020202020204" pitchFamily="34" charset="0"/>
              <a:buChar char="•"/>
            </a:pPr>
            <a:r>
              <a:rPr lang="fi-FI" dirty="0" smtClean="0"/>
              <a:t>13 §:ssä Toimeentulotuen </a:t>
            </a:r>
            <a:r>
              <a:rPr lang="fi-FI" dirty="0"/>
              <a:t>määräytymisaika ja </a:t>
            </a:r>
            <a:r>
              <a:rPr lang="fi-FI" dirty="0" smtClean="0"/>
              <a:t>laskelma on myös keskeistä määräytymiseen liittyvää sääntelyä.</a:t>
            </a:r>
          </a:p>
          <a:p>
            <a:pPr marL="342900" indent="-342900">
              <a:buFont typeface="Arial" panose="020B0604020202020204" pitchFamily="34" charset="0"/>
              <a:buChar char="•"/>
            </a:pPr>
            <a:r>
              <a:rPr lang="fi-FI" dirty="0" smtClean="0"/>
              <a:t>11 §:n Huomioon otettavat tulot 3 momenttia muutetaan poistamalla kriteereistä ”vähintään 20 prosenttia”. Momentti kuuluisi: ”</a:t>
            </a:r>
            <a:r>
              <a:rPr lang="fi-FI" i="1" dirty="0" smtClean="0"/>
              <a:t>Sen </a:t>
            </a:r>
            <a:r>
              <a:rPr lang="fi-FI" i="1" dirty="0"/>
              <a:t>lisäksi, mitä 2 momentissa säädetään, tuloina jätetään ottamatta huomioon enintään 150 euroa kuukaudessa</a:t>
            </a:r>
            <a:r>
              <a:rPr lang="fi-FI" dirty="0" smtClean="0"/>
              <a:t>.” </a:t>
            </a:r>
            <a:endParaRPr lang="fi-FI" dirty="0"/>
          </a:p>
          <a:p>
            <a:pPr marL="342900" indent="-342900">
              <a:buFont typeface="Arial" panose="020B0604020202020204" pitchFamily="34" charset="0"/>
              <a:buChar char="•"/>
            </a:pPr>
            <a:r>
              <a:rPr lang="fi-FI" dirty="0" smtClean="0"/>
              <a:t>Toimintaraha ja matkakorvaussäännös siirretään kuntouttavaa työtoimintaa koskevaan lakiin.</a:t>
            </a:r>
          </a:p>
          <a:p>
            <a:endParaRPr lang="fi-FI" dirty="0" smtClean="0"/>
          </a:p>
          <a:p>
            <a:pPr marL="342900" indent="-342900">
              <a:buFont typeface="Arial" panose="020B0604020202020204" pitchFamily="34" charset="0"/>
              <a:buChar char="•"/>
            </a:pPr>
            <a:endParaRPr lang="fi-FI" dirty="0"/>
          </a:p>
          <a:p>
            <a:pPr marL="1143000" lvl="1" indent="-342900"/>
            <a:endParaRPr lang="fi-FI" dirty="0" smtClean="0"/>
          </a:p>
        </p:txBody>
      </p:sp>
    </p:spTree>
    <p:extLst>
      <p:ext uri="{BB962C8B-B14F-4D97-AF65-F5344CB8AC3E}">
        <p14:creationId xmlns:p14="http://schemas.microsoft.com/office/powerpoint/2010/main" val="2773157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5"/>
            <a:ext cx="10490804" cy="946440"/>
          </a:xfrm>
        </p:spPr>
        <p:txBody>
          <a:bodyPr>
            <a:normAutofit/>
          </a:bodyPr>
          <a:lstStyle/>
          <a:p>
            <a:r>
              <a:rPr lang="fi-FI" dirty="0" smtClean="0"/>
              <a:t>Toimeentulotukilain rakenne – 3 luku</a:t>
            </a:r>
            <a:endParaRPr lang="fi-FI" dirty="0"/>
          </a:p>
        </p:txBody>
      </p:sp>
      <p:sp>
        <p:nvSpPr>
          <p:cNvPr id="3" name="Sisällön paikkamerkki 2"/>
          <p:cNvSpPr>
            <a:spLocks noGrp="1"/>
          </p:cNvSpPr>
          <p:nvPr>
            <p:ph idx="1"/>
          </p:nvPr>
        </p:nvSpPr>
        <p:spPr>
          <a:xfrm>
            <a:off x="546651" y="1459344"/>
            <a:ext cx="10814076" cy="5032896"/>
          </a:xfrm>
        </p:spPr>
        <p:txBody>
          <a:bodyPr>
            <a:normAutofit fontScale="85000" lnSpcReduction="20000"/>
          </a:bodyPr>
          <a:lstStyle/>
          <a:p>
            <a:r>
              <a:rPr lang="fi-FI" b="1" dirty="0"/>
              <a:t>3 luku Menettely toimeentulotukiasioissa </a:t>
            </a:r>
            <a:endParaRPr lang="fi-FI" b="1" dirty="0" smtClean="0"/>
          </a:p>
          <a:p>
            <a:pPr marL="342900" indent="-342900">
              <a:buFont typeface="Arial" panose="020B0604020202020204" pitchFamily="34" charset="0"/>
              <a:buChar char="•"/>
            </a:pPr>
            <a:r>
              <a:rPr lang="fi-FI" dirty="0" smtClean="0"/>
              <a:t>Luvun sisällä on järjestelty pykälien sisältöjä niin, että luvussa on vain toimeentulotuen hakemismenettelyä koskevat säännökset loogisessa järjestyksessä</a:t>
            </a:r>
          </a:p>
          <a:p>
            <a:pPr marL="342900" indent="-342900">
              <a:buFont typeface="Arial" panose="020B0604020202020204" pitchFamily="34" charset="0"/>
              <a:buChar char="•"/>
            </a:pPr>
            <a:r>
              <a:rPr lang="fi-FI" dirty="0" smtClean="0"/>
              <a:t>14 § Hakeminen, 14 a § käsittely (</a:t>
            </a:r>
            <a:r>
              <a:rPr lang="fi-FI" dirty="0"/>
              <a:t>ennen oli ”myöntäminen”)</a:t>
            </a:r>
            <a:r>
              <a:rPr lang="fi-FI" dirty="0" smtClean="0"/>
              <a:t>, 14 b § kiireellisen käsittely (ennallaan) ja 14 c § asian siirtäminen </a:t>
            </a:r>
          </a:p>
          <a:p>
            <a:pPr marL="342900" indent="-342900">
              <a:buFont typeface="Arial" panose="020B0604020202020204" pitchFamily="34" charset="0"/>
              <a:buChar char="•"/>
            </a:pPr>
            <a:r>
              <a:rPr lang="fi-FI" dirty="0" smtClean="0"/>
              <a:t>Lisätty (osittain) uudet yhteistyötä koskevat säännökset: </a:t>
            </a:r>
          </a:p>
          <a:p>
            <a:pPr marL="342900" indent="-342900">
              <a:buFont typeface="Arial" panose="020B0604020202020204" pitchFamily="34" charset="0"/>
              <a:buChar char="•"/>
            </a:pPr>
            <a:r>
              <a:rPr lang="fi-FI" dirty="0" smtClean="0"/>
              <a:t>14 </a:t>
            </a:r>
            <a:r>
              <a:rPr lang="fi-FI" dirty="0"/>
              <a:t>d § Toimeentulotukiasioinnin järjestäminen ja asiakkaan oikeus henkilökohtaiseen </a:t>
            </a:r>
            <a:r>
              <a:rPr lang="fi-FI" dirty="0" smtClean="0"/>
              <a:t>palveluun, </a:t>
            </a:r>
            <a:r>
              <a:rPr lang="fi-FI" dirty="0"/>
              <a:t>14 e § Toimeentulotukiasioita koskeva Kansaneläkelaitoksen ja hyvinvointialueen </a:t>
            </a:r>
            <a:r>
              <a:rPr lang="fi-FI" dirty="0" smtClean="0"/>
              <a:t>yhteistyö, 14 </a:t>
            </a:r>
            <a:r>
              <a:rPr lang="fi-FI" dirty="0"/>
              <a:t>f § Perusosan alentamista koskeva </a:t>
            </a:r>
            <a:r>
              <a:rPr lang="fi-FI" dirty="0" smtClean="0"/>
              <a:t>menettely, </a:t>
            </a:r>
            <a:r>
              <a:rPr lang="fi-FI" dirty="0"/>
              <a:t>15 § Sosiaalihuollon lausunto</a:t>
            </a:r>
          </a:p>
          <a:p>
            <a:pPr marL="342900" indent="-342900">
              <a:buFont typeface="Arial" panose="020B0604020202020204" pitchFamily="34" charset="0"/>
              <a:buChar char="•"/>
            </a:pPr>
            <a:r>
              <a:rPr lang="fi-FI" dirty="0" smtClean="0"/>
              <a:t>16 § Toimeentulotuen maksaminen on ennallaan, mutta siihen on lisätty 2 ja 3 momentteihin maksusitoumusta ja vakuutta koskeva sääntely</a:t>
            </a:r>
          </a:p>
          <a:p>
            <a:pPr marL="342900" indent="-342900">
              <a:buFont typeface="Arial" panose="020B0604020202020204" pitchFamily="34" charset="0"/>
              <a:buChar char="•"/>
            </a:pPr>
            <a:r>
              <a:rPr lang="fi-FI" dirty="0"/>
              <a:t>17 </a:t>
            </a:r>
            <a:r>
              <a:rPr lang="fi-FI" dirty="0" smtClean="0"/>
              <a:t>§ Hakijan </a:t>
            </a:r>
            <a:r>
              <a:rPr lang="fi-FI" dirty="0"/>
              <a:t>tietojenanto- ja </a:t>
            </a:r>
            <a:r>
              <a:rPr lang="fi-FI" dirty="0" smtClean="0"/>
              <a:t>ilmoitusvelvollisuus (ennallaan, mutta lisätty sana ”hakijan” otsikkoon).</a:t>
            </a:r>
          </a:p>
          <a:p>
            <a:pPr marL="342900" indent="-342900">
              <a:buFont typeface="Arial" panose="020B0604020202020204" pitchFamily="34" charset="0"/>
              <a:buChar char="•"/>
            </a:pPr>
            <a:r>
              <a:rPr lang="fi-FI" dirty="0" smtClean="0"/>
              <a:t>18 § Toimeentulotuen tarkistaminen (ennallaan).</a:t>
            </a:r>
            <a:endParaRPr lang="fi-FI" dirty="0"/>
          </a:p>
          <a:p>
            <a:pPr marL="342900" indent="-342900">
              <a:buFont typeface="Arial" panose="020B0604020202020204" pitchFamily="34" charset="0"/>
              <a:buChar char="•"/>
            </a:pPr>
            <a:r>
              <a:rPr lang="fi-FI" dirty="0" smtClean="0"/>
              <a:t>Siirretty lain loppuun lukuun 5 tietojen luovutukset </a:t>
            </a:r>
            <a:r>
              <a:rPr lang="fi-FI" dirty="0" err="1" smtClean="0"/>
              <a:t>THL:lle</a:t>
            </a:r>
            <a:endParaRPr lang="fi-FI" dirty="0" smtClean="0"/>
          </a:p>
          <a:p>
            <a:pPr marL="342900" indent="-342900">
              <a:buFont typeface="Arial" panose="020B0604020202020204" pitchFamily="34" charset="0"/>
              <a:buChar char="•"/>
            </a:pPr>
            <a:r>
              <a:rPr lang="fi-FI" dirty="0" smtClean="0"/>
              <a:t>Siirretty oleskeluun liittyvä sääntely </a:t>
            </a:r>
            <a:r>
              <a:rPr lang="fi-FI" dirty="0"/>
              <a:t>lukuun 5 </a:t>
            </a:r>
            <a:r>
              <a:rPr lang="fi-FI" dirty="0" smtClean="0"/>
              <a:t>lain loppuun pykäläksi 27 § Henkilöllinen soveltamisala.</a:t>
            </a:r>
          </a:p>
          <a:p>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endParaRPr lang="fi-FI" dirty="0" smtClean="0"/>
          </a:p>
          <a:p>
            <a:pPr marL="342900" indent="-342900">
              <a:buFont typeface="Arial" panose="020B0604020202020204" pitchFamily="34" charset="0"/>
              <a:buChar char="•"/>
            </a:pPr>
            <a:endParaRPr lang="fi-FI" dirty="0"/>
          </a:p>
          <a:p>
            <a:pPr marL="1143000" lvl="1" indent="-342900"/>
            <a:endParaRPr lang="fi-FI" dirty="0" smtClean="0"/>
          </a:p>
        </p:txBody>
      </p:sp>
    </p:spTree>
    <p:extLst>
      <p:ext uri="{BB962C8B-B14F-4D97-AF65-F5344CB8AC3E}">
        <p14:creationId xmlns:p14="http://schemas.microsoft.com/office/powerpoint/2010/main" val="2014849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5"/>
            <a:ext cx="10490804" cy="946440"/>
          </a:xfrm>
        </p:spPr>
        <p:txBody>
          <a:bodyPr>
            <a:normAutofit/>
          </a:bodyPr>
          <a:lstStyle/>
          <a:p>
            <a:r>
              <a:rPr lang="fi-FI" dirty="0"/>
              <a:t>Toimeentulotukilain </a:t>
            </a:r>
            <a:r>
              <a:rPr lang="fi-FI" dirty="0" smtClean="0"/>
              <a:t>rakenne 3 a luku</a:t>
            </a:r>
            <a:endParaRPr lang="fi-FI" dirty="0"/>
          </a:p>
        </p:txBody>
      </p:sp>
      <p:sp>
        <p:nvSpPr>
          <p:cNvPr id="3" name="Sisällön paikkamerkki 2"/>
          <p:cNvSpPr>
            <a:spLocks noGrp="1"/>
          </p:cNvSpPr>
          <p:nvPr>
            <p:ph idx="1"/>
          </p:nvPr>
        </p:nvSpPr>
        <p:spPr>
          <a:xfrm>
            <a:off x="546651" y="1459344"/>
            <a:ext cx="10814076" cy="4636655"/>
          </a:xfrm>
        </p:spPr>
        <p:txBody>
          <a:bodyPr>
            <a:normAutofit fontScale="92500" lnSpcReduction="10000"/>
          </a:bodyPr>
          <a:lstStyle/>
          <a:p>
            <a:r>
              <a:rPr lang="fi-FI" b="1" dirty="0" smtClean="0"/>
              <a:t>3 </a:t>
            </a:r>
            <a:r>
              <a:rPr lang="fi-FI" b="1" dirty="0"/>
              <a:t>a </a:t>
            </a:r>
            <a:r>
              <a:rPr lang="fi-FI" b="1" dirty="0" smtClean="0"/>
              <a:t>luku Tietojen </a:t>
            </a:r>
            <a:r>
              <a:rPr lang="fi-FI" b="1" dirty="0"/>
              <a:t>luovuttaminen viranomaisten </a:t>
            </a:r>
            <a:r>
              <a:rPr lang="fi-FI" b="1" dirty="0" smtClean="0"/>
              <a:t>välillä</a:t>
            </a:r>
          </a:p>
          <a:p>
            <a:pPr marL="342900" indent="-342900">
              <a:buFont typeface="Arial" panose="020B0604020202020204" pitchFamily="34" charset="0"/>
              <a:buChar char="•"/>
            </a:pPr>
            <a:r>
              <a:rPr lang="fi-FI" dirty="0" smtClean="0"/>
              <a:t>Luku on uusi. Ennen tietojen luovutusta koskevat säännökset olivat menettelyluvussa.</a:t>
            </a:r>
          </a:p>
          <a:p>
            <a:pPr marL="342900" indent="-342900">
              <a:buFont typeface="Arial" panose="020B0604020202020204" pitchFamily="34" charset="0"/>
              <a:buChar char="•"/>
            </a:pPr>
            <a:r>
              <a:rPr lang="fi-FI" dirty="0" smtClean="0"/>
              <a:t>Pykälien sisällöt on ryhmitelty uudella tavalla, mutta sisältö on pitkälti entisenlainen. Lisätty viittaukset valmistelussa olevaan uuteen asiakastietolakiin.</a:t>
            </a:r>
          </a:p>
          <a:p>
            <a:pPr marL="342900" indent="-342900">
              <a:buFont typeface="Arial" panose="020B0604020202020204" pitchFamily="34" charset="0"/>
              <a:buChar char="•"/>
            </a:pPr>
            <a:r>
              <a:rPr lang="fi-FI" dirty="0" smtClean="0"/>
              <a:t>18 a § Kansaneläkelaitoksen tiedonsaantioikeus ja tietojen luovutusvelvollisuus, 18 b § Hyvinvointialueen oma-aloitteinen tietojen luovutusvelvollisuus Kansaneläkelaitokselle, 18 c § Muuta etuutta varten saatujen tietojen käyttäminen (ennallaan), 18 d § Salassa pidettävien tietojen luovuttaminen Kansaneläkelaitoksen sekä apteekkien ja lääkkeellisen hapen toimittajien välillä (ennallaan), 18 e § Salassa pidettävien tietojen luovuttaminen Kansaneläkelaitoksen ja vuokranantajien välillä (ennallaan), 18 f § Asiakastietolain soveltaminen Kansaneläkelaitokseen (uusi), </a:t>
            </a:r>
            <a:r>
              <a:rPr lang="fi-FI" dirty="0"/>
              <a:t>18 g § Hyvinvointialueen tiedonsaantioikeus ja tietojen </a:t>
            </a:r>
            <a:r>
              <a:rPr lang="fi-FI" dirty="0" smtClean="0"/>
              <a:t>luovutusvelvollisuus (uusi), </a:t>
            </a:r>
            <a:r>
              <a:rPr lang="fi-FI" dirty="0"/>
              <a:t>18 h § Kansaneläkelaitoksen oma-aloitteinen tietojen luovutusvelvollisuus </a:t>
            </a:r>
            <a:r>
              <a:rPr lang="fi-FI" dirty="0" smtClean="0"/>
              <a:t>hyvinvointialueelle (uusi)</a:t>
            </a: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endParaRPr lang="fi-FI" dirty="0" smtClean="0"/>
          </a:p>
          <a:p>
            <a:pPr marL="342900" indent="-342900">
              <a:buFont typeface="Arial" panose="020B0604020202020204" pitchFamily="34" charset="0"/>
              <a:buChar char="•"/>
            </a:pPr>
            <a:endParaRPr lang="fi-FI" dirty="0"/>
          </a:p>
          <a:p>
            <a:pPr marL="1143000" lvl="1" indent="-342900"/>
            <a:endParaRPr lang="fi-FI" dirty="0" smtClean="0"/>
          </a:p>
        </p:txBody>
      </p:sp>
    </p:spTree>
    <p:extLst>
      <p:ext uri="{BB962C8B-B14F-4D97-AF65-F5344CB8AC3E}">
        <p14:creationId xmlns:p14="http://schemas.microsoft.com/office/powerpoint/2010/main" val="546874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5"/>
            <a:ext cx="10490804" cy="946440"/>
          </a:xfrm>
        </p:spPr>
        <p:txBody>
          <a:bodyPr>
            <a:normAutofit/>
          </a:bodyPr>
          <a:lstStyle/>
          <a:p>
            <a:r>
              <a:rPr lang="fi-FI" dirty="0"/>
              <a:t>Toimeentulotukilain </a:t>
            </a:r>
            <a:r>
              <a:rPr lang="fi-FI" dirty="0" smtClean="0"/>
              <a:t>rakenne 4 ja 5 luku</a:t>
            </a:r>
            <a:endParaRPr lang="fi-FI" dirty="0"/>
          </a:p>
        </p:txBody>
      </p:sp>
      <p:sp>
        <p:nvSpPr>
          <p:cNvPr id="3" name="Sisällön paikkamerkki 2"/>
          <p:cNvSpPr>
            <a:spLocks noGrp="1"/>
          </p:cNvSpPr>
          <p:nvPr>
            <p:ph idx="1"/>
          </p:nvPr>
        </p:nvSpPr>
        <p:spPr>
          <a:xfrm>
            <a:off x="546651" y="1459344"/>
            <a:ext cx="10814076" cy="4636655"/>
          </a:xfrm>
        </p:spPr>
        <p:txBody>
          <a:bodyPr>
            <a:normAutofit fontScale="92500" lnSpcReduction="20000"/>
          </a:bodyPr>
          <a:lstStyle/>
          <a:p>
            <a:r>
              <a:rPr lang="fi-FI" b="1" dirty="0"/>
              <a:t>4 </a:t>
            </a:r>
            <a:r>
              <a:rPr lang="fi-FI" b="1" dirty="0" smtClean="0"/>
              <a:t>luku Toimeentulotuen </a:t>
            </a:r>
            <a:r>
              <a:rPr lang="fi-FI" b="1" dirty="0"/>
              <a:t>takaisinperintä </a:t>
            </a:r>
            <a:endParaRPr lang="fi-FI" b="1" dirty="0" smtClean="0"/>
          </a:p>
          <a:p>
            <a:pPr marL="342900" indent="-342900">
              <a:buFont typeface="Arial" panose="020B0604020202020204" pitchFamily="34" charset="0"/>
              <a:buChar char="•"/>
            </a:pPr>
            <a:r>
              <a:rPr lang="fi-FI" dirty="0" smtClean="0"/>
              <a:t>Muutettu kunta -sanat hyvinvointialueeksi (20 ja 23 §), muutoin säännökset ennallaan</a:t>
            </a:r>
          </a:p>
          <a:p>
            <a:r>
              <a:rPr lang="fi-FI" b="1" dirty="0"/>
              <a:t>5 </a:t>
            </a:r>
            <a:r>
              <a:rPr lang="fi-FI" b="1" dirty="0" smtClean="0"/>
              <a:t>luku Erinäiset </a:t>
            </a:r>
            <a:r>
              <a:rPr lang="fi-FI" b="1" dirty="0"/>
              <a:t>säännökset</a:t>
            </a:r>
            <a:endParaRPr lang="fi-FI" b="1" dirty="0" smtClean="0"/>
          </a:p>
          <a:p>
            <a:pPr marL="342900" indent="-342900">
              <a:buFont typeface="Arial" panose="020B0604020202020204" pitchFamily="34" charset="0"/>
              <a:buChar char="•"/>
            </a:pPr>
            <a:r>
              <a:rPr lang="fi-FI" dirty="0"/>
              <a:t>24 </a:t>
            </a:r>
            <a:r>
              <a:rPr lang="fi-FI" dirty="0" smtClean="0"/>
              <a:t>§ Muutoksenhaku, muutettu viittaus hallintolakiin</a:t>
            </a:r>
          </a:p>
          <a:p>
            <a:pPr marL="342900" indent="-342900">
              <a:buFont typeface="Arial" panose="020B0604020202020204" pitchFamily="34" charset="0"/>
              <a:buChar char="•"/>
            </a:pPr>
            <a:r>
              <a:rPr lang="fi-FI" dirty="0" smtClean="0"/>
              <a:t>25 ja 26 § ennallaan</a:t>
            </a:r>
            <a:endParaRPr lang="fi-FI" dirty="0"/>
          </a:p>
          <a:p>
            <a:pPr marL="342900" indent="-342900">
              <a:buFont typeface="Arial" panose="020B0604020202020204" pitchFamily="34" charset="0"/>
              <a:buChar char="•"/>
            </a:pPr>
            <a:r>
              <a:rPr lang="fi-FI" dirty="0" smtClean="0"/>
              <a:t>27 § henkilöllinen soveltamisala (uusi)</a:t>
            </a:r>
          </a:p>
          <a:p>
            <a:pPr marL="342900" indent="-342900">
              <a:buFont typeface="Arial" panose="020B0604020202020204" pitchFamily="34" charset="0"/>
              <a:buChar char="•"/>
            </a:pPr>
            <a:r>
              <a:rPr lang="fi-FI" dirty="0"/>
              <a:t>27 a § Rahoitus (nykyinen 5 § viittaukset päivitettynä), 27 b § Perustoimeentulotuen kattamiseksi Kansaneläkelaitokselle suoritettavat ennakot ja niiden vahvistaminen sekä maksaminen (nykyinen 5 a §), 27 c § Määräaikojen noudattamisen seuranta (nykyinen 14 f § muokattuna), 27 d § Tilastojen laatimisen kannalta välttämättömien tietojen luovutus Kansaneläkelaitokselta Terveyden ja hyvinvoinnin laitokselle (nykyiset 14 g ja 14 h §:t yhdistetty ja otsikko muutettu), 27 f § Kunnan rahoitusosuus perustoimeentulotuen </a:t>
            </a:r>
            <a:r>
              <a:rPr lang="fi-FI" dirty="0" smtClean="0"/>
              <a:t>kustannuksista</a:t>
            </a:r>
          </a:p>
          <a:p>
            <a:pPr marL="342900" indent="-342900">
              <a:buFont typeface="Arial" panose="020B0604020202020204" pitchFamily="34" charset="0"/>
              <a:buChar char="•"/>
            </a:pPr>
            <a:r>
              <a:rPr lang="fi-FI" dirty="0" smtClean="0"/>
              <a:t>27 </a:t>
            </a:r>
            <a:r>
              <a:rPr lang="fi-FI" dirty="0"/>
              <a:t>e § Toimeentulotukiasioiden alueellinen </a:t>
            </a:r>
            <a:r>
              <a:rPr lang="fi-FI" dirty="0" smtClean="0"/>
              <a:t>neuvottelukunta (uusi)</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smtClean="0"/>
          </a:p>
          <a:p>
            <a:endParaRPr lang="fi-FI" dirty="0" smtClean="0"/>
          </a:p>
          <a:p>
            <a:pPr marL="342900" indent="-342900">
              <a:buFont typeface="Arial" panose="020B0604020202020204" pitchFamily="34" charset="0"/>
              <a:buChar char="•"/>
            </a:pPr>
            <a:endParaRPr lang="fi-FI" dirty="0"/>
          </a:p>
          <a:p>
            <a:pPr marL="1143000" lvl="1" indent="-342900"/>
            <a:endParaRPr lang="fi-FI" dirty="0" smtClean="0"/>
          </a:p>
        </p:txBody>
      </p:sp>
    </p:spTree>
    <p:extLst>
      <p:ext uri="{BB962C8B-B14F-4D97-AF65-F5344CB8AC3E}">
        <p14:creationId xmlns:p14="http://schemas.microsoft.com/office/powerpoint/2010/main" val="2160360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Nostoja esityksestä</a:t>
            </a:r>
            <a:endParaRPr lang="fi-FI" dirty="0"/>
          </a:p>
        </p:txBody>
      </p:sp>
      <p:sp>
        <p:nvSpPr>
          <p:cNvPr id="3" name="Tekstin paikkamerkki 2"/>
          <p:cNvSpPr>
            <a:spLocks noGrp="1"/>
          </p:cNvSpPr>
          <p:nvPr>
            <p:ph type="body" sz="quarter" idx="13"/>
          </p:nvPr>
        </p:nvSpPr>
        <p:spPr/>
        <p:txBody>
          <a:bodyPr/>
          <a:lstStyle/>
          <a:p>
            <a:r>
              <a:rPr lang="fi-FI" dirty="0" smtClean="0"/>
              <a:t>Uudet asiointia, yhteistyötä ja sosiaalihuollon lausuntoa koskevat säännökset</a:t>
            </a:r>
            <a:endParaRPr lang="fi-FI" dirty="0"/>
          </a:p>
        </p:txBody>
      </p:sp>
    </p:spTree>
    <p:extLst>
      <p:ext uri="{BB962C8B-B14F-4D97-AF65-F5344CB8AC3E}">
        <p14:creationId xmlns:p14="http://schemas.microsoft.com/office/powerpoint/2010/main" val="314646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14 d § Toimeentulotukiasioinnin järjestäminen ja asiakkaan oikeus henkilökohtaiseen palveluun</a:t>
            </a:r>
          </a:p>
        </p:txBody>
      </p:sp>
      <p:sp>
        <p:nvSpPr>
          <p:cNvPr id="3" name="Sisällön paikkamerkki 2"/>
          <p:cNvSpPr>
            <a:spLocks noGrp="1"/>
          </p:cNvSpPr>
          <p:nvPr>
            <p:ph idx="1"/>
          </p:nvPr>
        </p:nvSpPr>
        <p:spPr>
          <a:xfrm>
            <a:off x="546651" y="1966792"/>
            <a:ext cx="10874205" cy="4589456"/>
          </a:xfrm>
        </p:spPr>
        <p:txBody>
          <a:bodyPr>
            <a:normAutofit fontScale="92500" lnSpcReduction="10000"/>
          </a:bodyPr>
          <a:lstStyle/>
          <a:p>
            <a:r>
              <a:rPr lang="fi-FI" i="1" dirty="0"/>
              <a:t>Toimeentulotukiasiointi on toteutettava saavutettavasti ja esteettömästi eri asiakasryhmien tarpeet huomioiden. </a:t>
            </a:r>
          </a:p>
          <a:p>
            <a:r>
              <a:rPr lang="fi-FI" i="1" dirty="0"/>
              <a:t>Kun kyse on perustoimeentulotuesta, asiakkaalle tulee järjestää mahdollisuus keskustella henkilökohtaisesti Kansaneläkelaitoksen toimihenkilön kanssa viimeistään seitsemäntenä arkipäivänä sen jälkeen, kun asiakas on tätä pyytänyt Kansaneläkelaitokselta. Kun kyse on täydentävästä ja ehkäisevästä toimeentulotuesta, asiakkaalle tulee järjestää mahdollisuus keskustella henkilökohtaisesti hyvinvointialueen sosiaalihuollon ammattihenkilön kanssa vastaavassa ajassa. Oikeudesta henkilökohtaiseen keskusteluun on tiedotettava selkeällä tavalla hakemista koskevien ohjeiden yhteydessä ja asiakasta on tarvittaessa neuvottava tämän oikeuden käyttämisessä. </a:t>
            </a:r>
          </a:p>
          <a:p>
            <a:r>
              <a:rPr lang="fi-FI" i="1" dirty="0"/>
              <a:t>Kansaneläkelaitos ja hyvinvointialue voivat tavata asiakasta myös yhdessä. Asiakkaalla on myös oikeus pyytää mahdollisuutta yhteiseen tapaamiseen. Yhteinen tapaaminen tulee järjestää kuten 2 momentissa säädetään, mikäli pyyntö ei ole ilmeisen perusteeton. Yhteiseen tapaamiseen sovelletaan mitä 14 e §:ssä säädetään.</a:t>
            </a:r>
          </a:p>
          <a:p>
            <a:endParaRPr lang="fi-FI" dirty="0"/>
          </a:p>
        </p:txBody>
      </p:sp>
    </p:spTree>
    <p:extLst>
      <p:ext uri="{BB962C8B-B14F-4D97-AF65-F5344CB8AC3E}">
        <p14:creationId xmlns:p14="http://schemas.microsoft.com/office/powerpoint/2010/main" val="2980592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14 d § </a:t>
            </a:r>
            <a:r>
              <a:rPr lang="fi-FI" dirty="0" smtClean="0"/>
              <a:t>Perusteluja</a:t>
            </a:r>
            <a:endParaRPr lang="fi-FI" dirty="0"/>
          </a:p>
        </p:txBody>
      </p:sp>
      <p:sp>
        <p:nvSpPr>
          <p:cNvPr id="3" name="Sisällön paikkamerkki 2"/>
          <p:cNvSpPr>
            <a:spLocks noGrp="1"/>
          </p:cNvSpPr>
          <p:nvPr>
            <p:ph idx="1"/>
          </p:nvPr>
        </p:nvSpPr>
        <p:spPr>
          <a:xfrm>
            <a:off x="546651" y="1966792"/>
            <a:ext cx="10874205" cy="4726616"/>
          </a:xfrm>
        </p:spPr>
        <p:txBody>
          <a:bodyPr>
            <a:normAutofit fontScale="92500"/>
          </a:bodyPr>
          <a:lstStyle/>
          <a:p>
            <a:pPr marL="342900" indent="-342900">
              <a:buFont typeface="Arial" panose="020B0604020202020204" pitchFamily="34" charset="0"/>
              <a:buChar char="•"/>
            </a:pPr>
            <a:r>
              <a:rPr lang="fi-FI" dirty="0" smtClean="0"/>
              <a:t>Uutta olisi, että oikeudesta </a:t>
            </a:r>
            <a:r>
              <a:rPr lang="fi-FI" dirty="0"/>
              <a:t>henkilökohtaiseen keskusteluun olisi tiedotettava selkeällä tavalla hakemista koskevien ohjeiden yhteydessä ja asiakasta olisi tarvittaessa neuvottava tämän oikeuden käyttämisessä.</a:t>
            </a:r>
          </a:p>
          <a:p>
            <a:pPr marL="342900" indent="-342900">
              <a:buFont typeface="Arial" panose="020B0604020202020204" pitchFamily="34" charset="0"/>
              <a:buChar char="•"/>
            </a:pPr>
            <a:r>
              <a:rPr lang="fi-FI" dirty="0"/>
              <a:t>3 momentissa säädettäisiin siitä, että jos toimeentulotuen hakijan tilanne edellyttää, Kansaneläkelaitos ja hyvinvointialue voisivat tavata asiakasta myös samanaikaisesti yhdessä. Asiakkaalla olisi myös oikeus pyytää mahdollisuutta yhteiseen tapaamiseen. Yhteinen tapaaminen tulisi järjestää kuten 2 momentissa säädetään, mikäli pyyntö ei ole ilmeisen perusteeton. Ilmeisen perusteeton pyyntö voisi olla kyseessä, jos asiakkaalla ei ole mitään asiaa vireillä Kansaneläkelaitoksessa tai sosiaalihuollossa eikä hän ole perustellut asioinnin tarvetta </a:t>
            </a:r>
            <a:r>
              <a:rPr lang="fi-FI" dirty="0" smtClean="0"/>
              <a:t>mitenkään. </a:t>
            </a:r>
          </a:p>
          <a:p>
            <a:pPr marL="342900" indent="-342900">
              <a:buFont typeface="Arial" panose="020B0604020202020204" pitchFamily="34" charset="0"/>
              <a:buChar char="•"/>
            </a:pPr>
            <a:r>
              <a:rPr lang="fi-FI" dirty="0" smtClean="0"/>
              <a:t>Yhteiseen </a:t>
            </a:r>
            <a:r>
              <a:rPr lang="fi-FI" dirty="0"/>
              <a:t>tapaamiseen sovellettaisiin mitä 14 e §:ssä Kansaneläkelaitoksen ja hyvinvointialueen välisestä yhteistyöstä säädetään. Tapaamisen voisi toteuttaa myös etäyhteydellä tai puhelimella. </a:t>
            </a:r>
          </a:p>
          <a:p>
            <a:endParaRPr lang="fi-FI" dirty="0"/>
          </a:p>
        </p:txBody>
      </p:sp>
    </p:spTree>
    <p:extLst>
      <p:ext uri="{BB962C8B-B14F-4D97-AF65-F5344CB8AC3E}">
        <p14:creationId xmlns:p14="http://schemas.microsoft.com/office/powerpoint/2010/main" val="412493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005525" cy="1325563"/>
          </a:xfrm>
        </p:spPr>
        <p:txBody>
          <a:bodyPr>
            <a:normAutofit fontScale="90000"/>
          </a:bodyPr>
          <a:lstStyle/>
          <a:p>
            <a:r>
              <a:rPr lang="fi-FI" dirty="0"/>
              <a:t>14 e § </a:t>
            </a:r>
            <a:r>
              <a:rPr lang="fi-FI" dirty="0" smtClean="0"/>
              <a:t> Toimeentulotukiasioita </a:t>
            </a:r>
            <a:r>
              <a:rPr lang="fi-FI" dirty="0"/>
              <a:t>koskeva Kansaneläkelaitoksen ja hyvinvointialueen yhteistyö </a:t>
            </a:r>
          </a:p>
        </p:txBody>
      </p:sp>
      <p:sp>
        <p:nvSpPr>
          <p:cNvPr id="3" name="Sisällön paikkamerkki 2"/>
          <p:cNvSpPr>
            <a:spLocks noGrp="1"/>
          </p:cNvSpPr>
          <p:nvPr>
            <p:ph idx="1"/>
          </p:nvPr>
        </p:nvSpPr>
        <p:spPr/>
        <p:txBody>
          <a:bodyPr>
            <a:normAutofit fontScale="77500" lnSpcReduction="20000"/>
          </a:bodyPr>
          <a:lstStyle/>
          <a:p>
            <a:r>
              <a:rPr lang="fi-FI" i="1" dirty="0"/>
              <a:t>Kansaneläkelaitoksen ja hyvinvointialueen tulee tehdä asiakkaan asiassa yhteistyötä toimeentulotukilain tavoitteiden toteuttamiseksi kukin omalla toimialallaan. Sosiaalihuollon asiakasta koskevasta monialaisesta yhteistyöstä säädetään sosiaalihuoltolain 41 §:</a:t>
            </a:r>
            <a:r>
              <a:rPr lang="fi-FI" i="1" dirty="0" err="1"/>
              <a:t>ssä</a:t>
            </a:r>
            <a:r>
              <a:rPr lang="fi-FI" i="1" dirty="0"/>
              <a:t>. Säännöksen yhteistyövelvoite koskee myös Kansaneläkelaitosta. </a:t>
            </a:r>
          </a:p>
          <a:p>
            <a:r>
              <a:rPr lang="fi-FI" i="1" dirty="0"/>
              <a:t>Kansaneläkelaitoksen käsitellessä perustoimeentulotukiasiaa ja havaitessa, että henkilön tilanteen arvioinnissa perustoimeentulotuen myöntämistä varten on tarpeen saada sosiaalihuollon näkemys, sen tulee ottaa yhteyttä hyvinvointialueen sosiaalihuoltoon. Samalla asiakkaalle tulee tiedottaa asiasta. Sosiaalihuolto arvioi, onko tarvetta sosiaalihuoltolain 41 §:n mukaiselle monialaiselle yhteistyölle tai sosiaalihuollosta Kansaneläkelaitokselle annettavalle 15 §:n mukaiselle lausunnolle. Sosiaalihuollossa toteutettavasta palvelutarpeen arvioinnista ja asiakassuunnitelmasta säädetään sosiaalihuoltolain 36 ja 39 §:</a:t>
            </a:r>
            <a:r>
              <a:rPr lang="fi-FI" i="1" dirty="0" err="1"/>
              <a:t>ssä</a:t>
            </a:r>
            <a:r>
              <a:rPr lang="fi-FI" i="1" dirty="0"/>
              <a:t>. Lisäksi Kansaneläkelaitokseen sovelletaan sosiaalihuoltolain 35 §:n säännöstä koskien yhteydenottoa sosiaalihuoltoon asiakkaan tuen tarpeen arvioimiseksi.</a:t>
            </a:r>
          </a:p>
          <a:p>
            <a:r>
              <a:rPr lang="fi-FI" i="1" dirty="0"/>
              <a:t>Hyvinvointialueen havaitessa sosiaalihuoltoa toteuttaessaan, että henkilön oikeus perustoimeentulotukeen voi olla tarpeen ratkaista, sosiaalihuollon tulee ottaa yhteys Kansaneläkelaitokseen. Kansaneläkelaitos tarkistaa onko asiakkaalla perustoimeentulotukiasiaa vireillä. </a:t>
            </a:r>
          </a:p>
          <a:p>
            <a:r>
              <a:rPr lang="fi-FI" i="1" dirty="0"/>
              <a:t>Tietojen kirjaamisesta </a:t>
            </a:r>
            <a:r>
              <a:rPr lang="fi-FI" i="1" dirty="0" err="1"/>
              <a:t>sosiaali</a:t>
            </a:r>
            <a:r>
              <a:rPr lang="fi-FI" i="1" dirty="0"/>
              <a:t>- ja terveydenhuollon ja muiden toimialojen välisessä yhteistyössä säädetään asiakastietolain () 47 §:</a:t>
            </a:r>
            <a:r>
              <a:rPr lang="fi-FI" i="1" dirty="0" err="1"/>
              <a:t>ssä</a:t>
            </a:r>
            <a:r>
              <a:rPr lang="fi-FI" i="1" dirty="0"/>
              <a:t>.</a:t>
            </a:r>
          </a:p>
          <a:p>
            <a:endParaRPr lang="fi-FI" dirty="0"/>
          </a:p>
        </p:txBody>
      </p:sp>
    </p:spTree>
    <p:extLst>
      <p:ext uri="{BB962C8B-B14F-4D97-AF65-F5344CB8AC3E}">
        <p14:creationId xmlns:p14="http://schemas.microsoft.com/office/powerpoint/2010/main" val="3876126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005525" cy="1325563"/>
          </a:xfrm>
        </p:spPr>
        <p:txBody>
          <a:bodyPr>
            <a:normAutofit/>
          </a:bodyPr>
          <a:lstStyle/>
          <a:p>
            <a:r>
              <a:rPr lang="fi-FI" dirty="0"/>
              <a:t>14 e § </a:t>
            </a:r>
            <a:r>
              <a:rPr lang="fi-FI" dirty="0" smtClean="0"/>
              <a:t> Perusteluja</a:t>
            </a:r>
            <a:endParaRPr lang="fi-FI" dirty="0"/>
          </a:p>
        </p:txBody>
      </p:sp>
      <p:sp>
        <p:nvSpPr>
          <p:cNvPr id="3" name="Sisällön paikkamerkki 2"/>
          <p:cNvSpPr>
            <a:spLocks noGrp="1"/>
          </p:cNvSpPr>
          <p:nvPr>
            <p:ph idx="1"/>
          </p:nvPr>
        </p:nvSpPr>
        <p:spPr>
          <a:xfrm>
            <a:off x="546651" y="1597024"/>
            <a:ext cx="11084516" cy="4922647"/>
          </a:xfrm>
        </p:spPr>
        <p:txBody>
          <a:bodyPr>
            <a:normAutofit fontScale="85000" lnSpcReduction="20000"/>
          </a:bodyPr>
          <a:lstStyle/>
          <a:p>
            <a:pPr marL="342900" indent="-342900">
              <a:buFont typeface="Arial" panose="020B0604020202020204" pitchFamily="34" charset="0"/>
              <a:buChar char="•"/>
            </a:pPr>
            <a:r>
              <a:rPr lang="fi-FI" dirty="0" smtClean="0"/>
              <a:t>Pykälä on uusi. Yhteistyötä </a:t>
            </a:r>
            <a:r>
              <a:rPr lang="fi-FI" dirty="0"/>
              <a:t>toteutetaan tälläkin hetkellä voimassaolevan lainsäädännön yleisten säännösten pohjalta. Nyt yhteistyöstä säädettäisiin informatiivisuuden vuoksi </a:t>
            </a:r>
            <a:r>
              <a:rPr lang="fi-FI" dirty="0" smtClean="0"/>
              <a:t>tarkemmin. Pykälässä korostetaan kummankin viranomaisen toimivaltaa tuen käsittelyssä ja missä rajoissa yhteistyötä tehdään kukin omalla ”tontillaan”.</a:t>
            </a:r>
          </a:p>
          <a:p>
            <a:pPr marL="342900" indent="-342900">
              <a:buFont typeface="Arial" panose="020B0604020202020204" pitchFamily="34" charset="0"/>
              <a:buChar char="•"/>
            </a:pPr>
            <a:r>
              <a:rPr lang="fi-FI" dirty="0"/>
              <a:t>2 momentissa säädettäisiin siitä, kuinka Kansaneläkelaitoksen tulee ottaa yhteyttä hyvinvointialueen sosiaalihuoltoon havaitessaan, että henkilön tilanteen arvioinnissa perustoimeentulotuen myöntämistä varten olisi tarpeen saada sosiaalihuollon </a:t>
            </a:r>
            <a:r>
              <a:rPr lang="fi-FI" dirty="0" smtClean="0"/>
              <a:t>näkemys.</a:t>
            </a:r>
          </a:p>
          <a:p>
            <a:pPr marL="342900" indent="-342900">
              <a:buFont typeface="Arial" panose="020B0604020202020204" pitchFamily="34" charset="0"/>
              <a:buChar char="•"/>
            </a:pPr>
            <a:r>
              <a:rPr lang="fi-FI" dirty="0"/>
              <a:t>Sosiaalihuollon vastuulla on arvioida, onko tarvetta sosiaalihuoltolain 41 §:n mukaiselle monialaiselle yhteistyölle tai sosiaalihuollosta </a:t>
            </a:r>
            <a:r>
              <a:rPr lang="fi-FI" dirty="0" smtClean="0"/>
              <a:t>Kelalle </a:t>
            </a:r>
            <a:r>
              <a:rPr lang="fi-FI" dirty="0"/>
              <a:t>annettavalle lausunnolle</a:t>
            </a:r>
            <a:r>
              <a:rPr lang="fi-FI" dirty="0" smtClean="0"/>
              <a:t>.</a:t>
            </a:r>
          </a:p>
          <a:p>
            <a:pPr marL="342900" indent="-342900">
              <a:buFont typeface="Arial" panose="020B0604020202020204" pitchFamily="34" charset="0"/>
              <a:buChar char="•"/>
            </a:pPr>
            <a:r>
              <a:rPr lang="fi-FI" dirty="0"/>
              <a:t>Sosiaalihuoltolain 35 §:n mukaisessa ilmoituksessa on kyse tilanteesta, jossa </a:t>
            </a:r>
            <a:r>
              <a:rPr lang="fi-FI" dirty="0" smtClean="0"/>
              <a:t>Kelan </a:t>
            </a:r>
            <a:r>
              <a:rPr lang="fi-FI" dirty="0"/>
              <a:t>virkailija on tehtävässään saanut tietää henkilöstä, jonka sosiaalihuollon tarve on ilmeinen, jolloin hänen on ohjattava henkilö hakemaan sosiaalipalveluja. Henkilön antaessa suostumuksensa, on otettava yhteys sosiaalihuollosta vastaavaan viranomaiseen, jotta asiakkaan tuen tarve arvioitaisiin. Tämä säännös on viranomaista velvoittava. Sen sijaan 2 momentin sääntelyn tarkoituksena on mahdollistaa toimeentulotukiasiassa sosiaalihuollon asiantuntijanäkemyksen huomioiminen</a:t>
            </a:r>
            <a:r>
              <a:rPr lang="fi-FI" dirty="0" smtClean="0"/>
              <a:t>.</a:t>
            </a:r>
          </a:p>
          <a:p>
            <a:pPr marL="342900" indent="-342900">
              <a:buFont typeface="Arial" panose="020B0604020202020204" pitchFamily="34" charset="0"/>
              <a:buChar char="•"/>
            </a:pPr>
            <a:r>
              <a:rPr lang="fi-FI" dirty="0"/>
              <a:t>4 momentissa olisi viittaussäännös </a:t>
            </a:r>
            <a:r>
              <a:rPr lang="fi-FI" dirty="0" smtClean="0"/>
              <a:t>uuteen asiakastietolain </a:t>
            </a:r>
            <a:r>
              <a:rPr lang="fi-FI" dirty="0"/>
              <a:t>47 §:</a:t>
            </a:r>
            <a:r>
              <a:rPr lang="fi-FI" dirty="0" err="1"/>
              <a:t>ään</a:t>
            </a:r>
            <a:r>
              <a:rPr lang="fi-FI" dirty="0"/>
              <a:t>. Kyseisessä pykälässä säädetään tietojen kirjaamisesta </a:t>
            </a:r>
            <a:r>
              <a:rPr lang="fi-FI" dirty="0" err="1"/>
              <a:t>sosiaali</a:t>
            </a:r>
            <a:r>
              <a:rPr lang="fi-FI" dirty="0"/>
              <a:t>- ja terveydenhuollon ja muiden toimialojen välisessä yhteistyössä. Tätä säännöstä sovellettaisiin myös </a:t>
            </a:r>
            <a:r>
              <a:rPr lang="fi-FI" dirty="0" smtClean="0"/>
              <a:t>Kelan </a:t>
            </a:r>
            <a:r>
              <a:rPr lang="fi-FI" dirty="0"/>
              <a:t>ja hyvinvointialueen väliseen yhteistyöhön.</a:t>
            </a:r>
          </a:p>
          <a:p>
            <a:pPr marL="342900" indent="-342900">
              <a:buFont typeface="Arial" panose="020B0604020202020204" pitchFamily="34" charset="0"/>
              <a:buChar char="•"/>
            </a:pPr>
            <a:endParaRPr lang="fi-FI" dirty="0"/>
          </a:p>
          <a:p>
            <a:endParaRPr lang="fi-FI" dirty="0" smtClean="0"/>
          </a:p>
          <a:p>
            <a:endParaRPr lang="fi-FI" dirty="0"/>
          </a:p>
        </p:txBody>
      </p:sp>
    </p:spTree>
    <p:extLst>
      <p:ext uri="{BB962C8B-B14F-4D97-AF65-F5344CB8AC3E}">
        <p14:creationId xmlns:p14="http://schemas.microsoft.com/office/powerpoint/2010/main" val="234580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8C27F-B241-F04A-A89E-C3221DB5E3D2}"/>
              </a:ext>
            </a:extLst>
          </p:cNvPr>
          <p:cNvSpPr>
            <a:spLocks noGrp="1"/>
          </p:cNvSpPr>
          <p:nvPr>
            <p:ph type="title"/>
          </p:nvPr>
        </p:nvSpPr>
        <p:spPr>
          <a:xfrm>
            <a:off x="546650" y="437322"/>
            <a:ext cx="9871967" cy="1325563"/>
          </a:xfrm>
        </p:spPr>
        <p:txBody>
          <a:bodyPr>
            <a:normAutofit/>
          </a:bodyPr>
          <a:lstStyle/>
          <a:p>
            <a:r>
              <a:rPr lang="fi-FI" dirty="0" smtClean="0"/>
              <a:t>Tilaisuuden tarkoitus ja ohjelma</a:t>
            </a:r>
            <a:endParaRPr lang="fi-FI" dirty="0"/>
          </a:p>
        </p:txBody>
      </p:sp>
      <p:sp>
        <p:nvSpPr>
          <p:cNvPr id="4" name="Text Placeholder 3">
            <a:extLst>
              <a:ext uri="{FF2B5EF4-FFF2-40B4-BE49-F238E27FC236}">
                <a16:creationId xmlns:a16="http://schemas.microsoft.com/office/drawing/2014/main" id="{100E3D0F-6CFA-AA4A-AF81-F243B496C465}"/>
              </a:ext>
            </a:extLst>
          </p:cNvPr>
          <p:cNvSpPr>
            <a:spLocks noGrp="1"/>
          </p:cNvSpPr>
          <p:nvPr>
            <p:ph type="body" sz="quarter" idx="13"/>
          </p:nvPr>
        </p:nvSpPr>
        <p:spPr>
          <a:xfrm>
            <a:off x="546650" y="1448175"/>
            <a:ext cx="11422846" cy="5254377"/>
          </a:xfrm>
        </p:spPr>
        <p:txBody>
          <a:bodyPr>
            <a:normAutofit fontScale="62500" lnSpcReduction="20000"/>
          </a:bodyPr>
          <a:lstStyle/>
          <a:p>
            <a:r>
              <a:rPr lang="fi-FI" sz="2800" b="0" dirty="0" smtClean="0">
                <a:solidFill>
                  <a:schemeClr val="tx1"/>
                </a:solidFill>
              </a:rPr>
              <a:t>Tilaisuudessa esitellään toimeentulotukilain </a:t>
            </a:r>
            <a:r>
              <a:rPr lang="fi-FI" sz="2800" b="0" dirty="0">
                <a:solidFill>
                  <a:schemeClr val="tx1"/>
                </a:solidFill>
              </a:rPr>
              <a:t>uudistamista koskevan hallituksen esityksen keskeistä </a:t>
            </a:r>
            <a:r>
              <a:rPr lang="fi-FI" sz="2800" b="0" dirty="0" smtClean="0">
                <a:solidFill>
                  <a:schemeClr val="tx1"/>
                </a:solidFill>
              </a:rPr>
              <a:t>sisältöä.</a:t>
            </a:r>
          </a:p>
          <a:p>
            <a:r>
              <a:rPr lang="fi-FI" sz="2800" b="0" dirty="0" smtClean="0">
                <a:solidFill>
                  <a:schemeClr val="tx1"/>
                </a:solidFill>
              </a:rPr>
              <a:t>Lisäksi käydään läpi esityksen taustaa ja tavoitteita. </a:t>
            </a:r>
          </a:p>
          <a:p>
            <a:pPr marL="0" indent="0">
              <a:buNone/>
            </a:pPr>
            <a:endParaRPr lang="fi-FI" dirty="0" smtClean="0">
              <a:solidFill>
                <a:schemeClr val="tx1"/>
              </a:solidFill>
            </a:endParaRPr>
          </a:p>
          <a:p>
            <a:pPr marL="525462" lvl="1" indent="0">
              <a:buNone/>
            </a:pPr>
            <a:r>
              <a:rPr lang="fi-FI" sz="2900" b="1" dirty="0" smtClean="0">
                <a:solidFill>
                  <a:schemeClr val="tx1"/>
                </a:solidFill>
              </a:rPr>
              <a:t>Ohjelma</a:t>
            </a:r>
            <a:r>
              <a:rPr lang="fi-FI" sz="2900" b="1" dirty="0">
                <a:solidFill>
                  <a:schemeClr val="tx1"/>
                </a:solidFill>
              </a:rPr>
              <a:t>:</a:t>
            </a:r>
          </a:p>
          <a:p>
            <a:pPr marL="525462" lvl="1" indent="0">
              <a:buNone/>
            </a:pPr>
            <a:r>
              <a:rPr lang="fi-FI" sz="2900" b="1" dirty="0" smtClean="0">
                <a:solidFill>
                  <a:schemeClr val="tx1"/>
                </a:solidFill>
              </a:rPr>
              <a:t>13.00 </a:t>
            </a:r>
            <a:r>
              <a:rPr lang="fi-FI" sz="2900" b="1" dirty="0">
                <a:solidFill>
                  <a:schemeClr val="tx1"/>
                </a:solidFill>
              </a:rPr>
              <a:t>– 13.45 Hallituksen esityksen </a:t>
            </a:r>
            <a:r>
              <a:rPr lang="fi-FI" sz="2900" b="1" dirty="0" smtClean="0">
                <a:solidFill>
                  <a:schemeClr val="tx1"/>
                </a:solidFill>
              </a:rPr>
              <a:t>esittely, STM</a:t>
            </a:r>
            <a:endParaRPr lang="fi-FI" sz="2900" b="1" dirty="0">
              <a:solidFill>
                <a:schemeClr val="tx1"/>
              </a:solidFill>
            </a:endParaRPr>
          </a:p>
          <a:p>
            <a:pPr marL="525462" lvl="1" indent="0">
              <a:buNone/>
            </a:pPr>
            <a:r>
              <a:rPr lang="fi-FI" sz="2900" b="1" dirty="0">
                <a:solidFill>
                  <a:schemeClr val="tx1"/>
                </a:solidFill>
              </a:rPr>
              <a:t>13.45 – 14.30 Kommenttipuheenvuorot</a:t>
            </a:r>
          </a:p>
          <a:p>
            <a:pPr lvl="1"/>
            <a:r>
              <a:rPr lang="fi-FI" sz="2900" b="1" dirty="0">
                <a:solidFill>
                  <a:schemeClr val="tx1"/>
                </a:solidFill>
              </a:rPr>
              <a:t>Tutkimuspäällikkö Minna Kivipelto THL</a:t>
            </a:r>
          </a:p>
          <a:p>
            <a:pPr lvl="1"/>
            <a:r>
              <a:rPr lang="fi-FI" sz="2900" b="1" dirty="0">
                <a:solidFill>
                  <a:schemeClr val="tx1"/>
                </a:solidFill>
              </a:rPr>
              <a:t>Johtava lakimies Petri Lemettinen KELA</a:t>
            </a:r>
          </a:p>
          <a:p>
            <a:pPr lvl="1"/>
            <a:r>
              <a:rPr lang="fi-FI" sz="2900" b="1" dirty="0">
                <a:solidFill>
                  <a:schemeClr val="tx1"/>
                </a:solidFill>
              </a:rPr>
              <a:t>Aikuissosiaalityön päällikkö Anne Qvist Helsingin kaupunki</a:t>
            </a:r>
          </a:p>
          <a:p>
            <a:pPr lvl="1"/>
            <a:r>
              <a:rPr lang="fi-FI" sz="2900" b="1" dirty="0">
                <a:solidFill>
                  <a:schemeClr val="tx1"/>
                </a:solidFill>
              </a:rPr>
              <a:t>Erityisasiantuntija Anna Järvinen SOSTE</a:t>
            </a:r>
          </a:p>
          <a:p>
            <a:pPr marL="525462" lvl="1" indent="0">
              <a:buNone/>
            </a:pPr>
            <a:r>
              <a:rPr lang="fi-FI" sz="2900" b="1" dirty="0">
                <a:solidFill>
                  <a:schemeClr val="tx1"/>
                </a:solidFill>
              </a:rPr>
              <a:t>14.30 – 14.45 Nostot kommenttikentästä ja ennakkokysymyksistä</a:t>
            </a:r>
          </a:p>
          <a:p>
            <a:pPr marL="525462" lvl="1" indent="0">
              <a:buNone/>
            </a:pPr>
            <a:r>
              <a:rPr lang="fi-FI" sz="2900" b="1" dirty="0">
                <a:solidFill>
                  <a:schemeClr val="tx1"/>
                </a:solidFill>
              </a:rPr>
              <a:t>14.45 – </a:t>
            </a:r>
            <a:r>
              <a:rPr lang="fi-FI" sz="2900" b="1" dirty="0" smtClean="0">
                <a:solidFill>
                  <a:schemeClr val="tx1"/>
                </a:solidFill>
              </a:rPr>
              <a:t>15.00 </a:t>
            </a:r>
            <a:r>
              <a:rPr lang="fi-FI" sz="2900" b="1" dirty="0">
                <a:solidFill>
                  <a:schemeClr val="tx1"/>
                </a:solidFill>
              </a:rPr>
              <a:t>Kuulemiskierroksen kulku ja ohjeet lausunnon antamiseen </a:t>
            </a:r>
          </a:p>
          <a:p>
            <a:pPr marL="525462" lvl="1" indent="0">
              <a:buNone/>
            </a:pPr>
            <a:r>
              <a:rPr lang="fi-FI" sz="2900" b="1" dirty="0">
                <a:solidFill>
                  <a:schemeClr val="tx1"/>
                </a:solidFill>
              </a:rPr>
              <a:t>15.00 Tilaisuuden päättäminen</a:t>
            </a:r>
          </a:p>
          <a:p>
            <a:endParaRPr lang="fi-FI" b="0" dirty="0" smtClean="0">
              <a:solidFill>
                <a:schemeClr val="tx1"/>
              </a:solidFill>
            </a:endParaRPr>
          </a:p>
          <a:p>
            <a:r>
              <a:rPr lang="fi-FI" b="0" dirty="0" smtClean="0">
                <a:solidFill>
                  <a:schemeClr val="tx1"/>
                </a:solidFill>
              </a:rPr>
              <a:t>Tilaisuuden </a:t>
            </a:r>
            <a:r>
              <a:rPr lang="fi-FI" b="0" dirty="0">
                <a:solidFill>
                  <a:schemeClr val="tx1"/>
                </a:solidFill>
              </a:rPr>
              <a:t>aikana osallistujat voivat myös esittää kysymyksiä keskustelupalstalle, joihin pyritään vastaamaan mahdollisuuksien mukaan. </a:t>
            </a:r>
            <a:endParaRPr lang="fi-FI" b="0" dirty="0" smtClean="0">
              <a:solidFill>
                <a:schemeClr val="tx1"/>
              </a:solidFill>
            </a:endParaRPr>
          </a:p>
          <a:p>
            <a:r>
              <a:rPr lang="fi-FI" b="0" dirty="0" smtClean="0">
                <a:solidFill>
                  <a:schemeClr val="tx1"/>
                </a:solidFill>
              </a:rPr>
              <a:t>Yksityiskohtaisia </a:t>
            </a:r>
            <a:r>
              <a:rPr lang="fi-FI" b="0" dirty="0">
                <a:solidFill>
                  <a:schemeClr val="tx1"/>
                </a:solidFill>
              </a:rPr>
              <a:t>kannanottoja itse </a:t>
            </a:r>
            <a:r>
              <a:rPr lang="fi-FI" b="0" dirty="0" smtClean="0">
                <a:solidFill>
                  <a:schemeClr val="tx1"/>
                </a:solidFill>
              </a:rPr>
              <a:t>esitykseen ei tässä vaiheessa ole tarpeen esittää. </a:t>
            </a:r>
            <a:r>
              <a:rPr lang="fi-FI" b="0" dirty="0">
                <a:solidFill>
                  <a:schemeClr val="tx1"/>
                </a:solidFill>
              </a:rPr>
              <a:t>Kannanottoja hallituksen esitykseen voi jättää lausuntoajan kuluessa </a:t>
            </a:r>
            <a:r>
              <a:rPr lang="fi-FI" b="0" dirty="0" err="1" smtClean="0">
                <a:solidFill>
                  <a:schemeClr val="tx1"/>
                </a:solidFill>
              </a:rPr>
              <a:t>lausuntopalvelu.fi:ssä</a:t>
            </a:r>
            <a:r>
              <a:rPr lang="fi-FI" b="0" dirty="0" smtClean="0">
                <a:solidFill>
                  <a:schemeClr val="tx1"/>
                </a:solidFill>
              </a:rPr>
              <a:t>.</a:t>
            </a:r>
          </a:p>
          <a:p>
            <a:r>
              <a:rPr lang="fi-FI" dirty="0">
                <a:solidFill>
                  <a:schemeClr val="tx1"/>
                </a:solidFill>
              </a:rPr>
              <a:t>Mikrofonit on tarkoitus pitää kiinni esiintyjiä </a:t>
            </a:r>
            <a:r>
              <a:rPr lang="fi-FI" dirty="0" smtClean="0">
                <a:solidFill>
                  <a:schemeClr val="tx1"/>
                </a:solidFill>
              </a:rPr>
              <a:t>lukuun ottamatta.</a:t>
            </a:r>
            <a:endParaRPr lang="fi-FI" dirty="0">
              <a:solidFill>
                <a:schemeClr val="tx1"/>
              </a:solidFill>
            </a:endParaRPr>
          </a:p>
        </p:txBody>
      </p:sp>
    </p:spTree>
    <p:extLst>
      <p:ext uri="{BB962C8B-B14F-4D97-AF65-F5344CB8AC3E}">
        <p14:creationId xmlns:p14="http://schemas.microsoft.com/office/powerpoint/2010/main" val="1660546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15 § </a:t>
            </a:r>
            <a:r>
              <a:rPr lang="fi-FI" dirty="0" smtClean="0"/>
              <a:t>Sosiaalihuollon </a:t>
            </a:r>
            <a:r>
              <a:rPr lang="fi-FI" dirty="0"/>
              <a:t>lausunto </a:t>
            </a:r>
          </a:p>
        </p:txBody>
      </p:sp>
      <p:sp>
        <p:nvSpPr>
          <p:cNvPr id="3" name="Sisällön paikkamerkki 2"/>
          <p:cNvSpPr>
            <a:spLocks noGrp="1"/>
          </p:cNvSpPr>
          <p:nvPr>
            <p:ph idx="1"/>
          </p:nvPr>
        </p:nvSpPr>
        <p:spPr/>
        <p:txBody>
          <a:bodyPr>
            <a:normAutofit lnSpcReduction="10000"/>
          </a:bodyPr>
          <a:lstStyle/>
          <a:p>
            <a:r>
              <a:rPr lang="fi-FI" i="1" dirty="0"/>
              <a:t>Hyvinvointialueen sosiaalihuolto voi antaa asiakkaastaan lausunnon Kansaneläkelaitokselle perustoimeentulotukiasian käsittelyä varten. Lausunto voi koskea:</a:t>
            </a:r>
          </a:p>
          <a:p>
            <a:r>
              <a:rPr lang="fi-FI" i="1" dirty="0"/>
              <a:t>1) asiakkaan tilannetta, jolla on merkitystä Kansaneläkelaitoksen arvioidessa 7 ja 7 a ja b §:n muiden perusmenojen tarpeellista suuruutta; </a:t>
            </a:r>
          </a:p>
          <a:p>
            <a:r>
              <a:rPr lang="fi-FI" i="1" dirty="0"/>
              <a:t>2) asiakkaan perusosan alentamiseen vaikuttavia tekijöitä;</a:t>
            </a:r>
          </a:p>
          <a:p>
            <a:r>
              <a:rPr lang="fi-FI" i="1" dirty="0"/>
              <a:t>3) tarvetta käsitellä päätös kiireellisenä; tai</a:t>
            </a:r>
          </a:p>
          <a:p>
            <a:r>
              <a:rPr lang="fi-FI" i="1" dirty="0"/>
              <a:t>4) muita asiakkaan taloudellisen kokonaistilanteen hahmottamisen kannalta tarvittavia tietoja.</a:t>
            </a:r>
          </a:p>
          <a:p>
            <a:r>
              <a:rPr lang="fi-FI" i="1" dirty="0"/>
              <a:t>Kansaneläkelaitoksen tulee ottaa lausunto perustoimeentulotukipäätöstä tehdessään huomioon ja siitä poikkeaminen tulee perustella päätöksessä.</a:t>
            </a:r>
          </a:p>
          <a:p>
            <a:endParaRPr lang="fi-FI" dirty="0"/>
          </a:p>
        </p:txBody>
      </p:sp>
    </p:spTree>
    <p:extLst>
      <p:ext uri="{BB962C8B-B14F-4D97-AF65-F5344CB8AC3E}">
        <p14:creationId xmlns:p14="http://schemas.microsoft.com/office/powerpoint/2010/main" val="2580058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15 § </a:t>
            </a:r>
            <a:r>
              <a:rPr lang="fi-FI" dirty="0" smtClean="0"/>
              <a:t>Perusteluja </a:t>
            </a:r>
            <a:endParaRPr lang="fi-FI" dirty="0"/>
          </a:p>
        </p:txBody>
      </p:sp>
      <p:sp>
        <p:nvSpPr>
          <p:cNvPr id="3" name="Sisällön paikkamerkki 2"/>
          <p:cNvSpPr>
            <a:spLocks noGrp="1"/>
          </p:cNvSpPr>
          <p:nvPr>
            <p:ph idx="1"/>
          </p:nvPr>
        </p:nvSpPr>
        <p:spPr>
          <a:xfrm>
            <a:off x="546652" y="1825624"/>
            <a:ext cx="11267396" cy="4968368"/>
          </a:xfrm>
        </p:spPr>
        <p:txBody>
          <a:bodyPr>
            <a:normAutofit fontScale="85000" lnSpcReduction="20000"/>
          </a:bodyPr>
          <a:lstStyle/>
          <a:p>
            <a:pPr marL="342900" indent="-342900">
              <a:buFont typeface="Arial" panose="020B0604020202020204" pitchFamily="34" charset="0"/>
              <a:buChar char="•"/>
            </a:pPr>
            <a:r>
              <a:rPr lang="fi-FI" dirty="0" smtClean="0"/>
              <a:t>1 </a:t>
            </a:r>
            <a:r>
              <a:rPr lang="fi-FI" dirty="0"/>
              <a:t>momentissa säädettäisiin siitä, että hyvinvointialueen sosiaalihuolto voi antaa </a:t>
            </a:r>
            <a:r>
              <a:rPr lang="fi-FI" dirty="0" smtClean="0"/>
              <a:t>asiakkaastaan </a:t>
            </a:r>
            <a:r>
              <a:rPr lang="fi-FI" dirty="0"/>
              <a:t>lausunnon </a:t>
            </a:r>
            <a:r>
              <a:rPr lang="fi-FI" dirty="0" smtClean="0"/>
              <a:t>Kelalle </a:t>
            </a:r>
            <a:r>
              <a:rPr lang="fi-FI" dirty="0"/>
              <a:t>perustoimeentulotukiasian käsittelyä varten. Säännöksen tarkoituksena on korostaa sosiaalihuollon näkemyksen merkitystä perustoimeentulotukiasian käsittelyssä sekä säätää niistä tilanteista, joissa lausunto voi tulla kyseeseen</a:t>
            </a:r>
            <a:r>
              <a:rPr lang="fi-FI" dirty="0" smtClean="0"/>
              <a:t>.</a:t>
            </a:r>
          </a:p>
          <a:p>
            <a:pPr marL="342900" indent="-342900">
              <a:buFont typeface="Arial" panose="020B0604020202020204" pitchFamily="34" charset="0"/>
              <a:buChar char="•"/>
            </a:pPr>
            <a:r>
              <a:rPr lang="fi-FI" dirty="0"/>
              <a:t>Lausunto tarkoittaa sosiaalihuollon käsityksen ilmaisemista perustoimeentulotuesta päätösvaltaiselle viranomaiselle eli </a:t>
            </a:r>
            <a:r>
              <a:rPr lang="fi-FI" dirty="0" smtClean="0"/>
              <a:t>Kelalle</a:t>
            </a:r>
            <a:r>
              <a:rPr lang="fi-FI" dirty="0"/>
              <a:t>. Lausunto voi kattaa sosiaalihuollon näkemyksen lausunnon kohteena olevaan asiaan, eikä siihen tule lisätä tietoa, joka ei ole tarpeen </a:t>
            </a:r>
            <a:r>
              <a:rPr lang="fi-FI" dirty="0" smtClean="0"/>
              <a:t>Kelan </a:t>
            </a:r>
            <a:r>
              <a:rPr lang="fi-FI" dirty="0"/>
              <a:t>perustoimeentulotuen ratkaisemiseksi. </a:t>
            </a:r>
          </a:p>
          <a:p>
            <a:pPr marL="342900" indent="-342900">
              <a:buFont typeface="Arial" panose="020B0604020202020204" pitchFamily="34" charset="0"/>
              <a:buChar char="•"/>
            </a:pPr>
            <a:r>
              <a:rPr lang="fi-FI" dirty="0" smtClean="0"/>
              <a:t>Lausunto </a:t>
            </a:r>
            <a:r>
              <a:rPr lang="fi-FI" dirty="0"/>
              <a:t>voi koskea asiakkaan tilannetta, jolla on merkitystä </a:t>
            </a:r>
            <a:r>
              <a:rPr lang="fi-FI" dirty="0" smtClean="0"/>
              <a:t>Kelan arvioidessa </a:t>
            </a:r>
            <a:r>
              <a:rPr lang="fi-FI" dirty="0"/>
              <a:t>muiden perusmenojen tarvetta tai tarpeellista suuruutta. Lausunto voi koskea myös asiakkaan perusosan alentamiseen vaikuttavia tekijöitä, tarvetta käsitellä päätös kiireellisenä tai muita asiakkaan taloudellisen kokonaistilanteen hahmottamisen kannalta tarvittavia tietoja</a:t>
            </a:r>
            <a:r>
              <a:rPr lang="fi-FI" dirty="0" smtClean="0"/>
              <a:t>.</a:t>
            </a:r>
          </a:p>
          <a:p>
            <a:pPr marL="342900" indent="-342900">
              <a:buFont typeface="Arial" panose="020B0604020202020204" pitchFamily="34" charset="0"/>
              <a:buChar char="•"/>
            </a:pPr>
            <a:r>
              <a:rPr lang="fi-FI" dirty="0"/>
              <a:t>Lausunnon muodosta ei säädetä laissa tarkemmin, mutta mikäli se annetaan suullisesti, on sen kirjaamisesta sekä </a:t>
            </a:r>
            <a:r>
              <a:rPr lang="fi-FI" dirty="0" smtClean="0"/>
              <a:t>Kelan </a:t>
            </a:r>
            <a:r>
              <a:rPr lang="fi-FI" dirty="0"/>
              <a:t>etuusjärjestelmään, että sosiaalihuollon asiakastietojärjestelmään huolehdittava asianmukaisesti. </a:t>
            </a:r>
            <a:endParaRPr lang="fi-FI" dirty="0" smtClean="0"/>
          </a:p>
          <a:p>
            <a:pPr marL="342900" indent="-342900">
              <a:buFont typeface="Arial" panose="020B0604020202020204" pitchFamily="34" charset="0"/>
              <a:buChar char="•"/>
            </a:pPr>
            <a:r>
              <a:rPr lang="fi-FI" dirty="0" smtClean="0"/>
              <a:t>Lausunnonantajan </a:t>
            </a:r>
            <a:r>
              <a:rPr lang="fi-FI" dirty="0"/>
              <a:t>on huolehdittava siitä, että lausunto on perusteltu ymmärrettävästi ja sen ajallinen rajaaminen on selkeä. </a:t>
            </a:r>
          </a:p>
          <a:p>
            <a:pPr marL="342900" indent="-342900">
              <a:buFont typeface="Arial" panose="020B0604020202020204" pitchFamily="34" charset="0"/>
              <a:buChar char="•"/>
            </a:pPr>
            <a:endParaRPr lang="fi-FI" dirty="0" smtClean="0"/>
          </a:p>
          <a:p>
            <a:endParaRPr lang="fi-FI" dirty="0"/>
          </a:p>
          <a:p>
            <a:endParaRPr lang="fi-FI" dirty="0"/>
          </a:p>
        </p:txBody>
      </p:sp>
    </p:spTree>
    <p:extLst>
      <p:ext uri="{BB962C8B-B14F-4D97-AF65-F5344CB8AC3E}">
        <p14:creationId xmlns:p14="http://schemas.microsoft.com/office/powerpoint/2010/main" val="2451116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Nostoja esityksestä</a:t>
            </a:r>
            <a:endParaRPr lang="fi-FI" dirty="0"/>
          </a:p>
        </p:txBody>
      </p:sp>
      <p:sp>
        <p:nvSpPr>
          <p:cNvPr id="3" name="Tekstin paikkamerkki 2"/>
          <p:cNvSpPr>
            <a:spLocks noGrp="1"/>
          </p:cNvSpPr>
          <p:nvPr>
            <p:ph type="body" sz="quarter" idx="13"/>
          </p:nvPr>
        </p:nvSpPr>
        <p:spPr/>
        <p:txBody>
          <a:bodyPr/>
          <a:lstStyle/>
          <a:p>
            <a:r>
              <a:rPr lang="fi-FI" dirty="0" smtClean="0"/>
              <a:t>Perusosan alentaminen ja menettely</a:t>
            </a:r>
            <a:endParaRPr lang="fi-FI" dirty="0"/>
          </a:p>
        </p:txBody>
      </p:sp>
    </p:spTree>
    <p:extLst>
      <p:ext uri="{BB962C8B-B14F-4D97-AF65-F5344CB8AC3E}">
        <p14:creationId xmlns:p14="http://schemas.microsoft.com/office/powerpoint/2010/main" val="206324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a:srcRect l="15079" t="14595" r="15476" b="11190"/>
          <a:stretch/>
        </p:blipFill>
        <p:spPr>
          <a:xfrm>
            <a:off x="1005840" y="192024"/>
            <a:ext cx="10853928" cy="6524740"/>
          </a:xfrm>
          <a:prstGeom prst="rect">
            <a:avLst/>
          </a:prstGeom>
        </p:spPr>
      </p:pic>
      <p:sp>
        <p:nvSpPr>
          <p:cNvPr id="5" name="Puolivapaa piirto 4"/>
          <p:cNvSpPr/>
          <p:nvPr/>
        </p:nvSpPr>
        <p:spPr>
          <a:xfrm>
            <a:off x="6649440" y="113288"/>
            <a:ext cx="2973721" cy="2081272"/>
          </a:xfrm>
          <a:custGeom>
            <a:avLst/>
            <a:gdLst>
              <a:gd name="connsiteX0" fmla="*/ 2622576 w 2973721"/>
              <a:gd name="connsiteY0" fmla="*/ 316480 h 2192864"/>
              <a:gd name="connsiteX1" fmla="*/ 574320 w 2973721"/>
              <a:gd name="connsiteY1" fmla="*/ 69592 h 2192864"/>
              <a:gd name="connsiteX2" fmla="*/ 62256 w 2973721"/>
              <a:gd name="connsiteY2" fmla="*/ 1194304 h 2192864"/>
              <a:gd name="connsiteX3" fmla="*/ 309144 w 2973721"/>
              <a:gd name="connsiteY3" fmla="*/ 2126992 h 2192864"/>
              <a:gd name="connsiteX4" fmla="*/ 2741448 w 2973721"/>
              <a:gd name="connsiteY4" fmla="*/ 1916680 h 2192864"/>
              <a:gd name="connsiteX5" fmla="*/ 2622576 w 2973721"/>
              <a:gd name="connsiteY5" fmla="*/ 316480 h 21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721" h="2192864">
                <a:moveTo>
                  <a:pt x="2622576" y="316480"/>
                </a:moveTo>
                <a:cubicBezTo>
                  <a:pt x="2261388" y="8632"/>
                  <a:pt x="1001040" y="-76712"/>
                  <a:pt x="574320" y="69592"/>
                </a:cubicBezTo>
                <a:cubicBezTo>
                  <a:pt x="147600" y="215896"/>
                  <a:pt x="106452" y="851404"/>
                  <a:pt x="62256" y="1194304"/>
                </a:cubicBezTo>
                <a:cubicBezTo>
                  <a:pt x="18060" y="1537204"/>
                  <a:pt x="-137388" y="2006596"/>
                  <a:pt x="309144" y="2126992"/>
                </a:cubicBezTo>
                <a:cubicBezTo>
                  <a:pt x="755676" y="2247388"/>
                  <a:pt x="2348256" y="2216908"/>
                  <a:pt x="2741448" y="1916680"/>
                </a:cubicBezTo>
                <a:cubicBezTo>
                  <a:pt x="3134640" y="1616452"/>
                  <a:pt x="2983764" y="624328"/>
                  <a:pt x="2622576" y="316480"/>
                </a:cubicBezTo>
                <a:close/>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Nuoli oikealle 5"/>
          <p:cNvSpPr/>
          <p:nvPr/>
        </p:nvSpPr>
        <p:spPr>
          <a:xfrm>
            <a:off x="9623160" y="982980"/>
            <a:ext cx="157823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3" name="Suora nuoliyhdysviiva 12"/>
          <p:cNvCxnSpPr/>
          <p:nvPr/>
        </p:nvCxnSpPr>
        <p:spPr>
          <a:xfrm flipV="1">
            <a:off x="3657600" y="5477256"/>
            <a:ext cx="466344" cy="9692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uora nuoliyhdysviiva 16"/>
          <p:cNvCxnSpPr/>
          <p:nvPr/>
        </p:nvCxnSpPr>
        <p:spPr>
          <a:xfrm flipV="1">
            <a:off x="9491472" y="5477256"/>
            <a:ext cx="429768" cy="9692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Suora nuoliyhdysviiva 23"/>
          <p:cNvCxnSpPr/>
          <p:nvPr/>
        </p:nvCxnSpPr>
        <p:spPr>
          <a:xfrm flipV="1">
            <a:off x="10332720" y="4928616"/>
            <a:ext cx="658368" cy="15179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359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rotWithShape="1">
          <a:blip r:embed="rId2"/>
          <a:srcRect l="33648" t="37840" r="34052" b="28665"/>
          <a:stretch/>
        </p:blipFill>
        <p:spPr>
          <a:xfrm>
            <a:off x="841158" y="1006922"/>
            <a:ext cx="9372690" cy="5467030"/>
          </a:xfrm>
          <a:prstGeom prst="rect">
            <a:avLst/>
          </a:prstGeom>
        </p:spPr>
      </p:pic>
    </p:spTree>
    <p:extLst>
      <p:ext uri="{BB962C8B-B14F-4D97-AF65-F5344CB8AC3E}">
        <p14:creationId xmlns:p14="http://schemas.microsoft.com/office/powerpoint/2010/main" val="3410009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170117" cy="1325563"/>
          </a:xfrm>
        </p:spPr>
        <p:txBody>
          <a:bodyPr/>
          <a:lstStyle/>
          <a:p>
            <a:r>
              <a:rPr lang="fi-FI" dirty="0" smtClean="0"/>
              <a:t>14 f § Perusosan alentamista koskeva menettely 1/2</a:t>
            </a:r>
            <a:endParaRPr lang="fi-FI" dirty="0"/>
          </a:p>
        </p:txBody>
      </p:sp>
      <p:sp>
        <p:nvSpPr>
          <p:cNvPr id="5" name="Sisällön paikkamerkki 4"/>
          <p:cNvSpPr>
            <a:spLocks noGrp="1"/>
          </p:cNvSpPr>
          <p:nvPr>
            <p:ph idx="1"/>
          </p:nvPr>
        </p:nvSpPr>
        <p:spPr>
          <a:xfrm>
            <a:off x="546652" y="1690688"/>
            <a:ext cx="11075372" cy="4892992"/>
          </a:xfrm>
        </p:spPr>
        <p:txBody>
          <a:bodyPr>
            <a:normAutofit fontScale="85000" lnSpcReduction="10000"/>
          </a:bodyPr>
          <a:lstStyle/>
          <a:p>
            <a:pPr marL="342900" indent="-342900">
              <a:buFont typeface="Arial" panose="020B0604020202020204" pitchFamily="34" charset="0"/>
              <a:buChar char="•"/>
            </a:pPr>
            <a:r>
              <a:rPr lang="fi-FI" dirty="0" smtClean="0"/>
              <a:t>Nykyinen 10 § Alennettu perusosa, sisältää 4 momenttia. Siinä on säädetty sekä perusosan alentamisen perusteista että menettelystä. Menettelysäännös on saanut muotonsa Kela-siirron yhteydessä.</a:t>
            </a:r>
          </a:p>
          <a:p>
            <a:pPr marL="342900" indent="-342900">
              <a:buFont typeface="Arial" panose="020B0604020202020204" pitchFamily="34" charset="0"/>
              <a:buChar char="•"/>
            </a:pPr>
            <a:r>
              <a:rPr lang="fi-FI" dirty="0" smtClean="0"/>
              <a:t>Nykyisen 10 §:n 2 momentissa säädetään menettelystä. Tämä momentti siirrettäisiin muokattuna menettelyä koskevaan lukuun 14 f §:</a:t>
            </a:r>
            <a:r>
              <a:rPr lang="fi-FI" dirty="0" err="1" smtClean="0"/>
              <a:t>ksi</a:t>
            </a:r>
            <a:r>
              <a:rPr lang="fi-FI" dirty="0" smtClean="0"/>
              <a:t>.</a:t>
            </a:r>
          </a:p>
          <a:p>
            <a:pPr marL="342900" indent="-342900">
              <a:buFont typeface="Arial" panose="020B0604020202020204" pitchFamily="34" charset="0"/>
              <a:buChar char="•"/>
            </a:pPr>
            <a:r>
              <a:rPr lang="fi-FI" dirty="0" smtClean="0"/>
              <a:t>Uuden 10 §:n sisältöön ei tehdä muita muutoksia, ainoastaan 1 momentin 4-kohdassa päivitetään viittaussäännös. Lisäksi tehdään uudesta menettelysäännöksestä johtuvia tarkennuksia 2 ja 3 momenttiin.</a:t>
            </a:r>
          </a:p>
          <a:p>
            <a:pPr marL="342900" indent="-342900">
              <a:buFont typeface="Arial" panose="020B0604020202020204" pitchFamily="34" charset="0"/>
              <a:buChar char="•"/>
            </a:pPr>
            <a:r>
              <a:rPr lang="fi-FI" dirty="0" smtClean="0"/>
              <a:t>Uutta säännöksessä on, että ennen </a:t>
            </a:r>
            <a:r>
              <a:rPr lang="fi-FI" dirty="0"/>
              <a:t>perusosan alentamista asiakkaalle tulisi varata mahdollisuus antaa selvityksensä syistä, joiden vuoksi perusosaa ei pitäisi alentaa tai se olisi kohtuutonta. Riittävänä olisi pidettävä sitä, että asiakkaalle olisi varattu mahdollisuus antaa asiasta selvitys</a:t>
            </a:r>
            <a:r>
              <a:rPr lang="fi-FI" dirty="0" smtClean="0"/>
              <a:t>.</a:t>
            </a:r>
          </a:p>
          <a:p>
            <a:pPr marL="342900" indent="-342900">
              <a:buFont typeface="Arial" panose="020B0604020202020204" pitchFamily="34" charset="0"/>
              <a:buChar char="•"/>
            </a:pPr>
            <a:r>
              <a:rPr lang="fi-FI" dirty="0"/>
              <a:t>Perusosan alentamisen yhteydessä </a:t>
            </a:r>
            <a:r>
              <a:rPr lang="fi-FI" dirty="0" smtClean="0"/>
              <a:t>Kelan </a:t>
            </a:r>
            <a:r>
              <a:rPr lang="fi-FI" dirty="0"/>
              <a:t>tulisi ohjata asiakas hyvinvointialueen sosiaalihuoltoon sosiaalihuoltolain 36 §:n mukaista palvelutarpeen arviointia varten. Voimassaolevassa laissa käytetään ilmaisua ”suunnitelma toiminnasta asiakkaan itsenäisen suoriutumisen </a:t>
            </a:r>
            <a:r>
              <a:rPr lang="fi-FI" dirty="0" smtClean="0"/>
              <a:t>edistämiseksi”.</a:t>
            </a:r>
          </a:p>
          <a:p>
            <a:pPr marL="342900" indent="-342900">
              <a:buFont typeface="Arial" panose="020B0604020202020204" pitchFamily="34" charset="0"/>
              <a:buChar char="•"/>
            </a:pPr>
            <a:r>
              <a:rPr lang="fi-FI" dirty="0" smtClean="0"/>
              <a:t>Toimeentulotukilaissa </a:t>
            </a:r>
            <a:r>
              <a:rPr lang="fi-FI" dirty="0"/>
              <a:t>ei kuitenkaan säädettäisi enää tarkemmin tässä yhteydessä sosiaalihuollossa laadittavasta suunnitelmasta ja mitä palveluita asiakkaalle siihen mahdollisesti sisällytetään. </a:t>
            </a:r>
          </a:p>
          <a:p>
            <a:pPr marL="342900" indent="-342900">
              <a:buFont typeface="Arial" panose="020B0604020202020204" pitchFamily="34" charset="0"/>
              <a:buChar char="•"/>
            </a:pPr>
            <a:endParaRPr lang="fi-FI" dirty="0" smtClean="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351423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124397" cy="1325563"/>
          </a:xfrm>
        </p:spPr>
        <p:txBody>
          <a:bodyPr/>
          <a:lstStyle/>
          <a:p>
            <a:r>
              <a:rPr lang="fi-FI" dirty="0"/>
              <a:t>14 f § Perusosan alentamista koskeva </a:t>
            </a:r>
            <a:r>
              <a:rPr lang="fi-FI" dirty="0" smtClean="0"/>
              <a:t>menettely 2/2</a:t>
            </a:r>
            <a:endParaRPr lang="fi-FI" dirty="0"/>
          </a:p>
        </p:txBody>
      </p:sp>
      <p:sp>
        <p:nvSpPr>
          <p:cNvPr id="3" name="Sisällön paikkamerkki 2"/>
          <p:cNvSpPr>
            <a:spLocks noGrp="1"/>
          </p:cNvSpPr>
          <p:nvPr>
            <p:ph idx="1"/>
          </p:nvPr>
        </p:nvSpPr>
        <p:spPr>
          <a:xfrm>
            <a:off x="475488" y="1581913"/>
            <a:ext cx="11091672" cy="5065776"/>
          </a:xfrm>
        </p:spPr>
        <p:txBody>
          <a:bodyPr>
            <a:normAutofit fontScale="92500" lnSpcReduction="20000"/>
          </a:bodyPr>
          <a:lstStyle/>
          <a:p>
            <a:pPr marL="342900" indent="-342900">
              <a:buFont typeface="Arial" panose="020B0604020202020204" pitchFamily="34" charset="0"/>
              <a:buChar char="•"/>
            </a:pPr>
            <a:r>
              <a:rPr lang="fi-FI" dirty="0" smtClean="0"/>
              <a:t>Perusosan </a:t>
            </a:r>
            <a:r>
              <a:rPr lang="fi-FI" dirty="0"/>
              <a:t>alentamistilanteessa </a:t>
            </a:r>
            <a:r>
              <a:rPr lang="fi-FI" dirty="0" smtClean="0"/>
              <a:t>Kelan </a:t>
            </a:r>
            <a:r>
              <a:rPr lang="fi-FI" dirty="0"/>
              <a:t>ja hyvinvointialueen sosiaalihuollon välinen yhteistyö on erityisen tärkeää. </a:t>
            </a:r>
            <a:endParaRPr lang="fi-FI" dirty="0" smtClean="0"/>
          </a:p>
          <a:p>
            <a:pPr marL="342900" indent="-342900">
              <a:buFont typeface="Arial" panose="020B0604020202020204" pitchFamily="34" charset="0"/>
              <a:buChar char="•"/>
            </a:pPr>
            <a:r>
              <a:rPr lang="fi-FI" dirty="0" smtClean="0"/>
              <a:t>Tilanteeseen </a:t>
            </a:r>
            <a:r>
              <a:rPr lang="fi-FI" dirty="0"/>
              <a:t>soveltuvat myös muut yhteistyötä koskevat säännökset, kuten 14 e § </a:t>
            </a:r>
            <a:r>
              <a:rPr lang="fi-FI" dirty="0" smtClean="0"/>
              <a:t>Kelan </a:t>
            </a:r>
            <a:r>
              <a:rPr lang="fi-FI" dirty="0"/>
              <a:t>ja hyvinvointialueen välisestä yhteistyöstä sekä </a:t>
            </a:r>
            <a:r>
              <a:rPr lang="fi-FI" dirty="0" smtClean="0"/>
              <a:t>14 </a:t>
            </a:r>
            <a:r>
              <a:rPr lang="fi-FI" dirty="0"/>
              <a:t>d </a:t>
            </a:r>
            <a:r>
              <a:rPr lang="fi-FI" dirty="0" smtClean="0"/>
              <a:t>§. Sen </a:t>
            </a:r>
            <a:r>
              <a:rPr lang="fi-FI" dirty="0"/>
              <a:t>3 momentin säännös asiakkaan tapaamisesta yhdessä soveltuu myös alentamistilanteisiin. </a:t>
            </a:r>
            <a:endParaRPr lang="fi-FI" dirty="0" smtClean="0"/>
          </a:p>
          <a:p>
            <a:pPr marL="342900" indent="-342900">
              <a:buFont typeface="Arial" panose="020B0604020202020204" pitchFamily="34" charset="0"/>
              <a:buChar char="•"/>
            </a:pPr>
            <a:r>
              <a:rPr lang="fi-FI" dirty="0" smtClean="0"/>
              <a:t>Kela </a:t>
            </a:r>
            <a:r>
              <a:rPr lang="fi-FI" dirty="0"/>
              <a:t>voi pyytää ennen alentamista </a:t>
            </a:r>
            <a:r>
              <a:rPr lang="fi-FI" dirty="0" smtClean="0"/>
              <a:t>hyvinvointialueen </a:t>
            </a:r>
            <a:r>
              <a:rPr lang="fi-FI" dirty="0"/>
              <a:t>sosiaalihuollon lausunnon </a:t>
            </a:r>
            <a:r>
              <a:rPr lang="fi-FI" dirty="0" smtClean="0"/>
              <a:t>(15 §) asiakkaan </a:t>
            </a:r>
            <a:r>
              <a:rPr lang="fi-FI" dirty="0"/>
              <a:t>perusosan alentamiseen vaikuttavista tekijöistä. Jos kyseessä on sosiaalihuollon asiakas, hyvinvointialueen sosiaalihuollon viranomainen voi toimittaa lausunnon, jonka </a:t>
            </a:r>
            <a:r>
              <a:rPr lang="fi-FI" dirty="0" smtClean="0"/>
              <a:t>Kela </a:t>
            </a:r>
            <a:r>
              <a:rPr lang="fi-FI" dirty="0"/>
              <a:t>voi ottaa huomioon</a:t>
            </a:r>
            <a:r>
              <a:rPr lang="fi-FI" dirty="0" smtClean="0"/>
              <a:t>.</a:t>
            </a:r>
          </a:p>
          <a:p>
            <a:pPr marL="342900" indent="-342900">
              <a:buFont typeface="Arial" panose="020B0604020202020204" pitchFamily="34" charset="0"/>
              <a:buChar char="•"/>
            </a:pPr>
            <a:r>
              <a:rPr lang="fi-FI" dirty="0" smtClean="0"/>
              <a:t>Ohjaus </a:t>
            </a:r>
            <a:r>
              <a:rPr lang="fi-FI" dirty="0"/>
              <a:t>hyvinvointialueen sosiaalihuoltoon palvelutarpeen arviointia varten </a:t>
            </a:r>
            <a:r>
              <a:rPr lang="fi-FI" dirty="0" smtClean="0"/>
              <a:t>tulisi </a:t>
            </a:r>
            <a:r>
              <a:rPr lang="fi-FI" dirty="0"/>
              <a:t>tehdä </a:t>
            </a:r>
            <a:r>
              <a:rPr lang="fi-FI" dirty="0" smtClean="0"/>
              <a:t>aina Kelassa </a:t>
            </a:r>
            <a:r>
              <a:rPr lang="fi-FI" dirty="0"/>
              <a:t>perusosan alentamisen yhteydessä. </a:t>
            </a:r>
            <a:r>
              <a:rPr lang="fi-FI" dirty="0" smtClean="0"/>
              <a:t>  </a:t>
            </a:r>
          </a:p>
          <a:p>
            <a:pPr marL="342900" indent="-342900">
              <a:buFont typeface="Arial" panose="020B0604020202020204" pitchFamily="34" charset="0"/>
              <a:buChar char="•"/>
            </a:pPr>
            <a:r>
              <a:rPr lang="fi-FI" dirty="0" smtClean="0"/>
              <a:t>10 </a:t>
            </a:r>
            <a:r>
              <a:rPr lang="fi-FI" dirty="0"/>
              <a:t>§:n 2 momentin 2-kohdan mukaan perusosaa voidaan alentaa laiminlyönnin toistuessa enintään 40 prosenttia. </a:t>
            </a:r>
            <a:r>
              <a:rPr lang="fi-FI" dirty="0" smtClean="0"/>
              <a:t>Näin </a:t>
            </a:r>
            <a:r>
              <a:rPr lang="fi-FI" dirty="0"/>
              <a:t>voidaan tehdä, jos henkilö kieltäytyy ilman perusteltua syytä työvoimapoliittisesta toimenpiteestä tai jos hän toiminnallaan aiheuttaa sen, ettei työvoimapoliittista toimenpidettä voida tarjota ja hän tämän lisäksi kieltäytyisi ilman perusteltua syytä osallistumasta 14 f §:ssä tarkoitettuun palvelutarpeen arviointiin. </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424182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10 §:n 2 momentti ja alentaminen enintään 40 % </a:t>
            </a:r>
            <a:endParaRPr lang="fi-FI" dirty="0"/>
          </a:p>
        </p:txBody>
      </p:sp>
      <p:sp>
        <p:nvSpPr>
          <p:cNvPr id="3" name="Sisällön paikkamerkki 2"/>
          <p:cNvSpPr>
            <a:spLocks noGrp="1"/>
          </p:cNvSpPr>
          <p:nvPr>
            <p:ph idx="1"/>
          </p:nvPr>
        </p:nvSpPr>
        <p:spPr>
          <a:xfrm>
            <a:off x="546652" y="1508760"/>
            <a:ext cx="10910780" cy="5349240"/>
          </a:xfrm>
        </p:spPr>
        <p:txBody>
          <a:bodyPr>
            <a:normAutofit fontScale="77500" lnSpcReduction="20000"/>
          </a:bodyPr>
          <a:lstStyle/>
          <a:p>
            <a:pPr marL="342900" indent="-342900">
              <a:buFont typeface="Arial" panose="020B0604020202020204" pitchFamily="34" charset="0"/>
              <a:buChar char="•"/>
            </a:pPr>
            <a:r>
              <a:rPr lang="fi-FI" dirty="0"/>
              <a:t>Pykälän 2 momentin mukaan perusosaa voidaan alentaa 1 momenttia enemmän, mutta enintään 40 </a:t>
            </a:r>
            <a:r>
              <a:rPr lang="fi-FI" dirty="0" smtClean="0"/>
              <a:t>prosenttia 1 tai 2 kohdan mukaan. </a:t>
            </a:r>
          </a:p>
          <a:p>
            <a:pPr marL="342900" indent="-342900">
              <a:buFont typeface="Arial" panose="020B0604020202020204" pitchFamily="34" charset="0"/>
              <a:buChar char="•"/>
            </a:pPr>
            <a:r>
              <a:rPr lang="fi-FI" dirty="0" smtClean="0"/>
              <a:t>Momentin </a:t>
            </a:r>
            <a:r>
              <a:rPr lang="fi-FI" dirty="0"/>
              <a:t>2 kohta koskee tilanteita, joissa henkilö sen jälkeen, kun hänen toimeentulotuen perusosaansa on alennettu 1 momentissa tarkoitetulla tavalla, kieltäytyy ilman perusteltua syytä työvoimapoliittisesta toimenpiteestä tai hän toiminnallaan aiheuttaa sen, ettei työvoimapoliittista toimenpidettä voida tarjota. </a:t>
            </a:r>
            <a:endParaRPr lang="fi-FI" dirty="0" smtClean="0"/>
          </a:p>
          <a:p>
            <a:pPr marL="342900" indent="-342900">
              <a:buFont typeface="Arial" panose="020B0604020202020204" pitchFamily="34" charset="0"/>
              <a:buChar char="•"/>
            </a:pPr>
            <a:r>
              <a:rPr lang="fi-FI" dirty="0" smtClean="0"/>
              <a:t>Ehdotuksessa </a:t>
            </a:r>
            <a:r>
              <a:rPr lang="fi-FI" dirty="0"/>
              <a:t>edellytettäisiin, että hän kieltäytyy ilman perusteltua syytä osallistumasta 14 f §:ssä tarkoitettuun sosiaalihuollon viranomaisen tekemään palvelutarpeen arviointiin. Tämä korvaa voimassaolevan lain edellyttämän asiakkaan kanssa mahdollisuuksien mukaan laadittavan suunnitelman ”itsenäisen suoriutumisen edistämiseksi”. </a:t>
            </a:r>
            <a:endParaRPr lang="fi-FI" dirty="0" smtClean="0"/>
          </a:p>
          <a:p>
            <a:pPr marL="342900" indent="-342900">
              <a:buFont typeface="Arial" panose="020B0604020202020204" pitchFamily="34" charset="0"/>
              <a:buChar char="•"/>
            </a:pPr>
            <a:r>
              <a:rPr lang="fi-FI" dirty="0" smtClean="0"/>
              <a:t>Alentaminen </a:t>
            </a:r>
            <a:r>
              <a:rPr lang="fi-FI" dirty="0"/>
              <a:t>on sidottu voimassaolevassa laissa kieltäytymiseen edellä mainitussa suunnitelmassa sovitusta toimintakykyä edistävästä toiminnasta. Edellä mainitun suunnitelman rooli suhteessa sosiaalihuollon muihin suunnitelmiin on jäänyt soveltamisessa epäselväksi, kuten myös sen sisältö ja ehdollinen sanamuoto. Tämän vuoksi edellytettäisiin, että asiakas velvoitettaisiin osallistumaan 2 kohdan mukaisissa tilanteissa aina sosiaalihuollon viranomaisen luona palvelutarpeen arviointiin. Tätä selostetaan tarkemmin 14 f §:n perusteluissa.</a:t>
            </a:r>
          </a:p>
          <a:p>
            <a:pPr marL="342900" indent="-342900">
              <a:buFont typeface="Arial" panose="020B0604020202020204" pitchFamily="34" charset="0"/>
              <a:buChar char="•"/>
            </a:pPr>
            <a:r>
              <a:rPr lang="fi-FI" dirty="0"/>
              <a:t>Pykälän 3 momentin sisältö vastaa voimassaolevan lain 4 momentin sisältöä. Sen mukaan pykälän 1 ja 2 momentissa tarkoitettu alentaminen voidaan tehdä vain edellyttäen, että alentaminen ei vaaranna ihmisarvoisen elämän edellyttämän turvan mukaista välttämätöntä toimeentuloa eikä alentamista voida pitää muutenkaan kohtuuttomana. Arvioinnissa voitaisiin hyödyntää sosiaalihuollon ja asiakkaan omaa selvitystä. Näistä säädetään 14 f §:</a:t>
            </a:r>
            <a:r>
              <a:rPr lang="fi-FI" dirty="0" err="1"/>
              <a:t>ssä</a:t>
            </a:r>
            <a:r>
              <a:rPr lang="fi-FI" dirty="0" smtClean="0"/>
              <a:t>.</a:t>
            </a:r>
            <a:endParaRPr lang="fi-FI" dirty="0"/>
          </a:p>
        </p:txBody>
      </p:sp>
    </p:spTree>
    <p:extLst>
      <p:ext uri="{BB962C8B-B14F-4D97-AF65-F5344CB8AC3E}">
        <p14:creationId xmlns:p14="http://schemas.microsoft.com/office/powerpoint/2010/main" val="3645322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Nostoja esityksestä</a:t>
            </a:r>
            <a:endParaRPr lang="fi-FI" dirty="0"/>
          </a:p>
        </p:txBody>
      </p:sp>
      <p:sp>
        <p:nvSpPr>
          <p:cNvPr id="3" name="Tekstin paikkamerkki 2"/>
          <p:cNvSpPr>
            <a:spLocks noGrp="1"/>
          </p:cNvSpPr>
          <p:nvPr>
            <p:ph type="body" sz="quarter" idx="13"/>
          </p:nvPr>
        </p:nvSpPr>
        <p:spPr/>
        <p:txBody>
          <a:bodyPr/>
          <a:lstStyle/>
          <a:p>
            <a:r>
              <a:rPr lang="fi-FI" dirty="0" smtClean="0"/>
              <a:t>Neuvottelukunnat</a:t>
            </a:r>
            <a:endParaRPr lang="fi-FI" dirty="0"/>
          </a:p>
        </p:txBody>
      </p:sp>
    </p:spTree>
    <p:extLst>
      <p:ext uri="{BB962C8B-B14F-4D97-AF65-F5344CB8AC3E}">
        <p14:creationId xmlns:p14="http://schemas.microsoft.com/office/powerpoint/2010/main" val="2288850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 Toimeentulotukiasioiden </a:t>
            </a:r>
            <a:r>
              <a:rPr lang="fi-FI" dirty="0"/>
              <a:t>valtakunnallinen neuvottelukunta</a:t>
            </a:r>
          </a:p>
        </p:txBody>
      </p:sp>
      <p:sp>
        <p:nvSpPr>
          <p:cNvPr id="3" name="Sisällön paikkamerkki 2"/>
          <p:cNvSpPr>
            <a:spLocks noGrp="1"/>
          </p:cNvSpPr>
          <p:nvPr>
            <p:ph idx="1"/>
          </p:nvPr>
        </p:nvSpPr>
        <p:spPr>
          <a:xfrm>
            <a:off x="546652" y="1508760"/>
            <a:ext cx="10910780" cy="5349240"/>
          </a:xfrm>
        </p:spPr>
        <p:txBody>
          <a:bodyPr>
            <a:normAutofit fontScale="92500" lnSpcReduction="20000"/>
          </a:bodyPr>
          <a:lstStyle/>
          <a:p>
            <a:r>
              <a:rPr lang="fi-FI" dirty="0"/>
              <a:t> </a:t>
            </a:r>
          </a:p>
          <a:p>
            <a:r>
              <a:rPr lang="fi-FI" i="1" dirty="0" err="1"/>
              <a:t>Sosiaali</a:t>
            </a:r>
            <a:r>
              <a:rPr lang="fi-FI" i="1" dirty="0"/>
              <a:t>- ja terveysministeriön yhteydessä toimii valtioneuvoston asettama toimeentulotukiasioiden neuvottelukunta, jonka tehtävänä on seurata toimeentulotukiasioiden soveltamiskäytäntöä ja viranomaisten välistä yhteistyötä sekä tehdä esityksiä toimeentulotukea koskevista asioista. Neuvottelukuntaan kuuluu </a:t>
            </a:r>
            <a:r>
              <a:rPr lang="fi-FI" i="1" dirty="0" err="1"/>
              <a:t>sosiaali</a:t>
            </a:r>
            <a:r>
              <a:rPr lang="fi-FI" i="1" dirty="0"/>
              <a:t>- ja terveysministeriön, Kansaneläkelaitoksen ja hyvinvointialueiden sosiaalihuollon edustus. Neuvottelukunnan tehtävistä ja tarkemmasta kokoonpanosta säädetään asetuksella</a:t>
            </a:r>
            <a:r>
              <a:rPr lang="fi-FI" i="1" dirty="0" smtClean="0"/>
              <a:t>.</a:t>
            </a:r>
          </a:p>
          <a:p>
            <a:endParaRPr lang="fi-FI" i="1" dirty="0"/>
          </a:p>
          <a:p>
            <a:pPr marL="342900" indent="-342900">
              <a:buFont typeface="Arial" panose="020B0604020202020204" pitchFamily="34" charset="0"/>
              <a:buChar char="•"/>
            </a:pPr>
            <a:r>
              <a:rPr lang="fi-FI" dirty="0" smtClean="0"/>
              <a:t>Asetusluonnoksessa on tarkemmat säännökset neuvottelukunnan toiminnasta.</a:t>
            </a:r>
          </a:p>
          <a:p>
            <a:pPr marL="342900" indent="-342900">
              <a:buFont typeface="Arial" panose="020B0604020202020204" pitchFamily="34" charset="0"/>
              <a:buChar char="•"/>
            </a:pPr>
            <a:r>
              <a:rPr lang="fi-FI" dirty="0"/>
              <a:t>Neuvottelukunta </a:t>
            </a:r>
            <a:r>
              <a:rPr lang="fi-FI" dirty="0" smtClean="0"/>
              <a:t>koostuisi </a:t>
            </a:r>
            <a:r>
              <a:rPr lang="fi-FI" dirty="0"/>
              <a:t>ministeriöiden, muiden viranomaisten ja kansalaisyhteiskunnan edustajista. </a:t>
            </a:r>
          </a:p>
          <a:p>
            <a:pPr marL="342900" indent="-342900">
              <a:buFont typeface="Arial" panose="020B0604020202020204" pitchFamily="34" charset="0"/>
              <a:buChar char="•"/>
            </a:pPr>
            <a:r>
              <a:rPr lang="fi-FI" dirty="0" smtClean="0"/>
              <a:t>Valtioneuvosto määräisi </a:t>
            </a:r>
            <a:r>
              <a:rPr lang="fi-FI" dirty="0"/>
              <a:t>puheenjohtajan ja varapuheenjohtajan sekä muut jäsenet ja varajäsenet neljäksi vuodeksi kerrallaan.</a:t>
            </a:r>
          </a:p>
          <a:p>
            <a:pPr marL="342900" indent="-342900">
              <a:buFont typeface="Arial" panose="020B0604020202020204" pitchFamily="34" charset="0"/>
              <a:buChar char="•"/>
            </a:pPr>
            <a:r>
              <a:rPr lang="fi-FI" dirty="0" smtClean="0"/>
              <a:t>Neuvottelukunnalla olisi pääsihteeri. </a:t>
            </a:r>
          </a:p>
          <a:p>
            <a:endParaRPr lang="fi-FI" dirty="0"/>
          </a:p>
          <a:p>
            <a:r>
              <a:rPr lang="fi-FI" dirty="0"/>
              <a:t> </a:t>
            </a:r>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126399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8C27F-B241-F04A-A89E-C3221DB5E3D2}"/>
              </a:ext>
            </a:extLst>
          </p:cNvPr>
          <p:cNvSpPr>
            <a:spLocks noGrp="1"/>
          </p:cNvSpPr>
          <p:nvPr>
            <p:ph type="title"/>
          </p:nvPr>
        </p:nvSpPr>
        <p:spPr>
          <a:xfrm>
            <a:off x="546650" y="437322"/>
            <a:ext cx="9871967" cy="1325563"/>
          </a:xfrm>
        </p:spPr>
        <p:txBody>
          <a:bodyPr>
            <a:normAutofit/>
          </a:bodyPr>
          <a:lstStyle/>
          <a:p>
            <a:r>
              <a:rPr lang="fi-FI" dirty="0" smtClean="0"/>
              <a:t>Valmistelutilanne</a:t>
            </a:r>
            <a:endParaRPr lang="fi-FI" dirty="0"/>
          </a:p>
        </p:txBody>
      </p:sp>
      <p:sp>
        <p:nvSpPr>
          <p:cNvPr id="4" name="Text Placeholder 3">
            <a:extLst>
              <a:ext uri="{FF2B5EF4-FFF2-40B4-BE49-F238E27FC236}">
                <a16:creationId xmlns:a16="http://schemas.microsoft.com/office/drawing/2014/main" id="{100E3D0F-6CFA-AA4A-AF81-F243B496C465}"/>
              </a:ext>
            </a:extLst>
          </p:cNvPr>
          <p:cNvSpPr>
            <a:spLocks noGrp="1"/>
          </p:cNvSpPr>
          <p:nvPr>
            <p:ph type="body" sz="quarter" idx="13"/>
          </p:nvPr>
        </p:nvSpPr>
        <p:spPr>
          <a:xfrm>
            <a:off x="546651" y="1505527"/>
            <a:ext cx="10943385" cy="4922982"/>
          </a:xfrm>
        </p:spPr>
        <p:txBody>
          <a:bodyPr>
            <a:normAutofit/>
          </a:bodyPr>
          <a:lstStyle/>
          <a:p>
            <a:pPr marL="285750" indent="-285750"/>
            <a:r>
              <a:rPr lang="fi-FI" sz="2800" b="0" dirty="0"/>
              <a:t>Hallituksen esitystä on valmisteltu virkatyönä toimeentulotukilain uudistusta valmistelleen työryhmän esitysten </a:t>
            </a:r>
            <a:r>
              <a:rPr lang="fi-FI" sz="2800" b="0" dirty="0" smtClean="0"/>
              <a:t>pohjalta. </a:t>
            </a:r>
          </a:p>
          <a:p>
            <a:pPr marL="285750" indent="-285750"/>
            <a:r>
              <a:rPr lang="fi-FI" sz="2800" b="0" dirty="0" smtClean="0"/>
              <a:t>Työryhmän </a:t>
            </a:r>
            <a:r>
              <a:rPr lang="fi-FI" sz="2800" b="0" dirty="0"/>
              <a:t>mietintö </a:t>
            </a:r>
            <a:r>
              <a:rPr lang="fi-FI" sz="2800" b="0" dirty="0" smtClean="0"/>
              <a:t>annettiin elokuussa 2021 ja siitä järjestettiin lausuntokierros 11.8.-30.9.2021. Lausuntoja saatiin 46 lausunnonantajalta.</a:t>
            </a:r>
            <a:endParaRPr lang="fi-FI" sz="2800" b="0" dirty="0"/>
          </a:p>
          <a:p>
            <a:pPr marL="285750" indent="-285750"/>
            <a:r>
              <a:rPr lang="fi-FI" sz="2800" b="0" dirty="0" smtClean="0"/>
              <a:t>Hallituksen esitysluonnos on laitettu 25.4. lausuntopalvelu.fi-sivustolle, ja lausuntoja voi antaa 31.5.2022 asti. </a:t>
            </a:r>
          </a:p>
          <a:p>
            <a:pPr marL="285750" indent="-285750"/>
            <a:r>
              <a:rPr lang="fi-FI" sz="2800" b="0" dirty="0" smtClean="0"/>
              <a:t>Kaikilla halukkailla on mahdollisuus antaa lausuntonsa (muillakin kuin joille STM on laittanut lausuntopyynnön).</a:t>
            </a:r>
          </a:p>
          <a:p>
            <a:pPr marL="285750" indent="-285750"/>
            <a:r>
              <a:rPr lang="fi-FI" sz="2800" b="0" dirty="0" smtClean="0"/>
              <a:t>Palautteiden pohjalta esitystä muokataan.</a:t>
            </a:r>
          </a:p>
          <a:p>
            <a:pPr marL="285750" indent="-285750"/>
            <a:r>
              <a:rPr lang="fi-FI" sz="2800" b="0" dirty="0" smtClean="0"/>
              <a:t>Eduskuntakäsittely ajoittuu eduskunnan syyskaudelle.</a:t>
            </a:r>
          </a:p>
          <a:p>
            <a:pPr marL="0" indent="0">
              <a:buNone/>
            </a:pPr>
            <a:endParaRPr lang="fi-FI" sz="2800" b="0" dirty="0"/>
          </a:p>
        </p:txBody>
      </p:sp>
    </p:spTree>
    <p:extLst>
      <p:ext uri="{BB962C8B-B14F-4D97-AF65-F5344CB8AC3E}">
        <p14:creationId xmlns:p14="http://schemas.microsoft.com/office/powerpoint/2010/main" val="3281363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5 § Perusteluja</a:t>
            </a:r>
            <a:endParaRPr lang="fi-FI" dirty="0"/>
          </a:p>
        </p:txBody>
      </p:sp>
      <p:sp>
        <p:nvSpPr>
          <p:cNvPr id="3" name="Sisällön paikkamerkki 2"/>
          <p:cNvSpPr>
            <a:spLocks noGrp="1"/>
          </p:cNvSpPr>
          <p:nvPr>
            <p:ph idx="1"/>
          </p:nvPr>
        </p:nvSpPr>
        <p:spPr>
          <a:xfrm>
            <a:off x="546652" y="1508760"/>
            <a:ext cx="10910780" cy="5221224"/>
          </a:xfrm>
        </p:spPr>
        <p:txBody>
          <a:bodyPr>
            <a:normAutofit fontScale="85000" lnSpcReduction="10000"/>
          </a:bodyPr>
          <a:lstStyle/>
          <a:p>
            <a:pPr marL="342900" indent="-342900">
              <a:buFont typeface="Arial" panose="020B0604020202020204" pitchFamily="34" charset="0"/>
              <a:buChar char="•"/>
            </a:pPr>
            <a:r>
              <a:rPr lang="fi-FI" dirty="0" smtClean="0"/>
              <a:t>Neuvottelukunnan </a:t>
            </a:r>
            <a:r>
              <a:rPr lang="fi-FI" dirty="0"/>
              <a:t>tehtävänä olisi seurata toimeentulotukiasioiden soveltamiskäytäntöä ja viranomaisten välistä yhteistyötä sekä tehdä esityksiä toimeentulotukea koskevista asioista. </a:t>
            </a:r>
            <a:endParaRPr lang="fi-FI" dirty="0" smtClean="0"/>
          </a:p>
          <a:p>
            <a:pPr marL="342900" indent="-342900">
              <a:buFont typeface="Arial" panose="020B0604020202020204" pitchFamily="34" charset="0"/>
              <a:buChar char="•"/>
            </a:pPr>
            <a:r>
              <a:rPr lang="fi-FI" dirty="0" err="1"/>
              <a:t>Sosiaali</a:t>
            </a:r>
            <a:r>
              <a:rPr lang="fi-FI" dirty="0"/>
              <a:t>- ja terveysministeriön vastuulle kuuluu toimeentulotukiasioiden yleinen johto, ohjaus ja </a:t>
            </a:r>
            <a:r>
              <a:rPr lang="fi-FI" dirty="0" smtClean="0"/>
              <a:t>kehittäminen, mitä neuvottelukunnan toiminta tukisi.  </a:t>
            </a:r>
          </a:p>
          <a:p>
            <a:pPr marL="342900" indent="-342900">
              <a:buFont typeface="Arial" panose="020B0604020202020204" pitchFamily="34" charset="0"/>
              <a:buChar char="•"/>
            </a:pPr>
            <a:r>
              <a:rPr lang="fi-FI" dirty="0" smtClean="0"/>
              <a:t>Toimeentulotukeen </a:t>
            </a:r>
            <a:r>
              <a:rPr lang="fi-FI" dirty="0"/>
              <a:t>vaikuttaa viimesijaisena tukimuotona muiden järjestelmien toiminta. Lisäksi tuen toimeenpano jakautuu </a:t>
            </a:r>
            <a:r>
              <a:rPr lang="fi-FI" dirty="0" smtClean="0"/>
              <a:t>Kelan </a:t>
            </a:r>
            <a:r>
              <a:rPr lang="fi-FI" dirty="0"/>
              <a:t>ja </a:t>
            </a:r>
            <a:r>
              <a:rPr lang="fi-FI" dirty="0" smtClean="0"/>
              <a:t>hyvinvointialueen sosiaalihuollon </a:t>
            </a:r>
            <a:r>
              <a:rPr lang="fi-FI" dirty="0"/>
              <a:t>kesken</a:t>
            </a:r>
            <a:r>
              <a:rPr lang="fi-FI" dirty="0" smtClean="0"/>
              <a:t>. Tästä syystä Kela tai hyvinvointialueet eivät voi yksin ratkaista kaikkia soveltamista koskevia asioita omassa toimeenpanossaan. </a:t>
            </a:r>
          </a:p>
          <a:p>
            <a:pPr marL="342900" indent="-342900">
              <a:buFont typeface="Arial" panose="020B0604020202020204" pitchFamily="34" charset="0"/>
              <a:buChar char="•"/>
            </a:pPr>
            <a:r>
              <a:rPr lang="fi-FI" dirty="0" smtClean="0"/>
              <a:t>Kela </a:t>
            </a:r>
            <a:r>
              <a:rPr lang="fi-FI" dirty="0"/>
              <a:t>on itsenäinen julkisoikeudellinen laitos, joka on erillään valtioneuvoston ja ministeriöiden alaiseen viranomaiskoneistoon kuuluvista ohjaus- ja valvontasuhteista.  </a:t>
            </a:r>
          </a:p>
          <a:p>
            <a:pPr marL="342900" indent="-342900">
              <a:buFont typeface="Arial" panose="020B0604020202020204" pitchFamily="34" charset="0"/>
              <a:buChar char="•"/>
            </a:pPr>
            <a:r>
              <a:rPr lang="fi-FI" dirty="0" smtClean="0"/>
              <a:t>Neuvottelukunnalla </a:t>
            </a:r>
            <a:r>
              <a:rPr lang="fi-FI" dirty="0"/>
              <a:t>ei olisi toimivaltaa antaa sitovia suosituksia, mutta se voisi tehdä esityksiä toimeentulotukeen liittyvistä asioista. </a:t>
            </a:r>
            <a:endParaRPr lang="fi-FI" dirty="0" smtClean="0"/>
          </a:p>
          <a:p>
            <a:pPr marL="342900" indent="-342900">
              <a:buFont typeface="Arial" panose="020B0604020202020204" pitchFamily="34" charset="0"/>
              <a:buChar char="•"/>
            </a:pPr>
            <a:r>
              <a:rPr lang="fi-FI" dirty="0"/>
              <a:t>Jakautunut toimivalta edellyttää yhteistyön koordinointia ja soveltamiskäytäntöjen </a:t>
            </a:r>
            <a:r>
              <a:rPr lang="fi-FI" dirty="0" smtClean="0"/>
              <a:t>seurantaa. </a:t>
            </a:r>
            <a:r>
              <a:rPr lang="fi-FI" dirty="0"/>
              <a:t>Erityiselle yhteistyölle on tarve senkin vuoksi, että toimeentulotuki on sosiaalihuoltoon kuuluva </a:t>
            </a:r>
            <a:r>
              <a:rPr lang="fi-FI" dirty="0" smtClean="0"/>
              <a:t>tukimuoto, mutta perustoimeentulotuen toimeenpano kuuluu Kelalle. </a:t>
            </a:r>
            <a:endParaRPr lang="fi-FI" dirty="0"/>
          </a:p>
          <a:p>
            <a:pPr marL="342900" indent="-342900">
              <a:buFont typeface="Arial" panose="020B0604020202020204" pitchFamily="34" charset="0"/>
              <a:buChar char="•"/>
            </a:pPr>
            <a:r>
              <a:rPr lang="fi-FI" dirty="0" smtClean="0"/>
              <a:t>Lisäksi alueelliset neuvottelukunnat seuraavat yhteistyötä alueilla ja voivat välittää tietoa valtakunnan tasolle.</a:t>
            </a: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810226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27 e § Toimeentulotukiasioiden alueellinen neuvottelukunta</a:t>
            </a:r>
          </a:p>
        </p:txBody>
      </p:sp>
      <p:sp>
        <p:nvSpPr>
          <p:cNvPr id="3" name="Sisällön paikkamerkki 2"/>
          <p:cNvSpPr>
            <a:spLocks noGrp="1"/>
          </p:cNvSpPr>
          <p:nvPr>
            <p:ph idx="1"/>
          </p:nvPr>
        </p:nvSpPr>
        <p:spPr>
          <a:xfrm>
            <a:off x="537508" y="1690686"/>
            <a:ext cx="10910780" cy="5039297"/>
          </a:xfrm>
        </p:spPr>
        <p:txBody>
          <a:bodyPr>
            <a:normAutofit/>
          </a:bodyPr>
          <a:lstStyle/>
          <a:p>
            <a:r>
              <a:rPr lang="fi-FI" i="1" dirty="0"/>
              <a:t>Hyvinvointialue asettaa alueellisen toimeentulotukiasioiden neuvottelukunnan, jonka tehtävänä on tehdä esityksiä ja antaa lausuntoja toimeentulotukiasioiden käsittelyn kehittämisestä sekä yhteistyön toteuttamista koskevista asioista alueellaan. Neuvottelukuntaan kuuluu Kansaneläkelaitoksen ja hyvinvointialueen sosiaalihuollon edustus. Neuvottelukunnan tehtävistä ja tarkemmasta kokoonpanosta säädetään asetuksella</a:t>
            </a:r>
            <a:r>
              <a:rPr lang="fi-FI" i="1" dirty="0" smtClean="0"/>
              <a:t>.</a:t>
            </a:r>
          </a:p>
          <a:p>
            <a:endParaRPr lang="fi-FI" i="1" dirty="0"/>
          </a:p>
          <a:p>
            <a:pPr marL="342900" indent="-342900">
              <a:buFont typeface="Arial" panose="020B0604020202020204" pitchFamily="34" charset="0"/>
              <a:buChar char="•"/>
            </a:pPr>
            <a:r>
              <a:rPr lang="fi-FI" dirty="0"/>
              <a:t>Asetusluonnoksessa on tarkemmat säännökset neuvottelukunnan toiminnasta</a:t>
            </a:r>
            <a:r>
              <a:rPr lang="fi-FI" dirty="0" smtClean="0"/>
              <a:t>.</a:t>
            </a:r>
          </a:p>
          <a:p>
            <a:pPr marL="342900" indent="-342900">
              <a:buFont typeface="Arial" panose="020B0604020202020204" pitchFamily="34" charset="0"/>
              <a:buChar char="•"/>
            </a:pPr>
            <a:r>
              <a:rPr lang="fi-FI" dirty="0"/>
              <a:t>Neuvottelukunta </a:t>
            </a:r>
            <a:r>
              <a:rPr lang="fi-FI" dirty="0" smtClean="0"/>
              <a:t>koostuisi </a:t>
            </a:r>
            <a:r>
              <a:rPr lang="fi-FI" dirty="0"/>
              <a:t>hyvinvointialueella toimivien viranomaisten ja kansalaisyhteiskunnan edustajista. </a:t>
            </a:r>
            <a:endParaRPr lang="fi-FI" dirty="0" smtClean="0"/>
          </a:p>
          <a:p>
            <a:pPr marL="342900" indent="-342900">
              <a:buFont typeface="Arial" panose="020B0604020202020204" pitchFamily="34" charset="0"/>
              <a:buChar char="•"/>
            </a:pPr>
            <a:r>
              <a:rPr lang="fi-FI" dirty="0"/>
              <a:t>Hyvinvointialue </a:t>
            </a:r>
            <a:r>
              <a:rPr lang="fi-FI" dirty="0" smtClean="0"/>
              <a:t>määräisi </a:t>
            </a:r>
            <a:r>
              <a:rPr lang="fi-FI" dirty="0"/>
              <a:t>puheenjohtajan ja varapuheenjohtajan sekä muut jäsenet ja varajäsenet neljäksi vuodeksi kerrallaan.</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endParaRPr lang="fi-FI" i="1" dirty="0"/>
          </a:p>
        </p:txBody>
      </p:sp>
    </p:spTree>
    <p:extLst>
      <p:ext uri="{BB962C8B-B14F-4D97-AF65-F5344CB8AC3E}">
        <p14:creationId xmlns:p14="http://schemas.microsoft.com/office/powerpoint/2010/main" val="3161332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27 e § Perusteluja</a:t>
            </a:r>
            <a:endParaRPr lang="fi-FI" dirty="0"/>
          </a:p>
        </p:txBody>
      </p:sp>
      <p:sp>
        <p:nvSpPr>
          <p:cNvPr id="3" name="Sisällön paikkamerkki 2"/>
          <p:cNvSpPr>
            <a:spLocks noGrp="1"/>
          </p:cNvSpPr>
          <p:nvPr>
            <p:ph idx="1"/>
          </p:nvPr>
        </p:nvSpPr>
        <p:spPr>
          <a:xfrm>
            <a:off x="546652" y="1508760"/>
            <a:ext cx="10910780" cy="5221224"/>
          </a:xfrm>
        </p:spPr>
        <p:txBody>
          <a:bodyPr>
            <a:normAutofit fontScale="92500"/>
          </a:bodyPr>
          <a:lstStyle/>
          <a:p>
            <a:pPr marL="342900" indent="-342900">
              <a:buFont typeface="Arial" panose="020B0604020202020204" pitchFamily="34" charset="0"/>
              <a:buChar char="•"/>
            </a:pPr>
            <a:r>
              <a:rPr lang="fi-FI" dirty="0"/>
              <a:t>Alueellisella neuvottelukunnalla olisi keskeinen rooli yhteistyötä koskevien säännösten toteutumisen seurannassa sekä muussa toimeenpanon kehittämisessä. </a:t>
            </a:r>
            <a:endParaRPr lang="fi-FI" dirty="0" smtClean="0"/>
          </a:p>
          <a:p>
            <a:pPr marL="342900" indent="-342900">
              <a:buFont typeface="Arial" panose="020B0604020202020204" pitchFamily="34" charset="0"/>
              <a:buChar char="•"/>
            </a:pPr>
            <a:r>
              <a:rPr lang="fi-FI" dirty="0" smtClean="0"/>
              <a:t>Alueellisten </a:t>
            </a:r>
            <a:r>
              <a:rPr lang="fi-FI" dirty="0"/>
              <a:t>neuvottelukunnan kautta saataisiin tietoa käytännön soveltamisesta valtakunnallisen neuvottelukunnan työhön sekä </a:t>
            </a:r>
            <a:r>
              <a:rPr lang="fi-FI" dirty="0" err="1"/>
              <a:t>sosiaali</a:t>
            </a:r>
            <a:r>
              <a:rPr lang="fi-FI" dirty="0"/>
              <a:t>- ja terveysministeriön toimeentulotukiasioita koskevaan valmistelutyöhön. </a:t>
            </a:r>
            <a:endParaRPr lang="fi-FI" dirty="0" smtClean="0"/>
          </a:p>
          <a:p>
            <a:pPr marL="342900" indent="-342900">
              <a:buFont typeface="Arial" panose="020B0604020202020204" pitchFamily="34" charset="0"/>
              <a:buChar char="•"/>
            </a:pPr>
            <a:r>
              <a:rPr lang="fi-FI" dirty="0" smtClean="0"/>
              <a:t>Neuvottelukunnat </a:t>
            </a:r>
            <a:r>
              <a:rPr lang="fi-FI" dirty="0"/>
              <a:t>voisivat seurata esimerkiksi alueen palveluverkkoa koskevia asioita sekä käsitellä millaista yhteistyötä olisi tehtävä esimerkiksi kuntouttavan työtoiminnan asioissa ja työllisyysasioissa. </a:t>
            </a:r>
            <a:endParaRPr lang="fi-FI" dirty="0" smtClean="0"/>
          </a:p>
          <a:p>
            <a:pPr marL="342900" indent="-342900">
              <a:buFont typeface="Arial" panose="020B0604020202020204" pitchFamily="34" charset="0"/>
              <a:buChar char="•"/>
            </a:pPr>
            <a:r>
              <a:rPr lang="fi-FI" dirty="0" smtClean="0"/>
              <a:t>Alueelliset </a:t>
            </a:r>
            <a:r>
              <a:rPr lang="fi-FI" dirty="0"/>
              <a:t>neuvottelukunnat voisivat keskustella myös toimeenpanoon vaikuttavista alueellisista erityispiirteitä, kuten esimerkiksi asumisen kysymyksistä alueellaan sekä yhteistyön järjestämisestä eri tahojen kanssa. Neuvottelukunta asetettaisiin jokaiselle hyvinvointialueelle, myös Helsinkiin. </a:t>
            </a:r>
            <a:endParaRPr lang="fi-FI" dirty="0" smtClean="0"/>
          </a:p>
          <a:p>
            <a:pPr marL="342900" indent="-342900">
              <a:buFont typeface="Arial" panose="020B0604020202020204" pitchFamily="34" charset="0"/>
              <a:buChar char="•"/>
            </a:pPr>
            <a:r>
              <a:rPr lang="fi-FI" dirty="0" smtClean="0"/>
              <a:t>Neuvottelukunnan toimintaan voitaisiin nimetä jäseneksi tai asiantuntijaksi asiakkaiden edustajia tai kuulla heitä sen toiminnassa muutoin.</a:t>
            </a: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518054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Nostoja esityksestä</a:t>
            </a:r>
            <a:endParaRPr lang="fi-FI" dirty="0"/>
          </a:p>
        </p:txBody>
      </p:sp>
      <p:sp>
        <p:nvSpPr>
          <p:cNvPr id="3" name="Tekstin paikkamerkki 2"/>
          <p:cNvSpPr>
            <a:spLocks noGrp="1"/>
          </p:cNvSpPr>
          <p:nvPr>
            <p:ph type="body" sz="quarter" idx="13"/>
          </p:nvPr>
        </p:nvSpPr>
        <p:spPr/>
        <p:txBody>
          <a:bodyPr/>
          <a:lstStyle/>
          <a:p>
            <a:r>
              <a:rPr lang="fi-FI" dirty="0" smtClean="0"/>
              <a:t>Sosiaalihuoltolain taloudellisen tuen palvelu</a:t>
            </a:r>
            <a:endParaRPr lang="fi-FI" dirty="0"/>
          </a:p>
        </p:txBody>
      </p:sp>
    </p:spTree>
    <p:extLst>
      <p:ext uri="{BB962C8B-B14F-4D97-AF65-F5344CB8AC3E}">
        <p14:creationId xmlns:p14="http://schemas.microsoft.com/office/powerpoint/2010/main" val="2251606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Sosiaalihuoltolain 14 §:ään sosiaalihuollon </a:t>
            </a:r>
            <a:r>
              <a:rPr lang="fi-FI" dirty="0"/>
              <a:t>taloudellisen tuen </a:t>
            </a:r>
            <a:r>
              <a:rPr lang="fi-FI" dirty="0" smtClean="0"/>
              <a:t>palvelu</a:t>
            </a:r>
            <a:endParaRPr lang="fi-FI" dirty="0"/>
          </a:p>
        </p:txBody>
      </p:sp>
      <p:sp>
        <p:nvSpPr>
          <p:cNvPr id="3" name="Sisällön paikkamerkki 2"/>
          <p:cNvSpPr>
            <a:spLocks noGrp="1"/>
          </p:cNvSpPr>
          <p:nvPr>
            <p:ph idx="1"/>
          </p:nvPr>
        </p:nvSpPr>
        <p:spPr>
          <a:xfrm>
            <a:off x="546652" y="1508760"/>
            <a:ext cx="10910780" cy="5221224"/>
          </a:xfrm>
        </p:spPr>
        <p:txBody>
          <a:bodyPr>
            <a:normAutofit fontScale="92500" lnSpcReduction="10000"/>
          </a:bodyPr>
          <a:lstStyle/>
          <a:p>
            <a:pPr marL="342900" indent="-342900">
              <a:buFont typeface="Arial" panose="020B0604020202020204" pitchFamily="34" charset="0"/>
              <a:buChar char="•"/>
            </a:pPr>
            <a:r>
              <a:rPr lang="fi-FI" dirty="0" smtClean="0"/>
              <a:t>14 §:n 1 momenttiin lisättäisiin 3 b kohta, eli sosiaalihuollon palveluna olisi järjestettävä myös sosiaalihuollon taloudellisen tuen palvelua.</a:t>
            </a:r>
          </a:p>
          <a:p>
            <a:pPr marL="342900" indent="-342900">
              <a:buFont typeface="Arial" panose="020B0604020202020204" pitchFamily="34" charset="0"/>
              <a:buChar char="•"/>
            </a:pPr>
            <a:r>
              <a:rPr lang="fi-FI" dirty="0" smtClean="0"/>
              <a:t>Tehtävä </a:t>
            </a:r>
            <a:r>
              <a:rPr lang="fi-FI" dirty="0"/>
              <a:t>ei olisi sosiaalihuollolle uusi, vaan toisi </a:t>
            </a:r>
            <a:r>
              <a:rPr lang="fi-FI" dirty="0" smtClean="0"/>
              <a:t>esiin </a:t>
            </a:r>
            <a:r>
              <a:rPr lang="fi-FI" dirty="0"/>
              <a:t>jo tehtävän työn asiakkaan tukemiseksi tämän taloudellisessa tilanteessaan muutenkin, kuin toimeentulotukea myöntämällä. </a:t>
            </a:r>
          </a:p>
          <a:p>
            <a:pPr marL="342900" indent="-342900">
              <a:buFont typeface="Arial" panose="020B0604020202020204" pitchFamily="34" charset="0"/>
              <a:buChar char="•"/>
            </a:pPr>
            <a:r>
              <a:rPr lang="fi-FI" dirty="0" smtClean="0"/>
              <a:t>Aineelliseen </a:t>
            </a:r>
            <a:r>
              <a:rPr lang="fi-FI" dirty="0"/>
              <a:t>tuen tarpeeseen vastataan myöntämällä henkilölle tukea toimeentulotukilain tai lain sosiaalisesta luototuksesta (1133/2002) annetun lain mukaisesti. </a:t>
            </a:r>
            <a:endParaRPr lang="fi-FI" dirty="0" smtClean="0"/>
          </a:p>
          <a:p>
            <a:pPr marL="342900" indent="-342900">
              <a:buFont typeface="Arial" panose="020B0604020202020204" pitchFamily="34" charset="0"/>
              <a:buChar char="•"/>
            </a:pPr>
            <a:r>
              <a:rPr lang="fi-FI" dirty="0" smtClean="0"/>
              <a:t>Aineellisen </a:t>
            </a:r>
            <a:r>
              <a:rPr lang="fi-FI" dirty="0"/>
              <a:t>tuen lisäksi asiakkaiden taloudellisen tilanteen selvittelyyn, itsenäisen talouden hoidon tukemiseen ja viime kädessä taloudellisen tilanteen turvaamiseen tarvitaan myös sosiaalityön erilaisia työmuotoja</a:t>
            </a:r>
            <a:r>
              <a:rPr lang="fi-FI" dirty="0" smtClean="0"/>
              <a:t>.</a:t>
            </a:r>
          </a:p>
          <a:p>
            <a:pPr marL="342900" indent="-342900">
              <a:buFont typeface="Arial" panose="020B0604020202020204" pitchFamily="34" charset="0"/>
              <a:buChar char="•"/>
            </a:pPr>
            <a:r>
              <a:rPr lang="fi-FI" dirty="0" smtClean="0"/>
              <a:t>Aineellisen </a:t>
            </a:r>
            <a:r>
              <a:rPr lang="fi-FI" dirty="0"/>
              <a:t>tuen </a:t>
            </a:r>
            <a:r>
              <a:rPr lang="fi-FI" dirty="0" smtClean="0"/>
              <a:t>myöntämisen lisäksi </a:t>
            </a:r>
            <a:r>
              <a:rPr lang="fi-FI" dirty="0"/>
              <a:t>tarvitaan myös sosiaalityön keinoja tukea asiakkaan taloudellista toimintakykyä. </a:t>
            </a:r>
          </a:p>
          <a:p>
            <a:pPr marL="342900" indent="-342900">
              <a:buFont typeface="Arial" panose="020B0604020202020204" pitchFamily="34" charset="0"/>
              <a:buChar char="•"/>
            </a:pPr>
            <a:r>
              <a:rPr lang="fi-FI" dirty="0"/>
              <a:t>Sosiaalisen luototuksen osalta korostuu tarve arvioida asiakkaan oikeutta taloudelliseen neuvontaan. Yhteistyö talous- ja velkaneuvonnan kanssa on myös tärkeää. </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4150128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400275" y="3226897"/>
            <a:ext cx="6564312" cy="1500187"/>
          </a:xfrm>
        </p:spPr>
        <p:txBody>
          <a:bodyPr>
            <a:normAutofit/>
          </a:bodyPr>
          <a:lstStyle/>
          <a:p>
            <a:r>
              <a:rPr lang="fi-FI" dirty="0" smtClean="0"/>
              <a:t>Kommenttipuheenvuoro</a:t>
            </a:r>
          </a:p>
        </p:txBody>
      </p:sp>
      <p:sp>
        <p:nvSpPr>
          <p:cNvPr id="3" name="Tekstin paikkamerkki 2"/>
          <p:cNvSpPr>
            <a:spLocks noGrp="1"/>
          </p:cNvSpPr>
          <p:nvPr>
            <p:ph type="body" sz="quarter" idx="13"/>
          </p:nvPr>
        </p:nvSpPr>
        <p:spPr>
          <a:xfrm>
            <a:off x="400275" y="4854678"/>
            <a:ext cx="7727726" cy="1252537"/>
          </a:xfrm>
        </p:spPr>
        <p:txBody>
          <a:bodyPr/>
          <a:lstStyle/>
          <a:p>
            <a:r>
              <a:rPr lang="fi-FI" sz="3600" dirty="0"/>
              <a:t>Tutkimuspäällikkö </a:t>
            </a:r>
            <a:r>
              <a:rPr lang="fi-FI" sz="3600" dirty="0" smtClean="0"/>
              <a:t>Minna </a:t>
            </a:r>
            <a:r>
              <a:rPr lang="fi-FI" sz="3600" dirty="0"/>
              <a:t>Kivipelto THL</a:t>
            </a:r>
          </a:p>
          <a:p>
            <a:endParaRPr lang="fi-FI" dirty="0"/>
          </a:p>
        </p:txBody>
      </p:sp>
    </p:spTree>
    <p:extLst>
      <p:ext uri="{BB962C8B-B14F-4D97-AF65-F5344CB8AC3E}">
        <p14:creationId xmlns:p14="http://schemas.microsoft.com/office/powerpoint/2010/main" val="32908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2FC9200-98D9-46F3-9938-6FAD3F68621F}"/>
              </a:ext>
            </a:extLst>
          </p:cNvPr>
          <p:cNvSpPr>
            <a:spLocks noGrp="1"/>
          </p:cNvSpPr>
          <p:nvPr>
            <p:ph idx="1"/>
          </p:nvPr>
        </p:nvSpPr>
        <p:spPr/>
        <p:txBody>
          <a:bodyPr>
            <a:normAutofit/>
          </a:bodyPr>
          <a:lstStyle/>
          <a:p>
            <a:r>
              <a:rPr lang="fi-FI" dirty="0"/>
              <a:t>Muutosten tulee </a:t>
            </a:r>
            <a:r>
              <a:rPr lang="fi-FI" b="1" dirty="0"/>
              <a:t>vahvistaa toimeentulotuen roolia sosiaalihuoltoon kuuluvana viimesijaisena taloudellisena tukena.</a:t>
            </a:r>
          </a:p>
          <a:p>
            <a:r>
              <a:rPr lang="fi-FI" dirty="0"/>
              <a:t>Toimeentulotuen tulee toimia </a:t>
            </a:r>
            <a:r>
              <a:rPr lang="fi-FI" b="1" dirty="0"/>
              <a:t>kiinteästi sosiaalityön välineenä ja osana sosiaalihuollon tuen ja palveluiden kokonaisuutta.</a:t>
            </a:r>
          </a:p>
          <a:p>
            <a:r>
              <a:rPr lang="fi-FI" dirty="0"/>
              <a:t>Toimeentulotuen </a:t>
            </a:r>
            <a:r>
              <a:rPr lang="fi-FI" b="1" dirty="0"/>
              <a:t>myöntämisessä voitaisiin hyödyntää etuusjärjestelmästä kertynyttä tietoa ja sähköisiä menetelmiä </a:t>
            </a:r>
            <a:r>
              <a:rPr lang="fi-FI" dirty="0"/>
              <a:t>mahdollisimman tehokkaasti.</a:t>
            </a:r>
          </a:p>
          <a:p>
            <a:r>
              <a:rPr lang="fi-FI" dirty="0">
                <a:effectLst/>
                <a:ea typeface="Calibri" panose="020F0502020204030204" pitchFamily="34" charset="0"/>
              </a:rPr>
              <a:t>Hallituksen esityksen tavoitteena on </a:t>
            </a:r>
            <a:r>
              <a:rPr lang="fi-FI" b="1" dirty="0">
                <a:effectLst/>
                <a:ea typeface="Calibri" panose="020F0502020204030204" pitchFamily="34" charset="0"/>
              </a:rPr>
              <a:t>turvata henkilökohtaisen palveluasioinnin mahdollisuus </a:t>
            </a:r>
            <a:r>
              <a:rPr lang="fi-FI" dirty="0">
                <a:effectLst/>
                <a:ea typeface="Calibri" panose="020F0502020204030204" pitchFamily="34" charset="0"/>
              </a:rPr>
              <a:t>eri puolilla Suomea</a:t>
            </a:r>
            <a:endParaRPr lang="fi-FI" dirty="0"/>
          </a:p>
        </p:txBody>
      </p:sp>
      <p:sp>
        <p:nvSpPr>
          <p:cNvPr id="5" name="Otsikko 4">
            <a:extLst>
              <a:ext uri="{FF2B5EF4-FFF2-40B4-BE49-F238E27FC236}">
                <a16:creationId xmlns:a16="http://schemas.microsoft.com/office/drawing/2014/main" id="{4D56D337-47B3-4F29-824D-EF7C247BF1CE}"/>
              </a:ext>
            </a:extLst>
          </p:cNvPr>
          <p:cNvSpPr>
            <a:spLocks noGrp="1"/>
          </p:cNvSpPr>
          <p:nvPr>
            <p:ph type="title"/>
          </p:nvPr>
        </p:nvSpPr>
        <p:spPr>
          <a:xfrm>
            <a:off x="838199" y="365125"/>
            <a:ext cx="11518127" cy="1325563"/>
          </a:xfrm>
        </p:spPr>
        <p:txBody>
          <a:bodyPr>
            <a:normAutofit/>
          </a:bodyPr>
          <a:lstStyle/>
          <a:p>
            <a:r>
              <a:rPr lang="fi-FI" sz="3600" b="1" i="0" dirty="0">
                <a:solidFill>
                  <a:srgbClr val="0F0F0F"/>
                </a:solidFill>
                <a:effectLst/>
                <a:latin typeface="+mn-lt"/>
              </a:rPr>
              <a:t>Kuulemistilaisuus toimeentulotukilain uudistamisesta</a:t>
            </a:r>
            <a:br>
              <a:rPr lang="fi-FI" sz="3600" b="1" i="0" dirty="0">
                <a:solidFill>
                  <a:srgbClr val="0F0F0F"/>
                </a:solidFill>
                <a:effectLst/>
                <a:latin typeface="+mn-lt"/>
              </a:rPr>
            </a:br>
            <a:r>
              <a:rPr lang="fi-FI" sz="3600" b="0" i="0" dirty="0">
                <a:solidFill>
                  <a:srgbClr val="0F0F0F"/>
                </a:solidFill>
                <a:effectLst/>
                <a:latin typeface="+mn-lt"/>
              </a:rPr>
              <a:t> </a:t>
            </a:r>
            <a:r>
              <a:rPr lang="fi-FI" sz="3200" b="0" i="0" dirty="0">
                <a:solidFill>
                  <a:srgbClr val="0F0F0F"/>
                </a:solidFill>
                <a:effectLst/>
                <a:latin typeface="+mn-lt"/>
              </a:rPr>
              <a:t>27.4.2022 , Sosiaali- ja terveysministeriö</a:t>
            </a:r>
            <a:endParaRPr lang="fi-FI" sz="3200" dirty="0"/>
          </a:p>
        </p:txBody>
      </p:sp>
    </p:spTree>
    <p:extLst>
      <p:ext uri="{BB962C8B-B14F-4D97-AF65-F5344CB8AC3E}">
        <p14:creationId xmlns:p14="http://schemas.microsoft.com/office/powerpoint/2010/main" val="4192387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Ryhmä 148">
            <a:extLst>
              <a:ext uri="{FF2B5EF4-FFF2-40B4-BE49-F238E27FC236}">
                <a16:creationId xmlns:a16="http://schemas.microsoft.com/office/drawing/2014/main" id="{6D7E6142-95C8-4D85-BC80-CB907A41B51D}"/>
              </a:ext>
            </a:extLst>
          </p:cNvPr>
          <p:cNvGrpSpPr/>
          <p:nvPr/>
        </p:nvGrpSpPr>
        <p:grpSpPr>
          <a:xfrm>
            <a:off x="5154460" y="1326225"/>
            <a:ext cx="2013259" cy="1824417"/>
            <a:chOff x="3526814" y="0"/>
            <a:chExt cx="2169629" cy="2007646"/>
          </a:xfrm>
          <a:solidFill>
            <a:srgbClr val="D74D67"/>
          </a:solidFill>
        </p:grpSpPr>
        <p:sp>
          <p:nvSpPr>
            <p:cNvPr id="150" name="Ellipsi 149">
              <a:extLst>
                <a:ext uri="{FF2B5EF4-FFF2-40B4-BE49-F238E27FC236}">
                  <a16:creationId xmlns:a16="http://schemas.microsoft.com/office/drawing/2014/main" id="{ADE460C9-0B48-4F46-B9A1-259A8CCE71E8}"/>
                </a:ext>
              </a:extLst>
            </p:cNvPr>
            <p:cNvSpPr/>
            <p:nvPr/>
          </p:nvSpPr>
          <p:spPr>
            <a:xfrm>
              <a:off x="3526814" y="0"/>
              <a:ext cx="2169629" cy="2007646"/>
            </a:xfrm>
            <a:prstGeom prst="ellipse">
              <a:avLst/>
            </a:prstGeom>
            <a:grpFill/>
            <a:ln w="12700" cap="flat" cmpd="sng" algn="ctr">
              <a:solidFill>
                <a:srgbClr val="FFFFFF">
                  <a:hueOff val="0"/>
                  <a:satOff val="0"/>
                  <a:lumOff val="0"/>
                  <a:alphaOff val="0"/>
                </a:srgbClr>
              </a:solidFill>
              <a:prstDash val="solid"/>
              <a:miter lim="800000"/>
            </a:ln>
            <a:effectLst/>
          </p:spPr>
        </p:sp>
        <p:sp>
          <p:nvSpPr>
            <p:cNvPr id="151" name="Ellipsi 4">
              <a:extLst>
                <a:ext uri="{FF2B5EF4-FFF2-40B4-BE49-F238E27FC236}">
                  <a16:creationId xmlns:a16="http://schemas.microsoft.com/office/drawing/2014/main" id="{9234738B-9CE0-484A-ADC7-47771EFFC3B8}"/>
                </a:ext>
              </a:extLst>
            </p:cNvPr>
            <p:cNvSpPr txBox="1"/>
            <p:nvPr/>
          </p:nvSpPr>
          <p:spPr>
            <a:xfrm>
              <a:off x="3963458" y="318267"/>
              <a:ext cx="1347456" cy="1356710"/>
            </a:xfrm>
            <a:prstGeom prst="rect">
              <a:avLst/>
            </a:prstGeom>
            <a:grpFill/>
            <a:ln>
              <a:noFill/>
            </a:ln>
            <a:effectLst/>
          </p:spPr>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Source Sans Pro"/>
                  <a:ea typeface="+mn-ea"/>
                  <a:cs typeface="+mn-cs"/>
                </a:rPr>
                <a:t>6a. Lausuntoa ei huomioida perustoimeen-tulotukipäätöstä tehtäessä. Kelan perusteltava poikkeaminen päätöksessä </a:t>
              </a:r>
            </a:p>
          </p:txBody>
        </p:sp>
      </p:grpSp>
      <p:sp>
        <p:nvSpPr>
          <p:cNvPr id="60" name="Ellipsi 59">
            <a:extLst>
              <a:ext uri="{FF2B5EF4-FFF2-40B4-BE49-F238E27FC236}">
                <a16:creationId xmlns:a16="http://schemas.microsoft.com/office/drawing/2014/main" id="{F3709F17-4FCD-4BC2-84C5-CBD97DD3F123}"/>
              </a:ext>
            </a:extLst>
          </p:cNvPr>
          <p:cNvSpPr/>
          <p:nvPr/>
        </p:nvSpPr>
        <p:spPr>
          <a:xfrm>
            <a:off x="7385112" y="443142"/>
            <a:ext cx="1641837" cy="1583438"/>
          </a:xfrm>
          <a:prstGeom prst="ellipse">
            <a:avLst/>
          </a:prstGeom>
          <a:solidFill>
            <a:srgbClr val="D74D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Perusosaa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alennetaan</a:t>
            </a:r>
          </a:p>
        </p:txBody>
      </p:sp>
      <p:sp>
        <p:nvSpPr>
          <p:cNvPr id="15" name="Ellipsi 14">
            <a:extLst>
              <a:ext uri="{FF2B5EF4-FFF2-40B4-BE49-F238E27FC236}">
                <a16:creationId xmlns:a16="http://schemas.microsoft.com/office/drawing/2014/main" id="{E05ADC35-DBC7-4D6D-86CB-6E0D9F501EA8}"/>
              </a:ext>
            </a:extLst>
          </p:cNvPr>
          <p:cNvSpPr/>
          <p:nvPr/>
        </p:nvSpPr>
        <p:spPr>
          <a:xfrm>
            <a:off x="40556" y="871934"/>
            <a:ext cx="2242934" cy="2159990"/>
          </a:xfrm>
          <a:prstGeom prst="ellipse">
            <a:avLst/>
          </a:prstGeom>
          <a:solidFill>
            <a:schemeClr val="accent6"/>
          </a:solidFill>
          <a:ln w="12700" cap="flat" cmpd="sng" algn="ctr">
            <a:solidFill>
              <a:srgbClr val="FFFFFF">
                <a:hueOff val="0"/>
                <a:satOff val="0"/>
                <a:lumOff val="0"/>
                <a:alphaOff val="0"/>
              </a:srgbClr>
            </a:solidFill>
            <a:prstDash val="solid"/>
            <a:miter lim="800000"/>
          </a:ln>
          <a:effec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white"/>
                </a:solidFill>
                <a:effectLst/>
                <a:uLnTx/>
                <a:uFillTx/>
                <a:latin typeface="Calibri" panose="020F0502020204030204"/>
                <a:ea typeface="+mn-ea"/>
                <a:cs typeface="+mn-cs"/>
              </a:rPr>
              <a:t>1. Kelan virkailija havaitsee perusteita toimeentulotuen alentamiselle ja voi pyytää sosiaalihuollolta lausunnon asiakkaan* perusosan alentamiseen vaikuttavista  tekijöistä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Ellipsi 16">
            <a:extLst>
              <a:ext uri="{FF2B5EF4-FFF2-40B4-BE49-F238E27FC236}">
                <a16:creationId xmlns:a16="http://schemas.microsoft.com/office/drawing/2014/main" id="{AC74226A-6341-42BA-BF8E-8FB0EE071D4C}"/>
              </a:ext>
            </a:extLst>
          </p:cNvPr>
          <p:cNvSpPr/>
          <p:nvPr/>
        </p:nvSpPr>
        <p:spPr>
          <a:xfrm>
            <a:off x="84471" y="3583907"/>
            <a:ext cx="2087666" cy="2154605"/>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FFFFFF"/>
                </a:solidFill>
                <a:effectLst/>
                <a:uLnTx/>
                <a:uFillTx/>
                <a:latin typeface="Source Sans Pro"/>
                <a:ea typeface="+mn-ea"/>
                <a:cs typeface="+mn-cs"/>
              </a:rPr>
              <a:t> 2.Sosiaalihuollon ammattihenkilö vastaanottaa lausuntopyynnön ja ottaa yhteyttä asiakkaaseen</a:t>
            </a:r>
          </a:p>
        </p:txBody>
      </p:sp>
      <p:grpSp>
        <p:nvGrpSpPr>
          <p:cNvPr id="18" name="Ryhmä 17">
            <a:extLst>
              <a:ext uri="{FF2B5EF4-FFF2-40B4-BE49-F238E27FC236}">
                <a16:creationId xmlns:a16="http://schemas.microsoft.com/office/drawing/2014/main" id="{7B128927-DEB0-4373-9EA0-F9125D6E407A}"/>
              </a:ext>
            </a:extLst>
          </p:cNvPr>
          <p:cNvGrpSpPr/>
          <p:nvPr/>
        </p:nvGrpSpPr>
        <p:grpSpPr>
          <a:xfrm>
            <a:off x="4509573" y="3527045"/>
            <a:ext cx="1936354" cy="1776826"/>
            <a:chOff x="3526814" y="0"/>
            <a:chExt cx="2169629" cy="2007646"/>
          </a:xfrm>
          <a:solidFill>
            <a:schemeClr val="accent5">
              <a:lumMod val="75000"/>
            </a:schemeClr>
          </a:solidFill>
        </p:grpSpPr>
        <p:sp>
          <p:nvSpPr>
            <p:cNvPr id="19" name="Ellipsi 18">
              <a:extLst>
                <a:ext uri="{FF2B5EF4-FFF2-40B4-BE49-F238E27FC236}">
                  <a16:creationId xmlns:a16="http://schemas.microsoft.com/office/drawing/2014/main" id="{4F6D7322-BE24-45F6-AA1F-6ED308978471}"/>
                </a:ext>
              </a:extLst>
            </p:cNvPr>
            <p:cNvSpPr/>
            <p:nvPr/>
          </p:nvSpPr>
          <p:spPr>
            <a:xfrm>
              <a:off x="3526814" y="0"/>
              <a:ext cx="2169629" cy="2007646"/>
            </a:xfrm>
            <a:prstGeom prst="ellipse">
              <a:avLst/>
            </a:prstGeom>
            <a:grpFill/>
            <a:ln w="12700" cap="flat" cmpd="sng" algn="ctr">
              <a:solidFill>
                <a:srgbClr val="FFFFFF">
                  <a:hueOff val="0"/>
                  <a:satOff val="0"/>
                  <a:lumOff val="0"/>
                  <a:alphaOff val="0"/>
                </a:srgbClr>
              </a:solidFill>
              <a:prstDash val="solid"/>
              <a:miter lim="800000"/>
            </a:ln>
            <a:effectLst/>
          </p:spPr>
        </p:sp>
        <p:sp>
          <p:nvSpPr>
            <p:cNvPr id="20" name="Ellipsi 4">
              <a:extLst>
                <a:ext uri="{FF2B5EF4-FFF2-40B4-BE49-F238E27FC236}">
                  <a16:creationId xmlns:a16="http://schemas.microsoft.com/office/drawing/2014/main" id="{BC118319-BFE7-4ACF-9429-3ABB157E4AFE}"/>
                </a:ext>
              </a:extLst>
            </p:cNvPr>
            <p:cNvSpPr txBox="1"/>
            <p:nvPr/>
          </p:nvSpPr>
          <p:spPr>
            <a:xfrm>
              <a:off x="3844549" y="294013"/>
              <a:ext cx="1534159" cy="1419620"/>
            </a:xfrm>
            <a:prstGeom prst="rect">
              <a:avLst/>
            </a:prstGeom>
            <a:grpFill/>
            <a:ln>
              <a:noFill/>
            </a:ln>
            <a:effectLst/>
          </p:spPr>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Source Sans Pro"/>
                  <a:ea typeface="+mn-ea"/>
                  <a:cs typeface="+mn-cs"/>
                </a:rPr>
                <a:t>5. Kela vastaanottaa sosiaalihuollon lausunnon.</a:t>
              </a:r>
            </a:p>
          </p:txBody>
        </p:sp>
      </p:grpSp>
      <p:sp>
        <p:nvSpPr>
          <p:cNvPr id="21" name="Ellipsi 20">
            <a:extLst>
              <a:ext uri="{FF2B5EF4-FFF2-40B4-BE49-F238E27FC236}">
                <a16:creationId xmlns:a16="http://schemas.microsoft.com/office/drawing/2014/main" id="{B591EAB0-F1A8-4FB6-905B-4703777CF924}"/>
              </a:ext>
            </a:extLst>
          </p:cNvPr>
          <p:cNvSpPr/>
          <p:nvPr/>
        </p:nvSpPr>
        <p:spPr>
          <a:xfrm>
            <a:off x="2329221" y="1199509"/>
            <a:ext cx="2422975" cy="2156631"/>
          </a:xfrm>
          <a:prstGeom prst="ellipse">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FFFFFF"/>
                </a:solidFill>
                <a:effectLst/>
                <a:uLnTx/>
                <a:uFillTx/>
                <a:latin typeface="Source Sans Pro"/>
                <a:ea typeface="+mn-ea"/>
                <a:cs typeface="+mn-cs"/>
              </a:rPr>
              <a:t>4. Sosiaalihuollon ammattihenkilö voi laatia lausunnon  asiakkaan perusosan alentamiseen vaikuttavista tekijöistä  (Sosiaalihuollon lausunto, 15 §) </a:t>
            </a:r>
          </a:p>
        </p:txBody>
      </p:sp>
      <p:cxnSp>
        <p:nvCxnSpPr>
          <p:cNvPr id="25" name="Suora nuoliyhdysviiva 24">
            <a:extLst>
              <a:ext uri="{FF2B5EF4-FFF2-40B4-BE49-F238E27FC236}">
                <a16:creationId xmlns:a16="http://schemas.microsoft.com/office/drawing/2014/main" id="{8FC28A0B-083A-442E-BDDC-395BE216B9B8}"/>
              </a:ext>
            </a:extLst>
          </p:cNvPr>
          <p:cNvCxnSpPr>
            <a:cxnSpLocks/>
          </p:cNvCxnSpPr>
          <p:nvPr/>
        </p:nvCxnSpPr>
        <p:spPr>
          <a:xfrm>
            <a:off x="1141513" y="3044950"/>
            <a:ext cx="0" cy="497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Ryhmä 31">
            <a:extLst>
              <a:ext uri="{FF2B5EF4-FFF2-40B4-BE49-F238E27FC236}">
                <a16:creationId xmlns:a16="http://schemas.microsoft.com/office/drawing/2014/main" id="{AE147FEA-BF0E-4F16-8B37-C9FFE07CD0CB}"/>
              </a:ext>
            </a:extLst>
          </p:cNvPr>
          <p:cNvGrpSpPr/>
          <p:nvPr/>
        </p:nvGrpSpPr>
        <p:grpSpPr>
          <a:xfrm>
            <a:off x="2420680" y="3501861"/>
            <a:ext cx="1839580" cy="1724496"/>
            <a:chOff x="6158060" y="2746173"/>
            <a:chExt cx="2039339" cy="2024159"/>
          </a:xfrm>
          <a:solidFill>
            <a:schemeClr val="accent6"/>
          </a:solidFill>
        </p:grpSpPr>
        <p:sp>
          <p:nvSpPr>
            <p:cNvPr id="33" name="Ellipsi 32">
              <a:extLst>
                <a:ext uri="{FF2B5EF4-FFF2-40B4-BE49-F238E27FC236}">
                  <a16:creationId xmlns:a16="http://schemas.microsoft.com/office/drawing/2014/main" id="{0CF8EFD7-8D23-4220-BD00-48392D4E376F}"/>
                </a:ext>
              </a:extLst>
            </p:cNvPr>
            <p:cNvSpPr/>
            <p:nvPr/>
          </p:nvSpPr>
          <p:spPr>
            <a:xfrm>
              <a:off x="6158060" y="2746173"/>
              <a:ext cx="2039339" cy="2024159"/>
            </a:xfrm>
            <a:prstGeom prst="ellipse">
              <a:avLst/>
            </a:prstGeom>
            <a:grpFill/>
            <a:ln w="12700" cap="flat" cmpd="sng" algn="ctr">
              <a:solidFill>
                <a:srgbClr val="FFFFFF">
                  <a:hueOff val="0"/>
                  <a:satOff val="0"/>
                  <a:lumOff val="0"/>
                  <a:alphaOff val="0"/>
                </a:srgbClr>
              </a:solidFill>
              <a:prstDash val="solid"/>
              <a:miter lim="800000"/>
            </a:ln>
            <a:effectLst/>
          </p:spPr>
        </p:sp>
        <p:sp>
          <p:nvSpPr>
            <p:cNvPr id="34" name="Ellipsi 4">
              <a:extLst>
                <a:ext uri="{FF2B5EF4-FFF2-40B4-BE49-F238E27FC236}">
                  <a16:creationId xmlns:a16="http://schemas.microsoft.com/office/drawing/2014/main" id="{13837243-07AF-420F-B04D-F3E6D155CF8A}"/>
                </a:ext>
              </a:extLst>
            </p:cNvPr>
            <p:cNvSpPr txBox="1"/>
            <p:nvPr/>
          </p:nvSpPr>
          <p:spPr>
            <a:xfrm>
              <a:off x="6456714" y="3042604"/>
              <a:ext cx="1442031" cy="1431297"/>
            </a:xfrm>
            <a:prstGeom prst="rect">
              <a:avLst/>
            </a:prstGeom>
            <a:grpFill/>
            <a:ln>
              <a:noFill/>
            </a:ln>
            <a:effectLst/>
          </p:spPr>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srgbClr val="FFFFFF"/>
                  </a:solidFill>
                  <a:effectLst/>
                  <a:uLnTx/>
                  <a:uFillTx/>
                  <a:latin typeface="Source Sans Pro"/>
                  <a:ea typeface="+mn-ea"/>
                  <a:cs typeface="+mn-cs"/>
                </a:rPr>
                <a:t>3a.Asiakasta kuullaan</a:t>
              </a:r>
            </a:p>
          </p:txBody>
        </p:sp>
      </p:grpSp>
      <p:cxnSp>
        <p:nvCxnSpPr>
          <p:cNvPr id="38" name="Suora nuoliyhdysviiva 37">
            <a:extLst>
              <a:ext uri="{FF2B5EF4-FFF2-40B4-BE49-F238E27FC236}">
                <a16:creationId xmlns:a16="http://schemas.microsoft.com/office/drawing/2014/main" id="{BE93C396-5FE6-4BCC-B1D5-EDFB50AFFB07}"/>
              </a:ext>
            </a:extLst>
          </p:cNvPr>
          <p:cNvCxnSpPr>
            <a:cxnSpLocks/>
          </p:cNvCxnSpPr>
          <p:nvPr/>
        </p:nvCxnSpPr>
        <p:spPr>
          <a:xfrm>
            <a:off x="1875536" y="5023133"/>
            <a:ext cx="817431" cy="20528"/>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uora nuoliyhdysviiva 40">
            <a:extLst>
              <a:ext uri="{FF2B5EF4-FFF2-40B4-BE49-F238E27FC236}">
                <a16:creationId xmlns:a16="http://schemas.microsoft.com/office/drawing/2014/main" id="{9DA2EBE3-2A35-47C8-A284-313DD2D149F6}"/>
              </a:ext>
            </a:extLst>
          </p:cNvPr>
          <p:cNvCxnSpPr>
            <a:cxnSpLocks/>
          </p:cNvCxnSpPr>
          <p:nvPr/>
        </p:nvCxnSpPr>
        <p:spPr>
          <a:xfrm flipV="1">
            <a:off x="3304359" y="3155714"/>
            <a:ext cx="0" cy="742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uora nuoliyhdysviiva 43">
            <a:extLst>
              <a:ext uri="{FF2B5EF4-FFF2-40B4-BE49-F238E27FC236}">
                <a16:creationId xmlns:a16="http://schemas.microsoft.com/office/drawing/2014/main" id="{E4A1C25A-052C-4EB4-878C-A9D13E71A5AF}"/>
              </a:ext>
            </a:extLst>
          </p:cNvPr>
          <p:cNvCxnSpPr>
            <a:cxnSpLocks/>
          </p:cNvCxnSpPr>
          <p:nvPr/>
        </p:nvCxnSpPr>
        <p:spPr>
          <a:xfrm>
            <a:off x="4482947" y="3163616"/>
            <a:ext cx="434874" cy="502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uora nuoliyhdysviiva 101">
            <a:extLst>
              <a:ext uri="{FF2B5EF4-FFF2-40B4-BE49-F238E27FC236}">
                <a16:creationId xmlns:a16="http://schemas.microsoft.com/office/drawing/2014/main" id="{B79905DD-63AA-4A08-8EEC-20640079B629}"/>
              </a:ext>
            </a:extLst>
          </p:cNvPr>
          <p:cNvCxnSpPr>
            <a:cxnSpLocks/>
          </p:cNvCxnSpPr>
          <p:nvPr/>
        </p:nvCxnSpPr>
        <p:spPr>
          <a:xfrm flipV="1">
            <a:off x="6946775" y="1597516"/>
            <a:ext cx="474317" cy="354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Ellipsi 106">
            <a:extLst>
              <a:ext uri="{FF2B5EF4-FFF2-40B4-BE49-F238E27FC236}">
                <a16:creationId xmlns:a16="http://schemas.microsoft.com/office/drawing/2014/main" id="{8B0B2107-1FAA-4F77-A633-7F13C5E83AA8}"/>
              </a:ext>
            </a:extLst>
          </p:cNvPr>
          <p:cNvSpPr/>
          <p:nvPr/>
        </p:nvSpPr>
        <p:spPr>
          <a:xfrm>
            <a:off x="6763158" y="4898605"/>
            <a:ext cx="1730135" cy="1734598"/>
          </a:xfrm>
          <a:prstGeom prst="ellipse">
            <a:avLst/>
          </a:prstGeom>
          <a:solidFill>
            <a:schemeClr val="accent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dirty="0">
                <a:ln>
                  <a:noFill/>
                </a:ln>
                <a:solidFill>
                  <a:srgbClr val="FFFFFF"/>
                </a:solidFill>
                <a:effectLst/>
                <a:uLnTx/>
                <a:uFillTx/>
                <a:latin typeface="Source Sans Pro"/>
                <a:ea typeface="+mn-ea"/>
                <a:cs typeface="+mn-cs"/>
              </a:rPr>
              <a:t>6b. Sosiaalihuollon lausunto voidaan huomioida Kelassa.</a:t>
            </a:r>
          </a:p>
        </p:txBody>
      </p:sp>
      <p:cxnSp>
        <p:nvCxnSpPr>
          <p:cNvPr id="140" name="Suora nuoliyhdysviiva 139">
            <a:extLst>
              <a:ext uri="{FF2B5EF4-FFF2-40B4-BE49-F238E27FC236}">
                <a16:creationId xmlns:a16="http://schemas.microsoft.com/office/drawing/2014/main" id="{C0206769-FE57-4D07-A811-0F54E4EABEFD}"/>
              </a:ext>
            </a:extLst>
          </p:cNvPr>
          <p:cNvCxnSpPr>
            <a:cxnSpLocks/>
          </p:cNvCxnSpPr>
          <p:nvPr/>
        </p:nvCxnSpPr>
        <p:spPr>
          <a:xfrm>
            <a:off x="6042980" y="5257821"/>
            <a:ext cx="505548" cy="3688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5" name="Tekstiruutu 154">
            <a:extLst>
              <a:ext uri="{FF2B5EF4-FFF2-40B4-BE49-F238E27FC236}">
                <a16:creationId xmlns:a16="http://schemas.microsoft.com/office/drawing/2014/main" id="{85A48249-6842-4439-A404-CF3F7E4748F4}"/>
              </a:ext>
            </a:extLst>
          </p:cNvPr>
          <p:cNvSpPr txBox="1"/>
          <p:nvPr/>
        </p:nvSpPr>
        <p:spPr>
          <a:xfrm>
            <a:off x="331563" y="187562"/>
            <a:ext cx="118604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303030"/>
                </a:solidFill>
                <a:effectLst/>
                <a:uLnTx/>
                <a:uFillTx/>
                <a:latin typeface="Source Sans Pro"/>
                <a:ea typeface="+mn-ea"/>
                <a:cs typeface="+mn-cs"/>
              </a:rPr>
              <a:t>P</a:t>
            </a:r>
            <a:r>
              <a:rPr kumimoji="0" lang="fi-FI" sz="1600" b="1" i="0" u="none" strike="noStrike" kern="1200" cap="none" spc="0" normalizeH="0" baseline="0" noProof="0" dirty="0" err="1">
                <a:ln>
                  <a:noFill/>
                </a:ln>
                <a:solidFill>
                  <a:srgbClr val="303030"/>
                </a:solidFill>
                <a:effectLst/>
                <a:uLnTx/>
                <a:uFillTx/>
                <a:latin typeface="Source Sans Pro"/>
                <a:ea typeface="+mn-ea"/>
                <a:cs typeface="+mn-cs"/>
              </a:rPr>
              <a:t>erusosan</a:t>
            </a:r>
            <a:r>
              <a:rPr kumimoji="0" lang="fi-FI" sz="1600" b="1" i="0" u="none" strike="noStrike" kern="1200" cap="none" spc="0" normalizeH="0" baseline="0" noProof="0" dirty="0">
                <a:ln>
                  <a:noFill/>
                </a:ln>
                <a:solidFill>
                  <a:srgbClr val="303030"/>
                </a:solidFill>
                <a:effectLst/>
                <a:uLnTx/>
                <a:uFillTx/>
                <a:latin typeface="Source Sans Pro"/>
                <a:ea typeface="+mn-ea"/>
                <a:cs typeface="+mn-cs"/>
              </a:rPr>
              <a:t> alentamiseen liittyvä sosiaalihuollon lausunto ja sen huomioiminen  (yhteisasiakkuus)</a:t>
            </a:r>
          </a:p>
        </p:txBody>
      </p:sp>
      <p:grpSp>
        <p:nvGrpSpPr>
          <p:cNvPr id="177" name="Ryhmä 176">
            <a:extLst>
              <a:ext uri="{FF2B5EF4-FFF2-40B4-BE49-F238E27FC236}">
                <a16:creationId xmlns:a16="http://schemas.microsoft.com/office/drawing/2014/main" id="{165A52B1-397D-4E65-AFE3-B556A636EAD6}"/>
              </a:ext>
            </a:extLst>
          </p:cNvPr>
          <p:cNvGrpSpPr/>
          <p:nvPr/>
        </p:nvGrpSpPr>
        <p:grpSpPr>
          <a:xfrm>
            <a:off x="7865331" y="2830860"/>
            <a:ext cx="1848595" cy="1776826"/>
            <a:chOff x="1346890" y="2567038"/>
            <a:chExt cx="2170358" cy="2077590"/>
          </a:xfrm>
          <a:solidFill>
            <a:schemeClr val="accent6"/>
          </a:solidFill>
        </p:grpSpPr>
        <p:sp>
          <p:nvSpPr>
            <p:cNvPr id="178" name="Ellipsi 177">
              <a:extLst>
                <a:ext uri="{FF2B5EF4-FFF2-40B4-BE49-F238E27FC236}">
                  <a16:creationId xmlns:a16="http://schemas.microsoft.com/office/drawing/2014/main" id="{05050361-BF3D-47E0-91E7-DBE4A8FB806F}"/>
                </a:ext>
              </a:extLst>
            </p:cNvPr>
            <p:cNvSpPr/>
            <p:nvPr/>
          </p:nvSpPr>
          <p:spPr>
            <a:xfrm>
              <a:off x="1346890" y="2567038"/>
              <a:ext cx="2170358" cy="207759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9" name="Ellipsi 4">
              <a:extLst>
                <a:ext uri="{FF2B5EF4-FFF2-40B4-BE49-F238E27FC236}">
                  <a16:creationId xmlns:a16="http://schemas.microsoft.com/office/drawing/2014/main" id="{3BB4FD0D-8FD6-45E3-B881-6AB1270CE18A}"/>
                </a:ext>
              </a:extLst>
            </p:cNvPr>
            <p:cNvSpPr txBox="1"/>
            <p:nvPr/>
          </p:nvSpPr>
          <p:spPr>
            <a:xfrm>
              <a:off x="1664732" y="2871294"/>
              <a:ext cx="1534674" cy="146907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Perusosaa ei alenneta</a:t>
              </a:r>
            </a:p>
          </p:txBody>
        </p:sp>
      </p:grpSp>
      <p:sp>
        <p:nvSpPr>
          <p:cNvPr id="208" name="Ellipsi 207">
            <a:extLst>
              <a:ext uri="{FF2B5EF4-FFF2-40B4-BE49-F238E27FC236}">
                <a16:creationId xmlns:a16="http://schemas.microsoft.com/office/drawing/2014/main" id="{4F5CF4AB-BFC8-4BF0-8262-A8CFA17FA7EA}"/>
              </a:ext>
            </a:extLst>
          </p:cNvPr>
          <p:cNvSpPr/>
          <p:nvPr/>
        </p:nvSpPr>
        <p:spPr>
          <a:xfrm>
            <a:off x="10218600" y="5117803"/>
            <a:ext cx="1641837" cy="1583438"/>
          </a:xfrm>
          <a:prstGeom prst="ellipse">
            <a:avLst/>
          </a:prstGeom>
          <a:solidFill>
            <a:srgbClr val="D74D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Perusosaa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alennetaan, tiedotetaan asiakasta ja hv-alueen sosiaalityötä.</a:t>
            </a:r>
          </a:p>
        </p:txBody>
      </p:sp>
      <p:pic>
        <p:nvPicPr>
          <p:cNvPr id="240" name="Kuva 239" descr="Kolikot ääriviiva">
            <a:extLst>
              <a:ext uri="{FF2B5EF4-FFF2-40B4-BE49-F238E27FC236}">
                <a16:creationId xmlns:a16="http://schemas.microsoft.com/office/drawing/2014/main" id="{D148B4A0-35BB-413F-B3BB-9F885FAAB9C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323387" y="2258606"/>
            <a:ext cx="576883" cy="576883"/>
          </a:xfrm>
          <a:prstGeom prst="rect">
            <a:avLst/>
          </a:prstGeom>
        </p:spPr>
      </p:pic>
      <p:sp>
        <p:nvSpPr>
          <p:cNvPr id="253" name="Tekstiruutu 252">
            <a:extLst>
              <a:ext uri="{FF2B5EF4-FFF2-40B4-BE49-F238E27FC236}">
                <a16:creationId xmlns:a16="http://schemas.microsoft.com/office/drawing/2014/main" id="{A822DAEC-A84F-4796-BDD4-E21581E72207}"/>
              </a:ext>
            </a:extLst>
          </p:cNvPr>
          <p:cNvSpPr txBox="1"/>
          <p:nvPr/>
        </p:nvSpPr>
        <p:spPr>
          <a:xfrm>
            <a:off x="1563706" y="500337"/>
            <a:ext cx="31356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prstClr val="black"/>
                </a:solidFill>
                <a:effectLst/>
                <a:uLnTx/>
                <a:uFillTx/>
                <a:latin typeface="Calibri" panose="020F0502020204030204"/>
                <a:ea typeface="+mn-ea"/>
                <a:cs typeface="+mn-cs"/>
              </a:rPr>
              <a:t>Niina Tanner &amp; Minna Kivipelto 2.3.2022</a:t>
            </a:r>
          </a:p>
        </p:txBody>
      </p:sp>
      <p:cxnSp>
        <p:nvCxnSpPr>
          <p:cNvPr id="50" name="Suora nuoliyhdysviiva 49">
            <a:extLst>
              <a:ext uri="{FF2B5EF4-FFF2-40B4-BE49-F238E27FC236}">
                <a16:creationId xmlns:a16="http://schemas.microsoft.com/office/drawing/2014/main" id="{9B423F93-2F0E-4CF2-82D8-1FD67BF50305}"/>
              </a:ext>
            </a:extLst>
          </p:cNvPr>
          <p:cNvCxnSpPr>
            <a:cxnSpLocks/>
          </p:cNvCxnSpPr>
          <p:nvPr/>
        </p:nvCxnSpPr>
        <p:spPr>
          <a:xfrm>
            <a:off x="8754386" y="5869314"/>
            <a:ext cx="136161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uora nuoliyhdysviiva 66">
            <a:extLst>
              <a:ext uri="{FF2B5EF4-FFF2-40B4-BE49-F238E27FC236}">
                <a16:creationId xmlns:a16="http://schemas.microsoft.com/office/drawing/2014/main" id="{20B1294D-DA13-4EF3-972B-64BA2F0E859A}"/>
              </a:ext>
            </a:extLst>
          </p:cNvPr>
          <p:cNvCxnSpPr>
            <a:cxnSpLocks/>
          </p:cNvCxnSpPr>
          <p:nvPr/>
        </p:nvCxnSpPr>
        <p:spPr>
          <a:xfrm flipV="1">
            <a:off x="5717846" y="2960066"/>
            <a:ext cx="378154" cy="7084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Ellipsi 61">
            <a:extLst>
              <a:ext uri="{FF2B5EF4-FFF2-40B4-BE49-F238E27FC236}">
                <a16:creationId xmlns:a16="http://schemas.microsoft.com/office/drawing/2014/main" id="{BD8B5E17-ECC0-481C-AC1D-206CB2C2A44B}"/>
              </a:ext>
            </a:extLst>
          </p:cNvPr>
          <p:cNvSpPr/>
          <p:nvPr/>
        </p:nvSpPr>
        <p:spPr>
          <a:xfrm>
            <a:off x="2550505" y="5257821"/>
            <a:ext cx="1641837" cy="1596389"/>
          </a:xfrm>
          <a:prstGeom prst="ellipse">
            <a:avLst/>
          </a:prstGeom>
          <a:solidFill>
            <a:srgbClr val="D74D6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3b. Asiakasta ei voida kuulla.</a:t>
            </a:r>
          </a:p>
        </p:txBody>
      </p:sp>
      <p:cxnSp>
        <p:nvCxnSpPr>
          <p:cNvPr id="68" name="Suora nuoliyhdysviiva 67">
            <a:extLst>
              <a:ext uri="{FF2B5EF4-FFF2-40B4-BE49-F238E27FC236}">
                <a16:creationId xmlns:a16="http://schemas.microsoft.com/office/drawing/2014/main" id="{897875E5-35E1-47EC-BAA1-FB81E3A7E93B}"/>
              </a:ext>
            </a:extLst>
          </p:cNvPr>
          <p:cNvCxnSpPr>
            <a:cxnSpLocks/>
          </p:cNvCxnSpPr>
          <p:nvPr/>
        </p:nvCxnSpPr>
        <p:spPr>
          <a:xfrm>
            <a:off x="1563706" y="5465360"/>
            <a:ext cx="835064" cy="35192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uora nuoliyhdysviiva 71">
            <a:extLst>
              <a:ext uri="{FF2B5EF4-FFF2-40B4-BE49-F238E27FC236}">
                <a16:creationId xmlns:a16="http://schemas.microsoft.com/office/drawing/2014/main" id="{BB928D22-F985-4DDC-8485-BC42CB2053A2}"/>
              </a:ext>
            </a:extLst>
          </p:cNvPr>
          <p:cNvCxnSpPr>
            <a:cxnSpLocks/>
          </p:cNvCxnSpPr>
          <p:nvPr/>
        </p:nvCxnSpPr>
        <p:spPr>
          <a:xfrm flipH="1" flipV="1">
            <a:off x="3880674" y="3163616"/>
            <a:ext cx="45456" cy="2396315"/>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Suorakulmio 26">
            <a:extLst>
              <a:ext uri="{FF2B5EF4-FFF2-40B4-BE49-F238E27FC236}">
                <a16:creationId xmlns:a16="http://schemas.microsoft.com/office/drawing/2014/main" id="{3DA720AB-207D-4E5B-AB9C-461120DCD4EC}"/>
              </a:ext>
            </a:extLst>
          </p:cNvPr>
          <p:cNvSpPr/>
          <p:nvPr/>
        </p:nvSpPr>
        <p:spPr>
          <a:xfrm>
            <a:off x="4036853" y="5559931"/>
            <a:ext cx="33537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a:t>
            </a:r>
          </a:p>
        </p:txBody>
      </p:sp>
      <p:sp>
        <p:nvSpPr>
          <p:cNvPr id="76" name="Suorakulmio 75">
            <a:extLst>
              <a:ext uri="{FF2B5EF4-FFF2-40B4-BE49-F238E27FC236}">
                <a16:creationId xmlns:a16="http://schemas.microsoft.com/office/drawing/2014/main" id="{B8A18977-5B39-42BB-ADBC-78126D176CBD}"/>
              </a:ext>
            </a:extLst>
          </p:cNvPr>
          <p:cNvSpPr/>
          <p:nvPr/>
        </p:nvSpPr>
        <p:spPr>
          <a:xfrm>
            <a:off x="1707851" y="5713955"/>
            <a:ext cx="33537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a:t>
            </a:r>
          </a:p>
        </p:txBody>
      </p:sp>
      <p:pic>
        <p:nvPicPr>
          <p:cNvPr id="78" name="Kuva 77" descr="Alakerta ääriviiva">
            <a:extLst>
              <a:ext uri="{FF2B5EF4-FFF2-40B4-BE49-F238E27FC236}">
                <a16:creationId xmlns:a16="http://schemas.microsoft.com/office/drawing/2014/main" id="{9FD5194D-18D3-4C0D-8541-7C22FA89C559}"/>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849171" y="523976"/>
            <a:ext cx="636613" cy="636613"/>
          </a:xfrm>
          <a:prstGeom prst="rect">
            <a:avLst/>
          </a:prstGeom>
        </p:spPr>
      </p:pic>
      <p:sp>
        <p:nvSpPr>
          <p:cNvPr id="2" name="Tekstiruutu 1">
            <a:extLst>
              <a:ext uri="{FF2B5EF4-FFF2-40B4-BE49-F238E27FC236}">
                <a16:creationId xmlns:a16="http://schemas.microsoft.com/office/drawing/2014/main" id="{E8A3D05F-CA6D-43C5-8D6C-E72971E0D9C0}"/>
              </a:ext>
            </a:extLst>
          </p:cNvPr>
          <p:cNvSpPr txBox="1"/>
          <p:nvPr/>
        </p:nvSpPr>
        <p:spPr>
          <a:xfrm>
            <a:off x="95250" y="5951445"/>
            <a:ext cx="22606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Calibri" panose="020F0502020204030204"/>
                <a:ea typeface="+mn-ea"/>
                <a:cs typeface="+mn-cs"/>
              </a:rPr>
              <a:t>*Jos kyseessä on sosiaalihuollon asiakas</a:t>
            </a:r>
          </a:p>
        </p:txBody>
      </p:sp>
      <p:grpSp>
        <p:nvGrpSpPr>
          <p:cNvPr id="54" name="Ryhmä 53">
            <a:extLst>
              <a:ext uri="{FF2B5EF4-FFF2-40B4-BE49-F238E27FC236}">
                <a16:creationId xmlns:a16="http://schemas.microsoft.com/office/drawing/2014/main" id="{60B1C52D-FA30-475C-B1A5-359F5616A531}"/>
              </a:ext>
            </a:extLst>
          </p:cNvPr>
          <p:cNvGrpSpPr/>
          <p:nvPr/>
        </p:nvGrpSpPr>
        <p:grpSpPr>
          <a:xfrm>
            <a:off x="10035202" y="2835489"/>
            <a:ext cx="1730135" cy="1734598"/>
            <a:chOff x="8978720" y="27782"/>
            <a:chExt cx="2011771" cy="2060027"/>
          </a:xfrm>
          <a:solidFill>
            <a:schemeClr val="accent1"/>
          </a:solidFill>
        </p:grpSpPr>
        <p:sp>
          <p:nvSpPr>
            <p:cNvPr id="55" name="Ellipsi 54">
              <a:extLst>
                <a:ext uri="{FF2B5EF4-FFF2-40B4-BE49-F238E27FC236}">
                  <a16:creationId xmlns:a16="http://schemas.microsoft.com/office/drawing/2014/main" id="{9062CEAC-0018-4DD3-B547-067AD5C64B00}"/>
                </a:ext>
              </a:extLst>
            </p:cNvPr>
            <p:cNvSpPr/>
            <p:nvPr/>
          </p:nvSpPr>
          <p:spPr>
            <a:xfrm>
              <a:off x="8978720" y="27782"/>
              <a:ext cx="2011771" cy="206002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Ellipsi 4">
              <a:extLst>
                <a:ext uri="{FF2B5EF4-FFF2-40B4-BE49-F238E27FC236}">
                  <a16:creationId xmlns:a16="http://schemas.microsoft.com/office/drawing/2014/main" id="{C72D4A7C-456D-4BF6-BE73-2DCA51D1A455}"/>
                </a:ext>
              </a:extLst>
            </p:cNvPr>
            <p:cNvSpPr txBox="1"/>
            <p:nvPr/>
          </p:nvSpPr>
          <p:spPr>
            <a:xfrm>
              <a:off x="9273337" y="329466"/>
              <a:ext cx="1422537" cy="145665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i-FI" sz="1200" b="0" i="0" u="none" strike="noStrike" kern="1200" cap="none" spc="0" normalizeH="0" baseline="0" noProof="0" dirty="0">
                  <a:ln>
                    <a:noFill/>
                  </a:ln>
                  <a:solidFill>
                    <a:prstClr val="white"/>
                  </a:solidFill>
                  <a:effectLst/>
                  <a:uLnTx/>
                  <a:uFillTx/>
                  <a:latin typeface="Calibri" panose="020F0502020204030204"/>
                  <a:ea typeface="+mn-ea"/>
                  <a:cs typeface="+mn-cs"/>
                </a:rPr>
                <a:t>Ohjaus palvelutarpeen arvioon* (velvoittavaa)</a:t>
              </a:r>
            </a:p>
          </p:txBody>
        </p:sp>
      </p:grpSp>
      <p:cxnSp>
        <p:nvCxnSpPr>
          <p:cNvPr id="57" name="Suora nuoliyhdysviiva 56">
            <a:extLst>
              <a:ext uri="{FF2B5EF4-FFF2-40B4-BE49-F238E27FC236}">
                <a16:creationId xmlns:a16="http://schemas.microsoft.com/office/drawing/2014/main" id="{F4F3BB6A-95FC-4AB1-8C3C-158635FCE2D4}"/>
              </a:ext>
            </a:extLst>
          </p:cNvPr>
          <p:cNvCxnSpPr>
            <a:cxnSpLocks/>
            <a:stCxn id="208" idx="0"/>
          </p:cNvCxnSpPr>
          <p:nvPr/>
        </p:nvCxnSpPr>
        <p:spPr>
          <a:xfrm flipV="1">
            <a:off x="11039519" y="4579620"/>
            <a:ext cx="0" cy="5381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uora nuoliyhdysviiva 62">
            <a:extLst>
              <a:ext uri="{FF2B5EF4-FFF2-40B4-BE49-F238E27FC236}">
                <a16:creationId xmlns:a16="http://schemas.microsoft.com/office/drawing/2014/main" id="{4BE7D2C1-D4B0-412D-9EF2-50284F7A643B}"/>
              </a:ext>
            </a:extLst>
          </p:cNvPr>
          <p:cNvCxnSpPr>
            <a:cxnSpLocks/>
          </p:cNvCxnSpPr>
          <p:nvPr/>
        </p:nvCxnSpPr>
        <p:spPr>
          <a:xfrm flipV="1">
            <a:off x="8421756" y="4607686"/>
            <a:ext cx="0" cy="6669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uora nuoliyhdysviiva 63">
            <a:extLst>
              <a:ext uri="{FF2B5EF4-FFF2-40B4-BE49-F238E27FC236}">
                <a16:creationId xmlns:a16="http://schemas.microsoft.com/office/drawing/2014/main" id="{80C92D8C-B324-48F4-9EAF-AD67EF0429EE}"/>
              </a:ext>
            </a:extLst>
          </p:cNvPr>
          <p:cNvCxnSpPr>
            <a:cxnSpLocks/>
          </p:cNvCxnSpPr>
          <p:nvPr/>
        </p:nvCxnSpPr>
        <p:spPr>
          <a:xfrm>
            <a:off x="7095666" y="2803144"/>
            <a:ext cx="753505" cy="4906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Suorakulmio 68">
            <a:extLst>
              <a:ext uri="{FF2B5EF4-FFF2-40B4-BE49-F238E27FC236}">
                <a16:creationId xmlns:a16="http://schemas.microsoft.com/office/drawing/2014/main" id="{69F72A64-8412-4CC5-85E2-5D94EC2081CA}"/>
              </a:ext>
            </a:extLst>
          </p:cNvPr>
          <p:cNvSpPr/>
          <p:nvPr/>
        </p:nvSpPr>
        <p:spPr>
          <a:xfrm>
            <a:off x="7218184" y="2578531"/>
            <a:ext cx="335370" cy="9233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54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6353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FFB92E-D949-4D39-8EFA-23CC053CBF53}"/>
              </a:ext>
            </a:extLst>
          </p:cNvPr>
          <p:cNvSpPr>
            <a:spLocks noGrp="1"/>
          </p:cNvSpPr>
          <p:nvPr>
            <p:ph type="title"/>
          </p:nvPr>
        </p:nvSpPr>
        <p:spPr/>
        <p:txBody>
          <a:bodyPr/>
          <a:lstStyle/>
          <a:p>
            <a:r>
              <a:rPr lang="fi-FI" dirty="0"/>
              <a:t>Arviointia</a:t>
            </a:r>
          </a:p>
        </p:txBody>
      </p:sp>
      <p:sp>
        <p:nvSpPr>
          <p:cNvPr id="3" name="Sisällön paikkamerkki 2">
            <a:extLst>
              <a:ext uri="{FF2B5EF4-FFF2-40B4-BE49-F238E27FC236}">
                <a16:creationId xmlns:a16="http://schemas.microsoft.com/office/drawing/2014/main" id="{7440C91B-9DC2-4A49-ADE0-401B150F359B}"/>
              </a:ext>
            </a:extLst>
          </p:cNvPr>
          <p:cNvSpPr>
            <a:spLocks noGrp="1"/>
          </p:cNvSpPr>
          <p:nvPr>
            <p:ph idx="1"/>
          </p:nvPr>
        </p:nvSpPr>
        <p:spPr>
          <a:xfrm>
            <a:off x="838200" y="1582310"/>
            <a:ext cx="10761323" cy="4594653"/>
          </a:xfrm>
        </p:spPr>
        <p:txBody>
          <a:bodyPr>
            <a:normAutofit fontScale="92500" lnSpcReduction="20000"/>
          </a:bodyPr>
          <a:lstStyle/>
          <a:p>
            <a:pPr marL="0" indent="0">
              <a:buNone/>
            </a:pPr>
            <a:r>
              <a:rPr lang="fi-FI" dirty="0"/>
              <a:t>+ Asiakkaan oikeus henkilökohtaiseen palveluun (14d §) ja siitä tiedottaminen.</a:t>
            </a:r>
          </a:p>
          <a:p>
            <a:pPr marL="0" indent="0">
              <a:buNone/>
            </a:pPr>
            <a:r>
              <a:rPr lang="fi-FI" dirty="0"/>
              <a:t>+ Asiakkaan oikeus voida tavata yhdessä Kelan ja sosiaalihuollon virkailijaa.</a:t>
            </a:r>
          </a:p>
          <a:p>
            <a:pPr marL="0" indent="0">
              <a:buNone/>
            </a:pPr>
            <a:r>
              <a:rPr lang="fi-FI" dirty="0"/>
              <a:t>+ Perusosan alentaminen pohjautuu nyt enemmän asiakkaan kuulemiseen, harkintaan ja sosiaalihuollon mahdolliseen arvioon.</a:t>
            </a:r>
          </a:p>
          <a:p>
            <a:pPr marL="0" indent="0">
              <a:buNone/>
            </a:pPr>
            <a:r>
              <a:rPr lang="fi-FI" dirty="0"/>
              <a:t>+ Lausunnon hyödyntäminen periaatteessa Kelaa velvoittavaa.</a:t>
            </a:r>
          </a:p>
          <a:p>
            <a:pPr marL="0" indent="0">
              <a:buNone/>
            </a:pPr>
            <a:r>
              <a:rPr lang="fi-FI" dirty="0"/>
              <a:t>- Lausunnon pyytäminen ja antaminen ilmaistu ”voi pyytää”, ”voi antaa”. </a:t>
            </a:r>
          </a:p>
          <a:p>
            <a:pPr>
              <a:buFontTx/>
              <a:buChar char="-"/>
            </a:pPr>
            <a:r>
              <a:rPr lang="fi-FI" dirty="0"/>
              <a:t>Lausunnon pyytäminen: mistä tieto, että kyseessä on sosiaalihuollon asiakas?</a:t>
            </a:r>
          </a:p>
          <a:p>
            <a:pPr>
              <a:buFontTx/>
              <a:buChar char="-"/>
            </a:pPr>
            <a:r>
              <a:rPr lang="fi-FI" dirty="0"/>
              <a:t> Jos jo sosiaalitoimen asiakas, ohjataanko silti palvelutarpeen arvioon?</a:t>
            </a:r>
          </a:p>
          <a:p>
            <a:pPr>
              <a:buFontTx/>
              <a:buChar char="-"/>
            </a:pPr>
            <a:r>
              <a:rPr lang="fi-FI" dirty="0"/>
              <a:t>Miten ”vastentahtoinen” palvelutarpeen arviointi toimii (10 §, ns. velvoittava momentti)?</a:t>
            </a:r>
          </a:p>
          <a:p>
            <a:pPr marL="0" indent="0">
              <a:buNone/>
            </a:pPr>
            <a:r>
              <a:rPr lang="fi-FI" dirty="0"/>
              <a:t>- Kahdensuuntaisen (määrämuotoisen) tiedonvaihdon toimivuus ei vielä ideaalitasolla.</a:t>
            </a:r>
          </a:p>
          <a:p>
            <a:endParaRPr lang="fi-FI" dirty="0"/>
          </a:p>
        </p:txBody>
      </p:sp>
    </p:spTree>
    <p:extLst>
      <p:ext uri="{BB962C8B-B14F-4D97-AF65-F5344CB8AC3E}">
        <p14:creationId xmlns:p14="http://schemas.microsoft.com/office/powerpoint/2010/main" val="1257581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2E7609-1CA4-43B6-B28A-DB7ACBC02FCB}"/>
              </a:ext>
            </a:extLst>
          </p:cNvPr>
          <p:cNvSpPr>
            <a:spLocks noGrp="1"/>
          </p:cNvSpPr>
          <p:nvPr>
            <p:ph type="title"/>
          </p:nvPr>
        </p:nvSpPr>
        <p:spPr/>
        <p:txBody>
          <a:bodyPr/>
          <a:lstStyle/>
          <a:p>
            <a:r>
              <a:rPr lang="fi-FI" dirty="0"/>
              <a:t>Harkittavaksi</a:t>
            </a:r>
          </a:p>
        </p:txBody>
      </p:sp>
      <p:sp>
        <p:nvSpPr>
          <p:cNvPr id="3" name="Sisällön paikkamerkki 2">
            <a:extLst>
              <a:ext uri="{FF2B5EF4-FFF2-40B4-BE49-F238E27FC236}">
                <a16:creationId xmlns:a16="http://schemas.microsoft.com/office/drawing/2014/main" id="{044427C5-68AF-4A50-9E67-F0DBB0CC4146}"/>
              </a:ext>
            </a:extLst>
          </p:cNvPr>
          <p:cNvSpPr>
            <a:spLocks noGrp="1"/>
          </p:cNvSpPr>
          <p:nvPr>
            <p:ph idx="1"/>
          </p:nvPr>
        </p:nvSpPr>
        <p:spPr/>
        <p:txBody>
          <a:bodyPr/>
          <a:lstStyle/>
          <a:p>
            <a:r>
              <a:rPr lang="fi-FI" dirty="0"/>
              <a:t>15 § soveltaminen jättää vielä joitain kysymysmerkkejä. Tarvittaisiinko säädöksen soveltamisen tueksi soveltamisohje?</a:t>
            </a:r>
          </a:p>
          <a:p>
            <a:r>
              <a:rPr lang="fi-FI" dirty="0"/>
              <a:t>Voisiko alentamisen yhteydessä velvoittava palvelutarpeen arviointi sisältää tai korvautua terveystarkastuksella, työkyvyn tai toimintakyvyn arvioinnilla? </a:t>
            </a:r>
          </a:p>
          <a:p>
            <a:r>
              <a:rPr lang="fi-FI" dirty="0"/>
              <a:t>Onko velvoittavuus oikeassa paikassa, kun se tapahtuu ”alentamisen yhteydessä”?</a:t>
            </a:r>
          </a:p>
          <a:p>
            <a:r>
              <a:rPr lang="fi-FI" dirty="0"/>
              <a:t>Yhteinen/samansisältöinen tarvearvioinnin malli Kelaan ja sosiaalihuoltoon? (Määrämuotoisen </a:t>
            </a:r>
            <a:r>
              <a:rPr lang="fi-FI"/>
              <a:t>tiedonvaihdon edistäminen)</a:t>
            </a:r>
            <a:endParaRPr lang="fi-FI" dirty="0"/>
          </a:p>
        </p:txBody>
      </p:sp>
    </p:spTree>
    <p:extLst>
      <p:ext uri="{BB962C8B-B14F-4D97-AF65-F5344CB8AC3E}">
        <p14:creationId xmlns:p14="http://schemas.microsoft.com/office/powerpoint/2010/main" val="3834416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8C27F-B241-F04A-A89E-C3221DB5E3D2}"/>
              </a:ext>
            </a:extLst>
          </p:cNvPr>
          <p:cNvSpPr>
            <a:spLocks noGrp="1"/>
          </p:cNvSpPr>
          <p:nvPr>
            <p:ph type="title"/>
          </p:nvPr>
        </p:nvSpPr>
        <p:spPr>
          <a:xfrm>
            <a:off x="546650" y="437322"/>
            <a:ext cx="9871967" cy="894173"/>
          </a:xfrm>
        </p:spPr>
        <p:txBody>
          <a:bodyPr>
            <a:noAutofit/>
          </a:bodyPr>
          <a:lstStyle/>
          <a:p>
            <a:r>
              <a:rPr lang="fi-FI" sz="2800" dirty="0" smtClean="0"/>
              <a:t>Toimeentulotukilain uudistamisen taustaa</a:t>
            </a:r>
            <a:endParaRPr lang="fi-FI" sz="2800" dirty="0"/>
          </a:p>
        </p:txBody>
      </p:sp>
      <p:sp>
        <p:nvSpPr>
          <p:cNvPr id="4" name="Text Placeholder 3">
            <a:extLst>
              <a:ext uri="{FF2B5EF4-FFF2-40B4-BE49-F238E27FC236}">
                <a16:creationId xmlns:a16="http://schemas.microsoft.com/office/drawing/2014/main" id="{100E3D0F-6CFA-AA4A-AF81-F243B496C465}"/>
              </a:ext>
            </a:extLst>
          </p:cNvPr>
          <p:cNvSpPr>
            <a:spLocks noGrp="1"/>
          </p:cNvSpPr>
          <p:nvPr>
            <p:ph type="body" sz="quarter" idx="13"/>
          </p:nvPr>
        </p:nvSpPr>
        <p:spPr>
          <a:xfrm>
            <a:off x="546650" y="1529348"/>
            <a:ext cx="11008040" cy="5225351"/>
          </a:xfrm>
        </p:spPr>
        <p:txBody>
          <a:bodyPr>
            <a:normAutofit fontScale="70000" lnSpcReduction="20000"/>
          </a:bodyPr>
          <a:lstStyle/>
          <a:p>
            <a:pPr marL="0" indent="0">
              <a:buNone/>
            </a:pPr>
            <a:r>
              <a:rPr lang="fi-FI" sz="3600" dirty="0"/>
              <a:t>Hyväksyessään toimeentulotuen Kela siirtoa koskeneen uudistuksen eduskunta sisällytti eduskunnan vastaukseen seuraavat kaksi lausumaa EV 374/2014 vp: </a:t>
            </a:r>
            <a:endParaRPr lang="fi-FI" sz="3600" dirty="0" smtClean="0"/>
          </a:p>
          <a:p>
            <a:pPr marL="0" indent="0">
              <a:buNone/>
            </a:pPr>
            <a:endParaRPr lang="fi-FI" sz="3600" dirty="0" smtClean="0"/>
          </a:p>
          <a:p>
            <a:pPr marL="742950" indent="-742950">
              <a:buFont typeface="+mj-lt"/>
              <a:buAutoNum type="arabicPeriod"/>
            </a:pPr>
            <a:r>
              <a:rPr lang="fi-FI" sz="3600" b="0" dirty="0" smtClean="0"/>
              <a:t>Eduskunta </a:t>
            </a:r>
            <a:r>
              <a:rPr lang="fi-FI" sz="3600" b="0" dirty="0"/>
              <a:t>edellyttää, että uudistuksen vaikutuksia toimeentulotukea saavien määrään, toimeentulotukijaksojen kestoon ja toimeentulotuen kustannuksiin seurataan ja arvioidaan myös sitä, tukeeko uudistus tuen luonnetta </a:t>
            </a:r>
            <a:r>
              <a:rPr lang="fi-FI" sz="3600" b="0" u="sng" dirty="0"/>
              <a:t>väliaikaisena, itsenäistä suoriutumista edistävänä ja syrjäytymistä ehkäisevänä taloudellisena etuutena</a:t>
            </a:r>
            <a:r>
              <a:rPr lang="fi-FI" sz="3600" b="0" dirty="0"/>
              <a:t>. </a:t>
            </a:r>
            <a:endParaRPr lang="fi-FI" sz="3600" b="0" dirty="0" smtClean="0"/>
          </a:p>
          <a:p>
            <a:pPr marL="742950" indent="-742950">
              <a:buFont typeface="+mj-lt"/>
              <a:buAutoNum type="arabicPeriod"/>
            </a:pPr>
            <a:r>
              <a:rPr lang="fi-FI" sz="3600" b="0" dirty="0" smtClean="0"/>
              <a:t>Eduskunta </a:t>
            </a:r>
            <a:r>
              <a:rPr lang="fi-FI" sz="3600" b="0" dirty="0"/>
              <a:t>edellyttää, että toimeentulotukilaki kokonaisuudessaan uudistetaan. Uudistuksessa tulee pyrkiä </a:t>
            </a:r>
            <a:r>
              <a:rPr lang="fi-FI" sz="3600" b="0" u="sng" dirty="0"/>
              <a:t>vahvistamaan toimeentulotuen luonnetta viimesijaisena ja väliaikaisena etuutena</a:t>
            </a:r>
            <a:r>
              <a:rPr lang="fi-FI" sz="3600" b="0" dirty="0"/>
              <a:t>. Tavoitteena toimeentulotuessa tulee olla </a:t>
            </a:r>
            <a:r>
              <a:rPr lang="fi-FI" sz="3600" b="0" u="sng" dirty="0"/>
              <a:t>moniammatillinen yhteistyö </a:t>
            </a:r>
            <a:r>
              <a:rPr lang="fi-FI" sz="3600" b="0" dirty="0"/>
              <a:t>Kelan ja kuntien välillä sekä sellaiset toimintakäytännöt, jotka tukevat toimeentulotukea saavan itsenäistä suoriutumista ja ehkäisevät syrjäytymistä.</a:t>
            </a:r>
            <a:endParaRPr lang="fi-FI" sz="2800" b="0" dirty="0"/>
          </a:p>
          <a:p>
            <a:pPr marL="811212" lvl="1" indent="-285750"/>
            <a:endParaRPr lang="fi-FI" sz="2800" b="0" dirty="0"/>
          </a:p>
        </p:txBody>
      </p:sp>
    </p:spTree>
    <p:extLst>
      <p:ext uri="{BB962C8B-B14F-4D97-AF65-F5344CB8AC3E}">
        <p14:creationId xmlns:p14="http://schemas.microsoft.com/office/powerpoint/2010/main" val="1084001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647D95-AFB5-47DC-8816-3AE8E8173996}"/>
              </a:ext>
            </a:extLst>
          </p:cNvPr>
          <p:cNvSpPr>
            <a:spLocks noGrp="1"/>
          </p:cNvSpPr>
          <p:nvPr>
            <p:ph type="title"/>
          </p:nvPr>
        </p:nvSpPr>
        <p:spPr>
          <a:xfrm>
            <a:off x="720724" y="519026"/>
            <a:ext cx="9694662" cy="1008000"/>
          </a:xfrm>
        </p:spPr>
        <p:txBody>
          <a:bodyPr anchor="ctr">
            <a:normAutofit/>
          </a:bodyPr>
          <a:lstStyle/>
          <a:p>
            <a:r>
              <a:rPr lang="fi-FI" dirty="0"/>
              <a:t>Yhteystiedot</a:t>
            </a:r>
          </a:p>
        </p:txBody>
      </p:sp>
      <p:sp>
        <p:nvSpPr>
          <p:cNvPr id="3" name="Sisällön paikkamerkki 2">
            <a:extLst>
              <a:ext uri="{FF2B5EF4-FFF2-40B4-BE49-F238E27FC236}">
                <a16:creationId xmlns:a16="http://schemas.microsoft.com/office/drawing/2014/main" id="{58D3A6F1-C389-4664-9510-28D81E7B3AD2}"/>
              </a:ext>
            </a:extLst>
          </p:cNvPr>
          <p:cNvSpPr>
            <a:spLocks noGrp="1"/>
          </p:cNvSpPr>
          <p:nvPr>
            <p:ph sz="quarter" idx="13"/>
          </p:nvPr>
        </p:nvSpPr>
        <p:spPr>
          <a:xfrm>
            <a:off x="720724" y="1868556"/>
            <a:ext cx="5226852" cy="4287443"/>
          </a:xfrm>
        </p:spPr>
        <p:txBody>
          <a:bodyPr>
            <a:normAutofit/>
          </a:bodyPr>
          <a:lstStyle/>
          <a:p>
            <a:r>
              <a:rPr lang="fi-FI" sz="2400" b="1" i="0" dirty="0">
                <a:effectLst/>
              </a:rPr>
              <a:t>Minna Kivipelto</a:t>
            </a:r>
            <a:r>
              <a:rPr lang="fi-FI" sz="2400" b="0" i="0" dirty="0">
                <a:effectLst/>
              </a:rPr>
              <a:t> </a:t>
            </a:r>
            <a:br>
              <a:rPr lang="fi-FI" sz="2400" b="0" i="0" dirty="0">
                <a:effectLst/>
              </a:rPr>
            </a:br>
            <a:r>
              <a:rPr lang="fi-FI" sz="2400" b="0" i="0" dirty="0">
                <a:effectLst/>
              </a:rPr>
              <a:t>YTT, </a:t>
            </a:r>
            <a:r>
              <a:rPr lang="fi-FI" sz="2400" b="0" i="0" dirty="0" err="1">
                <a:effectLst/>
              </a:rPr>
              <a:t>dos</a:t>
            </a:r>
            <a:r>
              <a:rPr lang="fi-FI" sz="2400" b="0" i="0" dirty="0">
                <a:effectLst/>
              </a:rPr>
              <a:t>., tutkimuspäällikkö</a:t>
            </a:r>
            <a:br>
              <a:rPr lang="fi-FI" sz="2400" b="0" i="0" dirty="0">
                <a:effectLst/>
              </a:rPr>
            </a:br>
            <a:r>
              <a:rPr lang="fi-FI" sz="2400" b="0" i="0" dirty="0">
                <a:effectLst/>
              </a:rPr>
              <a:t>Terveyden ja hyvinvoinnin laitos</a:t>
            </a:r>
            <a:br>
              <a:rPr lang="fi-FI" sz="2400" b="0" i="0" dirty="0">
                <a:effectLst/>
              </a:rPr>
            </a:br>
            <a:r>
              <a:rPr lang="fi-FI" sz="2400" b="0" i="0" dirty="0">
                <a:effectLst/>
              </a:rPr>
              <a:t>029 524 7760</a:t>
            </a:r>
            <a:br>
              <a:rPr lang="fi-FI" sz="2400" b="0" i="0" dirty="0">
                <a:effectLst/>
              </a:rPr>
            </a:br>
            <a:r>
              <a:rPr lang="fi-FI" sz="2400" b="0" i="0" dirty="0">
                <a:effectLst/>
              </a:rPr>
              <a:t>etunimi.sukunimi@thl.fi</a:t>
            </a:r>
          </a:p>
          <a:p>
            <a:endParaRPr lang="fi-FI" dirty="0"/>
          </a:p>
        </p:txBody>
      </p:sp>
      <p:pic>
        <p:nvPicPr>
          <p:cNvPr id="12" name="Kuvan paikkamerkki 11" descr="Kuva, joka sisältää kohteen ulko, rakennus, tie, katu&#10;&#10;Kuvaus luotu automaattisesti">
            <a:extLst>
              <a:ext uri="{FF2B5EF4-FFF2-40B4-BE49-F238E27FC236}">
                <a16:creationId xmlns:a16="http://schemas.microsoft.com/office/drawing/2014/main" id="{7FA169FA-5395-4AD3-AB0F-78F927023DF0}"/>
              </a:ext>
            </a:extLst>
          </p:cNvPr>
          <p:cNvPicPr>
            <a:picLocks noGrp="1" noChangeAspect="1"/>
          </p:cNvPicPr>
          <p:nvPr>
            <p:ph type="pic" sz="quarter" idx="17"/>
          </p:nvPr>
        </p:nvPicPr>
        <p:blipFill rotWithShape="1">
          <a:blip r:embed="rId2"/>
          <a:srcRect l="19892" r="13416" b="1"/>
          <a:stretch/>
        </p:blipFill>
        <p:spPr>
          <a:xfrm>
            <a:off x="6369269" y="1941410"/>
            <a:ext cx="3752890" cy="3756127"/>
          </a:xfrm>
          <a:noFill/>
        </p:spPr>
      </p:pic>
      <p:sp>
        <p:nvSpPr>
          <p:cNvPr id="6" name="Dian numeron paikkamerkki 5">
            <a:extLst>
              <a:ext uri="{FF2B5EF4-FFF2-40B4-BE49-F238E27FC236}">
                <a16:creationId xmlns:a16="http://schemas.microsoft.com/office/drawing/2014/main" id="{85C86AF7-BCFC-4C17-BD61-DD0923930E1C}"/>
              </a:ext>
            </a:extLst>
          </p:cNvPr>
          <p:cNvSpPr>
            <a:spLocks noGrp="1"/>
          </p:cNvSpPr>
          <p:nvPr>
            <p:ph type="sldNum" sz="quarter" idx="16"/>
          </p:nvPr>
        </p:nvSpPr>
        <p:spPr>
          <a:xfrm>
            <a:off x="7331156" y="6238945"/>
            <a:ext cx="511629" cy="360000"/>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82CC271-BBF5-3F46-90AE-792A663E0CF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965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400275" y="3226897"/>
            <a:ext cx="6564312" cy="1500187"/>
          </a:xfrm>
        </p:spPr>
        <p:txBody>
          <a:bodyPr>
            <a:normAutofit/>
          </a:bodyPr>
          <a:lstStyle/>
          <a:p>
            <a:r>
              <a:rPr lang="fi-FI" dirty="0" smtClean="0"/>
              <a:t>Kommenttipuheenvuoro</a:t>
            </a:r>
          </a:p>
        </p:txBody>
      </p:sp>
      <p:sp>
        <p:nvSpPr>
          <p:cNvPr id="3" name="Tekstin paikkamerkki 2"/>
          <p:cNvSpPr>
            <a:spLocks noGrp="1"/>
          </p:cNvSpPr>
          <p:nvPr>
            <p:ph type="body" sz="quarter" idx="13"/>
          </p:nvPr>
        </p:nvSpPr>
        <p:spPr>
          <a:xfrm>
            <a:off x="400275" y="4854678"/>
            <a:ext cx="7727726" cy="1252537"/>
          </a:xfrm>
        </p:spPr>
        <p:txBody>
          <a:bodyPr/>
          <a:lstStyle/>
          <a:p>
            <a:r>
              <a:rPr lang="fi-FI" sz="3600" dirty="0" smtClean="0"/>
              <a:t>Johtava lakimies Petri Lemettinen KELA</a:t>
            </a:r>
            <a:endParaRPr lang="fi-FI" sz="3600" dirty="0"/>
          </a:p>
          <a:p>
            <a:endParaRPr lang="fi-FI" dirty="0"/>
          </a:p>
        </p:txBody>
      </p:sp>
    </p:spTree>
    <p:extLst>
      <p:ext uri="{BB962C8B-B14F-4D97-AF65-F5344CB8AC3E}">
        <p14:creationId xmlns:p14="http://schemas.microsoft.com/office/powerpoint/2010/main" val="28714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pPr lvl="0">
              <a:lnSpc>
                <a:spcPct val="100000"/>
              </a:lnSpc>
              <a:spcBef>
                <a:spcPts val="0"/>
              </a:spcBef>
              <a:spcAft>
                <a:spcPts val="533"/>
              </a:spcAft>
              <a:buClr>
                <a:srgbClr val="006F84"/>
              </a:buClr>
            </a:pPr>
            <a:r>
              <a:rPr lang="fi-FI" sz="4000" dirty="0" smtClean="0"/>
              <a:t>Toimeentulotuen kehittäminen</a:t>
            </a:r>
            <a:br>
              <a:rPr lang="fi-FI" sz="4000" dirty="0" smtClean="0"/>
            </a:br>
            <a:r>
              <a:rPr lang="fi-FI" sz="3200" dirty="0" smtClean="0"/>
              <a:t>Yhteistyö ja -asiakkuus</a:t>
            </a:r>
            <a:r>
              <a:rPr lang="fi-FI" sz="3200" dirty="0"/>
              <a:t/>
            </a:r>
            <a:br>
              <a:rPr lang="fi-FI" sz="3200" dirty="0"/>
            </a:br>
            <a:endParaRPr lang="fi-FI" sz="3200" dirty="0"/>
          </a:p>
        </p:txBody>
      </p:sp>
    </p:spTree>
    <p:extLst>
      <p:ext uri="{BB962C8B-B14F-4D97-AF65-F5344CB8AC3E}">
        <p14:creationId xmlns:p14="http://schemas.microsoft.com/office/powerpoint/2010/main" val="2444451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Kelan </a:t>
            </a:r>
            <a:r>
              <a:rPr lang="fi-FI" dirty="0" smtClean="0"/>
              <a:t>päätavoitteet </a:t>
            </a:r>
            <a:r>
              <a:rPr lang="fi-FI" dirty="0"/>
              <a:t>toimeentulotukilakia uudistettaessa</a:t>
            </a:r>
          </a:p>
        </p:txBody>
      </p:sp>
      <p:sp>
        <p:nvSpPr>
          <p:cNvPr id="3" name="Sisällön paikkamerkki 2"/>
          <p:cNvSpPr>
            <a:spLocks noGrp="1"/>
          </p:cNvSpPr>
          <p:nvPr>
            <p:ph idx="1"/>
          </p:nvPr>
        </p:nvSpPr>
        <p:spPr/>
        <p:txBody>
          <a:bodyPr/>
          <a:lstStyle/>
          <a:p>
            <a:r>
              <a:rPr lang="fi-FI" dirty="0"/>
              <a:t>Kokonaisuudistuksen tarve toimeenpanon selkeyttämiseksi ja </a:t>
            </a:r>
            <a:r>
              <a:rPr lang="fi-FI" dirty="0" smtClean="0"/>
              <a:t>yksinkertaistamiseksi</a:t>
            </a:r>
          </a:p>
          <a:p>
            <a:r>
              <a:rPr lang="fi-FI" dirty="0"/>
              <a:t>Asiakkaille tulisi voida jatkossa tarjota Kelasta kerralla se tuen osa, johon ei liity sosiaalihuollon palveluja </a:t>
            </a:r>
            <a:endParaRPr lang="fi-FI" dirty="0" smtClean="0"/>
          </a:p>
          <a:p>
            <a:r>
              <a:rPr lang="fi-FI" b="1" dirty="0" smtClean="0"/>
              <a:t>Asiakkaiden asioiden kokonaisvaltainen hoitaminen</a:t>
            </a:r>
            <a:endParaRPr lang="fi-FI" b="1" dirty="0"/>
          </a:p>
          <a:p>
            <a:r>
              <a:rPr lang="fi-FI" b="1" dirty="0" smtClean="0"/>
              <a:t>Haavoittuvimmassa </a:t>
            </a:r>
            <a:r>
              <a:rPr lang="fi-FI" b="1" dirty="0"/>
              <a:t>asemassa olevien asiakkaiden tunnistaminen, jotta asiakkaiden tarpeisiin voidaan vastata nykyistä paremmin</a:t>
            </a:r>
          </a:p>
          <a:p>
            <a:r>
              <a:rPr lang="fi-FI" b="1" dirty="0" smtClean="0"/>
              <a:t>Yhteisen </a:t>
            </a:r>
            <a:r>
              <a:rPr lang="fi-FI" b="1" dirty="0"/>
              <a:t>asiakkaan henkilökohtaisen tukemisen ja viranomaisten välisen yhteisasiakkuuden mahdollistaminen </a:t>
            </a:r>
          </a:p>
        </p:txBody>
      </p:sp>
      <p:sp>
        <p:nvSpPr>
          <p:cNvPr id="4" name="Päivämäärän paikkamerkki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864E46B8-A670-41B8-90F9-2FC6FC877FA2}" type="datetime1">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27.4.2022</a:t>
            </a:fld>
            <a:endParaRPr kumimoji="0" lang="fi-FI" sz="1500" b="0" i="0" u="none" strike="noStrike" kern="1200" cap="none" spc="0" normalizeH="0" baseline="0" noProof="0">
              <a:ln>
                <a:noFill/>
              </a:ln>
              <a:solidFill>
                <a:srgbClr val="003580"/>
              </a:solidFill>
              <a:effectLst/>
              <a:uLnTx/>
              <a:uFillTx/>
              <a:latin typeface="Segoe UI Semilight"/>
              <a:ea typeface="+mn-ea"/>
              <a:cs typeface="+mn-cs"/>
            </a:endParaRPr>
          </a:p>
        </p:txBody>
      </p:sp>
      <p:sp>
        <p:nvSpPr>
          <p:cNvPr id="6" name="Dian numeron paikkamerkki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E38D8271-015E-4BD9-B1A3-A057F5E8F4AB}" type="slidenum">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43</a:t>
            </a:fld>
            <a:endParaRPr kumimoji="0" lang="fi-FI" sz="1500" b="0" i="0" u="none" strike="noStrike" kern="1200" cap="none" spc="0" normalizeH="0" baseline="0" noProof="0">
              <a:ln>
                <a:noFill/>
              </a:ln>
              <a:solidFill>
                <a:srgbClr val="003580"/>
              </a:solidFill>
              <a:effectLst/>
              <a:uLnTx/>
              <a:uFillTx/>
              <a:latin typeface="Segoe UI Semilight"/>
              <a:ea typeface="+mn-ea"/>
              <a:cs typeface="+mn-cs"/>
            </a:endParaRPr>
          </a:p>
        </p:txBody>
      </p:sp>
    </p:spTree>
    <p:extLst>
      <p:ext uri="{BB962C8B-B14F-4D97-AF65-F5344CB8AC3E}">
        <p14:creationId xmlns:p14="http://schemas.microsoft.com/office/powerpoint/2010/main" val="3685004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4725" y="836712"/>
            <a:ext cx="10332000" cy="861391"/>
          </a:xfrm>
        </p:spPr>
        <p:txBody>
          <a:bodyPr>
            <a:normAutofit fontScale="90000"/>
          </a:bodyPr>
          <a:lstStyle/>
          <a:p>
            <a:r>
              <a:rPr lang="fi-FI" dirty="0" smtClean="0"/>
              <a:t>Haavoittuvimmassa </a:t>
            </a:r>
            <a:r>
              <a:rPr lang="fi-FI" dirty="0"/>
              <a:t>asemassa </a:t>
            </a:r>
            <a:r>
              <a:rPr lang="fi-FI" dirty="0" smtClean="0"/>
              <a:t>olevat asiakkaat – onko heitä? </a:t>
            </a:r>
            <a:endParaRPr lang="fi-FI" dirty="0"/>
          </a:p>
        </p:txBody>
      </p:sp>
      <p:sp>
        <p:nvSpPr>
          <p:cNvPr id="3" name="Sisällön paikkamerkki 2"/>
          <p:cNvSpPr>
            <a:spLocks noGrp="1"/>
          </p:cNvSpPr>
          <p:nvPr>
            <p:ph idx="1"/>
          </p:nvPr>
        </p:nvSpPr>
        <p:spPr>
          <a:xfrm>
            <a:off x="935998" y="1820487"/>
            <a:ext cx="10332000" cy="4047513"/>
          </a:xfrm>
        </p:spPr>
        <p:txBody>
          <a:bodyPr/>
          <a:lstStyle/>
          <a:p>
            <a:r>
              <a:rPr lang="fi-FI" b="1" dirty="0" smtClean="0"/>
              <a:t>Etuuksien </a:t>
            </a:r>
            <a:r>
              <a:rPr lang="fi-FI" b="1" dirty="0"/>
              <a:t>ja palveluiden yhtäaikainen käyttö yleistä</a:t>
            </a:r>
          </a:p>
          <a:p>
            <a:pPr marL="359991" lvl="1" indent="0">
              <a:buNone/>
            </a:pPr>
            <a:r>
              <a:rPr lang="fi-FI" i="1" dirty="0" smtClean="0"/>
              <a:t>”Kiinnostavaa </a:t>
            </a:r>
            <a:r>
              <a:rPr lang="fi-FI" i="1" dirty="0"/>
              <a:t>tietoa sosiaaliturvajärjestelmän kehittäjille on myös se, että perustoimeentulotuen saajista lähes 30 prosenttia käytti vuonna 2018 sosiaalihuollon palveluita. </a:t>
            </a:r>
            <a:r>
              <a:rPr lang="fi-FI" i="1" dirty="0" smtClean="0">
                <a:hlinkClick r:id="rId3"/>
              </a:rPr>
              <a:t>https</a:t>
            </a:r>
            <a:r>
              <a:rPr lang="fi-FI" i="1" dirty="0">
                <a:hlinkClick r:id="rId3"/>
              </a:rPr>
              <a:t>://</a:t>
            </a:r>
            <a:r>
              <a:rPr lang="fi-FI" i="1" dirty="0" smtClean="0">
                <a:hlinkClick r:id="rId3"/>
              </a:rPr>
              <a:t>tutkimusblogi.kela.fi/arkisto/6201</a:t>
            </a:r>
            <a:endParaRPr lang="fi-FI" i="1" dirty="0" smtClean="0"/>
          </a:p>
          <a:p>
            <a:r>
              <a:rPr lang="fi-FI" dirty="0" smtClean="0"/>
              <a:t>Kelan etuuksien saajista noin 7 % kuluu asiakasryhmiin, joilla henkilökohtaisen tuen ja palvelujen tarve on suuri. Heidän asiointinsa muodostivat yli 50 % Kelan puhelin ja asiakaspalvelun käyttämästä ajasta.</a:t>
            </a:r>
          </a:p>
          <a:p>
            <a:r>
              <a:rPr lang="fi-FI" dirty="0" smtClean="0"/>
              <a:t>Kela teki sosiaalihuollon ilmoituksia vuosina 2017-2021 noin 75.000 kpl ja noin 51.000 asiakkaasta.</a:t>
            </a:r>
          </a:p>
          <a:p>
            <a:endParaRPr lang="fi-FI" dirty="0"/>
          </a:p>
        </p:txBody>
      </p:sp>
      <p:sp>
        <p:nvSpPr>
          <p:cNvPr id="4" name="Päivämäärän paikkamerkki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864E46B8-A670-41B8-90F9-2FC6FC877FA2}" type="datetime1">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27.4.2022</a:t>
            </a:fld>
            <a:endParaRPr kumimoji="0" lang="fi-FI" sz="1500" b="0" i="0" u="none" strike="noStrike" kern="1200" cap="none" spc="0" normalizeH="0" baseline="0" noProof="0">
              <a:ln>
                <a:noFill/>
              </a:ln>
              <a:solidFill>
                <a:srgbClr val="003580"/>
              </a:solidFill>
              <a:effectLst/>
              <a:uLnTx/>
              <a:uFillTx/>
              <a:latin typeface="Segoe UI Semilight"/>
              <a:ea typeface="+mn-ea"/>
              <a:cs typeface="+mn-cs"/>
            </a:endParaRPr>
          </a:p>
        </p:txBody>
      </p:sp>
      <p:sp>
        <p:nvSpPr>
          <p:cNvPr id="6" name="Dian numeron paikkamerkki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E38D8271-015E-4BD9-B1A3-A057F5E8F4AB}" type="slidenum">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44</a:t>
            </a:fld>
            <a:endParaRPr kumimoji="0" lang="fi-FI" sz="1500" b="0" i="0" u="none" strike="noStrike" kern="1200" cap="none" spc="0" normalizeH="0" baseline="0" noProof="0">
              <a:ln>
                <a:noFill/>
              </a:ln>
              <a:solidFill>
                <a:srgbClr val="003580"/>
              </a:solidFill>
              <a:effectLst/>
              <a:uLnTx/>
              <a:uFillTx/>
              <a:latin typeface="Segoe UI Semilight"/>
              <a:ea typeface="+mn-ea"/>
              <a:cs typeface="+mn-cs"/>
            </a:endParaRPr>
          </a:p>
        </p:txBody>
      </p:sp>
    </p:spTree>
    <p:extLst>
      <p:ext uri="{BB962C8B-B14F-4D97-AF65-F5344CB8AC3E}">
        <p14:creationId xmlns:p14="http://schemas.microsoft.com/office/powerpoint/2010/main" val="2457847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29889" y="764704"/>
            <a:ext cx="10332000" cy="1008000"/>
          </a:xfrm>
        </p:spPr>
        <p:txBody>
          <a:bodyPr>
            <a:normAutofit fontScale="90000"/>
          </a:bodyPr>
          <a:lstStyle/>
          <a:p>
            <a:r>
              <a:rPr lang="fi-FI" dirty="0"/>
              <a:t>Yhteisen asiakkaan henkilökohtaisen tukemisen ja viranomaisten välisen yhteisasiakkuuden mahdollistaminen </a:t>
            </a:r>
          </a:p>
        </p:txBody>
      </p:sp>
      <p:sp>
        <p:nvSpPr>
          <p:cNvPr id="3" name="Sisällön paikkamerkki 2"/>
          <p:cNvSpPr>
            <a:spLocks noGrp="1"/>
          </p:cNvSpPr>
          <p:nvPr>
            <p:ph idx="1"/>
          </p:nvPr>
        </p:nvSpPr>
        <p:spPr>
          <a:xfrm>
            <a:off x="935999" y="2161441"/>
            <a:ext cx="10332000" cy="4167192"/>
          </a:xfrm>
        </p:spPr>
        <p:txBody>
          <a:bodyPr/>
          <a:lstStyle/>
          <a:p>
            <a:r>
              <a:rPr lang="fi-FI" dirty="0"/>
              <a:t>Selkeä lakiperusta </a:t>
            </a:r>
            <a:r>
              <a:rPr lang="fi-FI" b="1" dirty="0"/>
              <a:t>tietojen saatavuuden </a:t>
            </a:r>
            <a:r>
              <a:rPr lang="fi-FI" dirty="0" smtClean="0"/>
              <a:t>ja </a:t>
            </a:r>
            <a:r>
              <a:rPr lang="fi-FI" b="1" dirty="0"/>
              <a:t>viranomaisten yhteistyön mahdollistamiseksi, jota tarvittaessa voisi täydentää </a:t>
            </a:r>
            <a:r>
              <a:rPr lang="fi-FI" dirty="0"/>
              <a:t>suostumusperusteisella menettelyllä</a:t>
            </a:r>
          </a:p>
          <a:p>
            <a:pPr lvl="1"/>
            <a:r>
              <a:rPr lang="fi-FI" dirty="0"/>
              <a:t>Asiakkaan asiointiprosessin alkuvaiheessa yhteistyö näyttäytyy kuntien tukena Kelalle palvelutarpeen tarpeen tunnistamisessa ja tarjolla olevien palvelujen tunnistamisessa</a:t>
            </a:r>
          </a:p>
          <a:p>
            <a:pPr lvl="1"/>
            <a:r>
              <a:rPr lang="fi-FI" dirty="0"/>
              <a:t>Jos asiakkaalla on tarve sosiaalihuollon palveluille, hyödyt välittyvät myös kuntaan, kun Kela ohjaa kuntiin oikea asiakkaat </a:t>
            </a:r>
          </a:p>
          <a:p>
            <a:pPr lvl="1"/>
            <a:r>
              <a:rPr lang="fi-FI" dirty="0"/>
              <a:t>Sosiaalityö helpottuu, kun Kelan etuudet on yhteistyössä asiakkaan ja sosiaalihuollon toimijoiden </a:t>
            </a:r>
            <a:r>
              <a:rPr lang="fi-FI" dirty="0" smtClean="0"/>
              <a:t>kanssa </a:t>
            </a:r>
            <a:r>
              <a:rPr lang="fi-FI" dirty="0"/>
              <a:t>jo selvitetty </a:t>
            </a:r>
          </a:p>
          <a:p>
            <a:pPr lvl="1"/>
            <a:r>
              <a:rPr lang="fi-FI" dirty="0" smtClean="0"/>
              <a:t>Ennen kaikkea </a:t>
            </a:r>
            <a:r>
              <a:rPr lang="fi-FI" dirty="0"/>
              <a:t>a</a:t>
            </a:r>
            <a:r>
              <a:rPr lang="fi-FI" dirty="0" smtClean="0"/>
              <a:t>siakas </a:t>
            </a:r>
            <a:r>
              <a:rPr lang="fi-FI" dirty="0"/>
              <a:t>hyötyy prosessin jokaisessa vaiheessa</a:t>
            </a:r>
          </a:p>
          <a:p>
            <a:pPr lvl="1"/>
            <a:endParaRPr lang="fi-FI" dirty="0"/>
          </a:p>
          <a:p>
            <a:pPr lvl="1"/>
            <a:endParaRPr lang="fi-FI" dirty="0"/>
          </a:p>
        </p:txBody>
      </p:sp>
      <p:sp>
        <p:nvSpPr>
          <p:cNvPr id="4" name="Päivämäärän paikkamerkki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864E46B8-A670-41B8-90F9-2FC6FC877FA2}" type="datetime1">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27.4.2022</a:t>
            </a:fld>
            <a:endParaRPr kumimoji="0" lang="fi-FI" sz="1500" b="0" i="0" u="none" strike="noStrike" kern="1200" cap="none" spc="0" normalizeH="0" baseline="0" noProof="0" dirty="0">
              <a:ln>
                <a:noFill/>
              </a:ln>
              <a:solidFill>
                <a:srgbClr val="003580"/>
              </a:solidFill>
              <a:effectLst/>
              <a:uLnTx/>
              <a:uFillTx/>
              <a:latin typeface="Segoe UI Semilight"/>
              <a:ea typeface="+mn-ea"/>
              <a:cs typeface="+mn-cs"/>
            </a:endParaRPr>
          </a:p>
        </p:txBody>
      </p:sp>
      <p:sp>
        <p:nvSpPr>
          <p:cNvPr id="6" name="Dian numeron paikkamerkki 5"/>
          <p:cNvSpPr>
            <a:spLocks noGrp="1"/>
          </p:cNvSpPr>
          <p:nvPr>
            <p:ph type="sldNum" sz="quarter" idx="12"/>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E38D8271-015E-4BD9-B1A3-A057F5E8F4AB}" type="slidenum">
              <a:rPr kumimoji="0" lang="fi-FI" sz="1500" b="0" i="0" u="none" strike="noStrike" kern="1200" cap="none" spc="0" normalizeH="0" baseline="0" noProof="0" smtClean="0">
                <a:ln>
                  <a:noFill/>
                </a:ln>
                <a:solidFill>
                  <a:srgbClr val="003580"/>
                </a:solidFill>
                <a:effectLst/>
                <a:uLnTx/>
                <a:uFillTx/>
                <a:latin typeface="Segoe UI Semilight"/>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45</a:t>
            </a:fld>
            <a:endParaRPr kumimoji="0" lang="fi-FI" sz="1500" b="0" i="0" u="none" strike="noStrike" kern="1200" cap="none" spc="0" normalizeH="0" baseline="0" noProof="0">
              <a:ln>
                <a:noFill/>
              </a:ln>
              <a:solidFill>
                <a:srgbClr val="003580"/>
              </a:solidFill>
              <a:effectLst/>
              <a:uLnTx/>
              <a:uFillTx/>
              <a:latin typeface="Segoe UI Semilight"/>
              <a:ea typeface="+mn-ea"/>
              <a:cs typeface="+mn-cs"/>
            </a:endParaRPr>
          </a:p>
        </p:txBody>
      </p:sp>
    </p:spTree>
    <p:extLst>
      <p:ext uri="{BB962C8B-B14F-4D97-AF65-F5344CB8AC3E}">
        <p14:creationId xmlns:p14="http://schemas.microsoft.com/office/powerpoint/2010/main" val="3333484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t>Yhteisen asiakkaan henkilökohtaisen tukemisen ja viranomaisten välisen yhteisasiakkuuden mahdollistaminen </a:t>
            </a:r>
          </a:p>
        </p:txBody>
      </p:sp>
      <p:sp>
        <p:nvSpPr>
          <p:cNvPr id="3" name="Sisällön paikkamerkki 2"/>
          <p:cNvSpPr>
            <a:spLocks noGrp="1"/>
          </p:cNvSpPr>
          <p:nvPr>
            <p:ph idx="1"/>
          </p:nvPr>
        </p:nvSpPr>
        <p:spPr>
          <a:xfrm>
            <a:off x="935998" y="1692000"/>
            <a:ext cx="10332000" cy="4166933"/>
          </a:xfrm>
        </p:spPr>
        <p:txBody>
          <a:bodyPr/>
          <a:lstStyle/>
          <a:p>
            <a:r>
              <a:rPr lang="fi-FI" dirty="0"/>
              <a:t>4 </a:t>
            </a:r>
            <a:r>
              <a:rPr lang="fi-FI" dirty="0" smtClean="0"/>
              <a:t>§ Kansaneläkelaitoksen </a:t>
            </a:r>
            <a:r>
              <a:rPr lang="fi-FI" dirty="0"/>
              <a:t>ja </a:t>
            </a:r>
            <a:r>
              <a:rPr lang="fi-FI" dirty="0" smtClean="0"/>
              <a:t>hyvinvointialueen </a:t>
            </a:r>
            <a:r>
              <a:rPr lang="fi-FI" dirty="0"/>
              <a:t>tulee tehdä yhteistyötä toimeentulotuen tarkoituksen toteuttamiseksi </a:t>
            </a:r>
            <a:endParaRPr lang="fi-FI" dirty="0" smtClean="0"/>
          </a:p>
          <a:p>
            <a:r>
              <a:rPr lang="fi-FI" dirty="0" smtClean="0"/>
              <a:t>14 </a:t>
            </a:r>
            <a:r>
              <a:rPr lang="fi-FI" dirty="0"/>
              <a:t>d § Kansaneläkelaitos ja hyvinvointialue voivat tavata asiakasta myös yhdessä. Asiakkaalla on myös oikeus pyytää mahdollisuutta yhteiseen </a:t>
            </a:r>
            <a:r>
              <a:rPr lang="fi-FI" dirty="0" smtClean="0"/>
              <a:t>tapaamiseen</a:t>
            </a:r>
          </a:p>
          <a:p>
            <a:r>
              <a:rPr lang="fi-FI" dirty="0" smtClean="0"/>
              <a:t>14 </a:t>
            </a:r>
            <a:r>
              <a:rPr lang="fi-FI" dirty="0"/>
              <a:t>e § Kansaneläkelaitoksen ja hyvinvointialueen tulee tehdä asiakkaan asiassa yhteistyötä </a:t>
            </a:r>
            <a:r>
              <a:rPr lang="fi-FI" dirty="0" smtClean="0"/>
              <a:t>toimeentulotukilain </a:t>
            </a:r>
            <a:r>
              <a:rPr lang="fi-FI" dirty="0"/>
              <a:t>tavoitteiden toteuttamiseksi kukin omalla toimialallaan. </a:t>
            </a:r>
            <a:endParaRPr lang="fi-FI" dirty="0" smtClean="0"/>
          </a:p>
          <a:p>
            <a:r>
              <a:rPr lang="fi-FI" dirty="0" smtClean="0"/>
              <a:t>15 § Hyvinvointialueen </a:t>
            </a:r>
            <a:r>
              <a:rPr lang="fi-FI" dirty="0"/>
              <a:t>sosiaalihuolto voi antaa asiakkaastaan lausunnon Kansaneläkelaitokselle perustoimeentulotukiasian käsittelyä varten. </a:t>
            </a:r>
          </a:p>
        </p:txBody>
      </p:sp>
    </p:spTree>
    <p:extLst>
      <p:ext uri="{BB962C8B-B14F-4D97-AF65-F5344CB8AC3E}">
        <p14:creationId xmlns:p14="http://schemas.microsoft.com/office/powerpoint/2010/main" val="4266778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400275" y="3226897"/>
            <a:ext cx="6564312" cy="1500187"/>
          </a:xfrm>
        </p:spPr>
        <p:txBody>
          <a:bodyPr>
            <a:normAutofit/>
          </a:bodyPr>
          <a:lstStyle/>
          <a:p>
            <a:r>
              <a:rPr lang="fi-FI" dirty="0" smtClean="0"/>
              <a:t>Kommenttipuheenvuoro</a:t>
            </a:r>
          </a:p>
        </p:txBody>
      </p:sp>
      <p:sp>
        <p:nvSpPr>
          <p:cNvPr id="3" name="Tekstin paikkamerkki 2"/>
          <p:cNvSpPr>
            <a:spLocks noGrp="1"/>
          </p:cNvSpPr>
          <p:nvPr>
            <p:ph type="body" sz="quarter" idx="13"/>
          </p:nvPr>
        </p:nvSpPr>
        <p:spPr>
          <a:xfrm>
            <a:off x="400275" y="4854678"/>
            <a:ext cx="7727726" cy="1252537"/>
          </a:xfrm>
        </p:spPr>
        <p:txBody>
          <a:bodyPr/>
          <a:lstStyle/>
          <a:p>
            <a:r>
              <a:rPr lang="fi-FI" sz="3600" dirty="0" smtClean="0"/>
              <a:t>Aikuissosiaalityön päällikkö Anne Qvist</a:t>
            </a:r>
          </a:p>
          <a:p>
            <a:r>
              <a:rPr lang="fi-FI" sz="3600" dirty="0" smtClean="0"/>
              <a:t>Helsingin kaupunki</a:t>
            </a:r>
            <a:endParaRPr lang="fi-FI" sz="3600" dirty="0"/>
          </a:p>
          <a:p>
            <a:endParaRPr lang="fi-FI" dirty="0"/>
          </a:p>
        </p:txBody>
      </p:sp>
    </p:spTree>
    <p:extLst>
      <p:ext uri="{BB962C8B-B14F-4D97-AF65-F5344CB8AC3E}">
        <p14:creationId xmlns:p14="http://schemas.microsoft.com/office/powerpoint/2010/main" val="1261342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408563" y="457200"/>
            <a:ext cx="11034500" cy="2071991"/>
          </a:xfrm>
        </p:spPr>
        <p:txBody>
          <a:bodyPr/>
          <a:lstStyle/>
          <a:p>
            <a:r>
              <a:rPr lang="fi-FI" sz="3200" dirty="0" smtClean="0"/>
              <a:t>Toimeentulotukilain uudistus</a:t>
            </a:r>
            <a:br>
              <a:rPr lang="fi-FI" sz="3200" dirty="0" smtClean="0"/>
            </a:br>
            <a:r>
              <a:rPr lang="fi-FI" sz="3200" dirty="0" smtClean="0"/>
              <a:t>Kuulemiset – </a:t>
            </a:r>
            <a:r>
              <a:rPr lang="fi-FI" sz="3200" dirty="0" err="1" smtClean="0"/>
              <a:t>kick</a:t>
            </a:r>
            <a:r>
              <a:rPr lang="fi-FI" sz="3200" dirty="0" smtClean="0"/>
              <a:t> </a:t>
            </a:r>
            <a:r>
              <a:rPr lang="fi-FI" sz="3200" dirty="0" err="1" smtClean="0"/>
              <a:t>off</a:t>
            </a:r>
            <a:r>
              <a:rPr lang="fi-FI" sz="3200" dirty="0" smtClean="0"/>
              <a:t> tilaisuus</a:t>
            </a:r>
            <a:br>
              <a:rPr lang="fi-FI" sz="3200" dirty="0" smtClean="0"/>
            </a:br>
            <a:r>
              <a:rPr lang="fi-FI" sz="3200" dirty="0" smtClean="0"/>
              <a:t>27.4.2022</a:t>
            </a:r>
            <a:br>
              <a:rPr lang="fi-FI" sz="3200" dirty="0" smtClean="0"/>
            </a:br>
            <a:r>
              <a:rPr lang="fi-FI" sz="3600" dirty="0"/>
              <a:t/>
            </a:r>
            <a:br>
              <a:rPr lang="fi-FI" sz="3600" dirty="0"/>
            </a:br>
            <a:r>
              <a:rPr lang="fi-FI" sz="4800" dirty="0" smtClean="0"/>
              <a:t>Kommenttipuheenvuoro: </a:t>
            </a:r>
            <a:r>
              <a:rPr lang="fi-FI" sz="4800" dirty="0"/>
              <a:t/>
            </a:r>
            <a:br>
              <a:rPr lang="fi-FI" sz="4800" dirty="0"/>
            </a:br>
            <a:r>
              <a:rPr lang="fi-FI" sz="4800" dirty="0" smtClean="0"/>
              <a:t>Toimeentulotuki ja sosiaalihuollon palvelut</a:t>
            </a:r>
            <a:br>
              <a:rPr lang="fi-FI" sz="4800" dirty="0" smtClean="0"/>
            </a:br>
            <a:r>
              <a:rPr lang="fi-FI" sz="4800" dirty="0"/>
              <a:t/>
            </a:r>
            <a:br>
              <a:rPr lang="fi-FI" sz="4800" dirty="0"/>
            </a:br>
            <a:endParaRPr lang="fi-FI" sz="4800" dirty="0"/>
          </a:p>
        </p:txBody>
      </p:sp>
      <p:sp>
        <p:nvSpPr>
          <p:cNvPr id="7" name="Tekstin paikkamerkki 6"/>
          <p:cNvSpPr>
            <a:spLocks noGrp="1"/>
          </p:cNvSpPr>
          <p:nvPr>
            <p:ph type="body" sz="quarter" idx="13"/>
          </p:nvPr>
        </p:nvSpPr>
        <p:spPr>
          <a:xfrm>
            <a:off x="447472" y="4693933"/>
            <a:ext cx="10709478" cy="1750423"/>
          </a:xfrm>
        </p:spPr>
        <p:txBody>
          <a:bodyPr/>
          <a:lstStyle/>
          <a:p>
            <a:endParaRPr lang="fi-FI" sz="2400" dirty="0" smtClean="0"/>
          </a:p>
          <a:p>
            <a:r>
              <a:rPr lang="fi-FI" sz="2400" dirty="0" smtClean="0"/>
              <a:t>Anne Qvist</a:t>
            </a:r>
          </a:p>
          <a:p>
            <a:endParaRPr lang="fi-FI" sz="2400" dirty="0" smtClean="0"/>
          </a:p>
        </p:txBody>
      </p:sp>
      <p:sp>
        <p:nvSpPr>
          <p:cNvPr id="5" name="Dian numeron paikkamerkki 4"/>
          <p:cNvSpPr>
            <a:spLocks noGrp="1"/>
          </p:cNvSpPr>
          <p:nvPr>
            <p:ph type="sldNum" sz="quarter" idx="4294967295"/>
          </p:nvPr>
        </p:nvSpPr>
        <p:spPr>
          <a:xfrm>
            <a:off x="10955338" y="6269038"/>
            <a:ext cx="1236662" cy="258762"/>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0A0238-7858-4C5D-9334-38D34ABA26BB}"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i-FI" sz="13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23577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Toimeentulotukilain uudistaminen</a:t>
            </a:r>
            <a:endParaRPr lang="fi-FI" dirty="0"/>
          </a:p>
        </p:txBody>
      </p:sp>
      <p:sp>
        <p:nvSpPr>
          <p:cNvPr id="3" name="Sisällön paikkamerkki 2"/>
          <p:cNvSpPr>
            <a:spLocks noGrp="1"/>
          </p:cNvSpPr>
          <p:nvPr>
            <p:ph idx="1"/>
          </p:nvPr>
        </p:nvSpPr>
        <p:spPr>
          <a:xfrm>
            <a:off x="457200" y="1196975"/>
            <a:ext cx="9731829" cy="4979988"/>
          </a:xfrm>
        </p:spPr>
        <p:txBody>
          <a:bodyPr/>
          <a:lstStyle/>
          <a:p>
            <a:pPr marL="0" indent="0">
              <a:buNone/>
            </a:pPr>
            <a:r>
              <a:rPr lang="fi-FI" dirty="0" smtClean="0"/>
              <a:t>Kommenttipuheenvuoroni lähtökohdat:</a:t>
            </a:r>
          </a:p>
          <a:p>
            <a:pPr marL="457200" lvl="1" indent="0">
              <a:buNone/>
            </a:pPr>
            <a:endParaRPr lang="fi-FI" dirty="0"/>
          </a:p>
          <a:p>
            <a:r>
              <a:rPr lang="fi-FI" dirty="0" smtClean="0"/>
              <a:t>Työkokemukseni Helsingin </a:t>
            </a:r>
            <a:r>
              <a:rPr lang="fi-FI" dirty="0" err="1" smtClean="0"/>
              <a:t>sosiaali</a:t>
            </a:r>
            <a:r>
              <a:rPr lang="fi-FI" dirty="0" smtClean="0"/>
              <a:t>- ja terveystoimialan toimeentulotuen palveluissa ja aikuissosiaalityössä v. 1995 alkaen</a:t>
            </a:r>
          </a:p>
          <a:p>
            <a:pPr lvl="1"/>
            <a:r>
              <a:rPr lang="fi-FI" dirty="0" smtClean="0"/>
              <a:t>Sosiaalityöntekijä, johtava sosiaalityöntekijä, kehittämiskonsultti, toimeentulotuen maksupäällikkö, aikuissosiaalityön päällikkö</a:t>
            </a:r>
          </a:p>
          <a:p>
            <a:pPr marL="0" indent="0">
              <a:buNone/>
            </a:pPr>
            <a:endParaRPr lang="fi-FI" dirty="0" smtClean="0"/>
          </a:p>
          <a:p>
            <a:r>
              <a:rPr lang="fi-FI" dirty="0" smtClean="0"/>
              <a:t>Kela-siirto 1.1.2017; ennen ja jälkeen siirron pääkaupunkiseudun ja Kelan välinen yhteistyö ja useiden työryhmien jäsenyys</a:t>
            </a:r>
          </a:p>
          <a:p>
            <a:endParaRPr lang="fi-FI" dirty="0" smtClean="0"/>
          </a:p>
          <a:p>
            <a:r>
              <a:rPr lang="fi-FI" dirty="0"/>
              <a:t>Toimeentulotukilain uudistamista valmistelleen </a:t>
            </a:r>
            <a:r>
              <a:rPr lang="fi-FI" dirty="0" smtClean="0"/>
              <a:t>työryhmän asiantuntijajäsen 1.6.2020 – 31.5.2021 </a:t>
            </a:r>
            <a:endParaRPr lang="fi-FI" dirty="0"/>
          </a:p>
          <a:p>
            <a:endParaRPr lang="fi-FI" dirty="0"/>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7C0B-DE9C-4AC2-B54E-E80C9DED7B74}"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14488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3674D4E-A4C8-C346-A5A9-FBC2B32FBE31}"/>
              </a:ext>
            </a:extLst>
          </p:cNvPr>
          <p:cNvPicPr>
            <a:picLocks noGrp="1" noChangeAspect="1"/>
          </p:cNvPicPr>
          <p:nvPr>
            <p:ph type="pic" sz="quarter" idx="15"/>
          </p:nvPr>
        </p:nvPicPr>
        <p:blipFill>
          <a:blip r:embed="rId2"/>
          <a:srcRect t="16" b="16"/>
          <a:stretch>
            <a:fillRect/>
          </a:stretch>
        </p:blipFill>
        <p:spPr/>
      </p:pic>
      <p:sp>
        <p:nvSpPr>
          <p:cNvPr id="3" name="Title 2">
            <a:extLst>
              <a:ext uri="{FF2B5EF4-FFF2-40B4-BE49-F238E27FC236}">
                <a16:creationId xmlns:a16="http://schemas.microsoft.com/office/drawing/2014/main" id="{45F8C27F-B241-F04A-A89E-C3221DB5E3D2}"/>
              </a:ext>
            </a:extLst>
          </p:cNvPr>
          <p:cNvSpPr>
            <a:spLocks noGrp="1"/>
          </p:cNvSpPr>
          <p:nvPr>
            <p:ph type="title"/>
          </p:nvPr>
        </p:nvSpPr>
        <p:spPr>
          <a:xfrm>
            <a:off x="546653" y="206906"/>
            <a:ext cx="5765526" cy="1325563"/>
          </a:xfrm>
        </p:spPr>
        <p:txBody>
          <a:bodyPr/>
          <a:lstStyle/>
          <a:p>
            <a:r>
              <a:rPr lang="fi-FI" dirty="0" smtClean="0"/>
              <a:t>Hallitusohjelma</a:t>
            </a:r>
            <a:endParaRPr lang="fi-FI" dirty="0"/>
          </a:p>
        </p:txBody>
      </p:sp>
      <p:sp>
        <p:nvSpPr>
          <p:cNvPr id="4" name="Text Placeholder 3">
            <a:extLst>
              <a:ext uri="{FF2B5EF4-FFF2-40B4-BE49-F238E27FC236}">
                <a16:creationId xmlns:a16="http://schemas.microsoft.com/office/drawing/2014/main" id="{100E3D0F-6CFA-AA4A-AF81-F243B496C465}"/>
              </a:ext>
            </a:extLst>
          </p:cNvPr>
          <p:cNvSpPr>
            <a:spLocks noGrp="1"/>
          </p:cNvSpPr>
          <p:nvPr>
            <p:ph type="body" sz="quarter" idx="13"/>
          </p:nvPr>
        </p:nvSpPr>
        <p:spPr>
          <a:xfrm>
            <a:off x="472760" y="1361742"/>
            <a:ext cx="5765528" cy="4932839"/>
          </a:xfrm>
        </p:spPr>
        <p:txBody>
          <a:bodyPr>
            <a:normAutofit fontScale="77500" lnSpcReduction="20000"/>
          </a:bodyPr>
          <a:lstStyle/>
          <a:p>
            <a:r>
              <a:rPr lang="fi-FI" b="0" dirty="0" smtClean="0"/>
              <a:t>Hallitusohjelmassa </a:t>
            </a:r>
            <a:r>
              <a:rPr lang="fi-FI" b="0" dirty="0"/>
              <a:t>todetaan, että hallitus toteuttaa toimeentulotuen kokonaisuudistuksen, jolla varmistetaan riittävä viimesijaisen toimeentulon turva ja sosiaalista tukea tarvitsevien ihmisten oikea-aikaiset palvelut. </a:t>
            </a:r>
            <a:endParaRPr lang="fi-FI" b="0" dirty="0" smtClean="0"/>
          </a:p>
          <a:p>
            <a:endParaRPr lang="fi-FI" b="0" dirty="0" smtClean="0"/>
          </a:p>
          <a:p>
            <a:r>
              <a:rPr lang="fi-FI" b="0" dirty="0" smtClean="0"/>
              <a:t>Uudistuksella on kytkentä myös hallitusohjelman </a:t>
            </a:r>
            <a:r>
              <a:rPr lang="fi-FI" b="0" dirty="0" err="1" smtClean="0"/>
              <a:t>sosiaali</a:t>
            </a:r>
            <a:r>
              <a:rPr lang="fi-FI" b="0" dirty="0" smtClean="0"/>
              <a:t>- </a:t>
            </a:r>
            <a:r>
              <a:rPr lang="fi-FI" b="0" dirty="0"/>
              <a:t>ja terveydenhuollon rakenteen uudistamiseen ja </a:t>
            </a:r>
            <a:r>
              <a:rPr lang="fi-FI" b="0" dirty="0" err="1"/>
              <a:t>sote</a:t>
            </a:r>
            <a:r>
              <a:rPr lang="fi-FI" b="0" dirty="0"/>
              <a:t>-keskusten </a:t>
            </a:r>
            <a:r>
              <a:rPr lang="fi-FI" b="0" dirty="0" smtClean="0"/>
              <a:t>kehittämisohjelmaan. </a:t>
            </a:r>
          </a:p>
          <a:p>
            <a:pPr marL="0" indent="0">
              <a:buNone/>
            </a:pPr>
            <a:endParaRPr lang="fi-FI" b="0" dirty="0" smtClean="0"/>
          </a:p>
          <a:p>
            <a:r>
              <a:rPr lang="fi-FI" b="0" dirty="0" smtClean="0"/>
              <a:t>Lisäksi sosiaaliturvauudistusta uudistava parlamentaarinen komitea sivuaa työssään toimeentulotukea. Komitean työ jatkuu  seuraavan eduskuntakauden loppuun.</a:t>
            </a:r>
          </a:p>
          <a:p>
            <a:pPr marL="0" indent="0">
              <a:buNone/>
            </a:pPr>
            <a:endParaRPr lang="fi-FI" b="0" dirty="0" smtClean="0"/>
          </a:p>
        </p:txBody>
      </p:sp>
      <p:sp>
        <p:nvSpPr>
          <p:cNvPr id="8" name="Text Placeholder 7">
            <a:extLst>
              <a:ext uri="{FF2B5EF4-FFF2-40B4-BE49-F238E27FC236}">
                <a16:creationId xmlns:a16="http://schemas.microsoft.com/office/drawing/2014/main" id="{75DEC64A-BA95-E14B-97D7-2BD45EA881BF}"/>
              </a:ext>
            </a:extLst>
          </p:cNvPr>
          <p:cNvSpPr>
            <a:spLocks noGrp="1"/>
          </p:cNvSpPr>
          <p:nvPr>
            <p:ph type="body" sz="quarter" idx="14"/>
          </p:nvPr>
        </p:nvSpPr>
        <p:spPr/>
        <p:txBody>
          <a:bodyPr/>
          <a:lstStyle/>
          <a:p>
            <a:endParaRPr lang="fi-FI" dirty="0"/>
          </a:p>
        </p:txBody>
      </p:sp>
    </p:spTree>
    <p:extLst>
      <p:ext uri="{BB962C8B-B14F-4D97-AF65-F5344CB8AC3E}">
        <p14:creationId xmlns:p14="http://schemas.microsoft.com/office/powerpoint/2010/main" val="10751208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Tavoitteet</a:t>
            </a:r>
            <a:endParaRPr lang="fi-FI" dirty="0"/>
          </a:p>
        </p:txBody>
      </p:sp>
      <p:sp>
        <p:nvSpPr>
          <p:cNvPr id="5" name="Sisällön paikkamerkki 4"/>
          <p:cNvSpPr>
            <a:spLocks noGrp="1"/>
          </p:cNvSpPr>
          <p:nvPr>
            <p:ph idx="1"/>
          </p:nvPr>
        </p:nvSpPr>
        <p:spPr>
          <a:xfrm>
            <a:off x="457200" y="1196975"/>
            <a:ext cx="10097589" cy="4979988"/>
          </a:xfrm>
        </p:spPr>
        <p:txBody>
          <a:bodyPr/>
          <a:lstStyle/>
          <a:p>
            <a:pPr marL="0" indent="0" algn="ctr">
              <a:buNone/>
            </a:pPr>
            <a:r>
              <a:rPr lang="fi-FI" sz="3600" dirty="0" smtClean="0"/>
              <a:t>”Esityksen tavoitteena </a:t>
            </a:r>
            <a:r>
              <a:rPr lang="fi-FI" sz="3600" dirty="0"/>
              <a:t>on </a:t>
            </a:r>
            <a:r>
              <a:rPr lang="fi-FI" sz="3600" dirty="0" smtClean="0"/>
              <a:t>parantaa toimeentulotukiasiakkaan asemaa ja edistää asiakkaiden tosiasiallista yhdenvertaisuutta niin toimeentulotuen sisällön kuin toimeenpanonkin kehittämisessä. Uudistus keskittyy parantamaan erityisesti haavoittuvassa asemassa olevien sosiaalihuollon asiakkaiden asemaa.”</a:t>
            </a:r>
            <a:endParaRPr lang="fi-FI" sz="3600" dirty="0"/>
          </a:p>
        </p:txBody>
      </p:sp>
    </p:spTree>
    <p:extLst>
      <p:ext uri="{BB962C8B-B14F-4D97-AF65-F5344CB8AC3E}">
        <p14:creationId xmlns:p14="http://schemas.microsoft.com/office/powerpoint/2010/main" val="15594119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16390"/>
            <a:ext cx="11234738" cy="787400"/>
          </a:xfrm>
        </p:spPr>
        <p:txBody>
          <a:bodyPr/>
          <a:lstStyle/>
          <a:p>
            <a:pPr algn="ctr"/>
            <a:r>
              <a:rPr lang="fi-FI" sz="3200" dirty="0" smtClean="0"/>
              <a:t>Sosiaalihuollon asiakas ja asiakkaan palvelut</a:t>
            </a:r>
            <a:endParaRPr lang="fi-FI" sz="3200" dirty="0"/>
          </a:p>
        </p:txBody>
      </p:sp>
      <p:graphicFrame>
        <p:nvGraphicFramePr>
          <p:cNvPr id="7" name="Sisällön paikkamerkki 6"/>
          <p:cNvGraphicFramePr>
            <a:graphicFrameLocks noGrp="1"/>
          </p:cNvGraphicFramePr>
          <p:nvPr>
            <p:ph idx="1"/>
            <p:extLst/>
          </p:nvPr>
        </p:nvGraphicFramePr>
        <p:xfrm>
          <a:off x="457200" y="1196975"/>
          <a:ext cx="11234738" cy="497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7C0B-DE9C-4AC2-B54E-E80C9DED7B74}"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kstiruutu 7"/>
          <p:cNvSpPr txBox="1"/>
          <p:nvPr/>
        </p:nvSpPr>
        <p:spPr>
          <a:xfrm>
            <a:off x="600891" y="3457299"/>
            <a:ext cx="11355978"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smtClean="0">
                <a:ln>
                  <a:noFill/>
                </a:ln>
                <a:solidFill>
                  <a:srgbClr val="0000BF"/>
                </a:solidFill>
                <a:effectLst/>
                <a:uLnTx/>
                <a:uFillTx/>
                <a:latin typeface="Arial" panose="020B0604020202020204" pitchFamily="34" charset="0"/>
                <a:ea typeface="+mn-ea"/>
                <a:cs typeface="+mn-cs"/>
              </a:rPr>
              <a:t>Perustoimeentulotuki</a:t>
            </a:r>
            <a:r>
              <a:rPr kumimoji="0" lang="fi-FI" sz="2400" b="1" i="0" u="none" strike="noStrike" kern="1200" cap="none" spc="0" normalizeH="0" baseline="0" noProof="0" dirty="0">
                <a:ln>
                  <a:noFill/>
                </a:ln>
                <a:solidFill>
                  <a:srgbClr val="0000BF"/>
                </a:solidFill>
                <a:effectLst/>
                <a:uLnTx/>
                <a:uFillTx/>
                <a:latin typeface="Arial" panose="020B0604020202020204" pitchFamily="34" charset="0"/>
                <a:ea typeface="+mn-ea"/>
                <a:cs typeface="+mn-cs"/>
              </a:rPr>
              <a:t> </a:t>
            </a:r>
            <a:r>
              <a:rPr kumimoji="0" lang="fi-FI" sz="2400" b="1" i="0" u="none" strike="noStrike" kern="1200" cap="none" spc="0" normalizeH="0" baseline="0" noProof="0" dirty="0" smtClean="0">
                <a:ln>
                  <a:noFill/>
                </a:ln>
                <a:solidFill>
                  <a:srgbClr val="0000BF"/>
                </a:solidFill>
                <a:effectLst/>
                <a:uLnTx/>
                <a:uFillTx/>
                <a:latin typeface="Arial" panose="020B0604020202020204" pitchFamily="34" charset="0"/>
                <a:ea typeface="+mn-ea"/>
                <a:cs typeface="+mn-cs"/>
              </a:rPr>
              <a:t>            täydentävä            ehkäisevä toimeentulotuki</a:t>
            </a:r>
            <a:endParaRPr kumimoji="0" lang="fi-FI" sz="2400" b="1" i="0" u="none" strike="noStrike" kern="1200" cap="none" spc="0" normalizeH="0" baseline="0" noProof="0" dirty="0">
              <a:ln>
                <a:noFill/>
              </a:ln>
              <a:solidFill>
                <a:srgbClr val="0000BF"/>
              </a:solidFill>
              <a:effectLst/>
              <a:uLnTx/>
              <a:uFillTx/>
              <a:latin typeface="Arial" panose="020B0604020202020204" pitchFamily="34" charset="0"/>
              <a:ea typeface="+mn-ea"/>
              <a:cs typeface="+mn-cs"/>
            </a:endParaRPr>
          </a:p>
        </p:txBody>
      </p:sp>
      <p:sp>
        <p:nvSpPr>
          <p:cNvPr id="9" name="Tekstiruutu 8"/>
          <p:cNvSpPr txBox="1"/>
          <p:nvPr/>
        </p:nvSpPr>
        <p:spPr>
          <a:xfrm>
            <a:off x="3570516" y="796808"/>
            <a:ext cx="524257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smtClean="0">
                <a:ln>
                  <a:noFill/>
                </a:ln>
                <a:solidFill>
                  <a:srgbClr val="0000BF"/>
                </a:solidFill>
                <a:effectLst/>
                <a:uLnTx/>
                <a:uFillTx/>
                <a:latin typeface="Arial" panose="020B0604020202020204" pitchFamily="34" charset="0"/>
                <a:ea typeface="+mn-ea"/>
                <a:cs typeface="+mn-cs"/>
              </a:rPr>
              <a:t>Paljon palveluja tarvitseva asiakas</a:t>
            </a:r>
            <a:endParaRPr kumimoji="0" lang="fi-FI" sz="2400" b="1" i="0" u="none" strike="noStrike" kern="1200" cap="none" spc="0" normalizeH="0" baseline="0" noProof="0" dirty="0">
              <a:ln>
                <a:noFill/>
              </a:ln>
              <a:solidFill>
                <a:srgbClr val="0000BF"/>
              </a:solidFill>
              <a:effectLst/>
              <a:uLnTx/>
              <a:uFillTx/>
              <a:latin typeface="Arial" panose="020B0604020202020204" pitchFamily="34" charset="0"/>
              <a:ea typeface="+mn-ea"/>
              <a:cs typeface="+mn-cs"/>
            </a:endParaRPr>
          </a:p>
        </p:txBody>
      </p:sp>
      <p:sp>
        <p:nvSpPr>
          <p:cNvPr id="10" name="Tekstiruutu 9"/>
          <p:cNvSpPr txBox="1"/>
          <p:nvPr/>
        </p:nvSpPr>
        <p:spPr>
          <a:xfrm>
            <a:off x="2629987" y="6148252"/>
            <a:ext cx="8081554"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i-FI" sz="2400" b="1" i="0" u="none" strike="noStrike" kern="1200" cap="none" spc="0" normalizeH="0" baseline="0" noProof="0" dirty="0" smtClean="0">
                <a:ln>
                  <a:noFill/>
                </a:ln>
                <a:solidFill>
                  <a:srgbClr val="0000BF"/>
                </a:solidFill>
                <a:effectLst/>
                <a:uLnTx/>
                <a:uFillTx/>
                <a:latin typeface="Arial" panose="020B0604020202020204" pitchFamily="34" charset="0"/>
                <a:ea typeface="+mn-ea"/>
                <a:cs typeface="+mn-cs"/>
              </a:rPr>
              <a:t>Omatoiminen asiakas - ohjaus- ja neuvontapalvelut</a:t>
            </a:r>
            <a:endParaRPr kumimoji="0" lang="fi-FI" sz="2400" b="1" i="0" u="none" strike="noStrike" kern="1200" cap="none" spc="0" normalizeH="0" baseline="0" noProof="0" dirty="0">
              <a:ln>
                <a:noFill/>
              </a:ln>
              <a:solidFill>
                <a:srgbClr val="0000BF"/>
              </a:solidFill>
              <a:effectLst/>
              <a:uLnTx/>
              <a:uFillTx/>
              <a:latin typeface="Arial" panose="020B0604020202020204" pitchFamily="34" charset="0"/>
              <a:ea typeface="+mn-ea"/>
              <a:cs typeface="+mn-cs"/>
            </a:endParaRPr>
          </a:p>
        </p:txBody>
      </p:sp>
      <p:sp>
        <p:nvSpPr>
          <p:cNvPr id="3" name="Pyöristetty suorakulmio 2"/>
          <p:cNvSpPr/>
          <p:nvPr/>
        </p:nvSpPr>
        <p:spPr>
          <a:xfrm>
            <a:off x="148045" y="796808"/>
            <a:ext cx="11913325" cy="5813109"/>
          </a:xfrm>
          <a:prstGeom prst="roundRect">
            <a:avLst/>
          </a:prstGeom>
          <a:noFill/>
          <a:ln w="57150">
            <a:solidFill>
              <a:srgbClr val="0092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Kaksitoistakulmio 3"/>
          <p:cNvSpPr/>
          <p:nvPr/>
        </p:nvSpPr>
        <p:spPr>
          <a:xfrm>
            <a:off x="11441226" y="4267252"/>
            <a:ext cx="766356" cy="766355"/>
          </a:xfrm>
          <a:prstGeom prst="dodecago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600" b="0" i="0" u="none" strike="noStrike" kern="1200" cap="none" spc="0" normalizeH="0" baseline="0" noProof="0" dirty="0" smtClean="0">
                <a:ln>
                  <a:noFill/>
                </a:ln>
                <a:solidFill>
                  <a:prstClr val="black"/>
                </a:solidFill>
                <a:effectLst/>
                <a:uLnTx/>
                <a:uFillTx/>
                <a:latin typeface="Arial" panose="020B0604020202020204"/>
                <a:ea typeface="+mn-ea"/>
                <a:cs typeface="+mn-cs"/>
              </a:rPr>
              <a:t>1</a:t>
            </a:r>
            <a:endParaRPr kumimoji="0" lang="fi-FI" sz="2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2" name="Kaksitoistakulmio 11"/>
          <p:cNvSpPr/>
          <p:nvPr/>
        </p:nvSpPr>
        <p:spPr>
          <a:xfrm>
            <a:off x="11445576" y="2216377"/>
            <a:ext cx="766356" cy="766355"/>
          </a:xfrm>
          <a:prstGeom prst="dodecago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6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Tree>
    <p:extLst>
      <p:ext uri="{BB962C8B-B14F-4D97-AF65-F5344CB8AC3E}">
        <p14:creationId xmlns:p14="http://schemas.microsoft.com/office/powerpoint/2010/main" val="1874298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Perhe – Perhekäsite - Kotitalous</a:t>
            </a:r>
            <a:endParaRPr lang="fi-FI" dirty="0"/>
          </a:p>
        </p:txBody>
      </p:sp>
      <p:graphicFrame>
        <p:nvGraphicFramePr>
          <p:cNvPr id="7" name="Sisällön paikkamerkki 6"/>
          <p:cNvGraphicFramePr>
            <a:graphicFrameLocks noGrp="1"/>
          </p:cNvGraphicFramePr>
          <p:nvPr>
            <p:ph idx="1"/>
            <p:extLst/>
          </p:nvPr>
        </p:nvGraphicFramePr>
        <p:xfrm>
          <a:off x="457200" y="1196975"/>
          <a:ext cx="11234738" cy="497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7C0B-DE9C-4AC2-B54E-E80C9DED7B74}"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kstiruutu 7"/>
          <p:cNvSpPr txBox="1"/>
          <p:nvPr/>
        </p:nvSpPr>
        <p:spPr>
          <a:xfrm>
            <a:off x="1123406" y="5617029"/>
            <a:ext cx="229906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smtClean="0">
                <a:ln>
                  <a:noFill/>
                </a:ln>
                <a:solidFill>
                  <a:prstClr val="black"/>
                </a:solidFill>
                <a:effectLst/>
                <a:uLnTx/>
                <a:uFillTx/>
                <a:latin typeface="Arial" panose="020B0604020202020204"/>
                <a:ea typeface="+mn-ea"/>
                <a:cs typeface="+mn-cs"/>
              </a:rPr>
              <a:t>424,52 e/ hlö/  kk</a:t>
            </a:r>
            <a:endPar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kstiruutu 8"/>
          <p:cNvSpPr txBox="1"/>
          <p:nvPr/>
        </p:nvSpPr>
        <p:spPr>
          <a:xfrm>
            <a:off x="5203384" y="5621381"/>
            <a:ext cx="2299063" cy="400110"/>
          </a:xfrm>
          <a:prstGeom prst="rect">
            <a:avLst/>
          </a:prstGeom>
          <a:solidFill>
            <a:srgbClr val="CC99FF"/>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smtClean="0">
                <a:ln>
                  <a:noFill/>
                </a:ln>
                <a:solidFill>
                  <a:prstClr val="black"/>
                </a:solidFill>
                <a:effectLst/>
                <a:uLnTx/>
                <a:uFillTx/>
                <a:latin typeface="Arial" panose="020B0604020202020204"/>
                <a:ea typeface="+mn-ea"/>
                <a:cs typeface="+mn-cs"/>
              </a:rPr>
              <a:t>347,30 e/ hlö/ kk</a:t>
            </a:r>
            <a:endPar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kstiruutu 9"/>
          <p:cNvSpPr txBox="1"/>
          <p:nvPr/>
        </p:nvSpPr>
        <p:spPr>
          <a:xfrm>
            <a:off x="9239822" y="5608315"/>
            <a:ext cx="2299063"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i-FI" sz="2000" b="1" i="0" u="none" strike="noStrike" kern="1200" cap="none" spc="0" normalizeH="0" baseline="0" noProof="0" dirty="0" smtClean="0">
                <a:ln>
                  <a:noFill/>
                </a:ln>
                <a:solidFill>
                  <a:prstClr val="black"/>
                </a:solidFill>
                <a:effectLst/>
                <a:uLnTx/>
                <a:uFillTx/>
                <a:latin typeface="Arial" panose="020B0604020202020204"/>
                <a:ea typeface="+mn-ea"/>
                <a:cs typeface="+mn-cs"/>
              </a:rPr>
              <a:t>496,59 e/ hlö/  kk</a:t>
            </a:r>
            <a:endParaRPr kumimoji="0" lang="fi-FI" sz="2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324686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5CDAC3-EE30-4D66-9687-E21E71179446}"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i-FI" sz="13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Otsikko 4"/>
          <p:cNvSpPr>
            <a:spLocks noGrp="1"/>
          </p:cNvSpPr>
          <p:nvPr>
            <p:ph type="title"/>
          </p:nvPr>
        </p:nvSpPr>
        <p:spPr/>
        <p:txBody>
          <a:bodyPr/>
          <a:lstStyle/>
          <a:p>
            <a:pPr algn="ctr"/>
            <a:r>
              <a:rPr lang="fi-FI" sz="2800" dirty="0" smtClean="0"/>
              <a:t>Erityistä tukea tarvitseva asiakas – </a:t>
            </a:r>
            <a:r>
              <a:rPr lang="fi-FI" sz="2800" dirty="0" err="1" smtClean="0"/>
              <a:t>Yhteistyöasiakkuus</a:t>
            </a:r>
            <a:r>
              <a:rPr lang="fi-FI" sz="2800" dirty="0" smtClean="0"/>
              <a:t/>
            </a:r>
            <a:br>
              <a:rPr lang="fi-FI" sz="2800" dirty="0" smtClean="0"/>
            </a:br>
            <a:r>
              <a:rPr lang="fi-FI" sz="2800" dirty="0" smtClean="0"/>
              <a:t>Asiakas – </a:t>
            </a:r>
            <a:r>
              <a:rPr lang="fi-FI" sz="2800" dirty="0"/>
              <a:t>Kela – </a:t>
            </a:r>
            <a:r>
              <a:rPr lang="fi-FI" sz="2800" dirty="0" smtClean="0"/>
              <a:t>kunta </a:t>
            </a:r>
            <a:endParaRPr lang="fi-FI" sz="2800" dirty="0"/>
          </a:p>
        </p:txBody>
      </p:sp>
      <p:sp>
        <p:nvSpPr>
          <p:cNvPr id="6" name="Tekstin paikkamerkki 5"/>
          <p:cNvSpPr>
            <a:spLocks noGrp="1"/>
          </p:cNvSpPr>
          <p:nvPr>
            <p:ph type="body" sz="quarter" idx="17"/>
          </p:nvPr>
        </p:nvSpPr>
        <p:spPr/>
        <p:txBody>
          <a:bodyPr/>
          <a:lstStyle/>
          <a:p>
            <a:endParaRPr lang="fi-FI"/>
          </a:p>
        </p:txBody>
      </p:sp>
      <p:sp>
        <p:nvSpPr>
          <p:cNvPr id="7" name="Tekstin paikkamerkki 6"/>
          <p:cNvSpPr>
            <a:spLocks noGrp="1"/>
          </p:cNvSpPr>
          <p:nvPr>
            <p:ph type="body" sz="quarter" idx="13"/>
          </p:nvPr>
        </p:nvSpPr>
        <p:spPr/>
        <p:txBody>
          <a:bodyPr/>
          <a:lstStyle/>
          <a:p>
            <a:r>
              <a:rPr lang="fi-FI" sz="2400" dirty="0" smtClean="0"/>
              <a:t>Yhteinen asiakaskohtainen tieto: tiedonkulku, tiedonvälitys, tietosuoja, lain tulkinnan ja soveltamisen haasteet</a:t>
            </a:r>
            <a:endParaRPr lang="fi-FI" sz="2400" dirty="0"/>
          </a:p>
        </p:txBody>
      </p:sp>
      <p:sp>
        <p:nvSpPr>
          <p:cNvPr id="8" name="Tekstin paikkamerkki 7"/>
          <p:cNvSpPr>
            <a:spLocks noGrp="1"/>
          </p:cNvSpPr>
          <p:nvPr>
            <p:ph type="body" sz="quarter" idx="18"/>
          </p:nvPr>
        </p:nvSpPr>
        <p:spPr/>
        <p:txBody>
          <a:bodyPr/>
          <a:lstStyle/>
          <a:p>
            <a:endParaRPr lang="fi-FI"/>
          </a:p>
        </p:txBody>
      </p:sp>
      <p:sp>
        <p:nvSpPr>
          <p:cNvPr id="9" name="Tekstin paikkamerkki 8"/>
          <p:cNvSpPr>
            <a:spLocks noGrp="1"/>
          </p:cNvSpPr>
          <p:nvPr>
            <p:ph type="body" sz="quarter" idx="14"/>
          </p:nvPr>
        </p:nvSpPr>
        <p:spPr/>
        <p:txBody>
          <a:bodyPr/>
          <a:lstStyle/>
          <a:p>
            <a:r>
              <a:rPr lang="fi-FI" sz="2400" dirty="0" smtClean="0"/>
              <a:t>Asiakaskohtainen kokonaisvaltainen palvelu: toimeentulotuen palvelu talouskohtainen, sosiaalihuollon palvelu yksilökohtainen</a:t>
            </a:r>
            <a:endParaRPr lang="fi-FI" sz="2400" dirty="0"/>
          </a:p>
        </p:txBody>
      </p:sp>
      <p:sp>
        <p:nvSpPr>
          <p:cNvPr id="10" name="Tekstin paikkamerkki 9"/>
          <p:cNvSpPr>
            <a:spLocks noGrp="1"/>
          </p:cNvSpPr>
          <p:nvPr>
            <p:ph type="body" sz="quarter" idx="19"/>
          </p:nvPr>
        </p:nvSpPr>
        <p:spPr/>
        <p:txBody>
          <a:bodyPr/>
          <a:lstStyle/>
          <a:p>
            <a:endParaRPr lang="fi-FI"/>
          </a:p>
        </p:txBody>
      </p:sp>
      <p:sp>
        <p:nvSpPr>
          <p:cNvPr id="11" name="Tekstin paikkamerkki 10"/>
          <p:cNvSpPr>
            <a:spLocks noGrp="1"/>
          </p:cNvSpPr>
          <p:nvPr>
            <p:ph type="body" sz="quarter" idx="16"/>
          </p:nvPr>
        </p:nvSpPr>
        <p:spPr/>
        <p:txBody>
          <a:bodyPr/>
          <a:lstStyle/>
          <a:p>
            <a:r>
              <a:rPr lang="fi-FI" sz="2400" dirty="0" smtClean="0"/>
              <a:t>Selkeä yhteinen näkemys yhteisistä asiakkaista, yhteisistä tavoitteista, yhteisistä toimintatavoista</a:t>
            </a:r>
            <a:endParaRPr lang="fi-FI" sz="2400" dirty="0"/>
          </a:p>
        </p:txBody>
      </p:sp>
      <p:sp>
        <p:nvSpPr>
          <p:cNvPr id="12" name="Tekstin paikkamerkki 11"/>
          <p:cNvSpPr>
            <a:spLocks noGrp="1"/>
          </p:cNvSpPr>
          <p:nvPr>
            <p:ph type="body" sz="quarter" idx="20"/>
          </p:nvPr>
        </p:nvSpPr>
        <p:spPr/>
        <p:txBody>
          <a:bodyPr/>
          <a:lstStyle/>
          <a:p>
            <a:endParaRPr lang="fi-FI"/>
          </a:p>
        </p:txBody>
      </p:sp>
      <p:sp>
        <p:nvSpPr>
          <p:cNvPr id="13" name="Tekstin paikkamerkki 12"/>
          <p:cNvSpPr>
            <a:spLocks noGrp="1"/>
          </p:cNvSpPr>
          <p:nvPr>
            <p:ph type="body" sz="quarter" idx="15"/>
          </p:nvPr>
        </p:nvSpPr>
        <p:spPr/>
        <p:txBody>
          <a:bodyPr/>
          <a:lstStyle/>
          <a:p>
            <a:r>
              <a:rPr lang="fi-FI" sz="2400" dirty="0" smtClean="0"/>
              <a:t>Tietoturvalliset, nykyaikaiset yhteydenpidon kanavat kahden toimijan välisessä mallissa (myös tietosuoja-asia)</a:t>
            </a:r>
            <a:endParaRPr lang="fi-FI" sz="2400" dirty="0"/>
          </a:p>
        </p:txBody>
      </p:sp>
    </p:spTree>
    <p:extLst>
      <p:ext uri="{BB962C8B-B14F-4D97-AF65-F5344CB8AC3E}">
        <p14:creationId xmlns:p14="http://schemas.microsoft.com/office/powerpoint/2010/main" val="2323621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65908" y="383175"/>
            <a:ext cx="9740537" cy="4966472"/>
          </a:xfrm>
        </p:spPr>
        <p:txBody>
          <a:bodyPr/>
          <a:lstStyle/>
          <a:p>
            <a:pPr marL="0" indent="0" algn="ctr">
              <a:buNone/>
            </a:pPr>
            <a:r>
              <a:rPr lang="fi-FI" sz="3600" dirty="0" err="1" smtClean="0"/>
              <a:t>Yhteistyöasiakkuus</a:t>
            </a:r>
            <a:r>
              <a:rPr lang="fi-FI" sz="3600" dirty="0" smtClean="0"/>
              <a:t> tarvitsee tukea lainsäädännöstä. Lain tulee olla niin selkeä, että kumpikin toimija tunnistaa oman toimivaltansa ja osaa sanoittaa asiakkaalle sekä hänen oikeutensa että velvollisuutensa.  Tällöin asiakas voi saada kokonaisvaltaista palvelua, jossa yhdistyvät sekä toimeentulotuen etuuspalvelu että asiakkaan tarpeen mukaiset sosiaalihuollon palvelut.</a:t>
            </a:r>
          </a:p>
          <a:p>
            <a:pPr marL="0" indent="0" algn="ctr">
              <a:buNone/>
            </a:pPr>
            <a:endParaRPr lang="fi-FI" sz="3600" dirty="0" smtClean="0"/>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17C0B-DE9C-4AC2-B54E-E80C9DED7B74}" type="slidenum">
              <a:rPr kumimoji="0" lang="fi-FI" sz="1300" b="1"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i-FI" sz="13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Otsikko 1"/>
          <p:cNvSpPr>
            <a:spLocks noGrp="1"/>
          </p:cNvSpPr>
          <p:nvPr>
            <p:ph type="title"/>
          </p:nvPr>
        </p:nvSpPr>
        <p:spPr>
          <a:xfrm>
            <a:off x="457200" y="5215130"/>
            <a:ext cx="11234738" cy="558663"/>
          </a:xfrm>
        </p:spPr>
        <p:txBody>
          <a:bodyPr/>
          <a:lstStyle/>
          <a:p>
            <a:pPr algn="ctr"/>
            <a:r>
              <a:rPr lang="fi-FI" sz="3200" dirty="0" smtClean="0"/>
              <a:t/>
            </a:r>
            <a:br>
              <a:rPr lang="fi-FI" sz="3200" dirty="0" smtClean="0"/>
            </a:br>
            <a:r>
              <a:rPr lang="fi-FI" sz="2800" dirty="0" smtClean="0"/>
              <a:t>”Sosiaalityö on liima”</a:t>
            </a:r>
            <a:br>
              <a:rPr lang="fi-FI" sz="2800" dirty="0" smtClean="0"/>
            </a:br>
            <a:r>
              <a:rPr lang="fi-FI" sz="1800" dirty="0"/>
              <a:t> </a:t>
            </a:r>
            <a:r>
              <a:rPr lang="fi-FI" sz="1800" dirty="0" smtClean="0"/>
              <a:t>Tapio Nieminen, Espoon aikuisten sosiaalipalveluiden päällikkö 8.10.2021 </a:t>
            </a:r>
            <a:endParaRPr lang="fi-FI" sz="3200" dirty="0"/>
          </a:p>
        </p:txBody>
      </p:sp>
    </p:spTree>
    <p:extLst>
      <p:ext uri="{BB962C8B-B14F-4D97-AF65-F5344CB8AC3E}">
        <p14:creationId xmlns:p14="http://schemas.microsoft.com/office/powerpoint/2010/main" val="13406914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p:txBody>
          <a:bodyPr/>
          <a:lstStyle/>
          <a:p>
            <a:pPr algn="ctr"/>
            <a:r>
              <a:rPr lang="fi-FI" dirty="0"/>
              <a:t/>
            </a:r>
            <a:br>
              <a:rPr lang="fi-FI" dirty="0"/>
            </a:br>
            <a:r>
              <a:rPr lang="fi-FI" dirty="0" smtClean="0"/>
              <a:t>Kiitos!</a:t>
            </a:r>
            <a:r>
              <a:rPr lang="fi-FI" sz="3600" dirty="0" smtClean="0"/>
              <a:t/>
            </a:r>
            <a:br>
              <a:rPr lang="fi-FI" sz="3600" dirty="0" smtClean="0"/>
            </a:br>
            <a:r>
              <a:rPr lang="fi-FI" sz="3600" dirty="0" smtClean="0"/>
              <a:t/>
            </a:r>
            <a:br>
              <a:rPr lang="fi-FI" sz="3600" dirty="0" smtClean="0"/>
            </a:br>
            <a:r>
              <a:rPr lang="fi-FI" sz="2800" dirty="0" smtClean="0"/>
              <a:t>Anne Qvist</a:t>
            </a:r>
            <a:br>
              <a:rPr lang="fi-FI" sz="2800" dirty="0" smtClean="0"/>
            </a:br>
            <a:r>
              <a:rPr lang="fi-FI" sz="2800" dirty="0" smtClean="0"/>
              <a:t>Aikuissosiaalityön päällikkö, pohjoinen</a:t>
            </a:r>
            <a:br>
              <a:rPr lang="fi-FI" sz="2800" dirty="0" smtClean="0"/>
            </a:br>
            <a:r>
              <a:rPr lang="fi-FI" sz="2800" dirty="0" smtClean="0"/>
              <a:t/>
            </a:r>
            <a:br>
              <a:rPr lang="fi-FI" sz="2800" dirty="0" smtClean="0"/>
            </a:br>
            <a:r>
              <a:rPr lang="fi-FI" sz="2000" dirty="0" smtClean="0"/>
              <a:t>Helsingin </a:t>
            </a:r>
            <a:r>
              <a:rPr lang="fi-FI" sz="2000" dirty="0" err="1" smtClean="0"/>
              <a:t>sosiaali</a:t>
            </a:r>
            <a:r>
              <a:rPr lang="fi-FI" sz="2000" dirty="0" smtClean="0"/>
              <a:t>- ja terveystoimiala</a:t>
            </a:r>
            <a:br>
              <a:rPr lang="fi-FI" sz="2000" dirty="0" smtClean="0"/>
            </a:br>
            <a:r>
              <a:rPr lang="fi-FI" sz="2000" dirty="0" smtClean="0"/>
              <a:t>puh. 09 310 74090</a:t>
            </a:r>
            <a:br>
              <a:rPr lang="fi-FI" sz="2000" dirty="0" smtClean="0"/>
            </a:br>
            <a:r>
              <a:rPr lang="fi-FI" sz="2000" dirty="0" smtClean="0"/>
              <a:t>PL 7752 </a:t>
            </a:r>
            <a:br>
              <a:rPr lang="fi-FI" sz="2000" dirty="0" smtClean="0"/>
            </a:br>
            <a:r>
              <a:rPr lang="fi-FI" sz="2000" dirty="0" smtClean="0"/>
              <a:t>00099 Helsingin kaupunki</a:t>
            </a:r>
            <a:br>
              <a:rPr lang="fi-FI" sz="2000" dirty="0" smtClean="0"/>
            </a:br>
            <a:r>
              <a:rPr lang="fi-FI" sz="2000" dirty="0" smtClean="0">
                <a:hlinkClick r:id="rId2"/>
              </a:rPr>
              <a:t>anne.qvist@hel.fi</a:t>
            </a:r>
            <a:r>
              <a:rPr lang="fi-FI" sz="2000" dirty="0" smtClean="0"/>
              <a:t> </a:t>
            </a:r>
            <a:r>
              <a:rPr lang="fi-FI" sz="2000" dirty="0"/>
              <a:t/>
            </a:r>
            <a:br>
              <a:rPr lang="fi-FI" sz="2000" dirty="0"/>
            </a:br>
            <a:r>
              <a:rPr lang="fi-FI" sz="2000" dirty="0" smtClean="0">
                <a:hlinkClick r:id="rId3"/>
              </a:rPr>
              <a:t>https</a:t>
            </a:r>
            <a:r>
              <a:rPr lang="fi-FI" sz="2000" dirty="0">
                <a:hlinkClick r:id="rId3"/>
              </a:rPr>
              <a:t>://</a:t>
            </a:r>
            <a:r>
              <a:rPr lang="fi-FI" sz="2000" dirty="0" smtClean="0">
                <a:hlinkClick r:id="rId3"/>
              </a:rPr>
              <a:t>www.hel.fi/sote/fi</a:t>
            </a:r>
            <a:r>
              <a:rPr lang="fi-FI" sz="2000" dirty="0" smtClean="0"/>
              <a:t> </a:t>
            </a:r>
            <a:endParaRPr lang="fi-FI" sz="2000" dirty="0"/>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E8FCEA-2837-4113-B69C-807D10F262C0}" type="slidenum">
              <a:rPr kumimoji="0" lang="fi-FI" sz="1300" b="1"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i-FI" sz="13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11546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a:xfrm>
            <a:off x="400275" y="3226897"/>
            <a:ext cx="6564312" cy="1500187"/>
          </a:xfrm>
        </p:spPr>
        <p:txBody>
          <a:bodyPr>
            <a:normAutofit/>
          </a:bodyPr>
          <a:lstStyle/>
          <a:p>
            <a:r>
              <a:rPr lang="fi-FI" dirty="0" smtClean="0"/>
              <a:t>Kommenttipuheenvuoro</a:t>
            </a:r>
          </a:p>
        </p:txBody>
      </p:sp>
      <p:sp>
        <p:nvSpPr>
          <p:cNvPr id="3" name="Tekstin paikkamerkki 2"/>
          <p:cNvSpPr>
            <a:spLocks noGrp="1"/>
          </p:cNvSpPr>
          <p:nvPr>
            <p:ph type="body" sz="quarter" idx="13"/>
          </p:nvPr>
        </p:nvSpPr>
        <p:spPr>
          <a:xfrm>
            <a:off x="400275" y="4854678"/>
            <a:ext cx="7727726" cy="1252537"/>
          </a:xfrm>
        </p:spPr>
        <p:txBody>
          <a:bodyPr/>
          <a:lstStyle/>
          <a:p>
            <a:r>
              <a:rPr lang="fi-FI" sz="3600" dirty="0" smtClean="0"/>
              <a:t>Erityisasiantuntija Anna Järvinen SOSTE </a:t>
            </a:r>
            <a:endParaRPr lang="fi-FI" sz="3600" dirty="0"/>
          </a:p>
          <a:p>
            <a:endParaRPr lang="fi-FI" dirty="0"/>
          </a:p>
        </p:txBody>
      </p:sp>
    </p:spTree>
    <p:extLst>
      <p:ext uri="{BB962C8B-B14F-4D97-AF65-F5344CB8AC3E}">
        <p14:creationId xmlns:p14="http://schemas.microsoft.com/office/powerpoint/2010/main" val="40073954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400" dirty="0">
                <a:latin typeface="VAG Rounded Std Thin" panose="020F0402020204020204" pitchFamily="34" charset="0"/>
              </a:rPr>
              <a:t>Kuulemistilaisuus toimeentulotukilain uudistamisesta</a:t>
            </a:r>
          </a:p>
        </p:txBody>
      </p:sp>
      <p:sp>
        <p:nvSpPr>
          <p:cNvPr id="3" name="Tekstin paikkamerkki 2"/>
          <p:cNvSpPr>
            <a:spLocks noGrp="1"/>
          </p:cNvSpPr>
          <p:nvPr>
            <p:ph type="body" idx="1"/>
          </p:nvPr>
        </p:nvSpPr>
        <p:spPr>
          <a:xfrm>
            <a:off x="604839" y="3419474"/>
            <a:ext cx="11115675" cy="1835571"/>
          </a:xfrm>
        </p:spPr>
        <p:txBody>
          <a:bodyPr/>
          <a:lstStyle/>
          <a:p>
            <a:r>
              <a:rPr lang="fi-FI" sz="2800" dirty="0">
                <a:latin typeface="VAG Rounded Std Thin" panose="020F0402020204020204" pitchFamily="34" charset="0"/>
              </a:rPr>
              <a:t>Kommenttipuheenvuoro</a:t>
            </a:r>
          </a:p>
          <a:p>
            <a:endParaRPr lang="fi-FI" dirty="0"/>
          </a:p>
          <a:p>
            <a:r>
              <a:rPr lang="fi-FI" dirty="0">
                <a:latin typeface="VAG Rounded Std Thin" panose="020F0402020204020204" pitchFamily="34" charset="0"/>
              </a:rPr>
              <a:t>27.4.2022</a:t>
            </a:r>
          </a:p>
          <a:p>
            <a:r>
              <a:rPr lang="fi-FI" dirty="0">
                <a:latin typeface="VAG Rounded Std Thin" panose="020F0402020204020204" pitchFamily="34" charset="0"/>
              </a:rPr>
              <a:t>Erityisasiantuntija Anna Järvinen, SOSTE</a:t>
            </a:r>
          </a:p>
          <a:p>
            <a:endParaRPr lang="fi-FI" dirty="0"/>
          </a:p>
        </p:txBody>
      </p:sp>
    </p:spTree>
    <p:extLst>
      <p:ext uri="{BB962C8B-B14F-4D97-AF65-F5344CB8AC3E}">
        <p14:creationId xmlns:p14="http://schemas.microsoft.com/office/powerpoint/2010/main" val="27283215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2" y="750824"/>
            <a:ext cx="10439086" cy="1325563"/>
          </a:xfrm>
        </p:spPr>
        <p:txBody>
          <a:bodyPr>
            <a:normAutofit/>
          </a:bodyPr>
          <a:lstStyle/>
          <a:p>
            <a:r>
              <a:rPr lang="fi-FI" sz="3400" b="1" dirty="0">
                <a:latin typeface="VAG Rounded Std Thin" panose="020F0402020204020204" pitchFamily="34" charset="0"/>
              </a:rPr>
              <a:t>Asiointi esteettömästi ja oikeus henkilökohtaiseen palveluun</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32" y="2452280"/>
            <a:ext cx="8870055" cy="3448456"/>
          </a:xfrm>
        </p:spPr>
        <p:txBody>
          <a:bodyPr>
            <a:normAutofit/>
          </a:bodyPr>
          <a:lstStyle/>
          <a:p>
            <a:pPr>
              <a:buFont typeface="Arial" panose="020B0604020202020204" pitchFamily="34" charset="0"/>
              <a:buChar char="•"/>
            </a:pPr>
            <a:r>
              <a:rPr lang="fi-FI" sz="2000" dirty="0">
                <a:latin typeface="VAG Rounded Std Thin" panose="020F0402020204020204" pitchFamily="34" charset="0"/>
                <a:cs typeface="Arial" panose="020B0604020202020204" pitchFamily="34" charset="0"/>
              </a:rPr>
              <a:t>Myönteistä, että </a:t>
            </a:r>
            <a:r>
              <a:rPr lang="fi-FI" sz="2000" dirty="0">
                <a:effectLst/>
                <a:latin typeface="VAG Rounded Std Thin" panose="020F0402020204020204" pitchFamily="34" charset="0"/>
                <a:ea typeface="Calibri" panose="020F0502020204030204" pitchFamily="34" charset="0"/>
              </a:rPr>
              <a:t>asiointi on toteutettava eri asiakasryhmien tarpeet huomioiden saavutettavasti ja esteettömästi; paitsi sähköisesti, myös fyysisesti paikan päällä.</a:t>
            </a:r>
          </a:p>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Mahdollisuus keskustella henkilökohtaisesti Kelan toimihenkilön kanssa: tästä oikeudesta on tiedotettava selkeällä tavalla hakemista koskevien ohjeiden yhteydessä ja asiakasta on tarvittaessa neuvottava tämän oikeuden käyttämisessä. </a:t>
            </a:r>
          </a:p>
          <a:p>
            <a:pPr>
              <a:buFont typeface="Arial" panose="020B0604020202020204" pitchFamily="34" charset="0"/>
              <a:buChar char="•"/>
            </a:pPr>
            <a:r>
              <a:rPr lang="fi-FI" sz="2000" dirty="0">
                <a:latin typeface="VAG Rounded Std Thin" panose="020F0402020204020204" pitchFamily="34" charset="0"/>
                <a:ea typeface="Calibri" panose="020F0502020204030204" pitchFamily="34" charset="0"/>
              </a:rPr>
              <a:t>Myönteisenä lisäyksenä on hakijan tilanteen edellyttäessä </a:t>
            </a:r>
            <a:r>
              <a:rPr lang="fi-FI" sz="2000" dirty="0">
                <a:effectLst/>
                <a:latin typeface="VAG Rounded Std Thin" panose="020F0402020204020204" pitchFamily="34" charset="0"/>
                <a:ea typeface="Calibri" panose="020F0502020204030204" pitchFamily="34" charset="0"/>
              </a:rPr>
              <a:t>Kelan ja hyvinvointialueen mahdollisuus tavata asiakasta myös samanaikaisesti yhdessä. </a:t>
            </a:r>
            <a:r>
              <a:rPr lang="fi-FI" sz="2000" dirty="0">
                <a:latin typeface="VAG Rounded Std Thin" panose="020F0402020204020204" pitchFamily="34" charset="0"/>
                <a:ea typeface="Calibri" panose="020F0502020204030204" pitchFamily="34" charset="0"/>
              </a:rPr>
              <a:t>Oikeudesta on tärkeää tiedottaa a</a:t>
            </a:r>
            <a:r>
              <a:rPr lang="fi-FI" sz="2000" dirty="0">
                <a:effectLst/>
                <a:latin typeface="VAG Rounded Std Thin" panose="020F0402020204020204" pitchFamily="34" charset="0"/>
                <a:ea typeface="Calibri" panose="020F0502020204030204" pitchFamily="34" charset="0"/>
              </a:rPr>
              <a:t>siakkaita. </a:t>
            </a:r>
            <a:endParaRPr lang="en-US" sz="2000" dirty="0">
              <a:effectLst/>
              <a:latin typeface="VAG Rounded Std Thin" panose="020F0402020204020204" pitchFamily="34" charset="0"/>
              <a:ea typeface="Times New Roman" panose="02020603050405020304" pitchFamily="18" charset="0"/>
            </a:endParaRPr>
          </a:p>
          <a:p>
            <a:pPr>
              <a:buFont typeface="Arial" panose="020B0604020202020204" pitchFamily="34" charset="0"/>
              <a:buChar char="•"/>
            </a:pPr>
            <a:endParaRPr lang="fi-FI" dirty="0">
              <a:latin typeface="VAG Rounded Std Thin" panose="020F0402020204020204" pitchFamily="34" charset="0"/>
            </a:endParaRPr>
          </a:p>
          <a:p>
            <a:endParaRPr lang="fi-FI" dirty="0">
              <a:latin typeface="VAG Rounded Std Thin" panose="020F0402020204020204" pitchFamily="34" charset="0"/>
              <a:cs typeface="Arial" panose="020B0604020202020204" pitchFamily="34" charset="0"/>
            </a:endParaRPr>
          </a:p>
          <a:p>
            <a:pPr lvl="1"/>
            <a:endParaRPr lang="fi-FI" dirty="0">
              <a:latin typeface="VAG Rounded Std Thin" panose="020F0402020204020204" pitchFamily="34" charset="0"/>
              <a:cs typeface="Arial" panose="020B0604020202020204" pitchFamily="34" charset="0"/>
            </a:endParaRPr>
          </a:p>
          <a:p>
            <a:endParaRPr lang="fi-FI" dirty="0">
              <a:latin typeface="VAG Rounded Std Thin" panose="020F0402020204020204" pitchFamily="34" charset="0"/>
            </a:endParaRPr>
          </a:p>
          <a:p>
            <a:endParaRPr lang="fi-FI"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6" name="Kuva 5" descr="Kuva, joka sisältää kohteen teksti&#10;&#10;Kuvaus luotu automaattisesti">
            <a:extLst>
              <a:ext uri="{FF2B5EF4-FFF2-40B4-BE49-F238E27FC236}">
                <a16:creationId xmlns:a16="http://schemas.microsoft.com/office/drawing/2014/main" id="{EA8481B4-823B-464A-8415-BBB9E684C3FF}"/>
              </a:ext>
            </a:extLst>
          </p:cNvPr>
          <p:cNvPicPr>
            <a:picLocks noChangeAspect="1"/>
          </p:cNvPicPr>
          <p:nvPr/>
        </p:nvPicPr>
        <p:blipFill>
          <a:blip r:embed="rId3"/>
          <a:stretch>
            <a:fillRect/>
          </a:stretch>
        </p:blipFill>
        <p:spPr>
          <a:xfrm>
            <a:off x="8508733" y="4405720"/>
            <a:ext cx="3683267" cy="2452280"/>
          </a:xfrm>
          <a:prstGeom prst="rect">
            <a:avLst/>
          </a:prstGeom>
        </p:spPr>
      </p:pic>
    </p:spTree>
    <p:extLst>
      <p:ext uri="{BB962C8B-B14F-4D97-AF65-F5344CB8AC3E}">
        <p14:creationId xmlns:p14="http://schemas.microsoft.com/office/powerpoint/2010/main" val="2795198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1" y="818147"/>
            <a:ext cx="10554473" cy="1077767"/>
          </a:xfrm>
        </p:spPr>
        <p:txBody>
          <a:bodyPr>
            <a:normAutofit/>
          </a:bodyPr>
          <a:lstStyle/>
          <a:p>
            <a:r>
              <a:rPr lang="en-US" sz="3400" b="1" dirty="0" err="1">
                <a:latin typeface="VAG Rounded Std Thin" panose="020F0402020204020204" pitchFamily="34" charset="0"/>
              </a:rPr>
              <a:t>Yhteistyö</a:t>
            </a:r>
            <a:r>
              <a:rPr lang="en-US" sz="3400" b="1" dirty="0">
                <a:latin typeface="VAG Rounded Std Thin" panose="020F0402020204020204" pitchFamily="34" charset="0"/>
              </a:rPr>
              <a:t> ja </a:t>
            </a:r>
            <a:r>
              <a:rPr lang="en-US" sz="3400" b="1" dirty="0" err="1">
                <a:latin typeface="VAG Rounded Std Thin" panose="020F0402020204020204" pitchFamily="34" charset="0"/>
              </a:rPr>
              <a:t>sosiaalihuollon</a:t>
            </a:r>
            <a:r>
              <a:rPr lang="en-US" sz="3400" b="1" dirty="0">
                <a:latin typeface="VAG Rounded Std Thin" panose="020F0402020204020204" pitchFamily="34" charset="0"/>
              </a:rPr>
              <a:t> </a:t>
            </a:r>
            <a:r>
              <a:rPr lang="en-US" sz="3400" b="1" dirty="0" err="1">
                <a:latin typeface="VAG Rounded Std Thin" panose="020F0402020204020204" pitchFamily="34" charset="0"/>
              </a:rPr>
              <a:t>näkemysten</a:t>
            </a:r>
            <a:r>
              <a:rPr lang="en-US" sz="3400" b="1" dirty="0">
                <a:latin typeface="VAG Rounded Std Thin" panose="020F0402020204020204" pitchFamily="34" charset="0"/>
              </a:rPr>
              <a:t> </a:t>
            </a:r>
            <a:r>
              <a:rPr lang="en-US" sz="3400" b="1" dirty="0" err="1">
                <a:latin typeface="VAG Rounded Std Thin" panose="020F0402020204020204" pitchFamily="34" charset="0"/>
              </a:rPr>
              <a:t>huomioiminen</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31" y="2273968"/>
            <a:ext cx="6752499" cy="3878980"/>
          </a:xfrm>
        </p:spPr>
        <p:txBody>
          <a:bodyPr>
            <a:normAutofit/>
          </a:bodyPr>
          <a:lstStyle/>
          <a:p>
            <a:pPr>
              <a:buFont typeface="Arial" panose="020B0604020202020204" pitchFamily="34" charset="0"/>
              <a:buChar char="•"/>
            </a:pP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Sosiaalibarometrissa</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(2021:5)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tuli</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esille</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alueelliset</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erot</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yhteistyössä.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Tulokset</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osoittivat</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laaja-alaisen</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yhteistyön</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kantavan</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cs typeface="Times New Roman" panose="02020603050405020304" pitchFamily="18" charset="0"/>
              </a:rPr>
              <a:t>hedelmää</a:t>
            </a:r>
            <a:r>
              <a:rPr lang="en-US" sz="2000" dirty="0">
                <a:effectLst/>
                <a:latin typeface="VAG Rounded Std Thin" panose="020F0402020204020204" pitchFamily="34" charset="0"/>
                <a:ea typeface="Times New Roman" panose="02020603050405020304" pitchFamily="18" charset="0"/>
                <a:cs typeface="Times New Roman" panose="02020603050405020304" pitchFamily="18" charset="0"/>
              </a:rPr>
              <a:t>. </a:t>
            </a:r>
            <a:endParaRPr lang="fi-FI" sz="2000" dirty="0">
              <a:effectLst/>
              <a:highlight>
                <a:srgbClr val="FFFF00"/>
              </a:highlight>
              <a:latin typeface="VAG Rounded Std Thin" panose="020F0402020204020204" pitchFamily="34" charset="0"/>
              <a:ea typeface="Calibri" panose="020F0502020204030204" pitchFamily="34" charset="0"/>
            </a:endParaRPr>
          </a:p>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Myönteistä, että yhteistyöstä säädettäisiin nyt tarkemmin. </a:t>
            </a:r>
            <a:endParaRPr lang="fi-FI" sz="2000" b="0" i="0" u="none" strike="noStrike" baseline="0" dirty="0">
              <a:solidFill>
                <a:srgbClr val="000000"/>
              </a:solidFill>
              <a:latin typeface="VAG Rounded Std Thin" panose="020F0402020204020204" pitchFamily="34" charset="0"/>
            </a:endParaRPr>
          </a:p>
          <a:p>
            <a:pPr>
              <a:buFont typeface="Arial" panose="020B0604020202020204" pitchFamily="34" charset="0"/>
              <a:buChar char="•"/>
            </a:pPr>
            <a:r>
              <a:rPr lang="fi-FI" sz="2000" dirty="0">
                <a:latin typeface="VAG Rounded Std Thin" panose="020F0402020204020204" pitchFamily="34" charset="0"/>
                <a:ea typeface="Calibri" panose="020F0502020204030204" pitchFamily="34" charset="0"/>
              </a:rPr>
              <a:t>S</a:t>
            </a:r>
            <a:r>
              <a:rPr lang="fi-FI" sz="2000" dirty="0">
                <a:effectLst/>
                <a:latin typeface="VAG Rounded Std Thin" panose="020F0402020204020204" pitchFamily="34" charset="0"/>
                <a:ea typeface="Calibri" panose="020F0502020204030204" pitchFamily="34" charset="0"/>
              </a:rPr>
              <a:t>osiaalihuollon näkemysten huomioimisen vahvistaminen toimeentulotukiasioiden käsittelyssä on tärkeää. </a:t>
            </a:r>
          </a:p>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On myönteistä, että perusosan alentamisesta säädetään tarkemmin. </a:t>
            </a:r>
            <a:r>
              <a:rPr lang="fi-FI" sz="2000" dirty="0">
                <a:latin typeface="VAG Rounded Std Thin" panose="020F0402020204020204" pitchFamily="34" charset="0"/>
                <a:cs typeface="Arial" panose="020B0604020202020204" pitchFamily="34" charset="0"/>
              </a:rPr>
              <a:t>Edelleen on kuitenkin mahdollista, että Kela vain lähettää päätöksen perusosan alentamisesta jälkikäteen tiedoksi sosiaalihuollolle.</a:t>
            </a:r>
          </a:p>
          <a:p>
            <a:pPr marL="0" indent="0">
              <a:buNone/>
            </a:pPr>
            <a:endParaRPr lang="fi-FI" sz="5000" dirty="0">
              <a:latin typeface="VAG Rounded Std Thin" panose="020F0402020204020204" pitchFamily="34" charset="0"/>
              <a:cs typeface="Arial" panose="020B0604020202020204" pitchFamily="34" charset="0"/>
            </a:endParaRPr>
          </a:p>
          <a:p>
            <a:pPr lvl="1"/>
            <a:endParaRPr lang="fi-FI" sz="5000" dirty="0">
              <a:latin typeface="VAG Rounded Std Thin" panose="020F0402020204020204" pitchFamily="34" charset="0"/>
              <a:cs typeface="Arial" panose="020B0604020202020204" pitchFamily="34" charset="0"/>
            </a:endParaRPr>
          </a:p>
          <a:p>
            <a:pPr marL="0" indent="0">
              <a:buNone/>
            </a:pPr>
            <a:endParaRPr lang="fi-FI" sz="5000" dirty="0">
              <a:latin typeface="VAG Rounded Std Thin" panose="020F0402020204020204" pitchFamily="34" charset="0"/>
            </a:endParaRPr>
          </a:p>
          <a:p>
            <a:endParaRPr lang="fi-FI"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5" name="Kuva 4">
            <a:extLst>
              <a:ext uri="{FF2B5EF4-FFF2-40B4-BE49-F238E27FC236}">
                <a16:creationId xmlns:a16="http://schemas.microsoft.com/office/drawing/2014/main" id="{7562088C-B188-4F6C-9461-44C9A2492739}"/>
              </a:ext>
            </a:extLst>
          </p:cNvPr>
          <p:cNvPicPr>
            <a:picLocks noChangeAspect="1"/>
          </p:cNvPicPr>
          <p:nvPr/>
        </p:nvPicPr>
        <p:blipFill>
          <a:blip r:embed="rId3"/>
          <a:stretch>
            <a:fillRect/>
          </a:stretch>
        </p:blipFill>
        <p:spPr>
          <a:xfrm>
            <a:off x="7273248" y="3862869"/>
            <a:ext cx="5159383" cy="2995131"/>
          </a:xfrm>
          <a:prstGeom prst="rect">
            <a:avLst/>
          </a:prstGeom>
        </p:spPr>
      </p:pic>
    </p:spTree>
    <p:extLst>
      <p:ext uri="{BB962C8B-B14F-4D97-AF65-F5344CB8AC3E}">
        <p14:creationId xmlns:p14="http://schemas.microsoft.com/office/powerpoint/2010/main" val="91545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137391" cy="1325563"/>
          </a:xfrm>
        </p:spPr>
        <p:txBody>
          <a:bodyPr>
            <a:normAutofit/>
          </a:bodyPr>
          <a:lstStyle/>
          <a:p>
            <a:r>
              <a:rPr lang="fi-FI" dirty="0" smtClean="0"/>
              <a:t>Esityksen tavoitteet</a:t>
            </a:r>
            <a:endParaRPr lang="fi-FI" dirty="0"/>
          </a:p>
        </p:txBody>
      </p:sp>
      <p:sp>
        <p:nvSpPr>
          <p:cNvPr id="3" name="Sisällön paikkamerkki 2"/>
          <p:cNvSpPr>
            <a:spLocks noGrp="1"/>
          </p:cNvSpPr>
          <p:nvPr>
            <p:ph idx="1"/>
          </p:nvPr>
        </p:nvSpPr>
        <p:spPr>
          <a:xfrm>
            <a:off x="546651" y="1417320"/>
            <a:ext cx="11431989" cy="5349240"/>
          </a:xfrm>
        </p:spPr>
        <p:txBody>
          <a:bodyPr>
            <a:normAutofit fontScale="92500"/>
          </a:bodyPr>
          <a:lstStyle/>
          <a:p>
            <a:pPr marL="342900" indent="-342900">
              <a:buFont typeface="Arial" panose="020B0604020202020204" pitchFamily="34" charset="0"/>
              <a:buChar char="•"/>
            </a:pPr>
            <a:r>
              <a:rPr lang="fi-FI" b="1" dirty="0" smtClean="0"/>
              <a:t>Päätavoitteena on parantaa </a:t>
            </a:r>
            <a:r>
              <a:rPr lang="fi-FI" b="1" dirty="0"/>
              <a:t>sosiaalihuollon ja haavoittuvassa asemassa olevien asiakkaiden asemaa toimeentulotuen </a:t>
            </a:r>
            <a:r>
              <a:rPr lang="fi-FI" b="1" dirty="0" smtClean="0"/>
              <a:t>hakijoina.</a:t>
            </a:r>
          </a:p>
          <a:p>
            <a:pPr marL="342900" indent="-342900">
              <a:buFont typeface="Arial" panose="020B0604020202020204" pitchFamily="34" charset="0"/>
              <a:buChar char="•"/>
            </a:pPr>
            <a:r>
              <a:rPr lang="fi-FI" b="1" dirty="0" smtClean="0"/>
              <a:t>Tämä edellyttää hyvää viranomaisten yhteistyötä.</a:t>
            </a:r>
          </a:p>
          <a:p>
            <a:pPr marL="342900" indent="-342900">
              <a:buFont typeface="Arial" panose="020B0604020202020204" pitchFamily="34" charset="0"/>
              <a:buChar char="•"/>
            </a:pPr>
            <a:r>
              <a:rPr lang="fi-FI" dirty="0" smtClean="0"/>
              <a:t>Esitykseen sisältyy tarkentavia säännöksiä yhteistyöstä ja asiakkaan asioinnista.</a:t>
            </a:r>
          </a:p>
          <a:p>
            <a:pPr marL="342900" indent="-342900">
              <a:buFont typeface="Arial" panose="020B0604020202020204" pitchFamily="34" charset="0"/>
              <a:buChar char="•"/>
            </a:pPr>
            <a:r>
              <a:rPr lang="fi-FI" dirty="0" smtClean="0"/>
              <a:t>Nykytilan arvioinnissa kuvataan toimeentulotuen kehitystä ja viimeaikaista tilannetta erilaisten selvitysten pohjalta.</a:t>
            </a:r>
          </a:p>
          <a:p>
            <a:pPr marL="342900" indent="-342900">
              <a:buFont typeface="Arial" panose="020B0604020202020204" pitchFamily="34" charset="0"/>
              <a:buChar char="•"/>
            </a:pPr>
            <a:r>
              <a:rPr lang="fi-FI" dirty="0" smtClean="0"/>
              <a:t>Kela-siirto </a:t>
            </a:r>
            <a:r>
              <a:rPr lang="fi-FI" dirty="0"/>
              <a:t>tuli voimaan 2017 ja toimeentulotuen toimeenpano jaettiin kahden toimijan kesken; Kela (perustoimeentulotuki) ja sosiaalihuolto (täydentävä ja ehkäisevä toimeentulotuki).</a:t>
            </a:r>
          </a:p>
          <a:p>
            <a:pPr marL="342900" indent="-342900">
              <a:buFont typeface="Arial" panose="020B0604020202020204" pitchFamily="34" charset="0"/>
              <a:buChar char="•"/>
            </a:pPr>
            <a:r>
              <a:rPr lang="fi-FI" dirty="0"/>
              <a:t>Selvityksissä on tullut esiin, että erityisesti kaikkein haavoittuvimmassa asemassa olevien asiakkaiden asema on voinut Kela-siirron myötä heikentyä. Asiakkaan toimeentulotukiasioinnin yhteydessä voi ilmetä sosiaalihuollon palvelujen tarve, mutta asiakas ei osaa tai halua hakeutua sosiaalihuollon palveluiden piiriin. Toisaalta sosiaalihuollon näkemys ei välttämättä välity riittävästi Kelaan perustoimeentulotuen päätöksentekoon</a:t>
            </a:r>
            <a:r>
              <a:rPr lang="fi-FI" dirty="0" smtClean="0"/>
              <a:t>.</a:t>
            </a:r>
            <a:endParaRPr lang="fi-FI" dirty="0"/>
          </a:p>
        </p:txBody>
      </p:sp>
    </p:spTree>
    <p:extLst>
      <p:ext uri="{BB962C8B-B14F-4D97-AF65-F5344CB8AC3E}">
        <p14:creationId xmlns:p14="http://schemas.microsoft.com/office/powerpoint/2010/main" val="5624641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2" y="693019"/>
            <a:ext cx="10439086" cy="1202895"/>
          </a:xfrm>
        </p:spPr>
        <p:txBody>
          <a:bodyPr>
            <a:normAutofit/>
          </a:bodyPr>
          <a:lstStyle/>
          <a:p>
            <a:r>
              <a:rPr lang="fi-FI" sz="3400" b="1" dirty="0">
                <a:latin typeface="VAG Rounded Std Thin" panose="020F0402020204020204" pitchFamily="34" charset="0"/>
                <a:ea typeface="Calibri" panose="020F0502020204030204" pitchFamily="34" charset="0"/>
              </a:rPr>
              <a:t>Tiedonkulun parantaminen</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29" y="2148289"/>
            <a:ext cx="7750973" cy="3752448"/>
          </a:xfrm>
        </p:spPr>
        <p:txBody>
          <a:bodyPr>
            <a:normAutofit/>
          </a:bodyPr>
          <a:lstStyle/>
          <a:p>
            <a:pPr>
              <a:buFont typeface="Arial" panose="020B0604020202020204" pitchFamily="34" charset="0"/>
              <a:buChar char="•"/>
            </a:pPr>
            <a:r>
              <a:rPr lang="en-US" sz="2000" dirty="0" err="1">
                <a:effectLst/>
                <a:latin typeface="VAG Rounded Std Thin" panose="020F0402020204020204" pitchFamily="34" charset="0"/>
                <a:ea typeface="Times New Roman" panose="02020603050405020304" pitchFamily="18" charset="0"/>
              </a:rPr>
              <a:t>Järjestökentällä</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koettu</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että</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tiedonvaihto</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viranomaisten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välillä</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jäykkää</a:t>
            </a:r>
            <a:r>
              <a:rPr lang="en-US" sz="2000" dirty="0">
                <a:effectLst/>
                <a:latin typeface="VAG Rounded Std Thin" panose="020F0402020204020204" pitchFamily="34" charset="0"/>
                <a:ea typeface="Times New Roman" panose="02020603050405020304" pitchFamily="18" charset="0"/>
              </a:rPr>
              <a:t> ja </a:t>
            </a:r>
            <a:r>
              <a:rPr lang="en-US" sz="2000" dirty="0" err="1">
                <a:effectLst/>
                <a:latin typeface="VAG Rounded Std Thin" panose="020F0402020204020204" pitchFamily="34" charset="0"/>
                <a:ea typeface="Times New Roman" panose="02020603050405020304" pitchFamily="18" charset="0"/>
              </a:rPr>
              <a:t>vastuu</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olennaisten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tietojen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siirtymisestä</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liikaa</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asiakkaan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vastuulla</a:t>
            </a:r>
            <a:r>
              <a:rPr lang="en-US" sz="2000" dirty="0">
                <a:effectLst/>
                <a:latin typeface="VAG Rounded Std Thin" panose="020F0402020204020204" pitchFamily="34" charset="0"/>
                <a:ea typeface="Times New Roman" panose="02020603050405020304" pitchFamily="18" charset="0"/>
              </a:rPr>
              <a:t>. </a:t>
            </a:r>
            <a:r>
              <a:rPr lang="en-US" sz="2000" dirty="0" err="1">
                <a:solidFill>
                  <a:srgbClr val="000000"/>
                </a:solidFill>
                <a:effectLst/>
                <a:latin typeface="VAG Rounded Std Thin" panose="020F0402020204020204" pitchFamily="34" charset="0"/>
                <a:ea typeface="Times New Roman" panose="02020603050405020304" pitchFamily="18" charset="0"/>
              </a:rPr>
              <a:t>Myös</a:t>
            </a:r>
            <a:r>
              <a:rPr lang="en-US" sz="2000" dirty="0">
                <a:solidFill>
                  <a:srgbClr val="000000"/>
                </a:solidFill>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Sosiaalibarometreissa</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tullut</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ilmi</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että</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toimeentulotuessa</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viranomaisten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välisessä</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tiedon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vaihdossa</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puutteita</a:t>
            </a:r>
            <a:r>
              <a:rPr lang="en-US" sz="2000" dirty="0">
                <a:effectLst/>
                <a:latin typeface="VAG Rounded Std Thin" panose="020F0402020204020204" pitchFamily="34" charset="0"/>
                <a:ea typeface="Times New Roman" panose="02020603050405020304" pitchFamily="18" charset="0"/>
              </a:rPr>
              <a:t>. </a:t>
            </a:r>
          </a:p>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Nyt tarkennetaan säännöksiä tietojen luovuttamisesta viranomaisten välillä. Myönteistä on</a:t>
            </a:r>
            <a:r>
              <a:rPr lang="fi-FI" sz="2000" dirty="0">
                <a:latin typeface="VAG Rounded Std Thin" panose="020F0402020204020204" pitchFamily="34" charset="0"/>
                <a:ea typeface="Calibri" panose="020F0502020204030204" pitchFamily="34" charset="0"/>
              </a:rPr>
              <a:t>, että a</a:t>
            </a:r>
            <a:r>
              <a:rPr lang="fi-FI" sz="2000" dirty="0">
                <a:latin typeface="VAG Rounded Std Thin" panose="020F0402020204020204" pitchFamily="34" charset="0"/>
              </a:rPr>
              <a:t>siakkaan asian parempaa hoitamista varten lisätään sosiaalihuollon oikeutta välittää tietoa oma-aloitteisesti Kelalle. </a:t>
            </a:r>
            <a:endParaRPr lang="fi-FI" sz="2000" dirty="0">
              <a:effectLst/>
              <a:latin typeface="VAG Rounded Std Thin" panose="020F0402020204020204" pitchFamily="34" charset="0"/>
              <a:ea typeface="Calibri" panose="020F0502020204030204" pitchFamily="34" charset="0"/>
            </a:endParaRPr>
          </a:p>
          <a:p>
            <a:pPr>
              <a:buFont typeface="Arial" panose="020B0604020202020204" pitchFamily="34" charset="0"/>
              <a:buChar char="•"/>
            </a:pPr>
            <a:endParaRPr lang="fi-FI" dirty="0">
              <a:latin typeface="VAG Rounded Std Thin" panose="020F0402020204020204" pitchFamily="34" charset="0"/>
            </a:endParaRPr>
          </a:p>
          <a:p>
            <a:pPr lvl="1"/>
            <a:endParaRPr lang="fi-FI" dirty="0">
              <a:latin typeface="VAG Rounded Std Thin" panose="020F0402020204020204" pitchFamily="34" charset="0"/>
              <a:cs typeface="Arial" panose="020B0604020202020204" pitchFamily="34" charset="0"/>
            </a:endParaRPr>
          </a:p>
          <a:p>
            <a:endParaRPr lang="fi-FI" dirty="0">
              <a:latin typeface="VAG Rounded Std Thin" panose="020F0402020204020204" pitchFamily="34" charset="0"/>
            </a:endParaRPr>
          </a:p>
          <a:p>
            <a:endParaRPr lang="fi-FI"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7" name="Kuva 6" descr="Kuva, joka sisältää kohteen seinä, sisä&#10;&#10;Kuvaus luotu automaattisesti">
            <a:extLst>
              <a:ext uri="{FF2B5EF4-FFF2-40B4-BE49-F238E27FC236}">
                <a16:creationId xmlns:a16="http://schemas.microsoft.com/office/drawing/2014/main" id="{50E7D410-9C2D-41EE-A9FE-F26097DB1CE5}"/>
              </a:ext>
            </a:extLst>
          </p:cNvPr>
          <p:cNvPicPr>
            <a:picLocks noChangeAspect="1"/>
          </p:cNvPicPr>
          <p:nvPr/>
        </p:nvPicPr>
        <p:blipFill>
          <a:blip r:embed="rId3"/>
          <a:stretch>
            <a:fillRect/>
          </a:stretch>
        </p:blipFill>
        <p:spPr>
          <a:xfrm>
            <a:off x="7734433" y="4350619"/>
            <a:ext cx="4457567" cy="2507381"/>
          </a:xfrm>
          <a:prstGeom prst="rect">
            <a:avLst/>
          </a:prstGeom>
        </p:spPr>
      </p:pic>
    </p:spTree>
    <p:extLst>
      <p:ext uri="{BB962C8B-B14F-4D97-AF65-F5344CB8AC3E}">
        <p14:creationId xmlns:p14="http://schemas.microsoft.com/office/powerpoint/2010/main" val="68553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2" y="570351"/>
            <a:ext cx="10439086" cy="1325563"/>
          </a:xfrm>
        </p:spPr>
        <p:txBody>
          <a:bodyPr>
            <a:normAutofit/>
          </a:bodyPr>
          <a:lstStyle/>
          <a:p>
            <a:r>
              <a:rPr lang="fi-FI" sz="3400" b="1" dirty="0">
                <a:latin typeface="VAG Rounded Std Thin" panose="020F0402020204020204" pitchFamily="34" charset="0"/>
              </a:rPr>
              <a:t>Toimeentulotuen määräytyminen ja rakenne</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29" y="2045368"/>
            <a:ext cx="7224135" cy="3855369"/>
          </a:xfrm>
        </p:spPr>
        <p:txBody>
          <a:bodyPr>
            <a:normAutofit/>
          </a:bodyPr>
          <a:lstStyle/>
          <a:p>
            <a:pPr>
              <a:lnSpc>
                <a:spcPct val="107000"/>
              </a:lnSpc>
              <a:spcAft>
                <a:spcPts val="800"/>
              </a:spcAft>
              <a:tabLst>
                <a:tab pos="810260" algn="l"/>
              </a:tabLst>
            </a:pPr>
            <a:r>
              <a:rPr lang="fi-FI" sz="2000" dirty="0">
                <a:effectLst/>
                <a:latin typeface="VAG Rounded Std Thin" panose="020F0402020204020204" pitchFamily="34" charset="0"/>
                <a:ea typeface="Calibri" panose="020F0502020204030204" pitchFamily="34" charset="0"/>
                <a:cs typeface="Times New Roman" panose="02020603050405020304" pitchFamily="18" charset="0"/>
              </a:rPr>
              <a:t>Laissa tarkennetaan toimeentulotuen määräytymistä ja rakennetta koskevaa sääntelyä. Tärkeää on myös jalkauttaa nämä tarkennukset ymmärrettävään viestintään asiakkaille. </a:t>
            </a:r>
          </a:p>
          <a:p>
            <a:pPr>
              <a:lnSpc>
                <a:spcPct val="107000"/>
              </a:lnSpc>
              <a:spcAft>
                <a:spcPts val="800"/>
              </a:spcAft>
              <a:tabLst>
                <a:tab pos="810260" algn="l"/>
              </a:tabLst>
            </a:pPr>
            <a:r>
              <a:rPr lang="fi-FI" sz="2000" dirty="0">
                <a:effectLst/>
                <a:latin typeface="VAG Rounded Std Thin" panose="020F0402020204020204" pitchFamily="34" charset="0"/>
                <a:ea typeface="Calibri" panose="020F0502020204030204" pitchFamily="34" charset="0"/>
                <a:cs typeface="Times New Roman" panose="02020603050405020304" pitchFamily="18" charset="0"/>
              </a:rPr>
              <a:t>On järkevää säätää laskelmasta lain tasolla. Harkinnan toteutumisen ja yhdenmukaisten ratkaisukäytäntöjen varmistamiseksi on hyvä </a:t>
            </a:r>
            <a:r>
              <a:rPr lang="fi-FI" sz="2000">
                <a:effectLst/>
                <a:latin typeface="VAG Rounded Std Thin" panose="020F0402020204020204" pitchFamily="34" charset="0"/>
                <a:ea typeface="Calibri" panose="020F0502020204030204" pitchFamily="34" charset="0"/>
                <a:cs typeface="Times New Roman" panose="02020603050405020304" pitchFamily="18" charset="0"/>
              </a:rPr>
              <a:t>tarkentaa sääntelyä tilanteissa</a:t>
            </a:r>
            <a:r>
              <a:rPr lang="fi-FI" sz="2000" dirty="0">
                <a:effectLst/>
                <a:latin typeface="VAG Rounded Std Thin" panose="020F0402020204020204" pitchFamily="34" charset="0"/>
                <a:ea typeface="Calibri" panose="020F0502020204030204" pitchFamily="34" charset="0"/>
                <a:cs typeface="Times New Roman" panose="02020603050405020304" pitchFamily="18" charset="0"/>
              </a:rPr>
              <a:t>, joissa tukea voidaan myöntää pienestä ylijäämästä huolimatta. </a:t>
            </a:r>
          </a:p>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Maksusitoumus tulee nyt yhdeksi maksun suorittamisen tavaksi. </a:t>
            </a:r>
            <a:endParaRPr lang="fi-FI" sz="2000" dirty="0">
              <a:effectLst/>
              <a:latin typeface="VAG Rounded Std Thin" panose="020F0402020204020204" pitchFamily="34" charset="0"/>
              <a:ea typeface="Times New Roman" panose="02020603050405020304" pitchFamily="18" charset="0"/>
              <a:cs typeface="Times New Roman" panose="02020603050405020304" pitchFamily="18" charset="0"/>
            </a:endParaRPr>
          </a:p>
          <a:p>
            <a:endParaRPr lang="fi-FI" sz="2400"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7" name="Kuva 6" descr="Kuva, joka sisältää kohteen teksti, henkilö, sisä, tietokone&#10;&#10;Kuvaus luotu automaattisesti">
            <a:extLst>
              <a:ext uri="{FF2B5EF4-FFF2-40B4-BE49-F238E27FC236}">
                <a16:creationId xmlns:a16="http://schemas.microsoft.com/office/drawing/2014/main" id="{060D15D2-3C81-44F8-85FE-D2B6AD8EB432}"/>
              </a:ext>
            </a:extLst>
          </p:cNvPr>
          <p:cNvPicPr>
            <a:picLocks noChangeAspect="1"/>
          </p:cNvPicPr>
          <p:nvPr/>
        </p:nvPicPr>
        <p:blipFill>
          <a:blip r:embed="rId3"/>
          <a:stretch>
            <a:fillRect/>
          </a:stretch>
        </p:blipFill>
        <p:spPr>
          <a:xfrm>
            <a:off x="7905524" y="4004109"/>
            <a:ext cx="4286476" cy="2853891"/>
          </a:xfrm>
          <a:prstGeom prst="rect">
            <a:avLst/>
          </a:prstGeom>
        </p:spPr>
      </p:pic>
    </p:spTree>
    <p:extLst>
      <p:ext uri="{BB962C8B-B14F-4D97-AF65-F5344CB8AC3E}">
        <p14:creationId xmlns:p14="http://schemas.microsoft.com/office/powerpoint/2010/main" val="2566786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2" y="570351"/>
            <a:ext cx="7823706" cy="1325563"/>
          </a:xfrm>
        </p:spPr>
        <p:txBody>
          <a:bodyPr>
            <a:normAutofit/>
          </a:bodyPr>
          <a:lstStyle/>
          <a:p>
            <a:r>
              <a:rPr lang="fi-FI" sz="3400" b="1" dirty="0">
                <a:latin typeface="VAG Rounded Std Thin" panose="020F0402020204020204" pitchFamily="34" charset="0"/>
                <a:ea typeface="Calibri" panose="020F0502020204030204" pitchFamily="34" charset="0"/>
              </a:rPr>
              <a:t>Toimeentulotukiasioiden neuvottelukunnat</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29" y="2298031"/>
            <a:ext cx="7823709" cy="3602705"/>
          </a:xfrm>
        </p:spPr>
        <p:txBody>
          <a:bodyPr>
            <a:normAutofit/>
          </a:bodyPr>
          <a:lstStyle/>
          <a:p>
            <a:pPr>
              <a:buFont typeface="Arial" panose="020B0604020202020204" pitchFamily="34" charset="0"/>
              <a:buChar char="•"/>
            </a:pPr>
            <a:r>
              <a:rPr lang="fi-FI" sz="2000" dirty="0">
                <a:effectLst/>
                <a:latin typeface="VAG Rounded Std Thin" panose="020F0402020204020204" pitchFamily="34" charset="0"/>
                <a:ea typeface="Calibri" panose="020F0502020204030204" pitchFamily="34" charset="0"/>
              </a:rPr>
              <a:t>Valtakunnalliseen neuvottelukuntaan tulee edustus </a:t>
            </a:r>
            <a:r>
              <a:rPr lang="fi-FI" sz="2000" dirty="0" err="1">
                <a:effectLst/>
                <a:latin typeface="VAG Rounded Std Thin" panose="020F0402020204020204" pitchFamily="34" charset="0"/>
                <a:ea typeface="Calibri" panose="020F0502020204030204" pitchFamily="34" charset="0"/>
              </a:rPr>
              <a:t>stm:stä</a:t>
            </a:r>
            <a:r>
              <a:rPr lang="fi-FI" sz="2000" dirty="0">
                <a:effectLst/>
                <a:latin typeface="VAG Rounded Std Thin" panose="020F0402020204020204" pitchFamily="34" charset="0"/>
                <a:ea typeface="Calibri" panose="020F0502020204030204" pitchFamily="34" charset="0"/>
              </a:rPr>
              <a:t>, hyvinvointialueen sosiaalihuollosta sekä Kelasta. Alueellisiin neuvottelukuntiin kuuluu Kelan ja hyvinvointialueen sosiaalihuollon edustus.</a:t>
            </a:r>
            <a:endParaRPr lang="fi-FI" sz="2000" dirty="0">
              <a:latin typeface="VAG Rounded Std Thin" panose="020F0402020204020204" pitchFamily="34" charset="0"/>
              <a:cs typeface="Arial" panose="020B0604020202020204" pitchFamily="34" charset="0"/>
            </a:endParaRPr>
          </a:p>
          <a:p>
            <a:pPr>
              <a:buFont typeface="Arial" panose="020B0604020202020204" pitchFamily="34" charset="0"/>
              <a:buChar char="•"/>
            </a:pPr>
            <a:r>
              <a:rPr lang="fi-FI" sz="2000" dirty="0">
                <a:latin typeface="VAG Rounded Std Thin" panose="020F0402020204020204" pitchFamily="34" charset="0"/>
                <a:ea typeface="Calibri" panose="020F0502020204030204" pitchFamily="34" charset="0"/>
              </a:rPr>
              <a:t>N</a:t>
            </a:r>
            <a:r>
              <a:rPr lang="fi-FI" sz="2000" dirty="0">
                <a:effectLst/>
                <a:latin typeface="VAG Rounded Std Thin" panose="020F0402020204020204" pitchFamily="34" charset="0"/>
                <a:ea typeface="Calibri" panose="020F0502020204030204" pitchFamily="34" charset="0"/>
              </a:rPr>
              <a:t>euvottelukuntiin voi kuulua muitakin tahoja. </a:t>
            </a:r>
            <a:r>
              <a:rPr lang="fi-FI" sz="2000" dirty="0">
                <a:latin typeface="VAG Rounded Std Thin" panose="020F0402020204020204" pitchFamily="34" charset="0"/>
                <a:cs typeface="Arial" panose="020B0604020202020204" pitchFamily="34" charset="0"/>
              </a:rPr>
              <a:t>Mukaan olisi otettava m</a:t>
            </a:r>
            <a:r>
              <a:rPr lang="en-US" sz="2000" dirty="0" err="1">
                <a:effectLst/>
                <a:latin typeface="VAG Rounded Std Thin" panose="020F0402020204020204" pitchFamily="34" charset="0"/>
                <a:ea typeface="Times New Roman" panose="02020603050405020304" pitchFamily="18" charset="0"/>
              </a:rPr>
              <a:t>yös</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asiakkaiden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näkökulma</a:t>
            </a:r>
            <a:r>
              <a:rPr lang="en-US" sz="2000" dirty="0">
                <a:effectLst/>
                <a:latin typeface="VAG Rounded Std Thin" panose="020F0402020204020204" pitchFamily="34" charset="0"/>
                <a:ea typeface="Times New Roman" panose="02020603050405020304" pitchFamily="18" charset="0"/>
              </a:rPr>
              <a:t>. </a:t>
            </a:r>
          </a:p>
          <a:p>
            <a:pPr>
              <a:buFont typeface="Arial" panose="020B0604020202020204" pitchFamily="34" charset="0"/>
              <a:buChar char="•"/>
            </a:pPr>
            <a:r>
              <a:rPr lang="en-US" sz="2000" dirty="0" err="1">
                <a:effectLst/>
                <a:latin typeface="VAG Rounded Std Thin" panose="020F0402020204020204" pitchFamily="34" charset="0"/>
                <a:ea typeface="Times New Roman" panose="02020603050405020304" pitchFamily="18" charset="0"/>
              </a:rPr>
              <a:t>Asiakkaita</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edustavien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sosiaali</a:t>
            </a:r>
            <a:r>
              <a:rPr lang="en-US" sz="2000" dirty="0">
                <a:effectLst/>
                <a:latin typeface="VAG Rounded Std Thin" panose="020F0402020204020204" pitchFamily="34" charset="0"/>
                <a:ea typeface="Times New Roman" panose="02020603050405020304" pitchFamily="18" charset="0"/>
              </a:rPr>
              <a:t>- ja </a:t>
            </a:r>
            <a:r>
              <a:rPr lang="en-US" sz="2000" dirty="0" err="1">
                <a:effectLst/>
                <a:latin typeface="VAG Rounded Std Thin" panose="020F0402020204020204" pitchFamily="34" charset="0"/>
                <a:ea typeface="Times New Roman" panose="02020603050405020304" pitchFamily="18" charset="0"/>
              </a:rPr>
              <a:t>terveysjärjestöjen</a:t>
            </a:r>
            <a:r>
              <a:rPr lang="en-US" sz="2000" dirty="0">
                <a:effectLst/>
                <a:latin typeface="VAG Rounded Std Thin" panose="020F0402020204020204" pitchFamily="34" charset="0"/>
                <a:ea typeface="Times New Roman" panose="02020603050405020304" pitchFamily="18" charset="0"/>
              </a:rPr>
              <a:t> </a:t>
            </a:r>
            <a:r>
              <a:rPr lang="fi-FI" sz="2000" dirty="0">
                <a:effectLst/>
                <a:latin typeface="VAG Rounded Std Thin" panose="020F0402020204020204" pitchFamily="34" charset="0"/>
                <a:ea typeface="Times New Roman" panose="02020603050405020304" pitchFamily="18" charset="0"/>
              </a:rPr>
              <a:t>osaamista kannattaa hyödyntää niin valtakunnallisesti kuin alueellisestikin.</a:t>
            </a:r>
            <a:endParaRPr lang="fi-FI" sz="2000" dirty="0">
              <a:latin typeface="VAG Rounded Std Thin" panose="020F0402020204020204" pitchFamily="34" charset="0"/>
              <a:cs typeface="Arial" panose="020B0604020202020204" pitchFamily="34" charset="0"/>
            </a:endParaRPr>
          </a:p>
          <a:p>
            <a:pPr marL="0" indent="0">
              <a:buNone/>
            </a:pPr>
            <a:endParaRPr lang="fi-FI" sz="2000" dirty="0">
              <a:latin typeface="VAG Rounded Std Thin" panose="020F0402020204020204" pitchFamily="34" charset="0"/>
              <a:cs typeface="Arial" panose="020B0604020202020204" pitchFamily="34" charset="0"/>
            </a:endParaRPr>
          </a:p>
          <a:p>
            <a:pPr>
              <a:buFont typeface="Arial" panose="020B0604020202020204" pitchFamily="34" charset="0"/>
              <a:buChar char="•"/>
            </a:pPr>
            <a:endParaRPr lang="fi-FI" dirty="0">
              <a:latin typeface="VAG Rounded Std Thin" panose="020F0402020204020204" pitchFamily="34" charset="0"/>
            </a:endParaRPr>
          </a:p>
          <a:p>
            <a:endParaRPr lang="fi-FI" dirty="0">
              <a:latin typeface="VAG Rounded Std Thin" panose="020F0402020204020204" pitchFamily="34" charset="0"/>
              <a:cs typeface="Arial" panose="020B0604020202020204" pitchFamily="34" charset="0"/>
            </a:endParaRPr>
          </a:p>
          <a:p>
            <a:pPr lvl="1"/>
            <a:endParaRPr lang="fi-FI" dirty="0">
              <a:latin typeface="VAG Rounded Std Thin" panose="020F0402020204020204" pitchFamily="34" charset="0"/>
              <a:cs typeface="Arial" panose="020B0604020202020204" pitchFamily="34" charset="0"/>
            </a:endParaRPr>
          </a:p>
          <a:p>
            <a:endParaRPr lang="fi-FI" dirty="0">
              <a:latin typeface="VAG Rounded Std Thin" panose="020F0402020204020204" pitchFamily="34" charset="0"/>
            </a:endParaRPr>
          </a:p>
          <a:p>
            <a:endParaRPr lang="fi-FI"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5" name="Kuva 4" descr="Kuva, joka sisältää kohteen teksti, sisä&#10;&#10;Kuvaus luotu automaattisesti">
            <a:extLst>
              <a:ext uri="{FF2B5EF4-FFF2-40B4-BE49-F238E27FC236}">
                <a16:creationId xmlns:a16="http://schemas.microsoft.com/office/drawing/2014/main" id="{12D15779-3D45-41B7-B8CD-522C665EBFF7}"/>
              </a:ext>
            </a:extLst>
          </p:cNvPr>
          <p:cNvPicPr>
            <a:picLocks noChangeAspect="1"/>
          </p:cNvPicPr>
          <p:nvPr/>
        </p:nvPicPr>
        <p:blipFill>
          <a:blip r:embed="rId3"/>
          <a:stretch>
            <a:fillRect/>
          </a:stretch>
        </p:blipFill>
        <p:spPr>
          <a:xfrm>
            <a:off x="8434538" y="0"/>
            <a:ext cx="4565984" cy="6858000"/>
          </a:xfrm>
          <a:prstGeom prst="rect">
            <a:avLst/>
          </a:prstGeom>
        </p:spPr>
      </p:pic>
    </p:spTree>
    <p:extLst>
      <p:ext uri="{BB962C8B-B14F-4D97-AF65-F5344CB8AC3E}">
        <p14:creationId xmlns:p14="http://schemas.microsoft.com/office/powerpoint/2010/main" val="1180834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7A4ADC-0014-4F37-AC2E-703E5C4A8B34}"/>
              </a:ext>
            </a:extLst>
          </p:cNvPr>
          <p:cNvSpPr>
            <a:spLocks noGrp="1"/>
          </p:cNvSpPr>
          <p:nvPr>
            <p:ph type="title"/>
          </p:nvPr>
        </p:nvSpPr>
        <p:spPr>
          <a:xfrm>
            <a:off x="610832" y="750770"/>
            <a:ext cx="9954344" cy="943275"/>
          </a:xfrm>
        </p:spPr>
        <p:txBody>
          <a:bodyPr>
            <a:noAutofit/>
          </a:bodyPr>
          <a:lstStyle/>
          <a:p>
            <a:r>
              <a:rPr lang="en-US" sz="3400" b="1" dirty="0" err="1">
                <a:latin typeface="VAG Rounded Std Thin" panose="020F0402020204020204" pitchFamily="34" charset="0"/>
              </a:rPr>
              <a:t>Kehittämistä</a:t>
            </a:r>
            <a:r>
              <a:rPr lang="en-US" sz="3400" b="1" dirty="0">
                <a:latin typeface="VAG Rounded Std Thin" panose="020F0402020204020204" pitchFamily="34" charset="0"/>
              </a:rPr>
              <a:t> </a:t>
            </a:r>
            <a:r>
              <a:rPr lang="en-US" sz="3400" b="1" dirty="0" err="1">
                <a:latin typeface="VAG Rounded Std Thin" panose="020F0402020204020204" pitchFamily="34" charset="0"/>
              </a:rPr>
              <a:t>jatkettava</a:t>
            </a:r>
            <a:endParaRPr lang="en-US" sz="3400" b="1" dirty="0">
              <a:latin typeface="VAG Rounded Std Thin" panose="020F0402020204020204" pitchFamily="34" charset="0"/>
            </a:endParaRPr>
          </a:p>
        </p:txBody>
      </p:sp>
      <p:sp>
        <p:nvSpPr>
          <p:cNvPr id="3" name="Sisällön paikkamerkki 2">
            <a:extLst>
              <a:ext uri="{FF2B5EF4-FFF2-40B4-BE49-F238E27FC236}">
                <a16:creationId xmlns:a16="http://schemas.microsoft.com/office/drawing/2014/main" id="{872E3B6F-F1E3-4544-8780-ADFCE300EB7D}"/>
              </a:ext>
            </a:extLst>
          </p:cNvPr>
          <p:cNvSpPr>
            <a:spLocks noGrp="1"/>
          </p:cNvSpPr>
          <p:nvPr>
            <p:ph idx="1"/>
          </p:nvPr>
        </p:nvSpPr>
        <p:spPr>
          <a:xfrm>
            <a:off x="610831" y="2177717"/>
            <a:ext cx="6825555" cy="3723020"/>
          </a:xfrm>
        </p:spPr>
        <p:txBody>
          <a:bodyPr>
            <a:normAutofit/>
          </a:bodyPr>
          <a:lstStyle/>
          <a:p>
            <a:r>
              <a:rPr lang="en-US" sz="2000" dirty="0" err="1">
                <a:latin typeface="VAG Rounded Std Thin" panose="020F0402020204020204" pitchFamily="34" charset="0"/>
                <a:cs typeface="Arial" panose="020B0604020202020204" pitchFamily="34" charset="0"/>
              </a:rPr>
              <a:t>Ehdotettujen</a:t>
            </a:r>
            <a:r>
              <a:rPr lang="en-US" sz="2000" dirty="0">
                <a:latin typeface="VAG Rounded Std Thin" panose="020F0402020204020204" pitchFamily="34" charset="0"/>
                <a:cs typeface="Arial" panose="020B0604020202020204" pitchFamily="34" charset="0"/>
              </a:rPr>
              <a:t> </a:t>
            </a:r>
            <a:r>
              <a:rPr lang="en-US" sz="2000" dirty="0" err="1">
                <a:latin typeface="VAG Rounded Std Thin" panose="020F0402020204020204" pitchFamily="34" charset="0"/>
                <a:cs typeface="Arial" panose="020B0604020202020204" pitchFamily="34" charset="0"/>
              </a:rPr>
              <a:t>muutosten</a:t>
            </a:r>
            <a:r>
              <a:rPr lang="en-US" sz="2000" dirty="0">
                <a:latin typeface="VAG Rounded Std Thin" panose="020F0402020204020204" pitchFamily="34" charset="0"/>
                <a:cs typeface="Arial" panose="020B0604020202020204" pitchFamily="34" charset="0"/>
              </a:rPr>
              <a:t> </a:t>
            </a:r>
            <a:r>
              <a:rPr lang="en-US" sz="2000" dirty="0" err="1">
                <a:latin typeface="VAG Rounded Std Thin" panose="020F0402020204020204" pitchFamily="34" charset="0"/>
                <a:cs typeface="Arial" panose="020B0604020202020204" pitchFamily="34" charset="0"/>
              </a:rPr>
              <a:t>vaikutuksia</a:t>
            </a:r>
            <a:r>
              <a:rPr lang="en-US" sz="2000" dirty="0">
                <a:latin typeface="VAG Rounded Std Thin" panose="020F0402020204020204" pitchFamily="34" charset="0"/>
                <a:cs typeface="Arial" panose="020B0604020202020204" pitchFamily="34" charset="0"/>
              </a:rPr>
              <a:t> on </a:t>
            </a:r>
            <a:r>
              <a:rPr lang="en-US" sz="2000" dirty="0" err="1">
                <a:latin typeface="VAG Rounded Std Thin" panose="020F0402020204020204" pitchFamily="34" charset="0"/>
                <a:cs typeface="Arial" panose="020B0604020202020204" pitchFamily="34" charset="0"/>
              </a:rPr>
              <a:t>seurattava</a:t>
            </a:r>
            <a:r>
              <a:rPr lang="en-US" sz="2000" dirty="0">
                <a:latin typeface="VAG Rounded Std Thin" panose="020F0402020204020204" pitchFamily="34" charset="0"/>
                <a:cs typeface="Arial" panose="020B0604020202020204" pitchFamily="34" charset="0"/>
              </a:rPr>
              <a:t>, mm. </a:t>
            </a:r>
            <a:r>
              <a:rPr lang="en-US" sz="2000" dirty="0" err="1">
                <a:latin typeface="VAG Rounded Std Thin" panose="020F0402020204020204" pitchFamily="34" charset="0"/>
                <a:cs typeface="Arial" panose="020B0604020202020204" pitchFamily="34" charset="0"/>
              </a:rPr>
              <a:t>paraneeko</a:t>
            </a:r>
            <a:r>
              <a:rPr lang="en-US" sz="2000" dirty="0">
                <a:latin typeface="VAG Rounded Std Thin" panose="020F0402020204020204" pitchFamily="34" charset="0"/>
                <a:cs typeface="Arial" panose="020B0604020202020204" pitchFamily="34" charset="0"/>
              </a:rPr>
              <a:t> </a:t>
            </a:r>
            <a:r>
              <a:rPr lang="en-US" sz="2000" dirty="0" err="1">
                <a:latin typeface="VAG Rounded Std Thin" panose="020F0402020204020204" pitchFamily="34" charset="0"/>
                <a:cs typeface="Arial" panose="020B0604020202020204" pitchFamily="34" charset="0"/>
              </a:rPr>
              <a:t>sosiaalihuollon</a:t>
            </a:r>
            <a:r>
              <a:rPr lang="en-US" sz="2000" dirty="0">
                <a:latin typeface="VAG Rounded Std Thin" panose="020F0402020204020204" pitchFamily="34" charset="0"/>
                <a:cs typeface="Arial" panose="020B0604020202020204" pitchFamily="34" charset="0"/>
              </a:rPr>
              <a:t> </a:t>
            </a:r>
            <a:r>
              <a:rPr lang="en-US" sz="2000" dirty="0" err="1">
                <a:latin typeface="VAG Rounded Std Thin" panose="020F0402020204020204" pitchFamily="34" charset="0"/>
                <a:cs typeface="Arial" panose="020B0604020202020204" pitchFamily="34" charset="0"/>
              </a:rPr>
              <a:t>näkemysten</a:t>
            </a:r>
            <a:r>
              <a:rPr lang="en-US" sz="2000" dirty="0">
                <a:latin typeface="VAG Rounded Std Thin" panose="020F0402020204020204" pitchFamily="34" charset="0"/>
                <a:cs typeface="Arial" panose="020B0604020202020204" pitchFamily="34" charset="0"/>
              </a:rPr>
              <a:t> </a:t>
            </a:r>
            <a:r>
              <a:rPr lang="en-US" sz="2000" dirty="0" err="1">
                <a:latin typeface="VAG Rounded Std Thin" panose="020F0402020204020204" pitchFamily="34" charset="0"/>
                <a:cs typeface="Arial" panose="020B0604020202020204" pitchFamily="34" charset="0"/>
              </a:rPr>
              <a:t>huomioiminen</a:t>
            </a:r>
            <a:r>
              <a:rPr lang="en-US" sz="2000" dirty="0">
                <a:latin typeface="VAG Rounded Std Thin" panose="020F0402020204020204" pitchFamily="34" charset="0"/>
                <a:cs typeface="Arial" panose="020B0604020202020204" pitchFamily="34" charset="0"/>
              </a:rPr>
              <a:t>.</a:t>
            </a:r>
          </a:p>
          <a:p>
            <a:r>
              <a:rPr lang="en-US" sz="2000" dirty="0" err="1">
                <a:latin typeface="VAG Rounded Std Thin" panose="020F0402020204020204" pitchFamily="34" charset="0"/>
                <a:ea typeface="Times New Roman" panose="02020603050405020304" pitchFamily="18" charset="0"/>
              </a:rPr>
              <a:t>T</a:t>
            </a:r>
            <a:r>
              <a:rPr lang="en-US" sz="2000" dirty="0" err="1">
                <a:effectLst/>
                <a:latin typeface="VAG Rounded Std Thin" panose="020F0402020204020204" pitchFamily="34" charset="0"/>
                <a:ea typeface="Times New Roman" panose="02020603050405020304" pitchFamily="18" charset="0"/>
              </a:rPr>
              <a:t>oimeentulotuen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perusosan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sisältöä</a:t>
            </a:r>
            <a:r>
              <a:rPr lang="en-US" sz="2000" dirty="0">
                <a:effectLst/>
                <a:latin typeface="VAG Rounded Std Thin" panose="020F0402020204020204" pitchFamily="34" charset="0"/>
                <a:ea typeface="Times New Roman" panose="02020603050405020304" pitchFamily="18" charset="0"/>
              </a:rPr>
              <a:t> ja </a:t>
            </a:r>
            <a:r>
              <a:rPr lang="en-US" sz="2000" dirty="0" err="1">
                <a:effectLst/>
                <a:latin typeface="VAG Rounded Std Thin" panose="020F0402020204020204" pitchFamily="34" charset="0"/>
                <a:ea typeface="Times New Roman" panose="02020603050405020304" pitchFamily="18" charset="0"/>
              </a:rPr>
              <a:t>tasoa</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tarkasteltava</a:t>
            </a:r>
            <a:r>
              <a:rPr lang="en-US" sz="2000" dirty="0">
                <a:effectLst/>
                <a:latin typeface="VAG Rounded Std Thin" panose="020F0402020204020204" pitchFamily="34" charset="0"/>
                <a:ea typeface="Times New Roman" panose="02020603050405020304" pitchFamily="18" charset="0"/>
              </a:rPr>
              <a:t>. </a:t>
            </a:r>
          </a:p>
          <a:p>
            <a:r>
              <a:rPr lang="en-US" sz="2000" dirty="0" err="1">
                <a:effectLst/>
                <a:latin typeface="VAG Rounded Std Thin" panose="020F0402020204020204" pitchFamily="34" charset="0"/>
                <a:ea typeface="Times New Roman" panose="02020603050405020304" pitchFamily="18" charset="0"/>
              </a:rPr>
              <a:t>Toisen</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puolesta</a:t>
            </a:r>
            <a:r>
              <a:rPr lang="en-US" sz="2000" dirty="0">
                <a:effectLst/>
                <a:latin typeface="VAG Rounded Std Thin" panose="020F0402020204020204" pitchFamily="34" charset="0"/>
                <a:ea typeface="Times New Roman" panose="02020603050405020304" pitchFamily="18" charset="0"/>
              </a:rPr>
              <a:t> </a:t>
            </a:r>
            <a:r>
              <a:rPr lang="en-US" sz="2000" dirty="0" err="1">
                <a:effectLst/>
                <a:latin typeface="VAG Rounded Std Thin" panose="020F0402020204020204" pitchFamily="34" charset="0"/>
                <a:ea typeface="Times New Roman" panose="02020603050405020304" pitchFamily="18" charset="0"/>
              </a:rPr>
              <a:t>asiointia</a:t>
            </a:r>
            <a:r>
              <a:rPr lang="en-US" sz="2000" dirty="0">
                <a:effectLst/>
                <a:latin typeface="VAG Rounded Std Thin" panose="020F0402020204020204" pitchFamily="34" charset="0"/>
                <a:ea typeface="Times New Roman" panose="02020603050405020304" pitchFamily="18" charset="0"/>
              </a:rPr>
              <a:t> on </a:t>
            </a:r>
            <a:r>
              <a:rPr lang="en-US" sz="2000" dirty="0" err="1">
                <a:effectLst/>
                <a:latin typeface="VAG Rounded Std Thin" panose="020F0402020204020204" pitchFamily="34" charset="0"/>
                <a:ea typeface="Times New Roman" panose="02020603050405020304" pitchFamily="18" charset="0"/>
              </a:rPr>
              <a:t>kehitettävä</a:t>
            </a:r>
            <a:r>
              <a:rPr lang="en-US" sz="2000" dirty="0">
                <a:effectLst/>
                <a:latin typeface="VAG Rounded Std Thin" panose="020F0402020204020204" pitchFamily="34" charset="0"/>
                <a:ea typeface="Times New Roman" panose="02020603050405020304" pitchFamily="18" charset="0"/>
              </a:rPr>
              <a:t>.</a:t>
            </a:r>
          </a:p>
          <a:p>
            <a:endParaRPr lang="fi-FI" sz="1800" dirty="0">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sz="2400" dirty="0">
              <a:effectLst/>
              <a:latin typeface="VAG Rounded Std Thin" panose="020F0402020204020204" pitchFamily="34" charset="0"/>
              <a:ea typeface="Times New Roman" panose="02020603050405020304" pitchFamily="18" charset="0"/>
            </a:endParaRPr>
          </a:p>
          <a:p>
            <a:endParaRPr lang="fi-FI" sz="2400" dirty="0">
              <a:latin typeface="VAG Rounded Std Thin" panose="020F0402020204020204" pitchFamily="34" charset="0"/>
              <a:cs typeface="Arial" panose="020B0604020202020204" pitchFamily="34" charset="0"/>
            </a:endParaRPr>
          </a:p>
          <a:p>
            <a:endParaRPr lang="fi-FI" sz="2400" dirty="0">
              <a:latin typeface="VAG Rounded Std Thin" panose="020F0402020204020204" pitchFamily="34" charset="0"/>
            </a:endParaRPr>
          </a:p>
          <a:p>
            <a:endParaRPr lang="fi-FI" sz="2400" dirty="0">
              <a:latin typeface="VAG Rounded Std Thin" panose="020F0402020204020204" pitchFamily="34" charset="0"/>
            </a:endParaRPr>
          </a:p>
          <a:p>
            <a:pPr lvl="0"/>
            <a:endParaRPr lang="fi-FI" sz="2000" dirty="0"/>
          </a:p>
          <a:p>
            <a:endParaRPr lang="en-US" sz="2000" dirty="0"/>
          </a:p>
          <a:p>
            <a:pPr lvl="1"/>
            <a:endParaRPr lang="fi-FI" sz="2000" dirty="0"/>
          </a:p>
          <a:p>
            <a:endParaRPr lang="en-US" sz="2000" dirty="0"/>
          </a:p>
        </p:txBody>
      </p:sp>
      <p:pic>
        <p:nvPicPr>
          <p:cNvPr id="5" name="Kuva 4">
            <a:extLst>
              <a:ext uri="{FF2B5EF4-FFF2-40B4-BE49-F238E27FC236}">
                <a16:creationId xmlns:a16="http://schemas.microsoft.com/office/drawing/2014/main" id="{EF5CCB15-CAF2-486E-B491-7D699E63D75B}"/>
              </a:ext>
            </a:extLst>
          </p:cNvPr>
          <p:cNvPicPr>
            <a:picLocks noChangeAspect="1"/>
          </p:cNvPicPr>
          <p:nvPr/>
        </p:nvPicPr>
        <p:blipFill>
          <a:blip r:embed="rId3"/>
          <a:stretch>
            <a:fillRect/>
          </a:stretch>
        </p:blipFill>
        <p:spPr>
          <a:xfrm>
            <a:off x="8001892" y="1"/>
            <a:ext cx="4724178" cy="6857999"/>
          </a:xfrm>
          <a:prstGeom prst="rect">
            <a:avLst/>
          </a:prstGeom>
        </p:spPr>
      </p:pic>
    </p:spTree>
    <p:extLst>
      <p:ext uri="{BB962C8B-B14F-4D97-AF65-F5344CB8AC3E}">
        <p14:creationId xmlns:p14="http://schemas.microsoft.com/office/powerpoint/2010/main" val="27343518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484" y="758380"/>
            <a:ext cx="11115675" cy="1490663"/>
          </a:xfrm>
        </p:spPr>
        <p:txBody>
          <a:bodyPr/>
          <a:lstStyle/>
          <a:p>
            <a:r>
              <a:rPr lang="fi-FI" b="1" dirty="0">
                <a:latin typeface="VAG Rounded Std Thin" panose="020F0402020204020204" pitchFamily="34" charset="0"/>
              </a:rPr>
              <a:t>Kiitos</a:t>
            </a:r>
            <a:r>
              <a:rPr lang="fi-FI" dirty="0">
                <a:latin typeface="VAG Rounded Std Thin" panose="020F0402020204020204" pitchFamily="34" charset="0"/>
              </a:rPr>
              <a:t>!</a:t>
            </a:r>
          </a:p>
        </p:txBody>
      </p:sp>
      <p:sp>
        <p:nvSpPr>
          <p:cNvPr id="3" name="Tekstin paikkamerkki 2"/>
          <p:cNvSpPr>
            <a:spLocks noGrp="1"/>
          </p:cNvSpPr>
          <p:nvPr>
            <p:ph type="body" idx="1"/>
          </p:nvPr>
        </p:nvSpPr>
        <p:spPr>
          <a:xfrm>
            <a:off x="471484" y="2639186"/>
            <a:ext cx="11115675" cy="2688717"/>
          </a:xfrm>
        </p:spPr>
        <p:txBody>
          <a:bodyPr/>
          <a:lstStyle/>
          <a:p>
            <a:r>
              <a:rPr lang="fi-FI" dirty="0">
                <a:latin typeface="VAG Rounded Std Thin" panose="020F0402020204020204" pitchFamily="34" charset="0"/>
              </a:rPr>
              <a:t>Anna Järvinen</a:t>
            </a:r>
          </a:p>
          <a:p>
            <a:r>
              <a:rPr lang="fi-FI" dirty="0">
                <a:latin typeface="VAG Rounded Std Thin" panose="020F0402020204020204" pitchFamily="34" charset="0"/>
              </a:rPr>
              <a:t>Erityisasiantuntija</a:t>
            </a:r>
          </a:p>
          <a:p>
            <a:r>
              <a:rPr lang="fi-FI" dirty="0">
                <a:latin typeface="VAG Rounded Std Thin" panose="020F0402020204020204" pitchFamily="34" charset="0"/>
              </a:rPr>
              <a:t>050 586 5677, </a:t>
            </a:r>
            <a:r>
              <a:rPr lang="fi-FI" dirty="0" err="1">
                <a:latin typeface="VAG Rounded Std Thin" panose="020F0402020204020204" pitchFamily="34" charset="0"/>
              </a:rPr>
              <a:t>anna.jarvinen</a:t>
            </a:r>
            <a:r>
              <a:rPr lang="fi-FI" dirty="0">
                <a:latin typeface="VAG Rounded Std Thin" panose="020F0402020204020204" pitchFamily="34" charset="0"/>
              </a:rPr>
              <a:t> (a) soste.fi</a:t>
            </a:r>
          </a:p>
          <a:p>
            <a:r>
              <a:rPr lang="fi-FI" dirty="0">
                <a:latin typeface="VAG Rounded Std Thin" panose="020F0402020204020204" pitchFamily="34" charset="0"/>
              </a:rPr>
              <a:t>Yliopistonkatu 5, 00100 Helsinki</a:t>
            </a:r>
          </a:p>
          <a:p>
            <a:r>
              <a:rPr lang="fi-FI" dirty="0">
                <a:latin typeface="VAG Rounded Std Thin" panose="020F0402020204020204" pitchFamily="34" charset="0"/>
              </a:rPr>
              <a:t>SOSTE Suomen sosiaali ja terveys ry.</a:t>
            </a:r>
          </a:p>
        </p:txBody>
      </p:sp>
    </p:spTree>
    <p:extLst>
      <p:ext uri="{BB962C8B-B14F-4D97-AF65-F5344CB8AC3E}">
        <p14:creationId xmlns:p14="http://schemas.microsoft.com/office/powerpoint/2010/main" val="1132245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Ennakkoon lähetettyjen kysymysten käsittely</a:t>
            </a:r>
            <a:endParaRPr lang="fi-FI" dirty="0"/>
          </a:p>
        </p:txBody>
      </p:sp>
      <p:sp>
        <p:nvSpPr>
          <p:cNvPr id="3" name="Tekstin paikkamerkki 2"/>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430844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Asiakkaiden asema uudistuksessa</a:t>
            </a:r>
            <a:endParaRPr lang="fi-FI" dirty="0"/>
          </a:p>
        </p:txBody>
      </p:sp>
      <p:sp>
        <p:nvSpPr>
          <p:cNvPr id="3" name="Sisällön paikkamerkki 2"/>
          <p:cNvSpPr>
            <a:spLocks noGrp="1"/>
          </p:cNvSpPr>
          <p:nvPr>
            <p:ph idx="1"/>
          </p:nvPr>
        </p:nvSpPr>
        <p:spPr>
          <a:xfrm>
            <a:off x="546652" y="1444752"/>
            <a:ext cx="11221676" cy="5522976"/>
          </a:xfrm>
        </p:spPr>
        <p:txBody>
          <a:bodyPr>
            <a:normAutofit fontScale="85000" lnSpcReduction="20000"/>
          </a:bodyPr>
          <a:lstStyle/>
          <a:p>
            <a:r>
              <a:rPr lang="fi-FI" i="1" dirty="0" smtClean="0"/>
              <a:t>1. Toimeentulotuella </a:t>
            </a:r>
            <a:r>
              <a:rPr lang="fi-FI" i="1" dirty="0"/>
              <a:t>on rooli sosiaalihuoltoon kuuluvana viimesijaisena etuutena, sosiaalityön välineenä ja osana sosiaalityön kokonaisuutta. Perustoimeentulotuen toimeenpanosta vastaa Kela. Millä tavoin varmistetaan toimeentulotuen ja sosiaalityön yhteys, jotta etuuden lisäksi sosiaalihuollon tukea tarvitsevat asiakkaat ohjautuvat oikea-aikaisesti oikeiden palveluiden piiriin</a:t>
            </a:r>
            <a:r>
              <a:rPr lang="fi-FI" i="1" dirty="0" smtClean="0"/>
              <a:t>?</a:t>
            </a:r>
          </a:p>
          <a:p>
            <a:r>
              <a:rPr lang="fi-FI" dirty="0" smtClean="0"/>
              <a:t>Vastaus: Esityksen yhteistyötä koskevien säännösten avulla on tarkoitus tiivistää yhteistyötä sosiaalihuollon ja Kelan kesken ja saada painopiste siirtymään etukäteiseen yhteistyöhön. Myös mahdollisuutta kuulla asiakasta itseään asioinnin yhteydessä korostetaan. Neuvottelukuntien työllä tavoitellaan myös soveltamiskäytäntöjen sujuvoittamista.</a:t>
            </a:r>
            <a:endParaRPr lang="fi-FI" dirty="0"/>
          </a:p>
          <a:p>
            <a:endParaRPr lang="fi-FI" dirty="0" smtClean="0"/>
          </a:p>
          <a:p>
            <a:r>
              <a:rPr lang="fi-FI" i="1" dirty="0"/>
              <a:t> </a:t>
            </a:r>
            <a:r>
              <a:rPr lang="fi-FI" i="1" dirty="0" smtClean="0"/>
              <a:t>2. Miten </a:t>
            </a:r>
            <a:r>
              <a:rPr lang="fi-FI" i="1" dirty="0"/>
              <a:t>toimeentulotukilain uudistamisen vaikutuksia asiakkaisiin tullaan seuraamaan? </a:t>
            </a:r>
          </a:p>
          <a:p>
            <a:r>
              <a:rPr lang="fi-FI" dirty="0"/>
              <a:t> </a:t>
            </a:r>
            <a:r>
              <a:rPr lang="fi-FI" dirty="0" smtClean="0"/>
              <a:t>Vastaus: Alueellisten neuvottelukuntien avulla voidaan saada tietoa käytännön soveltamisesta </a:t>
            </a:r>
            <a:r>
              <a:rPr lang="fi-FI" dirty="0" err="1" smtClean="0"/>
              <a:t>STM:n</a:t>
            </a:r>
            <a:r>
              <a:rPr lang="fi-FI" dirty="0" smtClean="0"/>
              <a:t> ja valtakunnallisen neuvottelukunnan käyttöön. Myös Kelan, </a:t>
            </a:r>
            <a:r>
              <a:rPr lang="fi-FI" dirty="0" err="1" smtClean="0"/>
              <a:t>THL:n</a:t>
            </a:r>
            <a:r>
              <a:rPr lang="fi-FI" dirty="0" smtClean="0"/>
              <a:t> ja muiden tahojen tutkimustyötä tarvitaan. </a:t>
            </a:r>
            <a:endParaRPr lang="fi-FI" dirty="0"/>
          </a:p>
          <a:p>
            <a:endParaRPr lang="fi-FI" dirty="0" smtClean="0"/>
          </a:p>
          <a:p>
            <a:r>
              <a:rPr lang="fi-FI" i="1" dirty="0" smtClean="0"/>
              <a:t>3. Miten </a:t>
            </a:r>
            <a:r>
              <a:rPr lang="fi-FI" i="1" dirty="0"/>
              <a:t>asiakkaita on kuultu toimeentulotukilain uudistamisessa? </a:t>
            </a:r>
            <a:endParaRPr lang="fi-FI" i="1" dirty="0" smtClean="0"/>
          </a:p>
          <a:p>
            <a:r>
              <a:rPr lang="fi-FI" dirty="0" smtClean="0"/>
              <a:t>Vastaus: Uudistuksen taustalla on työryhmän työ ja eri tahojen tekemät selvitykset, mm. laillisuusvalvojien kautta saadut asiakkaiden kanteluratkaisut. Työryhmän mietinnöstä sai antaa lausuntoja lausuntopalvelu.fi-kautta. Myös nyt esitykseen on mahdollista kenen tahansa esittää lausuntonsa mihin STM kannustaa. </a:t>
            </a:r>
            <a:endParaRPr lang="fi-FI" dirty="0"/>
          </a:p>
          <a:p>
            <a:endParaRPr lang="fi-FI" dirty="0"/>
          </a:p>
        </p:txBody>
      </p:sp>
    </p:spTree>
    <p:extLst>
      <p:ext uri="{BB962C8B-B14F-4D97-AF65-F5344CB8AC3E}">
        <p14:creationId xmlns:p14="http://schemas.microsoft.com/office/powerpoint/2010/main" val="18682455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Sosiaaliturvan kokonaisuus</a:t>
            </a:r>
            <a:endParaRPr lang="fi-FI" dirty="0"/>
          </a:p>
        </p:txBody>
      </p:sp>
      <p:sp>
        <p:nvSpPr>
          <p:cNvPr id="3" name="Sisällön paikkamerkki 2"/>
          <p:cNvSpPr>
            <a:spLocks noGrp="1"/>
          </p:cNvSpPr>
          <p:nvPr>
            <p:ph idx="1"/>
          </p:nvPr>
        </p:nvSpPr>
        <p:spPr>
          <a:xfrm>
            <a:off x="546652" y="1280161"/>
            <a:ext cx="11175956" cy="5385815"/>
          </a:xfrm>
        </p:spPr>
        <p:txBody>
          <a:bodyPr>
            <a:normAutofit fontScale="77500" lnSpcReduction="20000"/>
          </a:bodyPr>
          <a:lstStyle/>
          <a:p>
            <a:r>
              <a:rPr lang="fi-FI" dirty="0"/>
              <a:t> </a:t>
            </a:r>
          </a:p>
          <a:p>
            <a:r>
              <a:rPr lang="fi-FI" i="1" dirty="0" smtClean="0"/>
              <a:t>1. Miten </a:t>
            </a:r>
            <a:r>
              <a:rPr lang="fi-FI" i="1" dirty="0"/>
              <a:t>toimeentulotukilain uudistamisen opit hyödynnetään sosiaaliturvaa uudistettaessa</a:t>
            </a:r>
            <a:r>
              <a:rPr lang="fi-FI" i="1" dirty="0" smtClean="0"/>
              <a:t>?</a:t>
            </a:r>
          </a:p>
          <a:p>
            <a:r>
              <a:rPr lang="fi-FI" dirty="0" smtClean="0"/>
              <a:t>Vastaus: Kaikissa uudistuksissa on hyvä kartoittaa nykytila, taustalla vaikuttavat valtiosääntöoikeudelliset reunaehdot ja tuen tavoitteet sekä katsoa myös mitä tuen tavoitteet edellyttävät sen toimeenpanolta. Toimeentulotuen </a:t>
            </a:r>
            <a:r>
              <a:rPr lang="fi-FI" dirty="0"/>
              <a:t>muodostuminen ajan saatossa perusturvaa säännönmukaisesti täydentäväksi </a:t>
            </a:r>
            <a:r>
              <a:rPr lang="fi-FI" dirty="0" smtClean="0"/>
              <a:t>tukimuodoksi on todettu monessa yhteydessä ongelmalliseksi kehityssuunnaksi. Sen vuoksi sosiaaliturvakomitean tavoitteeksi on otettu vähentää tarvetta turvautua toimeentulotukeen, mikä on kannatettava lähtökohta uudistukselle.</a:t>
            </a:r>
          </a:p>
          <a:p>
            <a:endParaRPr lang="fi-FI" dirty="0"/>
          </a:p>
          <a:p>
            <a:r>
              <a:rPr lang="fi-FI" i="1" dirty="0" smtClean="0"/>
              <a:t>2. Tuleeko </a:t>
            </a:r>
            <a:r>
              <a:rPr lang="fi-FI" i="1" dirty="0"/>
              <a:t>toimeentulotukimahdollisuus laajemmalle joukolle vähätuloisia ja aiotaanko toimeentulotuen tasoa nostaa lähemmäksi viitebudjettien edellyttämää tasoa?</a:t>
            </a:r>
          </a:p>
          <a:p>
            <a:r>
              <a:rPr lang="fi-FI" i="1" dirty="0" smtClean="0"/>
              <a:t>3. Euroopan </a:t>
            </a:r>
            <a:r>
              <a:rPr lang="fi-FI" i="1" dirty="0"/>
              <a:t>neuvoston sosiaalisten oikeuksien komitea moittii Suomen sosiaaliturvaetuuksien vähimmäistasoa riittämättömäksi, näin on tehty jo vuosien ajan. Nyt hintojen nousun myötä tilanne on muuttunut yhä kestämättömämmäksi. Toivottavasti uudistuksessa </a:t>
            </a:r>
            <a:r>
              <a:rPr lang="fi-FI" i="1" dirty="0" smtClean="0"/>
              <a:t>huomioidaan </a:t>
            </a:r>
            <a:r>
              <a:rPr lang="fi-FI" i="1" dirty="0"/>
              <a:t>nämä seikat.</a:t>
            </a:r>
          </a:p>
          <a:p>
            <a:r>
              <a:rPr lang="fi-FI" i="1" dirty="0"/>
              <a:t> </a:t>
            </a:r>
            <a:r>
              <a:rPr lang="fi-FI" i="1" dirty="0" smtClean="0"/>
              <a:t>4. Suomen </a:t>
            </a:r>
            <a:r>
              <a:rPr lang="fi-FI" i="1" dirty="0"/>
              <a:t>sosiaaliturvaa on rakennettu vuosien ja vuosikymmenten ajan ja tilkitty ja päivitetty siltä täältä. Toivottavasti uudistus nyt kattaa alan laajalti ja työttömille ja vähävaraisille ei muodostu kannustinloukkuja.</a:t>
            </a:r>
          </a:p>
          <a:p>
            <a:r>
              <a:rPr lang="fi-FI" dirty="0" smtClean="0"/>
              <a:t>Vastaus (2-4): Nämä olivat hyviä ja tärkeitä kysymyksiä. Kuten esityksestä käy ilmi, näihin kysymyksiin ei tällä uudistuksella vielä puututa, vaan niiden aika on sosiaaliturvauudistuksen yhteydessä. On tärkeää, että ensisijaisia tulon lähteitä voitaisiin kehittää, jotta viimesijaisen toimeentulotuen tarvetta voitaisiin vähentää.</a:t>
            </a:r>
            <a:endParaRPr lang="fi-FI" dirty="0"/>
          </a:p>
          <a:p>
            <a:endParaRPr lang="fi-FI" dirty="0"/>
          </a:p>
        </p:txBody>
      </p:sp>
    </p:spTree>
    <p:extLst>
      <p:ext uri="{BB962C8B-B14F-4D97-AF65-F5344CB8AC3E}">
        <p14:creationId xmlns:p14="http://schemas.microsoft.com/office/powerpoint/2010/main" val="1776887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idx="1"/>
          </p:nvPr>
        </p:nvSpPr>
        <p:spPr/>
        <p:txBody>
          <a:bodyPr/>
          <a:lstStyle/>
          <a:p>
            <a:r>
              <a:rPr lang="fi-FI" dirty="0" smtClean="0"/>
              <a:t>Lopuksi</a:t>
            </a:r>
            <a:endParaRPr lang="fi-FI" dirty="0"/>
          </a:p>
        </p:txBody>
      </p:sp>
    </p:spTree>
    <p:extLst>
      <p:ext uri="{BB962C8B-B14F-4D97-AF65-F5344CB8AC3E}">
        <p14:creationId xmlns:p14="http://schemas.microsoft.com/office/powerpoint/2010/main" val="3880417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Jatkotyö</a:t>
            </a:r>
            <a:endParaRPr lang="fi-FI" dirty="0"/>
          </a:p>
        </p:txBody>
      </p:sp>
      <p:sp>
        <p:nvSpPr>
          <p:cNvPr id="3" name="Sisällön paikkamerkki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fi-FI" dirty="0" smtClean="0"/>
              <a:t>Lausuntoaika on alkanut ja jatkuu 31.5.2022 asti</a:t>
            </a:r>
          </a:p>
          <a:p>
            <a:pPr marL="342900" indent="-342900">
              <a:buFont typeface="Arial" panose="020B0604020202020204" pitchFamily="34" charset="0"/>
              <a:buChar char="•"/>
            </a:pPr>
            <a:r>
              <a:rPr lang="fi-FI" dirty="0" smtClean="0"/>
              <a:t>Lausunnon voi jättää lausuntopalvelu.fi –palvelussa tai lähettämällä sen sosiaali- ja terveysministeriön </a:t>
            </a:r>
            <a:r>
              <a:rPr lang="fi-FI" dirty="0"/>
              <a:t>kirjaamoon </a:t>
            </a:r>
            <a:r>
              <a:rPr lang="fi-FI" dirty="0" smtClean="0">
                <a:hlinkClick r:id="rId2"/>
              </a:rPr>
              <a:t>Materiaali lausuntopalvelussa</a:t>
            </a:r>
            <a:r>
              <a:rPr lang="fi-FI" dirty="0" smtClean="0"/>
              <a:t> </a:t>
            </a:r>
            <a:endParaRPr lang="fi-FI" u="sng" dirty="0" smtClean="0"/>
          </a:p>
          <a:p>
            <a:pPr marL="342900" indent="-342900">
              <a:buFont typeface="Arial" panose="020B0604020202020204" pitchFamily="34" charset="0"/>
              <a:buChar char="•"/>
            </a:pPr>
            <a:r>
              <a:rPr lang="fi-FI" dirty="0" smtClean="0"/>
              <a:t>Lausuntoajan päätyttyä lausunnoista laaditaan lausuntoyhteenveto, joka julkaistaan hankeikkuna </a:t>
            </a:r>
            <a:r>
              <a:rPr lang="fi-FI" dirty="0"/>
              <a:t>sivustolla </a:t>
            </a:r>
            <a:r>
              <a:rPr lang="fi-FI" dirty="0" smtClean="0">
                <a:hlinkClick r:id="rId3"/>
              </a:rPr>
              <a:t>https</a:t>
            </a:r>
            <a:r>
              <a:rPr lang="fi-FI" dirty="0">
                <a:hlinkClick r:id="rId3"/>
              </a:rPr>
              <a:t>://</a:t>
            </a:r>
            <a:r>
              <a:rPr lang="fi-FI" dirty="0" smtClean="0">
                <a:hlinkClick r:id="rId3"/>
              </a:rPr>
              <a:t>stm.fi/hanke?tunnus=STM065:00/2020</a:t>
            </a:r>
            <a:endParaRPr lang="fi-FI" dirty="0" smtClean="0"/>
          </a:p>
          <a:p>
            <a:pPr marL="342900" indent="-342900">
              <a:buFont typeface="Arial" panose="020B0604020202020204" pitchFamily="34" charset="0"/>
              <a:buChar char="•"/>
            </a:pPr>
            <a:r>
              <a:rPr lang="fi-FI" dirty="0" smtClean="0"/>
              <a:t>Esitys etenee eduskunnan käsittelyyn syysistuntokauden alussa</a:t>
            </a:r>
          </a:p>
          <a:p>
            <a:pPr marL="342900" indent="-342900">
              <a:buFont typeface="Arial" panose="020B0604020202020204" pitchFamily="34" charset="0"/>
              <a:buChar char="•"/>
            </a:pPr>
            <a:r>
              <a:rPr lang="fi-FI" dirty="0" smtClean="0"/>
              <a:t>Lakimuutokset tulisivat voimaan 1.1.2023</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dirty="0" smtClean="0"/>
              <a:t>Toimeentulotukilainsäädännön kehittäminen jatkuu ministeriössä sekä mm. sosiaaliturvakomitean työssä </a:t>
            </a:r>
          </a:p>
          <a:p>
            <a:pPr marL="342900" indent="-342900">
              <a:buFont typeface="Arial" panose="020B0604020202020204" pitchFamily="34" charset="0"/>
              <a:buChar char="•"/>
            </a:pPr>
            <a:r>
              <a:rPr lang="fi-FI" dirty="0" smtClean="0"/>
              <a:t>Keskeinen kehittämisen tehtävä erityisesti toimeenpanon osalta on myös nyt perustettavaksi ehdotetuilla neuvottelukunnilla valtakunnallisesti ja alueellisesti</a:t>
            </a:r>
            <a:endParaRPr lang="fi-FI" dirty="0"/>
          </a:p>
        </p:txBody>
      </p:sp>
    </p:spTree>
    <p:extLst>
      <p:ext uri="{BB962C8B-B14F-4D97-AF65-F5344CB8AC3E}">
        <p14:creationId xmlns:p14="http://schemas.microsoft.com/office/powerpoint/2010/main" val="42899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6651" y="365124"/>
            <a:ext cx="10137391" cy="1325563"/>
          </a:xfrm>
        </p:spPr>
        <p:txBody>
          <a:bodyPr>
            <a:normAutofit/>
          </a:bodyPr>
          <a:lstStyle/>
          <a:p>
            <a:r>
              <a:rPr lang="fi-FI" dirty="0" smtClean="0"/>
              <a:t>Muita tavoitteita</a:t>
            </a:r>
            <a:endParaRPr lang="fi-FI" dirty="0"/>
          </a:p>
        </p:txBody>
      </p:sp>
      <p:sp>
        <p:nvSpPr>
          <p:cNvPr id="3" name="Sisällön paikkamerkki 2"/>
          <p:cNvSpPr>
            <a:spLocks noGrp="1"/>
          </p:cNvSpPr>
          <p:nvPr>
            <p:ph idx="1"/>
          </p:nvPr>
        </p:nvSpPr>
        <p:spPr>
          <a:xfrm>
            <a:off x="546651" y="1591056"/>
            <a:ext cx="11075373" cy="5210795"/>
          </a:xfrm>
        </p:spPr>
        <p:txBody>
          <a:bodyPr>
            <a:normAutofit/>
          </a:bodyPr>
          <a:lstStyle/>
          <a:p>
            <a:pPr marL="342900" indent="-342900">
              <a:buFont typeface="Arial" panose="020B0604020202020204" pitchFamily="34" charset="0"/>
              <a:buChar char="•"/>
            </a:pPr>
            <a:r>
              <a:rPr lang="fi-FI" dirty="0" smtClean="0"/>
              <a:t>Toimeentulotuen luonne viimesijaisena harkinnanvaraisena tukimuotona on tarpeen näkyä paremmin pykälätasolla.</a:t>
            </a:r>
          </a:p>
          <a:p>
            <a:pPr marL="342900" indent="-342900">
              <a:buFont typeface="Arial" panose="020B0604020202020204" pitchFamily="34" charset="0"/>
              <a:buChar char="•"/>
            </a:pPr>
            <a:r>
              <a:rPr lang="fi-FI" dirty="0" smtClean="0"/>
              <a:t>Tästä syystä toimeentulotuen </a:t>
            </a:r>
            <a:r>
              <a:rPr lang="fi-FI" dirty="0"/>
              <a:t>määräytymistä ja rakennetta koskevaa sääntelyä ehdotetaan </a:t>
            </a:r>
            <a:r>
              <a:rPr lang="fi-FI" dirty="0" smtClean="0"/>
              <a:t>tarkennettavaksi</a:t>
            </a:r>
            <a:r>
              <a:rPr lang="fi-FI" dirty="0"/>
              <a:t>. </a:t>
            </a:r>
            <a:endParaRPr lang="fi-FI" dirty="0" smtClean="0"/>
          </a:p>
          <a:p>
            <a:pPr marL="1143000" lvl="1" indent="-342900"/>
            <a:r>
              <a:rPr lang="fi-FI" dirty="0" smtClean="0"/>
              <a:t>Toimeentulotuen </a:t>
            </a:r>
            <a:r>
              <a:rPr lang="fi-FI" dirty="0"/>
              <a:t>viimesijainen ja harkinnanvarainen luonne edellyttää, että tuen </a:t>
            </a:r>
            <a:r>
              <a:rPr lang="fi-FI" dirty="0" smtClean="0"/>
              <a:t>määräytyminen </a:t>
            </a:r>
            <a:r>
              <a:rPr lang="fi-FI" dirty="0"/>
              <a:t>perustuu käytettävissä olevien tulojen ja lain mukaan määriteltävien välttämättömien menojen arviointiin. </a:t>
            </a:r>
            <a:endParaRPr lang="fi-FI" dirty="0" smtClean="0"/>
          </a:p>
          <a:p>
            <a:pPr marL="1143000" lvl="1" indent="-342900"/>
            <a:r>
              <a:rPr lang="fi-FI" dirty="0" smtClean="0"/>
              <a:t>Esitykseen </a:t>
            </a:r>
            <a:r>
              <a:rPr lang="fi-FI" dirty="0"/>
              <a:t>sisältyy säännös toimeentulotuen laskelmasta. </a:t>
            </a:r>
            <a:endParaRPr lang="fi-FI" dirty="0" smtClean="0"/>
          </a:p>
          <a:p>
            <a:pPr marL="1143000" lvl="1" indent="-342900"/>
            <a:r>
              <a:rPr lang="fi-FI" dirty="0" smtClean="0"/>
              <a:t>Perustelujen avulla voidaan myös selventää säännösten tarkoitusta.</a:t>
            </a:r>
          </a:p>
          <a:p>
            <a:pPr marL="342900" indent="-342900">
              <a:buFont typeface="Arial" panose="020B0604020202020204" pitchFamily="34" charset="0"/>
              <a:buChar char="•"/>
            </a:pPr>
            <a:r>
              <a:rPr lang="fi-FI" dirty="0" smtClean="0"/>
              <a:t>Lakiin esitetyt lisäykset edellyttävät myös lain rakenteen selkeyttämistä.  </a:t>
            </a:r>
            <a:endParaRPr lang="fi-FI" dirty="0"/>
          </a:p>
          <a:p>
            <a:pPr marL="342900" indent="-342900">
              <a:buFont typeface="Arial" panose="020B0604020202020204" pitchFamily="34" charset="0"/>
              <a:buChar char="•"/>
            </a:pPr>
            <a:r>
              <a:rPr lang="fi-FI" dirty="0" smtClean="0"/>
              <a:t>Hyvinvointialueet </a:t>
            </a:r>
            <a:r>
              <a:rPr lang="fi-FI" dirty="0"/>
              <a:t>vastaavat täydentävästä ja ehkäisevästä toimeentulotuesta 1.1.2023 alkaen, järjestämisvastuun siirryttyä kunnilta osana sosiaalihuoltoa. </a:t>
            </a:r>
            <a:endParaRPr lang="fi-FI" dirty="0" smtClean="0"/>
          </a:p>
          <a:p>
            <a:pPr marL="342900" indent="-342900">
              <a:buFont typeface="Arial" panose="020B0604020202020204" pitchFamily="34" charset="0"/>
              <a:buChar char="•"/>
            </a:pPr>
            <a:r>
              <a:rPr lang="fi-FI" dirty="0" smtClean="0"/>
              <a:t>Järjestämisvastuuta koskevat muutokset tehdään samalla.</a:t>
            </a:r>
            <a:endParaRPr lang="fi-FI" dirty="0"/>
          </a:p>
          <a:p>
            <a:pPr marL="342900" indent="-342900">
              <a:buFont typeface="Arial" panose="020B0604020202020204" pitchFamily="34" charset="0"/>
              <a:buChar char="•"/>
            </a:pPr>
            <a:endParaRPr lang="fi-FI" dirty="0"/>
          </a:p>
        </p:txBody>
      </p:sp>
    </p:spTree>
    <p:extLst>
      <p:ext uri="{BB962C8B-B14F-4D97-AF65-F5344CB8AC3E}">
        <p14:creationId xmlns:p14="http://schemas.microsoft.com/office/powerpoint/2010/main" val="20665494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Kiitos!</a:t>
            </a:r>
            <a:endParaRPr lang="fi-FI" dirty="0"/>
          </a:p>
        </p:txBody>
      </p:sp>
      <p:sp>
        <p:nvSpPr>
          <p:cNvPr id="3" name="Tekstin paikkamerkki 2"/>
          <p:cNvSpPr>
            <a:spLocks noGrp="1"/>
          </p:cNvSpPr>
          <p:nvPr>
            <p:ph type="body" sz="quarter" idx="13"/>
          </p:nvPr>
        </p:nvSpPr>
        <p:spPr/>
        <p:txBody>
          <a:bodyPr>
            <a:normAutofit lnSpcReduction="10000"/>
          </a:bodyPr>
          <a:lstStyle/>
          <a:p>
            <a:r>
              <a:rPr lang="fi-FI" dirty="0" smtClean="0">
                <a:hlinkClick r:id="rId2"/>
              </a:rPr>
              <a:t>Susanna.Rahkonen@gov.fi</a:t>
            </a:r>
            <a:endParaRPr lang="fi-FI" dirty="0" smtClean="0"/>
          </a:p>
          <a:p>
            <a:r>
              <a:rPr lang="fi-FI" dirty="0" smtClean="0">
                <a:hlinkClick r:id="rId3"/>
              </a:rPr>
              <a:t>Ritva.Liukonen@gov.fi</a:t>
            </a:r>
            <a:endParaRPr lang="fi-FI" dirty="0" smtClean="0"/>
          </a:p>
          <a:p>
            <a:r>
              <a:rPr lang="fi-FI" dirty="0" smtClean="0">
                <a:hlinkClick r:id="rId4"/>
              </a:rPr>
              <a:t>Katariina.Rainio@gov.fi</a:t>
            </a:r>
            <a:endParaRPr lang="fi-FI" dirty="0" smtClean="0"/>
          </a:p>
          <a:p>
            <a:endParaRPr lang="fi-FI" dirty="0"/>
          </a:p>
        </p:txBody>
      </p:sp>
    </p:spTree>
    <p:extLst>
      <p:ext uri="{BB962C8B-B14F-4D97-AF65-F5344CB8AC3E}">
        <p14:creationId xmlns:p14="http://schemas.microsoft.com/office/powerpoint/2010/main" val="196064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S</a:t>
            </a:r>
            <a:r>
              <a:rPr lang="fi-FI" dirty="0" smtClean="0"/>
              <a:t>osiaalihuollon </a:t>
            </a:r>
            <a:r>
              <a:rPr lang="fi-FI" dirty="0"/>
              <a:t>ja haavoittuvassa asemassa olevien asiakkaiden </a:t>
            </a:r>
            <a:r>
              <a:rPr lang="fi-FI" dirty="0" smtClean="0"/>
              <a:t>aseman parantamiseksi esityksessä ehdotetaan:</a:t>
            </a:r>
            <a:endParaRPr lang="fi-FI" dirty="0"/>
          </a:p>
        </p:txBody>
      </p:sp>
      <p:sp>
        <p:nvSpPr>
          <p:cNvPr id="3" name="Sisällön paikkamerkki 2"/>
          <p:cNvSpPr>
            <a:spLocks noGrp="1"/>
          </p:cNvSpPr>
          <p:nvPr>
            <p:ph idx="1"/>
          </p:nvPr>
        </p:nvSpPr>
        <p:spPr>
          <a:xfrm>
            <a:off x="498525" y="1868661"/>
            <a:ext cx="11202003" cy="5163127"/>
          </a:xfrm>
        </p:spPr>
        <p:txBody>
          <a:bodyPr>
            <a:normAutofit lnSpcReduction="10000"/>
          </a:bodyPr>
          <a:lstStyle/>
          <a:p>
            <a:pPr marL="342900" indent="-342900">
              <a:buFont typeface="Arial" panose="020B0604020202020204" pitchFamily="34" charset="0"/>
              <a:buChar char="•"/>
            </a:pPr>
            <a:r>
              <a:rPr lang="fi-FI" dirty="0"/>
              <a:t>Toimeentulotuen hakemismenettelyä tarkentavia säännöksiä.</a:t>
            </a:r>
          </a:p>
          <a:p>
            <a:pPr marL="342900" indent="-342900">
              <a:buFont typeface="Arial" panose="020B0604020202020204" pitchFamily="34" charset="0"/>
              <a:buChar char="•"/>
            </a:pPr>
            <a:r>
              <a:rPr lang="fi-FI" dirty="0"/>
              <a:t>Tarkennuksia asiakkaan oikeuteen saada henkilökohtaista palvelua ja asiakkaan pyynnöstä myös monialaista palvelua.</a:t>
            </a:r>
          </a:p>
          <a:p>
            <a:pPr marL="342900" indent="-342900">
              <a:buFont typeface="Arial" panose="020B0604020202020204" pitchFamily="34" charset="0"/>
              <a:buChar char="•"/>
            </a:pPr>
            <a:r>
              <a:rPr lang="fi-FI" dirty="0"/>
              <a:t>Perusosan alentamismenettelyä tarkentavia säännöksiä.</a:t>
            </a:r>
          </a:p>
          <a:p>
            <a:pPr marL="342900" indent="-342900">
              <a:buFont typeface="Arial" panose="020B0604020202020204" pitchFamily="34" charset="0"/>
              <a:buChar char="•"/>
            </a:pPr>
            <a:r>
              <a:rPr lang="fi-FI" dirty="0"/>
              <a:t>Toimeentulotukiasioita koskevasta Kansaneläkelaitoksen ja hyvinvointialueen yhteistyöstä.</a:t>
            </a:r>
          </a:p>
          <a:p>
            <a:pPr marL="342900" indent="-342900">
              <a:buFont typeface="Arial" panose="020B0604020202020204" pitchFamily="34" charset="0"/>
              <a:buChar char="•"/>
            </a:pPr>
            <a:r>
              <a:rPr lang="fi-FI" dirty="0"/>
              <a:t>Kelalle annettavasta sosiaalihuollon näkemyksen sisältävästä sosiaalihuollon lausunnosta.</a:t>
            </a:r>
          </a:p>
          <a:p>
            <a:pPr marL="342900" indent="-342900">
              <a:buFont typeface="Arial" panose="020B0604020202020204" pitchFamily="34" charset="0"/>
              <a:buChar char="•"/>
            </a:pPr>
            <a:r>
              <a:rPr lang="fi-FI" dirty="0"/>
              <a:t>Valtakunnallisesta toimeentulotukiasioiden neuvottelukunnasta.</a:t>
            </a:r>
          </a:p>
          <a:p>
            <a:pPr marL="342900" indent="-342900">
              <a:buFont typeface="Arial" panose="020B0604020202020204" pitchFamily="34" charset="0"/>
              <a:buChar char="•"/>
            </a:pPr>
            <a:r>
              <a:rPr lang="fi-FI" dirty="0"/>
              <a:t>Alueellisista neuvottelukunnista. </a:t>
            </a:r>
          </a:p>
          <a:p>
            <a:pPr marL="342900" indent="-342900">
              <a:buFont typeface="Arial" panose="020B0604020202020204" pitchFamily="34" charset="0"/>
              <a:buChar char="•"/>
            </a:pPr>
            <a:r>
              <a:rPr lang="fi-FI" dirty="0"/>
              <a:t>Lisäksi sosiaalihuoltolakiin lisättäisiin sosiaalihuollon taloudellisen tuen palvelua koskeva säännös. Tällä korostetaan sosiaalihuollon laaja-alaista tehtävää asiakkaan taloudellisen kokonaistilanteen tukemisessa. </a:t>
            </a:r>
          </a:p>
          <a:p>
            <a:pPr marL="342900" indent="-342900">
              <a:buFont typeface="Arial" panose="020B0604020202020204" pitchFamily="34" charset="0"/>
              <a:buChar char="•"/>
            </a:pPr>
            <a:endParaRPr lang="fi-FI" dirty="0"/>
          </a:p>
          <a:p>
            <a:endParaRPr lang="fi-FI" dirty="0"/>
          </a:p>
        </p:txBody>
      </p:sp>
    </p:spTree>
    <p:extLst>
      <p:ext uri="{BB962C8B-B14F-4D97-AF65-F5344CB8AC3E}">
        <p14:creationId xmlns:p14="http://schemas.microsoft.com/office/powerpoint/2010/main" val="246480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Uudistuksen rajaukset ja reunaehdot</a:t>
            </a:r>
            <a:endParaRPr lang="fi-FI" dirty="0"/>
          </a:p>
        </p:txBody>
      </p:sp>
      <p:sp>
        <p:nvSpPr>
          <p:cNvPr id="3" name="Sisällön paikkamerkki 2"/>
          <p:cNvSpPr>
            <a:spLocks noGrp="1"/>
          </p:cNvSpPr>
          <p:nvPr>
            <p:ph idx="1"/>
          </p:nvPr>
        </p:nvSpPr>
        <p:spPr>
          <a:xfrm>
            <a:off x="498525" y="1690688"/>
            <a:ext cx="11251515" cy="4883848"/>
          </a:xfrm>
        </p:spPr>
        <p:txBody>
          <a:bodyPr>
            <a:normAutofit fontScale="85000" lnSpcReduction="10000"/>
          </a:bodyPr>
          <a:lstStyle/>
          <a:p>
            <a:pPr marL="342900" indent="-342900">
              <a:buFont typeface="Arial" panose="020B0604020202020204" pitchFamily="34" charset="0"/>
              <a:buChar char="•"/>
            </a:pPr>
            <a:r>
              <a:rPr lang="fi-FI" dirty="0" smtClean="0"/>
              <a:t>Hallituksen esitys rakentuu toimeentulotuelle asetettujen tavoitteiden ja toimeenpanorakenteen pohjalle.</a:t>
            </a:r>
          </a:p>
          <a:p>
            <a:pPr marL="342900" indent="-342900">
              <a:buFont typeface="Arial" panose="020B0604020202020204" pitchFamily="34" charset="0"/>
              <a:buChar char="•"/>
            </a:pPr>
            <a:r>
              <a:rPr lang="fi-FI" dirty="0" smtClean="0"/>
              <a:t>Perustuslain sosiaaliturvaa koskeva säännös (19 §) on sosiaaliturvajärjestelmämme rakenteen pohjana. </a:t>
            </a:r>
          </a:p>
          <a:p>
            <a:pPr marL="342900" indent="-342900">
              <a:buFont typeface="Arial" panose="020B0604020202020204" pitchFamily="34" charset="0"/>
              <a:buChar char="•"/>
            </a:pPr>
            <a:r>
              <a:rPr lang="fi-FI" dirty="0" smtClean="0"/>
              <a:t>Perusturvaetuuksista säädetään perustuslain 19 §:n 2 momentissa. </a:t>
            </a:r>
          </a:p>
          <a:p>
            <a:pPr marL="342900" indent="-342900">
              <a:buFont typeface="Arial" panose="020B0604020202020204" pitchFamily="34" charset="0"/>
              <a:buChar char="•"/>
            </a:pPr>
            <a:r>
              <a:rPr lang="fi-FI" dirty="0" smtClean="0"/>
              <a:t>Toimeentulotuella </a:t>
            </a:r>
            <a:r>
              <a:rPr lang="fi-FI" dirty="0"/>
              <a:t>on </a:t>
            </a:r>
            <a:r>
              <a:rPr lang="fi-FI" dirty="0" smtClean="0"/>
              <a:t>sen sijaan tiivis </a:t>
            </a:r>
            <a:r>
              <a:rPr lang="fi-FI" dirty="0"/>
              <a:t>yhteys perustuslain 19 §:n 1 momentissa turvattuun oikeuteen välttämättömään toimeentuloon ja huolenpitoon. </a:t>
            </a:r>
          </a:p>
          <a:p>
            <a:pPr marL="342900" indent="-342900">
              <a:buFont typeface="Arial" panose="020B0604020202020204" pitchFamily="34" charset="0"/>
              <a:buChar char="•"/>
            </a:pPr>
            <a:r>
              <a:rPr lang="fi-FI" dirty="0" smtClean="0"/>
              <a:t>Oikeus </a:t>
            </a:r>
            <a:r>
              <a:rPr lang="fi-FI" dirty="0"/>
              <a:t>perustuslain 19 §:n 1 momentin mukaisen turvaan ratkaistaan tapauskohtaisella </a:t>
            </a:r>
            <a:r>
              <a:rPr lang="fi-FI" dirty="0" smtClean="0"/>
              <a:t>tarveharkinnalla. Se on laajempaa kuin muita etuuksia koskeva harkinta.</a:t>
            </a:r>
          </a:p>
          <a:p>
            <a:pPr marL="342900" indent="-342900">
              <a:buFont typeface="Arial" panose="020B0604020202020204" pitchFamily="34" charset="0"/>
              <a:buChar char="•"/>
            </a:pPr>
            <a:r>
              <a:rPr lang="fi-FI" dirty="0" smtClean="0"/>
              <a:t>Perustuslain 19 §:n 2 </a:t>
            </a:r>
            <a:r>
              <a:rPr lang="fi-FI" dirty="0"/>
              <a:t>momentin mukainen turva on yhteydessä momentissa lueteltuihin elämäntilanteisiin ja laissa kulloinkin säädettäviin etuuksien saamisedellytyksiin. Harkinta on tällöin </a:t>
            </a:r>
            <a:r>
              <a:rPr lang="fi-FI" dirty="0" smtClean="0"/>
              <a:t>ryhmäkohtaista ja perustuu lain edellytysten täyttymisen arviointiin.</a:t>
            </a:r>
          </a:p>
          <a:p>
            <a:pPr marL="342900" indent="-342900">
              <a:buFont typeface="Arial" panose="020B0604020202020204" pitchFamily="34" charset="0"/>
              <a:buChar char="•"/>
            </a:pPr>
            <a:r>
              <a:rPr lang="fi-FI" dirty="0" smtClean="0"/>
              <a:t>Toimeentulotukilakiin ei nyt esitetä sellaisia muutoksia, jotka muuttaisivat toimeentulotuen asemaa suhteessa perustuslain 19 §:ään ja muihin etuuksiin. Siksi mm. tuen tasoon ei esitetä muutoksia.</a:t>
            </a:r>
          </a:p>
          <a:p>
            <a:pPr marL="342900" indent="-342900">
              <a:buFont typeface="Arial" panose="020B0604020202020204" pitchFamily="34" charset="0"/>
              <a:buChar char="•"/>
            </a:pPr>
            <a:r>
              <a:rPr lang="fi-FI" dirty="0" smtClean="0"/>
              <a:t>Sosiaaliturvakomitea jatkaa työtään ja arvioi kokonaisuutta laajemmasta näkökulmasta.</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endParaRPr lang="fi-FI" dirty="0"/>
          </a:p>
          <a:p>
            <a:endParaRPr lang="fi-FI" dirty="0"/>
          </a:p>
        </p:txBody>
      </p:sp>
    </p:spTree>
    <p:extLst>
      <p:ext uri="{BB962C8B-B14F-4D97-AF65-F5344CB8AC3E}">
        <p14:creationId xmlns:p14="http://schemas.microsoft.com/office/powerpoint/2010/main" val="2769457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ema">
  <a:themeElements>
    <a:clrScheme name="STM_colors_060519">
      <a:dk1>
        <a:srgbClr val="000000"/>
      </a:dk1>
      <a:lt1>
        <a:srgbClr val="FFFFFF"/>
      </a:lt1>
      <a:dk2>
        <a:srgbClr val="535659"/>
      </a:dk2>
      <a:lt2>
        <a:srgbClr val="E7E6E6"/>
      </a:lt2>
      <a:accent1>
        <a:srgbClr val="F0AB00"/>
      </a:accent1>
      <a:accent2>
        <a:srgbClr val="888B8D"/>
      </a:accent2>
      <a:accent3>
        <a:srgbClr val="53565A"/>
      </a:accent3>
      <a:accent4>
        <a:srgbClr val="642667"/>
      </a:accent4>
      <a:accent5>
        <a:srgbClr val="008C95"/>
      </a:accent5>
      <a:accent6>
        <a:srgbClr val="0562C1"/>
      </a:accent6>
      <a:hlink>
        <a:srgbClr val="F0AB00"/>
      </a:hlink>
      <a:folHlink>
        <a:srgbClr val="6325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C9D8D17-8E03-634D-BDDC-249F10419F8B}" vid="{4E79E4C6-D7E7-714B-96F9-C2DEFB06DB7E}"/>
    </a:ext>
  </a:extLst>
</a:theme>
</file>

<file path=ppt/theme/theme2.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ettelumallit.pptx [Vain luku]" id="{354B808C-3598-4EB5-AD80-3E979D1811D7}" vid="{EB9048E2-569B-4DDF-9D7F-6C09463B3504}"/>
    </a:ext>
  </a:extLst>
</a:theme>
</file>

<file path=ppt/theme/theme4.xml><?xml version="1.0" encoding="utf-8"?>
<a:theme xmlns:a="http://schemas.openxmlformats.org/drawingml/2006/main" name="6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TE_PP_2018" id="{9AF94616-84E7-BF4D-9EE4-E51FA12B2AE2}" vid="{7FF72DFE-1B0E-D54C-8C79-4CE907362471}"/>
    </a:ext>
  </a:extLst>
</a:theme>
</file>

<file path=ppt/theme/theme5.xml><?xml version="1.0" encoding="utf-8"?>
<a:theme xmlns:a="http://schemas.openxmlformats.org/drawingml/2006/main" name="5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5557DFFE-26DC-8C49-B65B-754D0E573B39}"/>
    </a:ext>
  </a:extLst>
</a:theme>
</file>

<file path=ppt/theme/theme6.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CFE0C453-4CDF-5946-84FF-2EA63363548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ampus asiakirja" ma:contentTypeID="0x010100B5FAB64B6C204DD994D3FAC0C34E2BFF00E54585542ED11140AF5F63BC44A2BFAA" ma:contentTypeVersion="4" ma:contentTypeDescription="Kampus asiakirja" ma:contentTypeScope="" ma:versionID="522d1be20f7f18c741ca0e87b2669648">
  <xsd:schema xmlns:xsd="http://www.w3.org/2001/XMLSchema" xmlns:xs="http://www.w3.org/2001/XMLSchema" xmlns:p="http://schemas.microsoft.com/office/2006/metadata/properties" xmlns:ns2="c138b538-c2fd-4cca-8c26-6e4e32e5a042" xmlns:ns3="b23b1dd0-f9ac-46be-8754-2e5c8de70e0f" targetNamespace="http://schemas.microsoft.com/office/2006/metadata/properties" ma:root="true" ma:fieldsID="d8f2efb08e35b20d7f0261986ce8ecc7" ns2:_="" ns3:_="">
    <xsd:import namespace="c138b538-c2fd-4cca-8c26-6e4e32e5a042"/>
    <xsd:import namespace="b23b1dd0-f9ac-46be-8754-2e5c8de70e0f"/>
    <xsd:element name="properties">
      <xsd:complexType>
        <xsd:sequence>
          <xsd:element name="documentManagement">
            <xsd:complexType>
              <xsd:all>
                <xsd:element ref="ns2:KampusOrganizationTaxHTField0" minOccurs="0"/>
                <xsd:element ref="ns2:KampusKeywordsTaxHTField0" minOccurs="0"/>
                <xsd:element ref="ns2:TaxCatchAll" minOccurs="0"/>
                <xsd:element ref="ns2:TaxCatchAllLabe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8b538-c2fd-4cca-8c26-6e4e32e5a042" elementFormDefault="qualified">
    <xsd:import namespace="http://schemas.microsoft.com/office/2006/documentManagement/types"/>
    <xsd:import namespace="http://schemas.microsoft.com/office/infopath/2007/PartnerControls"/>
    <xsd:element name="KampusOrganizationTaxHTField0" ma:index="2" nillable="true" ma:taxonomy="true" ma:internalName="KampusOrganizationTaxHTField0" ma:taxonomyFieldName="KampusOrganization" ma:displayName="Organisaatio" ma:readOnly="false" ma:default="" ma:fieldId="{2db0ae7a-6cf0-4985-ba6a-e776373147cc}" ma:taxonomyMulti="true" ma:sspId="acce3c4a-091f-4b07-a6c7-e4a083e8073a" ma:termSetId="96581ae4-b9dd-471b-b644-43b1ab68b7d0" ma:anchorId="00000000-0000-0000-0000-000000000000" ma:open="false" ma:isKeyword="false">
      <xsd:complexType>
        <xsd:sequence>
          <xsd:element ref="pc:Terms" minOccurs="0" maxOccurs="1"/>
        </xsd:sequence>
      </xsd:complexType>
    </xsd:element>
    <xsd:element name="KampusKeywordsTaxHTField0" ma:index="4" nillable="true" ma:taxonomy="true" ma:internalName="KampusKeywordsTaxHTField0" ma:taxonomyFieldName="KampusKeywords" ma:displayName="Asiasanat" ma:default="" ma:fieldId="{1b40a1dd-212b-4729-a26e-8a2bffa86a15}" ma:taxonomyMulti="true" ma:sspId="acce3c4a-091f-4b07-a6c7-e4a083e8073a" ma:termSetId="c57e3b40-808e-4864-abb2-3453a6c26e70" ma:anchorId="00000000-0000-0000-0000-000000000000" ma:open="true" ma:isKeyword="false">
      <xsd:complexType>
        <xsd:sequence>
          <xsd:element ref="pc:Terms" minOccurs="0" maxOccurs="1"/>
        </xsd:sequence>
      </xsd:complexType>
    </xsd:element>
    <xsd:element name="TaxCatchAll" ma:index="9" nillable="true" ma:displayName="Taxonomy Catch All Column" ma:description="" ma:hidden="true" ma:list="{2e7b1ff9-5f8f-4899-ae85-5a76d87f6d8d}" ma:internalName="TaxCatchAll" ma:showField="CatchAllData" ma:web="b23b1dd0-f9ac-46be-8754-2e5c8de70e0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e7b1ff9-5f8f-4899-ae85-5a76d87f6d8d}" ma:internalName="TaxCatchAllLabel" ma:readOnly="true" ma:showField="CatchAllDataLabel" ma:web="b23b1dd0-f9ac-46be-8754-2e5c8de70e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23b1dd0-f9ac-46be-8754-2e5c8de70e0f"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Sisältölaji"/>
        <xsd:element ref="dc:title" minOccurs="0" maxOccurs="1" ma:index="0"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KampusOrganizationTaxHTField0 xmlns="c138b538-c2fd-4cca-8c26-6e4e32e5a042">
      <Terms xmlns="http://schemas.microsoft.com/office/infopath/2007/PartnerControls"/>
    </KampusOrganizationTaxHTField0>
    <KampusKeywordsTaxHTField0 xmlns="c138b538-c2fd-4cca-8c26-6e4e32e5a042">
      <Terms xmlns="http://schemas.microsoft.com/office/infopath/2007/PartnerControls"/>
    </KampusKeywordsTaxHTField0>
    <TaxCatchAll xmlns="c138b538-c2fd-4cca-8c26-6e4e32e5a042"/>
    <SharedWithUsers xmlns="b23b1dd0-f9ac-46be-8754-2e5c8de70e0f">
      <UserInfo>
        <DisplayName>Liukonen Ritva (STM)</DisplayName>
        <AccountId>22</AccountId>
        <AccountType/>
      </UserInfo>
      <UserInfo>
        <DisplayName>Rahkonen Susanna (STM)</DisplayName>
        <AccountId>21</AccountId>
        <AccountType/>
      </UserInfo>
      <UserInfo>
        <DisplayName>Pöyhönen Eveliina (STM)</DisplayName>
        <AccountId>23</AccountId>
        <AccountType/>
      </UserInfo>
    </SharedWithUsers>
  </documentManagement>
</p:properties>
</file>

<file path=customXml/item4.xml><?xml version="1.0" encoding="utf-8"?>
<?mso-contentType ?>
<SharedContentType xmlns="Microsoft.SharePoint.Taxonomy.ContentTypeSync" SourceId="acce3c4a-091f-4b07-a6c7-e4a083e8073a" ContentTypeId="0x010100B5FAB64B6C204DD994D3FAC0C34E2BFF" PreviousValue="false"/>
</file>

<file path=customXml/itemProps1.xml><?xml version="1.0" encoding="utf-8"?>
<ds:datastoreItem xmlns:ds="http://schemas.openxmlformats.org/officeDocument/2006/customXml" ds:itemID="{CEF6FE43-4A1A-4E09-B268-308EB29E0A2B}">
  <ds:schemaRefs>
    <ds:schemaRef ds:uri="http://schemas.microsoft.com/sharepoint/v3/contenttype/forms"/>
  </ds:schemaRefs>
</ds:datastoreItem>
</file>

<file path=customXml/itemProps2.xml><?xml version="1.0" encoding="utf-8"?>
<ds:datastoreItem xmlns:ds="http://schemas.openxmlformats.org/officeDocument/2006/customXml" ds:itemID="{23B6F3DC-3E03-4950-9B95-1B9C687A08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8b538-c2fd-4cca-8c26-6e4e32e5a042"/>
    <ds:schemaRef ds:uri="b23b1dd0-f9ac-46be-8754-2e5c8de70e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0B62BA-CD32-4A48-83D6-D859FD21E37C}">
  <ds:schemaRefs>
    <ds:schemaRef ds:uri="c138b538-c2fd-4cca-8c26-6e4e32e5a042"/>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23b1dd0-f9ac-46be-8754-2e5c8de70e0f"/>
    <ds:schemaRef ds:uri="http://www.w3.org/XML/1998/namespace"/>
  </ds:schemaRefs>
</ds:datastoreItem>
</file>

<file path=customXml/itemProps4.xml><?xml version="1.0" encoding="utf-8"?>
<ds:datastoreItem xmlns:ds="http://schemas.openxmlformats.org/officeDocument/2006/customXml" ds:itemID="{542059AF-53DC-4AB4-AB8F-4C01CE68CA9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STM_16_9_masterpohja_2019_FI</Template>
  <TotalTime>4733</TotalTime>
  <Words>5369</Words>
  <Application>Microsoft Office PowerPoint</Application>
  <PresentationFormat>Laajakuva</PresentationFormat>
  <Paragraphs>494</Paragraphs>
  <Slides>70</Slides>
  <Notes>9</Notes>
  <HiddenSlides>0</HiddenSlides>
  <MMClips>0</MMClips>
  <ScaleCrop>false</ScaleCrop>
  <HeadingPairs>
    <vt:vector size="6" baseType="variant">
      <vt:variant>
        <vt:lpstr>Käytetyt fontit</vt:lpstr>
      </vt:variant>
      <vt:variant>
        <vt:i4>12</vt:i4>
      </vt:variant>
      <vt:variant>
        <vt:lpstr>Teema</vt:lpstr>
      </vt:variant>
      <vt:variant>
        <vt:i4>6</vt:i4>
      </vt:variant>
      <vt:variant>
        <vt:lpstr>Dian otsikot</vt:lpstr>
      </vt:variant>
      <vt:variant>
        <vt:i4>70</vt:i4>
      </vt:variant>
    </vt:vector>
  </HeadingPairs>
  <TitlesOfParts>
    <vt:vector size="88" baseType="lpstr">
      <vt:lpstr>Arial</vt:lpstr>
      <vt:lpstr>Arial Black</vt:lpstr>
      <vt:lpstr>Calibri</vt:lpstr>
      <vt:lpstr>Calibri Light</vt:lpstr>
      <vt:lpstr>Georgia</vt:lpstr>
      <vt:lpstr>Myanmar Text</vt:lpstr>
      <vt:lpstr>Myriad Pro</vt:lpstr>
      <vt:lpstr>Myriad Pro Semibold</vt:lpstr>
      <vt:lpstr>Segoe UI Semilight</vt:lpstr>
      <vt:lpstr>Source Sans Pro</vt:lpstr>
      <vt:lpstr>Times New Roman</vt:lpstr>
      <vt:lpstr>VAG Rounded Std Thin</vt:lpstr>
      <vt:lpstr>Office-teema</vt:lpstr>
      <vt:lpstr>1_Office-teema</vt:lpstr>
      <vt:lpstr>HKI-perus</vt:lpstr>
      <vt:lpstr>6_Mukautettu suunnittelumalli</vt:lpstr>
      <vt:lpstr>5_Mukautettu suunnittelumalli</vt:lpstr>
      <vt:lpstr>Mukautettu suunnittelumalli</vt:lpstr>
      <vt:lpstr>Toimeentulotukilain uudistus</vt:lpstr>
      <vt:lpstr>Tilaisuuden tarkoitus ja ohjelma</vt:lpstr>
      <vt:lpstr>Valmistelutilanne</vt:lpstr>
      <vt:lpstr>Toimeentulotukilain uudistamisen taustaa</vt:lpstr>
      <vt:lpstr>Hallitusohjelma</vt:lpstr>
      <vt:lpstr>Esityksen tavoitteet</vt:lpstr>
      <vt:lpstr>Muita tavoitteita</vt:lpstr>
      <vt:lpstr>Sosiaalihuollon ja haavoittuvassa asemassa olevien asiakkaiden aseman parantamiseksi esityksessä ehdotetaan:</vt:lpstr>
      <vt:lpstr>Uudistuksen rajaukset ja reunaehdot</vt:lpstr>
      <vt:lpstr>PowerPoint-esitys</vt:lpstr>
      <vt:lpstr>Toimeentulotukilain rakenne – 1 ja 2 luku</vt:lpstr>
      <vt:lpstr>Toimeentulotukilain rakenne – 3 luku</vt:lpstr>
      <vt:lpstr>Toimeentulotukilain rakenne 3 a luku</vt:lpstr>
      <vt:lpstr>Toimeentulotukilain rakenne 4 ja 5 luku</vt:lpstr>
      <vt:lpstr>PowerPoint-esitys</vt:lpstr>
      <vt:lpstr>14 d § Toimeentulotukiasioinnin järjestäminen ja asiakkaan oikeus henkilökohtaiseen palveluun</vt:lpstr>
      <vt:lpstr>14 d § Perusteluja</vt:lpstr>
      <vt:lpstr>14 e §  Toimeentulotukiasioita koskeva Kansaneläkelaitoksen ja hyvinvointialueen yhteistyö </vt:lpstr>
      <vt:lpstr>14 e §  Perusteluja</vt:lpstr>
      <vt:lpstr>15 § Sosiaalihuollon lausunto </vt:lpstr>
      <vt:lpstr>15 § Perusteluja </vt:lpstr>
      <vt:lpstr>PowerPoint-esitys</vt:lpstr>
      <vt:lpstr>PowerPoint-esitys</vt:lpstr>
      <vt:lpstr>PowerPoint-esitys</vt:lpstr>
      <vt:lpstr>14 f § Perusosan alentamista koskeva menettely 1/2</vt:lpstr>
      <vt:lpstr>14 f § Perusosan alentamista koskeva menettely 2/2</vt:lpstr>
      <vt:lpstr>10 §:n 2 momentti ja alentaminen enintään 40 % </vt:lpstr>
      <vt:lpstr>PowerPoint-esitys</vt:lpstr>
      <vt:lpstr>5 § Toimeentulotukiasioiden valtakunnallinen neuvottelukunta</vt:lpstr>
      <vt:lpstr>5 § Perusteluja</vt:lpstr>
      <vt:lpstr>27 e § Toimeentulotukiasioiden alueellinen neuvottelukunta</vt:lpstr>
      <vt:lpstr>27 e § Perusteluja</vt:lpstr>
      <vt:lpstr>PowerPoint-esitys</vt:lpstr>
      <vt:lpstr>Sosiaalihuoltolain 14 §:ään sosiaalihuollon taloudellisen tuen palvelu</vt:lpstr>
      <vt:lpstr>PowerPoint-esitys</vt:lpstr>
      <vt:lpstr>Kuulemistilaisuus toimeentulotukilain uudistamisesta  27.4.2022 , Sosiaali- ja terveysministeriö</vt:lpstr>
      <vt:lpstr>PowerPoint-esitys</vt:lpstr>
      <vt:lpstr>Arviointia</vt:lpstr>
      <vt:lpstr>Harkittavaksi</vt:lpstr>
      <vt:lpstr>Yhteystiedot</vt:lpstr>
      <vt:lpstr>PowerPoint-esitys</vt:lpstr>
      <vt:lpstr>Toimeentulotuen kehittäminen Yhteistyö ja -asiakkuus </vt:lpstr>
      <vt:lpstr>Kelan päätavoitteet toimeentulotukilakia uudistettaessa</vt:lpstr>
      <vt:lpstr>Haavoittuvimmassa asemassa olevat asiakkaat – onko heitä? </vt:lpstr>
      <vt:lpstr>Yhteisen asiakkaan henkilökohtaisen tukemisen ja viranomaisten välisen yhteisasiakkuuden mahdollistaminen </vt:lpstr>
      <vt:lpstr>Yhteisen asiakkaan henkilökohtaisen tukemisen ja viranomaisten välisen yhteisasiakkuuden mahdollistaminen </vt:lpstr>
      <vt:lpstr>PowerPoint-esitys</vt:lpstr>
      <vt:lpstr>Toimeentulotukilain uudistus Kuulemiset – kick off tilaisuus 27.4.2022  Kommenttipuheenvuoro:  Toimeentulotuki ja sosiaalihuollon palvelut  </vt:lpstr>
      <vt:lpstr>Toimeentulotukilain uudistaminen</vt:lpstr>
      <vt:lpstr>Tavoitteet</vt:lpstr>
      <vt:lpstr>Sosiaalihuollon asiakas ja asiakkaan palvelut</vt:lpstr>
      <vt:lpstr>Perhe – Perhekäsite - Kotitalous</vt:lpstr>
      <vt:lpstr>Erityistä tukea tarvitseva asiakas – Yhteistyöasiakkuus Asiakas – Kela – kunta </vt:lpstr>
      <vt:lpstr> ”Sosiaalityö on liima”  Tapio Nieminen, Espoon aikuisten sosiaalipalveluiden päällikkö 8.10.2021 </vt:lpstr>
      <vt:lpstr> Kiitos!  Anne Qvist Aikuissosiaalityön päällikkö, pohjoinen  Helsingin sosiaali- ja terveystoimiala puh. 09 310 74090 PL 7752  00099 Helsingin kaupunki anne.qvist@hel.fi  https://www.hel.fi/sote/fi </vt:lpstr>
      <vt:lpstr>PowerPoint-esitys</vt:lpstr>
      <vt:lpstr>Kuulemistilaisuus toimeentulotukilain uudistamisesta</vt:lpstr>
      <vt:lpstr>Asiointi esteettömästi ja oikeus henkilökohtaiseen palveluun</vt:lpstr>
      <vt:lpstr>Yhteistyö ja sosiaalihuollon näkemysten huomioiminen</vt:lpstr>
      <vt:lpstr>Tiedonkulun parantaminen</vt:lpstr>
      <vt:lpstr>Toimeentulotuen määräytyminen ja rakenne</vt:lpstr>
      <vt:lpstr>Toimeentulotukiasioiden neuvottelukunnat</vt:lpstr>
      <vt:lpstr>Kehittämistä jatkettava</vt:lpstr>
      <vt:lpstr>Kiitos!</vt:lpstr>
      <vt:lpstr>PowerPoint-esitys</vt:lpstr>
      <vt:lpstr>Asiakkaiden asema uudistuksessa</vt:lpstr>
      <vt:lpstr>Sosiaaliturvan kokonaisuus</vt:lpstr>
      <vt:lpstr>PowerPoint-esitys</vt:lpstr>
      <vt:lpstr>Jatkotyö</vt:lpstr>
      <vt:lpstr>Kiitos!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Toimeentulotukilain uudistamista valmistelevan työryhmän työpaja</dc:title>
  <dc:creator>Leppämäki Henna (STM)</dc:creator>
  <cp:lastModifiedBy>Rainio Katariina (STM)</cp:lastModifiedBy>
  <cp:revision>397</cp:revision>
  <dcterms:created xsi:type="dcterms:W3CDTF">2020-06-16T10:55:26Z</dcterms:created>
  <dcterms:modified xsi:type="dcterms:W3CDTF">2022-04-27T12:11:37Z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0x010100B5FAB64B6C204DD994D3FAC0C34E2BFF00E54585542ED11140AF5F63BC44A2BFAA</vt:lpwstr>
  </property>
  <property fmtid="{D5CDD505-2E9C-101B-9397-08002B2CF9AE}" pid="3" name="KampusOrganization">
    <vt:lpwstr/>
  </property>
  <property fmtid="{D5CDD505-2E9C-101B-9397-08002B2CF9AE}" pid="4" name="KampusKeywords">
    <vt:lpwstr/>
  </property>
</Properties>
</file>