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2" r:id="rId5"/>
  </p:sldMasterIdLst>
  <p:notesMasterIdLst>
    <p:notesMasterId r:id="rId19"/>
  </p:notesMasterIdLst>
  <p:sldIdLst>
    <p:sldId id="284" r:id="rId6"/>
    <p:sldId id="354" r:id="rId7"/>
    <p:sldId id="355" r:id="rId8"/>
    <p:sldId id="356" r:id="rId9"/>
    <p:sldId id="335" r:id="rId10"/>
    <p:sldId id="337" r:id="rId11"/>
    <p:sldId id="351" r:id="rId12"/>
    <p:sldId id="352" r:id="rId13"/>
    <p:sldId id="353" r:id="rId14"/>
    <p:sldId id="350" r:id="rId15"/>
    <p:sldId id="358" r:id="rId16"/>
    <p:sldId id="357" r:id="rId17"/>
    <p:sldId id="347" r:id="rId18"/>
  </p:sldIdLst>
  <p:sldSz cx="9144000" cy="5143500" type="screen16x9"/>
  <p:notesSz cx="9866313" cy="142954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7BC0"/>
    <a:srgbClr val="E6F3F8"/>
    <a:srgbClr val="EBF6F9"/>
    <a:srgbClr val="CCE7F0"/>
    <a:srgbClr val="C0D6EC"/>
    <a:srgbClr val="D7EDF4"/>
    <a:srgbClr val="DCDCDC"/>
    <a:srgbClr val="80C4D9"/>
    <a:srgbClr val="B6D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88547" autoAdjust="0"/>
  </p:normalViewPr>
  <p:slideViewPr>
    <p:cSldViewPr showGuides="1">
      <p:cViewPr>
        <p:scale>
          <a:sx n="100" d="100"/>
          <a:sy n="100" d="100"/>
        </p:scale>
        <p:origin x="-58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714772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714772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6A7FAC48-2721-4B96-BA02-5768D8A8C6C8}" type="datetimeFigureOut">
              <a:rPr lang="fi-FI" smtClean="0"/>
              <a:pPr/>
              <a:t>13.3.2017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071563"/>
            <a:ext cx="953293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6632" y="6790334"/>
            <a:ext cx="7893050" cy="6432947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13578185"/>
            <a:ext cx="4275403" cy="714772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88627" y="13578185"/>
            <a:ext cx="4275403" cy="714772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66688" y="1071563"/>
            <a:ext cx="9532937" cy="5362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64" indent="-228564">
              <a:buAutoNum type="arabicParenR"/>
            </a:pPr>
            <a:r>
              <a:rPr lang="fi-FI" b="1"/>
              <a:t>Yhteinen tietotekninen ympäristö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yhteinen tietoliikenneverkko 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monipuolinen, turvallisesti hallittu päätelaitevalikoima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yhteinen laaja käyttäjähallinnan ratkaisu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mahdollistaa uusien palveluiden ja sovellusten nopean käyttöönoton</a:t>
            </a:r>
            <a:endParaRPr lang="fi-FI" b="1"/>
          </a:p>
          <a:p>
            <a:pPr marL="228564" indent="-228564">
              <a:buFont typeface="+mj-lt"/>
              <a:buAutoNum type="arabicParenR" startAt="2"/>
            </a:pPr>
            <a:endParaRPr lang="fi-FI" b="1"/>
          </a:p>
          <a:p>
            <a:pPr marL="228564" indent="-228564">
              <a:buFont typeface="+mj-lt"/>
              <a:buAutoNum type="arabicParenR" startAt="2"/>
            </a:pPr>
            <a:r>
              <a:rPr lang="fi-FI" b="1"/>
              <a:t>Yhteiseen asianhallintaan liittyvät prosessit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sähköinen päätöksenteko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VN yhteinen sähköinen lausuntoprosessi 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yhtenäiset asiakirjahallinnon prosessi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dokumentit ensisijaisesti sähköisiä ja VN yhteisiä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Lainsäädösvalmistelu ja muut ydinprosessit digitalisoitu</a:t>
            </a:r>
            <a:endParaRPr lang="fi-FI" b="1"/>
          </a:p>
          <a:p>
            <a:pPr marL="228564" indent="-228564"/>
            <a:endParaRPr lang="fi-FI" b="1"/>
          </a:p>
          <a:p>
            <a:pPr marL="228564" indent="-228564">
              <a:buFont typeface="+mj-lt"/>
              <a:buAutoNum type="arabicParenR" startAt="3"/>
            </a:pPr>
            <a:r>
              <a:rPr lang="fi-FI" b="1"/>
              <a:t>yhtenäinen verkostomaisen työn ja palveluiden työympäristö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pääsy kaikista ministeriöistä ja kaikilla päätelaitteilla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ei erillistä kirjautumista palveluihin ja sovelluksiin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reaaliaikainen työskentely eri toimijoiden kesken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VN toimijoilla näkyvyys samaan, yhteiseen tietoon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sisäisen </a:t>
            </a:r>
            <a:r>
              <a:rPr lang="fi-FI" err="1"/>
              <a:t>somen</a:t>
            </a:r>
            <a:r>
              <a:rPr lang="fi-FI"/>
              <a:t> työvälineitä käytössä (kokeilujen kautta)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toiminto- ja tehtäväkohtaisia digitaalisia työskentelytiloja </a:t>
            </a:r>
          </a:p>
          <a:p>
            <a:pPr marL="228564" indent="-228564">
              <a:buFont typeface="Wingdings" pitchFamily="2" charset="2"/>
              <a:buChar char="ü"/>
            </a:pPr>
            <a:r>
              <a:rPr lang="fi-FI"/>
              <a:t>Ulkoisilla toimijoilla yksi kanava tiedonhakuun, hankkeisiin ja muihin keskeisiin tehtäviin</a:t>
            </a:r>
          </a:p>
          <a:p>
            <a:pPr marL="228564" indent="-228564"/>
            <a:r>
              <a:rPr lang="fi-FI">
                <a:sym typeface="Wingdings" pitchFamily="2" charset="2"/>
              </a:rPr>
              <a:t></a:t>
            </a:r>
            <a:r>
              <a:rPr lang="fi-FI"/>
              <a:t>(jatkuu v. 2020 jälkeen)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68275" y="1071563"/>
            <a:ext cx="9529763" cy="5360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0653">
              <a:defRPr/>
            </a:pPr>
            <a:r>
              <a:rPr lang="fi-FI" sz="1800" dirty="0" smtClean="0"/>
              <a:t>Korvataan Hankerekisteri (HARE) uudella, nykyaikaisella järjestelmällä </a:t>
            </a:r>
            <a:r>
              <a:rPr lang="fi-FI" sz="1800" dirty="0" err="1" smtClean="0"/>
              <a:t>VM:n</a:t>
            </a:r>
            <a:r>
              <a:rPr lang="fi-FI" sz="1800" dirty="0" smtClean="0"/>
              <a:t> esiselvityksen (2014) pohjalta</a:t>
            </a:r>
          </a:p>
          <a:p>
            <a:pPr>
              <a:buNone/>
            </a:pPr>
            <a:r>
              <a:rPr lang="fi-FI" dirty="0" smtClean="0"/>
              <a:t>Hankeikkuna </a:t>
            </a:r>
            <a:r>
              <a:rPr lang="fi-FI" sz="3300" dirty="0" smtClean="0"/>
              <a:t>korvaa ministeriöiden ja eduskunnan yhteiskäyttöisen </a:t>
            </a:r>
            <a:r>
              <a:rPr lang="fi-FI" sz="3300" dirty="0" err="1" smtClean="0"/>
              <a:t>HAREn</a:t>
            </a:r>
            <a:endParaRPr lang="fi-FI" sz="3300" dirty="0" smtClean="0"/>
          </a:p>
          <a:p>
            <a:pPr>
              <a:buNone/>
            </a:pPr>
            <a:r>
              <a:rPr lang="fi-FI" sz="3300" dirty="0" smtClean="0"/>
              <a:t>Palvelu tukee avointa tiedonkulkua ministeriöissä vireillä olevista hankkeista kansalaisille, medialle jne. eli helpottaa julkisten asioiden seurantaa</a:t>
            </a:r>
          </a:p>
          <a:p>
            <a:pPr defTabSz="1380653">
              <a:defRPr/>
            </a:pPr>
            <a:r>
              <a:rPr lang="fi-FI" sz="1800" dirty="0" smtClean="0"/>
              <a:t>Palvelu on ikkuna valtioneuvostosta ulospäin</a:t>
            </a:r>
          </a:p>
          <a:p>
            <a:pPr defTabSz="1380653">
              <a:defRPr/>
            </a:pPr>
            <a:r>
              <a:rPr lang="fi-FI" sz="1800" dirty="0" smtClean="0"/>
              <a:t>Määräys Hankeikkuna-palvelusta tulee voimaan marraskuussa 2016 tai viimeistään kun palvelu otetaan käyttöön.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68275" y="1071563"/>
            <a:ext cx="9529763" cy="5360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1380653">
              <a:defRPr/>
            </a:pPr>
            <a:r>
              <a:rPr lang="fi-FI" dirty="0" smtClean="0"/>
              <a:t>Tieto</a:t>
            </a:r>
            <a:r>
              <a:rPr lang="fi-FI" baseline="0" dirty="0" smtClean="0"/>
              <a:t> syötetään siellä missä se syntyy. </a:t>
            </a:r>
            <a:r>
              <a:rPr lang="fi-FI" dirty="0" smtClean="0"/>
              <a:t>Käytön</a:t>
            </a:r>
            <a:r>
              <a:rPr lang="fi-FI" baseline="0" dirty="0" smtClean="0"/>
              <a:t> tu</a:t>
            </a:r>
            <a:r>
              <a:rPr lang="fi-FI" dirty="0" smtClean="0"/>
              <a:t>kena hyvä käyttöliittymäsuunnittelu. Palvelu helpottaa työskentelyä, ei pelkästään edellytä tiedon syöttämistä.</a:t>
            </a:r>
          </a:p>
          <a:p>
            <a:pPr marL="0" lvl="1" defTabSz="1380653">
              <a:defRPr/>
            </a:pPr>
            <a:r>
              <a:rPr lang="fi-FI" dirty="0" smtClean="0"/>
              <a:t>ASIANHALLINTAJÄRJESTELMISTÄ: </a:t>
            </a:r>
            <a:r>
              <a:rPr lang="fi-FI" baseline="0" dirty="0" smtClean="0"/>
              <a:t> MAHTI integroidaan Hankeikkunaan, mutta muut asianhallintajärjestelmät tulevat mukaan </a:t>
            </a:r>
            <a:r>
              <a:rPr lang="fi-FI" baseline="0" dirty="0" err="1" smtClean="0"/>
              <a:t>VAHVAn</a:t>
            </a:r>
            <a:r>
              <a:rPr lang="fi-FI" baseline="0" dirty="0" smtClean="0"/>
              <a:t> myötä. Koska h</a:t>
            </a:r>
            <a:r>
              <a:rPr lang="fi-FI" sz="1800" dirty="0" smtClean="0"/>
              <a:t>yvän tiedonhallintatavan toteuttamiseksi ministeriöissä käsiteltävien asioiden ja asiakirjojen tulee löytyä rekisteröitynä myös asianhallintajärjestelmästä, </a:t>
            </a:r>
            <a:r>
              <a:rPr lang="fi-FI" sz="1800" dirty="0" err="1" smtClean="0"/>
              <a:t>VAHVAn</a:t>
            </a:r>
            <a:r>
              <a:rPr lang="fi-FI" sz="1800" dirty="0" smtClean="0"/>
              <a:t> käyttöönottoon asti joissain ministeriöissä joudutaan rekisteröimään asiat kahdesti (kahteen järjestelmään). Tämä on välivaihe, ja menee ohi VAHVAN myötä. </a:t>
            </a:r>
          </a:p>
          <a:p>
            <a:pPr marL="0" lvl="1" defTabSz="1380653"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1745364"/>
            <a:ext cx="5855530" cy="1231432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309257"/>
            <a:ext cx="5855530" cy="10752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19"/>
            <a:ext cx="2103124" cy="621793"/>
          </a:xfrm>
          <a:prstGeom prst="rect">
            <a:avLst/>
          </a:prstGeom>
        </p:spPr>
      </p:pic>
      <p:pic>
        <p:nvPicPr>
          <p:cNvPr id="9" name="Kuva 8" descr="linna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19554" y="1175926"/>
            <a:ext cx="2412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2" y="1545772"/>
            <a:ext cx="8066855" cy="1187996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755576" y="2733768"/>
            <a:ext cx="7677224" cy="20142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39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6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84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745364"/>
            <a:ext cx="5855530" cy="772300"/>
          </a:xfrm>
        </p:spPr>
        <p:txBody>
          <a:bodyPr anchor="t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2517672"/>
            <a:ext cx="5855530" cy="18668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19"/>
            <a:ext cx="2103124" cy="621793"/>
          </a:xfrm>
          <a:prstGeom prst="rect">
            <a:avLst/>
          </a:prstGeom>
        </p:spPr>
      </p:pic>
      <p:pic>
        <p:nvPicPr>
          <p:cNvPr id="7" name="Kuva 6" descr="linna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19554" y="1175926"/>
            <a:ext cx="2412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1745364"/>
            <a:ext cx="5855530" cy="1231432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309257"/>
            <a:ext cx="5855530" cy="10752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4" name="Ryhmä 22"/>
          <p:cNvGrpSpPr/>
          <p:nvPr userDrawn="1"/>
        </p:nvGrpSpPr>
        <p:grpSpPr>
          <a:xfrm>
            <a:off x="6535492" y="1328400"/>
            <a:ext cx="2296886" cy="3591148"/>
            <a:chOff x="3073400" y="304801"/>
            <a:chExt cx="3019425" cy="6294437"/>
          </a:xfrm>
          <a:solidFill>
            <a:srgbClr val="BCE5F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" y="351938"/>
            <a:ext cx="2103124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solidFill>
            <a:srgbClr val="7A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1745364"/>
            <a:ext cx="5855530" cy="1231432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2988128"/>
            <a:ext cx="5855530" cy="13964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4" name="Ryhmä 22"/>
          <p:cNvGrpSpPr/>
          <p:nvPr userDrawn="1"/>
        </p:nvGrpSpPr>
        <p:grpSpPr>
          <a:xfrm>
            <a:off x="6535492" y="1328400"/>
            <a:ext cx="2296886" cy="3591148"/>
            <a:chOff x="3073400" y="304801"/>
            <a:chExt cx="3019425" cy="6294437"/>
          </a:xfrm>
          <a:solidFill>
            <a:srgbClr val="077BC0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" y="351938"/>
            <a:ext cx="2103124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solidFill>
            <a:srgbClr val="C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1745364"/>
            <a:ext cx="5855530" cy="1231432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2988128"/>
            <a:ext cx="5855530" cy="13964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4" name="Ryhmä 22"/>
          <p:cNvGrpSpPr/>
          <p:nvPr userDrawn="1"/>
        </p:nvGrpSpPr>
        <p:grpSpPr>
          <a:xfrm>
            <a:off x="6535492" y="1328400"/>
            <a:ext cx="2296886" cy="3591148"/>
            <a:chOff x="3073400" y="304801"/>
            <a:chExt cx="3019425" cy="6294437"/>
          </a:xfrm>
          <a:solidFill>
            <a:srgbClr val="80C4D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" y="351938"/>
            <a:ext cx="2103124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807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274401"/>
            <a:ext cx="3891592" cy="3349578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74401"/>
            <a:ext cx="4038600" cy="3349578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DBC-6BFC-4547-B9F4-C15A5BEFC137}" type="datetimeFigureOut">
              <a:rPr lang="fi-FI" smtClean="0"/>
              <a:pPr/>
              <a:t>13.3.2017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7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608400" y="1275606"/>
            <a:ext cx="7995600" cy="25934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2000" y="3969000"/>
            <a:ext cx="7992448" cy="5319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56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solidFill>
            <a:srgbClr val="7A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1745364"/>
            <a:ext cx="5855530" cy="1231432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2988128"/>
            <a:ext cx="5855530" cy="13964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19"/>
            <a:ext cx="2103124" cy="621793"/>
          </a:xfrm>
          <a:prstGeom prst="rect">
            <a:avLst/>
          </a:prstGeom>
        </p:spPr>
      </p:pic>
      <p:pic>
        <p:nvPicPr>
          <p:cNvPr id="7" name="Kuva 6" descr="linna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2418" y="1149303"/>
            <a:ext cx="2429543" cy="37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3358800"/>
            <a:ext cx="8064000" cy="12366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437628"/>
            <a:ext cx="8064500" cy="1890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91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307182" y="1268188"/>
            <a:ext cx="8513291" cy="3482321"/>
          </a:xfrm>
          <a:prstGeom prst="rect">
            <a:avLst/>
          </a:prstGeom>
          <a:solidFill>
            <a:srgbClr val="D7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3358800"/>
            <a:ext cx="8064000" cy="12366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437628"/>
            <a:ext cx="8064500" cy="1890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49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1" y="1545772"/>
            <a:ext cx="4754488" cy="30488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5399314" y="1638300"/>
            <a:ext cx="3033486" cy="31104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40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2" y="1545772"/>
            <a:ext cx="8066855" cy="118799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755576" y="2733768"/>
            <a:ext cx="7677224" cy="20142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39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67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845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745364"/>
            <a:ext cx="5855530" cy="772300"/>
          </a:xfrm>
        </p:spPr>
        <p:txBody>
          <a:bodyPr anchor="t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2517667"/>
            <a:ext cx="5855530" cy="18668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4" name="Ryhmä 22"/>
          <p:cNvGrpSpPr/>
          <p:nvPr userDrawn="1"/>
        </p:nvGrpSpPr>
        <p:grpSpPr>
          <a:xfrm>
            <a:off x="6535492" y="1333446"/>
            <a:ext cx="2296886" cy="3591148"/>
            <a:chOff x="3073400" y="304801"/>
            <a:chExt cx="3019425" cy="6294437"/>
          </a:xfrm>
          <a:solidFill>
            <a:srgbClr val="BCE5F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" y="351938"/>
            <a:ext cx="2103124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1" y="1005575"/>
            <a:ext cx="8527143" cy="3914767"/>
          </a:xfrm>
          <a:prstGeom prst="rect">
            <a:avLst/>
          </a:prstGeom>
          <a:solidFill>
            <a:srgbClr val="C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1745364"/>
            <a:ext cx="5855530" cy="1231432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2988128"/>
            <a:ext cx="5855530" cy="13964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19"/>
            <a:ext cx="2103124" cy="621793"/>
          </a:xfrm>
          <a:prstGeom prst="rect">
            <a:avLst/>
          </a:prstGeom>
        </p:spPr>
      </p:pic>
      <p:pic>
        <p:nvPicPr>
          <p:cNvPr id="7" name="Kuva 6" descr="linna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2418" y="1149303"/>
            <a:ext cx="2429543" cy="37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411005"/>
            <a:ext cx="8077199" cy="3104969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609600" y="235340"/>
            <a:ext cx="8077199" cy="97427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80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411200"/>
            <a:ext cx="3891592" cy="3248782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1200"/>
            <a:ext cx="4038600" cy="3248782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DBC-6BFC-4547-B9F4-C15A5BEFC137}" type="datetimeFigureOut">
              <a:rPr lang="fi-FI" smtClean="0"/>
              <a:pPr/>
              <a:t>13.3.2017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608400" y="1411200"/>
            <a:ext cx="7995600" cy="24566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2000" y="3969000"/>
            <a:ext cx="7992448" cy="5319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56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3435846"/>
            <a:ext cx="8064000" cy="108012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437648"/>
            <a:ext cx="8064500" cy="1890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dirty="0" smtClean="0"/>
              <a:t>Lisää </a:t>
            </a:r>
            <a:r>
              <a:rPr lang="fi-FI" dirty="0" err="1" smtClean="0"/>
              <a:t>ClipArt-kuva</a:t>
            </a:r>
            <a:r>
              <a:rPr lang="fi-FI" dirty="0" smtClean="0"/>
              <a:t>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9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307182" y="1268193"/>
            <a:ext cx="8513291" cy="3482321"/>
          </a:xfrm>
          <a:prstGeom prst="rect">
            <a:avLst/>
          </a:prstGeom>
          <a:solidFill>
            <a:srgbClr val="D7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3435846"/>
            <a:ext cx="8064000" cy="11595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dirty="0" smtClean="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437648"/>
            <a:ext cx="8064500" cy="1890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49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4" y="1545772"/>
            <a:ext cx="5186535" cy="304885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5940152" y="1638300"/>
            <a:ext cx="2492648" cy="31104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4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3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77136" y="4819501"/>
            <a:ext cx="827112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3848" y="4819501"/>
            <a:ext cx="2736304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7656" y="4819501"/>
            <a:ext cx="385912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804252" y="4819500"/>
            <a:ext cx="2032571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dirty="0" smtClean="0">
                <a:solidFill>
                  <a:srgbClr val="077BC0"/>
                </a:solidFill>
              </a:rPr>
              <a:t>I </a:t>
            </a:r>
            <a:r>
              <a:rPr lang="fi-FI" sz="900" dirty="0" smtClean="0">
                <a:solidFill>
                  <a:srgbClr val="000000"/>
                </a:solidFill>
              </a:rPr>
              <a:t>   Valtioneuvoston kanslia    </a:t>
            </a:r>
            <a:r>
              <a:rPr lang="fi-FI" sz="900" dirty="0" smtClean="0">
                <a:solidFill>
                  <a:srgbClr val="077BC0"/>
                </a:solidFill>
              </a:rPr>
              <a:t>I</a:t>
            </a:r>
            <a:r>
              <a:rPr lang="fi-FI" sz="900" dirty="0" smtClean="0">
                <a:solidFill>
                  <a:srgbClr val="000000"/>
                </a:solidFill>
              </a:rPr>
              <a:t>    </a:t>
            </a:r>
            <a:r>
              <a:rPr lang="fi-FI" sz="900" dirty="0" err="1" smtClean="0">
                <a:solidFill>
                  <a:srgbClr val="000000"/>
                </a:solidFill>
              </a:rPr>
              <a:t>vnk.fi</a:t>
            </a:r>
            <a:endParaRPr lang="fi-FI" sz="900" dirty="0">
              <a:solidFill>
                <a:srgbClr val="000000"/>
              </a:solidFill>
            </a:endParaRPr>
          </a:p>
        </p:txBody>
      </p:sp>
      <p:grpSp>
        <p:nvGrpSpPr>
          <p:cNvPr id="15" name="Ryhmä 14"/>
          <p:cNvGrpSpPr/>
          <p:nvPr/>
        </p:nvGrpSpPr>
        <p:grpSpPr>
          <a:xfrm>
            <a:off x="306860" y="4759205"/>
            <a:ext cx="8512387" cy="0"/>
            <a:chOff x="306859" y="6237312"/>
            <a:chExt cx="8512387" cy="0"/>
          </a:xfrm>
        </p:grpSpPr>
        <p:cxnSp>
          <p:nvCxnSpPr>
            <p:cNvPr id="12" name="Suora yhdysviiva 11"/>
            <p:cNvCxnSpPr/>
            <p:nvPr userDrawn="1"/>
          </p:nvCxnSpPr>
          <p:spPr>
            <a:xfrm>
              <a:off x="306859" y="6237312"/>
              <a:ext cx="2131541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 userDrawn="1"/>
          </p:nvCxnSpPr>
          <p:spPr>
            <a:xfrm>
              <a:off x="2433202" y="6237312"/>
              <a:ext cx="213154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 userDrawn="1"/>
          </p:nvCxnSpPr>
          <p:spPr>
            <a:xfrm>
              <a:off x="4561362" y="6237312"/>
              <a:ext cx="2131541" cy="0"/>
            </a:xfrm>
            <a:prstGeom prst="line">
              <a:avLst/>
            </a:prstGeom>
            <a:ln w="25400">
              <a:solidFill>
                <a:srgbClr val="9AD0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 userDrawn="1"/>
          </p:nvCxnSpPr>
          <p:spPr>
            <a:xfrm>
              <a:off x="6687705" y="6237312"/>
              <a:ext cx="2131541" cy="0"/>
            </a:xfrm>
            <a:prstGeom prst="line">
              <a:avLst/>
            </a:prstGeom>
            <a:ln w="25400">
              <a:solidFill>
                <a:srgbClr val="FACD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0" r:id="rId4"/>
    <p:sldLayoutId id="2147483669" r:id="rId5"/>
    <p:sldLayoutId id="2147483666" r:id="rId6"/>
    <p:sldLayoutId id="2147483664" r:id="rId7"/>
    <p:sldLayoutId id="2147483667" r:id="rId8"/>
    <p:sldLayoutId id="2147483661" r:id="rId9"/>
    <p:sldLayoutId id="2147483662" r:id="rId10"/>
    <p:sldLayoutId id="2147483668" r:id="rId11"/>
    <p:sldLayoutId id="2147483655" r:id="rId12"/>
    <p:sldLayoutId id="214748366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77BC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97972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273629"/>
            <a:ext cx="8077199" cy="3320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77136" y="4819501"/>
            <a:ext cx="827112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3848" y="4819501"/>
            <a:ext cx="2736304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7656" y="4819501"/>
            <a:ext cx="385912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804252" y="4819500"/>
            <a:ext cx="2032571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dirty="0" smtClean="0">
                <a:solidFill>
                  <a:srgbClr val="077BC0"/>
                </a:solidFill>
              </a:rPr>
              <a:t>I </a:t>
            </a:r>
            <a:r>
              <a:rPr lang="fi-FI" sz="900" dirty="0" smtClean="0">
                <a:solidFill>
                  <a:srgbClr val="000000"/>
                </a:solidFill>
              </a:rPr>
              <a:t>   Valtioneuvoston kanslia    </a:t>
            </a:r>
            <a:r>
              <a:rPr lang="fi-FI" sz="900" dirty="0" smtClean="0">
                <a:solidFill>
                  <a:srgbClr val="077BC0"/>
                </a:solidFill>
              </a:rPr>
              <a:t>I</a:t>
            </a:r>
            <a:r>
              <a:rPr lang="fi-FI" sz="900" dirty="0" smtClean="0">
                <a:solidFill>
                  <a:srgbClr val="000000"/>
                </a:solidFill>
              </a:rPr>
              <a:t>    </a:t>
            </a:r>
            <a:r>
              <a:rPr lang="fi-FI" sz="900" dirty="0" err="1" smtClean="0">
                <a:solidFill>
                  <a:srgbClr val="000000"/>
                </a:solidFill>
              </a:rPr>
              <a:t>vnk.fi</a:t>
            </a:r>
            <a:endParaRPr lang="fi-FI" sz="900" dirty="0">
              <a:solidFill>
                <a:srgbClr val="000000"/>
              </a:solidFill>
            </a:endParaRPr>
          </a:p>
        </p:txBody>
      </p:sp>
      <p:grpSp>
        <p:nvGrpSpPr>
          <p:cNvPr id="7" name="Ryhmä 14"/>
          <p:cNvGrpSpPr/>
          <p:nvPr/>
        </p:nvGrpSpPr>
        <p:grpSpPr>
          <a:xfrm>
            <a:off x="306860" y="4759205"/>
            <a:ext cx="8512387" cy="0"/>
            <a:chOff x="306859" y="6237312"/>
            <a:chExt cx="8512387" cy="0"/>
          </a:xfrm>
        </p:grpSpPr>
        <p:cxnSp>
          <p:nvCxnSpPr>
            <p:cNvPr id="12" name="Suora yhdysviiva 11"/>
            <p:cNvCxnSpPr/>
            <p:nvPr userDrawn="1"/>
          </p:nvCxnSpPr>
          <p:spPr>
            <a:xfrm>
              <a:off x="306859" y="6237312"/>
              <a:ext cx="2131541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 userDrawn="1"/>
          </p:nvCxnSpPr>
          <p:spPr>
            <a:xfrm>
              <a:off x="2433202" y="6237312"/>
              <a:ext cx="213154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 userDrawn="1"/>
          </p:nvCxnSpPr>
          <p:spPr>
            <a:xfrm>
              <a:off x="4561362" y="6237312"/>
              <a:ext cx="2131541" cy="0"/>
            </a:xfrm>
            <a:prstGeom prst="line">
              <a:avLst/>
            </a:prstGeom>
            <a:ln w="25400">
              <a:solidFill>
                <a:srgbClr val="9AD0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 userDrawn="1"/>
          </p:nvCxnSpPr>
          <p:spPr>
            <a:xfrm>
              <a:off x="6687705" y="6237312"/>
              <a:ext cx="2131541" cy="0"/>
            </a:xfrm>
            <a:prstGeom prst="line">
              <a:avLst/>
            </a:prstGeom>
            <a:ln w="25400">
              <a:solidFill>
                <a:srgbClr val="FACD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77BC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nkeikkuna-qa.vnv.fi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.fi/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1707654"/>
            <a:ext cx="5855530" cy="2338554"/>
          </a:xfrm>
        </p:spPr>
        <p:txBody>
          <a:bodyPr/>
          <a:lstStyle/>
          <a:p>
            <a:r>
              <a:rPr lang="fi-FI" dirty="0" smtClean="0"/>
              <a:t>Valtioneuvoston hankeikkuna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yhteisessä käytössä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1800" dirty="0" smtClean="0"/>
              <a:t>Yhdyshenkilöverkosto </a:t>
            </a:r>
            <a:br>
              <a:rPr lang="fi-FI" sz="1800" dirty="0" smtClean="0"/>
            </a:br>
            <a:r>
              <a:rPr lang="fi-FI" sz="1800" dirty="0" smtClean="0"/>
              <a:t>13.3 2017</a:t>
            </a: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97972"/>
            <a:ext cx="8077199" cy="673578"/>
          </a:xfrm>
        </p:spPr>
        <p:txBody>
          <a:bodyPr/>
          <a:lstStyle/>
          <a:p>
            <a:r>
              <a:rPr lang="fi-FI" sz="2200" dirty="0" smtClean="0"/>
              <a:t>VN ja Hankeikkuna; esimerkkinä </a:t>
            </a:r>
            <a:r>
              <a:rPr lang="fi-FI" sz="2200" dirty="0" err="1" smtClean="0"/>
              <a:t>Haren</a:t>
            </a:r>
            <a:r>
              <a:rPr lang="fi-FI" sz="2200" dirty="0" smtClean="0"/>
              <a:t> käyttö </a:t>
            </a:r>
            <a:r>
              <a:rPr lang="fi-FI" sz="2200" dirty="0" err="1" smtClean="0"/>
              <a:t>VN:ssa</a:t>
            </a:r>
            <a:r>
              <a:rPr lang="fi-FI" sz="2200" dirty="0" smtClean="0"/>
              <a:t> 2015</a:t>
            </a:r>
            <a:endParaRPr lang="fi-FI" sz="2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337760"/>
              </p:ext>
            </p:extLst>
          </p:nvPr>
        </p:nvGraphicFramePr>
        <p:xfrm>
          <a:off x="611561" y="1029733"/>
          <a:ext cx="8136904" cy="3415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893"/>
                <a:gridCol w="1360231"/>
                <a:gridCol w="784278"/>
                <a:gridCol w="919074"/>
                <a:gridCol w="784278"/>
                <a:gridCol w="1084508"/>
                <a:gridCol w="753642"/>
              </a:tblGrid>
              <a:tr h="17386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HARE 2015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Hankkeet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Arkistoidut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KA arkistoidut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8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Asettaja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 Uudet Hankkeet 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Asiakirjat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 Hankkeet 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Asiakirjat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 Hankkeet 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Asiakirjat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17045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Eduskunta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5389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Liikenne- ja viestintäministeriö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808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Maa- ja metsätalousministeriö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1003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4144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Oikeusministeriö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1406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Opetus- ja kulttuuriministeriö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1095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6260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Puolustusministeriö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744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Sisäministeriö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586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163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3689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197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5152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Sosiaali- ja terveysministeriö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2201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163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Työ- ja elinkeinoministeriö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1644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Ulkoasiainministeriö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Valtioneuvoston kanslia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875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Valtiovarainministeriö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1901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155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1865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1797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Ympäristöministeriö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874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42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1067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71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1170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YHTEENSÄ VN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750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11886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422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7638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654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10909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" marR="6429" marT="64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03598"/>
            <a:ext cx="4852423" cy="3321050"/>
          </a:xfr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297656" y="4819501"/>
            <a:ext cx="2402136" cy="200521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palvelu käyttöön!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251520" y="1275606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 smtClean="0"/>
          </a:p>
          <a:p>
            <a:r>
              <a:rPr lang="fi-FI" dirty="0" smtClean="0"/>
              <a:t>Harjoittelemaan pääsee palvelun testiversiossa: </a:t>
            </a:r>
            <a:r>
              <a:rPr lang="fi-FI" u="sng" dirty="0">
                <a:hlinkClick r:id="rId3"/>
              </a:rPr>
              <a:t>https://hankeikkuna-qa.vnv.fi</a:t>
            </a:r>
            <a:r>
              <a:rPr lang="fi-FI" u="sng" dirty="0" smtClean="0">
                <a:hlinkClick r:id="rId3"/>
              </a:rPr>
              <a:t>/</a:t>
            </a:r>
            <a:endParaRPr lang="fi-FI" u="sng" dirty="0" smtClean="0"/>
          </a:p>
          <a:p>
            <a:endParaRPr lang="fi-FI" u="sng" dirty="0"/>
          </a:p>
          <a:p>
            <a:endParaRPr lang="fi-FI" u="sng" dirty="0" smtClean="0"/>
          </a:p>
          <a:p>
            <a:r>
              <a:rPr lang="fi-FI" dirty="0" smtClean="0"/>
              <a:t>Oikea käytössä oleva palvelu löytyy esim. Senaattorin etusivulta ”Yhteiset palvelut”-osiosta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5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Julkinen käyttöliittymä on hanketietokokonaisuus </a:t>
            </a:r>
            <a:r>
              <a:rPr lang="fi-FI" dirty="0" err="1" smtClean="0">
                <a:hlinkClick r:id="rId2"/>
              </a:rPr>
              <a:t>www.vn.fi</a:t>
            </a:r>
            <a:r>
              <a:rPr lang="fi-FI" dirty="0" smtClean="0"/>
              <a:t> –sivustolla</a:t>
            </a:r>
          </a:p>
          <a:p>
            <a:r>
              <a:rPr lang="fi-FI" dirty="0" smtClean="0"/>
              <a:t>Toteutus käynnistyy minimiversiolla, työ käynnistyy lähiviikkoina. Julkaisu kevään aikana.</a:t>
            </a:r>
          </a:p>
          <a:p>
            <a:pPr lvl="1"/>
            <a:r>
              <a:rPr lang="fi-FI" dirty="0" smtClean="0"/>
              <a:t>Viestintäkampanja liikkeelle mahdollisuuksien mukaan huhtikuun alussa</a:t>
            </a:r>
            <a:endParaRPr lang="fi-FI" dirty="0"/>
          </a:p>
          <a:p>
            <a:r>
              <a:rPr lang="fi-FI" dirty="0" smtClean="0"/>
              <a:t>Hanketieto monipuolisesti esillä; </a:t>
            </a:r>
            <a:r>
              <a:rPr lang="fi-FI" dirty="0"/>
              <a:t>H</a:t>
            </a:r>
            <a:r>
              <a:rPr lang="fi-FI" dirty="0" smtClean="0"/>
              <a:t>ankeikkunaa kannattaa siis päivittää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297656" y="4819500"/>
            <a:ext cx="2402136" cy="323999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Julkinen käyttöliittymä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 smtClean="0"/>
              <a:t>• Lisätietoja: </a:t>
            </a:r>
            <a:r>
              <a:rPr lang="fi-FI" dirty="0" err="1" smtClean="0"/>
              <a:t>paivi.nurminen@vnk.fi</a:t>
            </a:r>
            <a:endParaRPr lang="fi-FI" dirty="0" smtClean="0"/>
          </a:p>
          <a:p>
            <a:r>
              <a:rPr lang="fi-FI" dirty="0" smtClean="0"/>
              <a:t>  Puhelin 0295 16 0022 </a:t>
            </a:r>
          </a:p>
        </p:txBody>
      </p:sp>
    </p:spTree>
    <p:extLst>
      <p:ext uri="{BB962C8B-B14F-4D97-AF65-F5344CB8AC3E}">
        <p14:creationId xmlns:p14="http://schemas.microsoft.com/office/powerpoint/2010/main" val="3829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3528" y="3147814"/>
            <a:ext cx="4608512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5148064" y="3147814"/>
            <a:ext cx="3672408" cy="15121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0" y="1563640"/>
            <a:ext cx="91440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kehys 6"/>
          <p:cNvSpPr txBox="1"/>
          <p:nvPr/>
        </p:nvSpPr>
        <p:spPr>
          <a:xfrm>
            <a:off x="4932040" y="1635647"/>
            <a:ext cx="3564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smtClean="0"/>
              <a:t>Hyödynnämme ajasta ja paikasta riippumatonta, yhtenäistä </a:t>
            </a:r>
            <a:r>
              <a:rPr lang="fi-FI" sz="1400"/>
              <a:t>ja </a:t>
            </a:r>
            <a:r>
              <a:rPr lang="fi-FI" sz="1400" smtClean="0"/>
              <a:t>ajantasaista sekä tuottavuutta edistävää toimintaympäristöä. Tieto on yhteistä, se on helposti saatavilla ja hyödynnettävissä.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467544" y="339502"/>
            <a:ext cx="8676456" cy="974270"/>
          </a:xfrm>
        </p:spPr>
        <p:txBody>
          <a:bodyPr/>
          <a:lstStyle/>
          <a:p>
            <a:pPr marL="342900" indent="-342900"/>
            <a:r>
              <a:rPr lang="fi-FI" sz="2800" b="1" dirty="0" smtClean="0">
                <a:solidFill>
                  <a:schemeClr val="tx2"/>
                </a:solidFill>
              </a:rPr>
              <a:t>Digitaalinen VN: tavoitetilamme vuonna 2020:</a:t>
            </a:r>
            <a:r>
              <a:rPr lang="fi-FI" sz="2800" dirty="0" smtClean="0">
                <a:solidFill>
                  <a:schemeClr val="tx2"/>
                </a:solidFill>
              </a:rPr>
              <a:t/>
            </a:r>
            <a:br>
              <a:rPr lang="fi-FI" sz="2800" dirty="0" smtClean="0">
                <a:solidFill>
                  <a:schemeClr val="tx2"/>
                </a:solidFill>
              </a:rPr>
            </a:br>
            <a:r>
              <a:rPr lang="fi-FI" sz="2800" dirty="0" smtClean="0">
                <a:solidFill>
                  <a:schemeClr val="tx2"/>
                </a:solidFill>
              </a:rPr>
              <a:t>reaaliaikainen ja avoin valtioneuvosto</a:t>
            </a:r>
            <a:endParaRPr lang="fi-FI" sz="2800" dirty="0">
              <a:solidFill>
                <a:schemeClr val="tx2"/>
              </a:solidFill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323528" y="350785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i-FI" sz="1600" smtClean="0">
                <a:solidFill>
                  <a:schemeClr val="bg1"/>
                </a:solidFill>
              </a:rPr>
              <a:t> Asiakaslähtöisyys</a:t>
            </a:r>
          </a:p>
          <a:p>
            <a:pPr>
              <a:buFont typeface="Arial" pitchFamily="34" charset="0"/>
              <a:buChar char="•"/>
            </a:pPr>
            <a:r>
              <a:rPr lang="fi-FI" sz="1600" smtClean="0">
                <a:solidFill>
                  <a:schemeClr val="bg1"/>
                </a:solidFill>
              </a:rPr>
              <a:t> Reaaliaikaisuus ja</a:t>
            </a:r>
            <a:br>
              <a:rPr lang="fi-FI" sz="1600" smtClean="0">
                <a:solidFill>
                  <a:schemeClr val="bg1"/>
                </a:solidFill>
              </a:rPr>
            </a:br>
            <a:r>
              <a:rPr lang="fi-FI" sz="1600" smtClean="0">
                <a:solidFill>
                  <a:schemeClr val="bg1"/>
                </a:solidFill>
              </a:rPr>
              <a:t>  vuorovaikutteisuus</a:t>
            </a:r>
          </a:p>
          <a:p>
            <a:pPr>
              <a:buFont typeface="Arial" pitchFamily="34" charset="0"/>
              <a:buChar char="•"/>
            </a:pPr>
            <a:r>
              <a:rPr lang="fi-FI" sz="1600" smtClean="0">
                <a:solidFill>
                  <a:schemeClr val="bg1"/>
                </a:solidFill>
              </a:rPr>
              <a:t> Sujuvuus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5292080" y="3363840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smtClean="0"/>
              <a:t>TAE 2017 </a:t>
            </a:r>
            <a:r>
              <a:rPr lang="fi-FI" sz="1400" b="1" err="1" smtClean="0"/>
              <a:t>VNK/VNHY:n</a:t>
            </a:r>
            <a:r>
              <a:rPr lang="fi-FI" sz="1400" b="1" smtClean="0"/>
              <a:t> vaikuttavuustavoite</a:t>
            </a:r>
          </a:p>
          <a:p>
            <a:endParaRPr lang="fi-FI" sz="1400" smtClean="0"/>
          </a:p>
          <a:p>
            <a:r>
              <a:rPr lang="fi-FI" sz="1400" i="1" smtClean="0"/>
              <a:t>Valtioneuvosto toimii yhtenäisesti, avoimesti, taloudellisesti ja laadukkaasti</a:t>
            </a:r>
            <a:endParaRPr lang="fi-FI" sz="1400" i="1"/>
          </a:p>
        </p:txBody>
      </p:sp>
      <p:sp>
        <p:nvSpPr>
          <p:cNvPr id="12" name="Tekstikehys 10"/>
          <p:cNvSpPr txBox="1"/>
          <p:nvPr/>
        </p:nvSpPr>
        <p:spPr>
          <a:xfrm>
            <a:off x="2483768" y="350785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600" smtClean="0">
                <a:solidFill>
                  <a:schemeClr val="bg1"/>
                </a:solidFill>
              </a:rPr>
              <a:t> Tuottavuus</a:t>
            </a:r>
          </a:p>
          <a:p>
            <a:pPr>
              <a:buFont typeface="Arial" pitchFamily="34" charset="0"/>
              <a:buChar char="•"/>
            </a:pPr>
            <a:r>
              <a:rPr lang="fi-FI" sz="1600" smtClean="0">
                <a:solidFill>
                  <a:schemeClr val="bg1"/>
                </a:solidFill>
              </a:rPr>
              <a:t> Turvallinen avoimuus</a:t>
            </a:r>
          </a:p>
          <a:p>
            <a:pPr>
              <a:buFont typeface="Arial" pitchFamily="34" charset="0"/>
              <a:buChar char="•"/>
            </a:pPr>
            <a:r>
              <a:rPr lang="fi-FI" sz="1600" smtClean="0">
                <a:solidFill>
                  <a:schemeClr val="bg1"/>
                </a:solidFill>
              </a:rPr>
              <a:t> Aika- ja paikka-</a:t>
            </a:r>
            <a:br>
              <a:rPr lang="fi-FI" sz="1600" smtClean="0">
                <a:solidFill>
                  <a:schemeClr val="bg1"/>
                </a:solidFill>
              </a:rPr>
            </a:br>
            <a:r>
              <a:rPr lang="fi-FI" sz="1600" smtClean="0">
                <a:solidFill>
                  <a:schemeClr val="bg1"/>
                </a:solidFill>
              </a:rPr>
              <a:t>  riippumattomuus</a:t>
            </a:r>
          </a:p>
        </p:txBody>
      </p:sp>
      <p:sp>
        <p:nvSpPr>
          <p:cNvPr id="13" name="Tekstikehys 6"/>
          <p:cNvSpPr txBox="1"/>
          <p:nvPr/>
        </p:nvSpPr>
        <p:spPr>
          <a:xfrm>
            <a:off x="539552" y="1635647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err="1" smtClean="0"/>
              <a:t>Digitalisaatio</a:t>
            </a:r>
            <a:r>
              <a:rPr lang="fi-FI" sz="1400" smtClean="0"/>
              <a:t> mahdollistaa yhtenäisen valtioneuvoston jatkuvan uudistamisen</a:t>
            </a:r>
            <a:r>
              <a:rPr lang="fi-FI" sz="1400"/>
              <a:t>. </a:t>
            </a:r>
            <a:r>
              <a:rPr lang="fi-FI" sz="1400" smtClean="0"/>
              <a:t>Meillä on  sujuvat, turvallisesti avoimet, reaaliaikaiseen </a:t>
            </a:r>
            <a:r>
              <a:rPr lang="fi-FI" sz="1400"/>
              <a:t>tietoon ja vuorovaikutukseen perustuvat </a:t>
            </a:r>
            <a:r>
              <a:rPr lang="fi-FI" sz="1400" smtClean="0"/>
              <a:t>asiakaslähtöiset toimintatavat.</a:t>
            </a:r>
          </a:p>
        </p:txBody>
      </p:sp>
      <p:sp>
        <p:nvSpPr>
          <p:cNvPr id="14" name="Tekstikehys 10"/>
          <p:cNvSpPr txBox="1"/>
          <p:nvPr/>
        </p:nvSpPr>
        <p:spPr>
          <a:xfrm>
            <a:off x="395536" y="324130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smtClean="0">
                <a:solidFill>
                  <a:schemeClr val="bg1"/>
                </a:solidFill>
              </a:rPr>
              <a:t>Avainteemat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11760" y="3579862"/>
            <a:ext cx="0" cy="9361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digitaalinen vn_7_kokokuvailmaotsikkoa_res1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4666"/>
            <a:ext cx="4546384" cy="425531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Tekstikehys 4"/>
          <p:cNvSpPr txBox="1"/>
          <p:nvPr/>
        </p:nvSpPr>
        <p:spPr>
          <a:xfrm>
            <a:off x="395536" y="199744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3"/>
            </a:pPr>
            <a:r>
              <a:rPr lang="fi-FI" sz="1200" b="1"/>
              <a:t>Y</a:t>
            </a:r>
            <a:r>
              <a:rPr lang="fi-FI" sz="1200" b="1" smtClean="0"/>
              <a:t>htenäinen verkostomaisen työn ja palveluiden työympäristö</a:t>
            </a:r>
          </a:p>
          <a:p>
            <a:r>
              <a:rPr lang="fi-FI" sz="1200" b="1" smtClean="0"/>
              <a:t>     ”pöhinäkerros”    </a:t>
            </a:r>
            <a:endParaRPr lang="fi-FI" sz="1200" b="1"/>
          </a:p>
        </p:txBody>
      </p:sp>
      <p:cxnSp>
        <p:nvCxnSpPr>
          <p:cNvPr id="10" name="Suora yhdysviiva 9"/>
          <p:cNvCxnSpPr/>
          <p:nvPr/>
        </p:nvCxnSpPr>
        <p:spPr>
          <a:xfrm flipH="1">
            <a:off x="467544" y="2887093"/>
            <a:ext cx="79208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H="1">
            <a:off x="467544" y="3651870"/>
            <a:ext cx="79208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95536" y="293179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2"/>
            </a:pPr>
            <a:r>
              <a:rPr lang="fi-FI" sz="1200" b="1" smtClean="0"/>
              <a:t>Yhteiseen asianhallintaan</a:t>
            </a:r>
            <a:br>
              <a:rPr lang="fi-FI" sz="1200" b="1" smtClean="0"/>
            </a:br>
            <a:r>
              <a:rPr lang="fi-FI" sz="1200" b="1" smtClean="0"/>
              <a:t>liittyvät prosessit</a:t>
            </a:r>
          </a:p>
          <a:p>
            <a:r>
              <a:rPr lang="fi-FI" sz="1200" b="1" smtClean="0"/>
              <a:t>     ”asiakerros”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395536" y="373493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fi-FI" sz="1200" b="1" smtClean="0"/>
              <a:t>Yhteinen tietotekninen ympäristö</a:t>
            </a:r>
          </a:p>
          <a:p>
            <a:r>
              <a:rPr lang="fi-FI" sz="1200" b="1" smtClean="0"/>
              <a:t>      ”konehuone”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95536" y="267513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chemeClr val="accent2"/>
                </a:solidFill>
              </a:rPr>
              <a:t>Digitaalinen VN: edellytykset reaaliaikaisen ja avoimen valtioneuvoston toteutumiselle</a:t>
            </a:r>
            <a:endParaRPr lang="fi-FI" sz="2000" b="1" dirty="0">
              <a:solidFill>
                <a:schemeClr val="accent2"/>
              </a:solidFill>
            </a:endParaRPr>
          </a:p>
        </p:txBody>
      </p:sp>
      <p:cxnSp>
        <p:nvCxnSpPr>
          <p:cNvPr id="17" name="Suora yhdysviiva 10"/>
          <p:cNvCxnSpPr/>
          <p:nvPr/>
        </p:nvCxnSpPr>
        <p:spPr>
          <a:xfrm flipH="1">
            <a:off x="4211960" y="3651870"/>
            <a:ext cx="4176464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9"/>
          <p:cNvCxnSpPr/>
          <p:nvPr/>
        </p:nvCxnSpPr>
        <p:spPr>
          <a:xfrm flipH="1">
            <a:off x="4211960" y="2887093"/>
            <a:ext cx="4176464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22697"/>
            <a:ext cx="9144000" cy="52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6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39552" y="1275611"/>
            <a:ext cx="3744416" cy="2952323"/>
          </a:xfrm>
        </p:spPr>
        <p:txBody>
          <a:bodyPr>
            <a:normAutofit lnSpcReduction="10000"/>
          </a:bodyPr>
          <a:lstStyle/>
          <a:p>
            <a:r>
              <a:rPr lang="fi-FI" sz="1600" dirty="0" smtClean="0"/>
              <a:t>Palvelu on ikkuna valtioneuvoston hankkeiden, toimielinten, strategioiden ja selontekojen perustietoon sekä hallitusohjelman seurantaan.</a:t>
            </a:r>
          </a:p>
          <a:p>
            <a:r>
              <a:rPr lang="fi-FI" sz="1600" dirty="0" smtClean="0"/>
              <a:t>Toteuttaa viranomaisten toiminnan julkisuudesta annetun lain (621/1999, 5. luku) vaatimuksia. </a:t>
            </a:r>
          </a:p>
          <a:p>
            <a:r>
              <a:rPr lang="fi-FI" sz="1600" dirty="0" smtClean="0"/>
              <a:t>Taustalla valtioneuvoston kanslian määräys hanketiedon hallinnasta valtioneuvostosta</a:t>
            </a:r>
          </a:p>
          <a:p>
            <a:pPr>
              <a:buNone/>
            </a:pPr>
            <a:endParaRPr lang="fi-FI" sz="1600" dirty="0" smtClean="0"/>
          </a:p>
          <a:p>
            <a:pPr>
              <a:buNone/>
            </a:pPr>
            <a:endParaRPr lang="fi-FI" sz="1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297656" y="4840003"/>
            <a:ext cx="2186112" cy="180602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339502"/>
            <a:ext cx="8077199" cy="637574"/>
          </a:xfrm>
        </p:spPr>
        <p:txBody>
          <a:bodyPr/>
          <a:lstStyle/>
          <a:p>
            <a:r>
              <a:rPr lang="fi-FI" sz="3200" dirty="0" smtClean="0"/>
              <a:t>Hankeikkunan periaatteista</a:t>
            </a:r>
            <a:endParaRPr lang="fi-FI" sz="3200" dirty="0"/>
          </a:p>
        </p:txBody>
      </p:sp>
      <p:sp>
        <p:nvSpPr>
          <p:cNvPr id="5" name="Sisällön paikkamerkki 1"/>
          <p:cNvSpPr txBox="1">
            <a:spLocks/>
          </p:cNvSpPr>
          <p:nvPr/>
        </p:nvSpPr>
        <p:spPr>
          <a:xfrm>
            <a:off x="4716016" y="1275611"/>
            <a:ext cx="3672408" cy="286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77BC0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Hankeikkuna koostuu</a:t>
            </a:r>
            <a:b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kahdesta järjestelmästä:</a:t>
            </a:r>
            <a:b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oma käyttöliittymä virkamiehille </a:t>
            </a:r>
            <a:b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sen vastaparina julkinen käyttöliittymänäkymä, joka julkaistaan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YJA:n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(yhteinen julkaisualusta) kautta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77BC0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lang="fi-FI" sz="1600" dirty="0" smtClean="0"/>
              <a:t>Korvaa valtioneuvoston hankerekisteri </a:t>
            </a:r>
            <a:r>
              <a:rPr lang="fi-FI" sz="1600" dirty="0" err="1" smtClean="0"/>
              <a:t>HAREn</a:t>
            </a:r>
            <a:r>
              <a:rPr lang="fi-FI" sz="1600" dirty="0" smtClean="0"/>
              <a:t>.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77BC0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9992" y="1347614"/>
            <a:ext cx="0" cy="29523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771551"/>
            <a:ext cx="4104456" cy="339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 smtClean="0"/>
              <a:t>Palvelu virkamiehen käyttöön</a:t>
            </a:r>
            <a:r>
              <a:rPr lang="fi-FI" sz="1400" dirty="0" smtClean="0"/>
              <a:t>:</a:t>
            </a:r>
          </a:p>
          <a:p>
            <a:pPr lvl="1"/>
            <a:r>
              <a:rPr lang="fi-FI" sz="1200" dirty="0"/>
              <a:t>N</a:t>
            </a:r>
            <a:r>
              <a:rPr lang="fi-FI" sz="1200" dirty="0" smtClean="0"/>
              <a:t>äkymä omien ja seurattavien hankkeiden tietoihin, materiaaleihin ja yhteyshenkilöihin.</a:t>
            </a:r>
          </a:p>
          <a:p>
            <a:pPr marL="0" indent="0">
              <a:buNone/>
            </a:pPr>
            <a:r>
              <a:rPr lang="fi-FI" sz="1600" dirty="0" smtClean="0"/>
              <a:t>Tieto syötetään siellä missä se syntyy:</a:t>
            </a:r>
          </a:p>
          <a:p>
            <a:pPr lvl="1"/>
            <a:r>
              <a:rPr lang="fi-FI" sz="1200" dirty="0" smtClean="0"/>
              <a:t>Hankkeesta vastaava virkamies vastaa tiedon syöttämisestä ja ajantasaisuudesta palvelussa.</a:t>
            </a:r>
          </a:p>
          <a:p>
            <a:pPr lvl="1"/>
            <a:r>
              <a:rPr lang="fi-FI" sz="1200" dirty="0" smtClean="0"/>
              <a:t>Tukena Hankeikkuna-yhdyshenkilöt omasta organisaatiosta sekä </a:t>
            </a:r>
            <a:r>
              <a:rPr lang="fi-FI" sz="1200" dirty="0" err="1" smtClean="0"/>
              <a:t>VNHY:n</a:t>
            </a:r>
            <a:r>
              <a:rPr lang="fi-FI" sz="1200" dirty="0" smtClean="0"/>
              <a:t> toiminnalliset pääkäyttäjät.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87098" y="195486"/>
            <a:ext cx="8077199" cy="432048"/>
          </a:xfrm>
        </p:spPr>
        <p:txBody>
          <a:bodyPr/>
          <a:lstStyle/>
          <a:p>
            <a:r>
              <a:rPr lang="fi-FI" dirty="0" smtClean="0"/>
              <a:t>Toiminnalliset muutokset</a:t>
            </a:r>
            <a:endParaRPr lang="fi-FI" dirty="0"/>
          </a:p>
        </p:txBody>
      </p:sp>
      <p:sp>
        <p:nvSpPr>
          <p:cNvPr id="5" name="Sisällön paikkamerkki 1"/>
          <p:cNvSpPr txBox="1">
            <a:spLocks/>
          </p:cNvSpPr>
          <p:nvPr/>
        </p:nvSpPr>
        <p:spPr>
          <a:xfrm>
            <a:off x="4716016" y="771550"/>
            <a:ext cx="3888432" cy="3391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i-FI" sz="1600" dirty="0"/>
              <a:t>Liittyy toiminnallisesti digitaalisen valtioneuvoston kehittämishankkeiden</a:t>
            </a:r>
            <a:br>
              <a:rPr lang="fi-FI" sz="1600" dirty="0"/>
            </a:br>
            <a:r>
              <a:rPr lang="fi-FI" sz="1600" dirty="0"/>
              <a:t>lisäksi myös </a:t>
            </a:r>
            <a:r>
              <a:rPr lang="fi-FI" sz="1600" dirty="0" smtClean="0"/>
              <a:t>Hankesalkkuun</a:t>
            </a:r>
          </a:p>
          <a:p>
            <a:endParaRPr lang="fi-FI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Hankeikkuna </a:t>
            </a:r>
            <a:r>
              <a:rPr lang="fi-FI" sz="1200" dirty="0"/>
              <a:t>tarjoaa yleiset, julkiset hankkeen tiedot, Hankesalkku menee hankkeen tietoihin syvemmälle, raportointitasolle.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77BC0"/>
              </a:buClr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Hankeikkuna ei ole asianhallintajärjestelmä,</a:t>
            </a:r>
            <a:b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eikä sinne arkistoida mitään</a:t>
            </a:r>
          </a:p>
          <a:p>
            <a:pPr marL="7191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77BC0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VAHVA (2019) korvaa asianhallintajärjestelmät ja sitä kautta myös arkistoinnin. Siihen asti Hankeikkunalla on oma tietovaranto.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77BC0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9992" y="771550"/>
            <a:ext cx="0" cy="331236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467544" y="4301073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200" dirty="0" err="1" smtClean="0">
                <a:solidFill>
                  <a:prstClr val="black"/>
                </a:solidFill>
              </a:rPr>
              <a:t>HE:n</a:t>
            </a:r>
            <a:r>
              <a:rPr lang="fi-FI" sz="1200" dirty="0" smtClean="0">
                <a:solidFill>
                  <a:prstClr val="black"/>
                </a:solidFill>
              </a:rPr>
              <a:t> </a:t>
            </a:r>
            <a:r>
              <a:rPr lang="fi-FI" sz="1200" dirty="0">
                <a:solidFill>
                  <a:prstClr val="black"/>
                </a:solidFill>
              </a:rPr>
              <a:t>listauksen tekeminen tulee siirtymään </a:t>
            </a:r>
            <a:r>
              <a:rPr lang="fi-FI" sz="1200" dirty="0" smtClean="0">
                <a:solidFill>
                  <a:prstClr val="black"/>
                </a:solidFill>
              </a:rPr>
              <a:t>Hankeikkunaan. </a:t>
            </a:r>
            <a:r>
              <a:rPr lang="fi-FI" sz="1200" dirty="0">
                <a:solidFill>
                  <a:prstClr val="black"/>
                </a:solidFill>
              </a:rPr>
              <a:t>Kehitetään yhteistyössä istuntoyksikön kanssa.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97972"/>
            <a:ext cx="8077199" cy="673578"/>
          </a:xfrm>
        </p:spPr>
        <p:txBody>
          <a:bodyPr/>
          <a:lstStyle/>
          <a:p>
            <a:r>
              <a:rPr lang="fi-FI" sz="2800" dirty="0" smtClean="0"/>
              <a:t>Mitä syötetään mihinkin? Missä vaiheessa?</a:t>
            </a:r>
            <a:endParaRPr lang="fi-FI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7011008" cy="16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29966" y="271576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- </a:t>
            </a:r>
            <a:r>
              <a:rPr lang="fi-FI" dirty="0" smtClean="0"/>
              <a:t>  Hankeikkunaan </a:t>
            </a:r>
            <a:r>
              <a:rPr lang="fi-FI" dirty="0"/>
              <a:t>tuodaan asetetut sekä ilman asettamista käynnistetyt </a:t>
            </a:r>
            <a:r>
              <a:rPr lang="fi-FI" dirty="0" smtClean="0"/>
              <a:t>hankkeet.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 smtClean="0"/>
              <a:t>Ministeriöt </a:t>
            </a:r>
            <a:r>
              <a:rPr lang="fi-FI" dirty="0"/>
              <a:t>vastaavat siitä, että ministeriön hankkeet ovat kattavasti Hankeikkuna-palvelussa. 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Hanketieto </a:t>
            </a:r>
            <a:r>
              <a:rPr lang="fi-FI" dirty="0"/>
              <a:t>syötetään Hankeikkunaan mieluiten jo suunnitteluvaiheessa, viimeistään kuitenkin siinä vaiheessa, kun hanke on asetettu tai muulla tavoin käynnistetty. </a:t>
            </a:r>
          </a:p>
        </p:txBody>
      </p:sp>
    </p:spTree>
    <p:extLst>
      <p:ext uri="{BB962C8B-B14F-4D97-AF65-F5344CB8AC3E}">
        <p14:creationId xmlns:p14="http://schemas.microsoft.com/office/powerpoint/2010/main" val="2802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i-FI" b="1" dirty="0" smtClean="0"/>
              <a:t>Lainsäädäntöä</a:t>
            </a:r>
            <a:r>
              <a:rPr lang="fi-FI" dirty="0" smtClean="0"/>
              <a:t> </a:t>
            </a:r>
            <a:r>
              <a:rPr lang="fi-FI" dirty="0"/>
              <a:t>ja sen kehittämistä koskevat hankkeet viedään Hankeikkunassa kohtaan lainsäädäntöhankkeet, riippumatta </a:t>
            </a:r>
            <a:r>
              <a:rPr lang="fi-FI" dirty="0" smtClean="0"/>
              <a:t>organisointitavasta.</a:t>
            </a:r>
          </a:p>
          <a:p>
            <a:pPr>
              <a:buFontTx/>
              <a:buChar char="-"/>
            </a:pPr>
            <a:r>
              <a:rPr lang="fi-FI" dirty="0" smtClean="0"/>
              <a:t>Vastaavasti </a:t>
            </a:r>
            <a:r>
              <a:rPr lang="fi-FI" b="1" dirty="0"/>
              <a:t>strategioiden</a:t>
            </a:r>
            <a:r>
              <a:rPr lang="fi-FI" dirty="0"/>
              <a:t> valmisteluun ja julkaisuun liittyvät hankkeet viedään strategioina, riippumatta organisointitavasta. </a:t>
            </a:r>
            <a:endParaRPr lang="fi-FI" dirty="0" smtClean="0"/>
          </a:p>
          <a:p>
            <a:pPr>
              <a:buFontTx/>
              <a:buChar char="-"/>
            </a:pPr>
            <a:r>
              <a:rPr lang="fi-FI" b="1" dirty="0"/>
              <a:t>Toimielimet</a:t>
            </a:r>
            <a:r>
              <a:rPr lang="fi-FI" dirty="0"/>
              <a:t> ovat tyypillisesti tiettyä valvonta- tai hallintotehtävää varten asetettuja asiantuntijaryhmiä. Usein toimielimestä on säädetty asetuksella. Toimielimellä tarkoitetaan esimerkiksi johtokuntaa, johtoryhmää, komiteaa, lautakuntaa, neuvottelukuntaa tai toimikuntaa. Yleisimmät toimielintyypit ovat Hankeikkunassa valintalistana toimielinhanketta </a:t>
            </a:r>
            <a:r>
              <a:rPr lang="fi-FI" dirty="0" smtClean="0"/>
              <a:t>perustettaessa.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97972"/>
            <a:ext cx="8077199" cy="745586"/>
          </a:xfrm>
        </p:spPr>
        <p:txBody>
          <a:bodyPr/>
          <a:lstStyle/>
          <a:p>
            <a:r>
              <a:rPr lang="fi-FI" sz="2800" dirty="0"/>
              <a:t>Mitä ovat hankkeet? Mitä </a:t>
            </a:r>
            <a:r>
              <a:rPr lang="fi-FI" sz="2800" dirty="0" smtClean="0"/>
              <a:t>syötetään </a:t>
            </a:r>
            <a:r>
              <a:rPr lang="fi-FI" sz="2800" dirty="0"/>
              <a:t>mihinkin?</a:t>
            </a:r>
          </a:p>
        </p:txBody>
      </p:sp>
    </p:spTree>
    <p:extLst>
      <p:ext uri="{BB962C8B-B14F-4D97-AF65-F5344CB8AC3E}">
        <p14:creationId xmlns:p14="http://schemas.microsoft.com/office/powerpoint/2010/main" val="434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Uudistamis- ja kehityshankkeet viedään kohtaan </a:t>
            </a:r>
            <a:r>
              <a:rPr lang="fi-FI" b="1" dirty="0" smtClean="0"/>
              <a:t>Hankkeet. </a:t>
            </a:r>
            <a:r>
              <a:rPr lang="fi-FI" dirty="0" smtClean="0"/>
              <a:t>Sen lisäksi </a:t>
            </a:r>
            <a:r>
              <a:rPr lang="fi-FI" dirty="0"/>
              <a:t>ministeriöt voivat määräys huomioiden viedä yleisesti kiinnostavia hankkeita ja niihin rinnastettavia asioita, organisointitavasta riippumatta. </a:t>
            </a:r>
          </a:p>
          <a:p>
            <a:r>
              <a:rPr lang="fi-FI" b="1" dirty="0" smtClean="0"/>
              <a:t>Hallitusohjelman </a:t>
            </a:r>
            <a:r>
              <a:rPr lang="fi-FI" b="1" dirty="0"/>
              <a:t>toimeenpano</a:t>
            </a:r>
            <a:r>
              <a:rPr lang="fi-FI" dirty="0"/>
              <a:t> -kohtaan ei avata yksittäisiä hankkeita, vaan se on Hankeikkunassa seurantanäkymä. Siinä näkyvät kootusti hankkeet, joille on </a:t>
            </a:r>
            <a:r>
              <a:rPr lang="fi-FI" dirty="0" err="1"/>
              <a:t>yhteydet-osiossa</a:t>
            </a:r>
            <a:r>
              <a:rPr lang="fi-FI" dirty="0"/>
              <a:t> merkitty hankkeen vastuuhenkilön lisäämä liitos hallitusohjelmaan. Hallitusohjelman toimeenpanon seuranta -näkymästä pääsee siirtymään hallitusohjelmaa toteuttavien hankkeiden omille sivuille.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97972"/>
            <a:ext cx="8077199" cy="673578"/>
          </a:xfrm>
        </p:spPr>
        <p:txBody>
          <a:bodyPr/>
          <a:lstStyle/>
          <a:p>
            <a:r>
              <a:rPr lang="fi-FI" sz="2800" dirty="0"/>
              <a:t>Mitä ovat hankkeet? Mitä syötetään mihinkin?</a:t>
            </a:r>
          </a:p>
        </p:txBody>
      </p:sp>
    </p:spTree>
    <p:extLst>
      <p:ext uri="{BB962C8B-B14F-4D97-AF65-F5344CB8AC3E}">
        <p14:creationId xmlns:p14="http://schemas.microsoft.com/office/powerpoint/2010/main" val="8666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K_powerpoint_v27062014_FIN">
  <a:themeElements>
    <a:clrScheme name="VNK">
      <a:dk1>
        <a:sysClr val="windowText" lastClr="000000"/>
      </a:dk1>
      <a:lt1>
        <a:sysClr val="window" lastClr="FFFFFF"/>
      </a:lt1>
      <a:dk2>
        <a:srgbClr val="077BC0"/>
      </a:dk2>
      <a:lt2>
        <a:srgbClr val="EEECE1"/>
      </a:lt2>
      <a:accent1>
        <a:srgbClr val="21BDED"/>
      </a:accent1>
      <a:accent2>
        <a:srgbClr val="077BC0"/>
      </a:accent2>
      <a:accent3>
        <a:srgbClr val="81C5DA"/>
      </a:accent3>
      <a:accent4>
        <a:srgbClr val="BBE1EB"/>
      </a:accent4>
      <a:accent5>
        <a:srgbClr val="F7AD29"/>
      </a:accent5>
      <a:accent6>
        <a:srgbClr val="FB701D"/>
      </a:accent6>
      <a:hlink>
        <a:srgbClr val="0000FF"/>
      </a:hlink>
      <a:folHlink>
        <a:srgbClr val="800080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NK_powerpoint_v27062014_FIN">
  <a:themeElements>
    <a:clrScheme name="VNK">
      <a:dk1>
        <a:sysClr val="windowText" lastClr="000000"/>
      </a:dk1>
      <a:lt1>
        <a:sysClr val="window" lastClr="FFFFFF"/>
      </a:lt1>
      <a:dk2>
        <a:srgbClr val="077BC0"/>
      </a:dk2>
      <a:lt2>
        <a:srgbClr val="EEECE1"/>
      </a:lt2>
      <a:accent1>
        <a:srgbClr val="21BDED"/>
      </a:accent1>
      <a:accent2>
        <a:srgbClr val="077BC0"/>
      </a:accent2>
      <a:accent3>
        <a:srgbClr val="81C5DA"/>
      </a:accent3>
      <a:accent4>
        <a:srgbClr val="BBE1EB"/>
      </a:accent4>
      <a:accent5>
        <a:srgbClr val="F7AD29"/>
      </a:accent5>
      <a:accent6>
        <a:srgbClr val="FB701D"/>
      </a:accent6>
      <a:hlink>
        <a:srgbClr val="0000FF"/>
      </a:hlink>
      <a:folHlink>
        <a:srgbClr val="800080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E57E200860D748A14D9233C3F6BE86" ma:contentTypeVersion="0" ma:contentTypeDescription="Luo uusi asiakirja." ma:contentTypeScope="" ma:versionID="15e84fc79538223b80bf59e62d737b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3FAF9-AFAF-45B6-AC79-8EC1B3DB8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546002-0C39-439E-BC99-80F3448122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96721-BA52-42AC-BEB4-3B3AF8DE9B4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VNK_powerpoint_v27062014_FIN</Template>
  <TotalTime>16606</TotalTime>
  <Words>868</Words>
  <Application>Microsoft Office PowerPoint</Application>
  <PresentationFormat>Näytössä katseltava esitys (16:9)</PresentationFormat>
  <Paragraphs>216</Paragraphs>
  <Slides>13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5" baseType="lpstr">
      <vt:lpstr>VNK_powerpoint_v27062014_FIN</vt:lpstr>
      <vt:lpstr>2_VNK_powerpoint_v27062014_FIN</vt:lpstr>
      <vt:lpstr>Valtioneuvoston hankeikkuna  yhteisessä käytössä  Yhdyshenkilöverkosto  13.3 2017</vt:lpstr>
      <vt:lpstr>Digitaalinen VN: tavoitetilamme vuonna 2020: reaaliaikainen ja avoin valtioneuvosto</vt:lpstr>
      <vt:lpstr>PowerPoint-esitys</vt:lpstr>
      <vt:lpstr>PowerPoint-esitys</vt:lpstr>
      <vt:lpstr>Hankeikkunan periaatteista</vt:lpstr>
      <vt:lpstr>Toiminnalliset muutokset</vt:lpstr>
      <vt:lpstr>Mitä syötetään mihinkin? Missä vaiheessa?</vt:lpstr>
      <vt:lpstr>Mitä ovat hankkeet? Mitä syötetään mihinkin?</vt:lpstr>
      <vt:lpstr>Mitä ovat hankkeet? Mitä syötetään mihinkin?</vt:lpstr>
      <vt:lpstr>VN ja Hankeikkuna; esimerkkinä Haren käyttö VN:ssa 2015</vt:lpstr>
      <vt:lpstr>Uusi palvelu käyttöön!</vt:lpstr>
      <vt:lpstr>Julkinen käyttöliittymä</vt:lpstr>
      <vt:lpstr>Kiitos!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aloitussivun otsikko tähän, max. 3 riviä, fontti Arial regular 34 pt</dc:title>
  <dc:creator>vnkvastam</dc:creator>
  <cp:lastModifiedBy>Poikonen Jaakko VNK</cp:lastModifiedBy>
  <cp:revision>272</cp:revision>
  <dcterms:created xsi:type="dcterms:W3CDTF">2014-08-25T12:14:43Z</dcterms:created>
  <dcterms:modified xsi:type="dcterms:W3CDTF">2017-03-13T08:16:06Z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0x01010020E57E200860D748A14D9233C3F6BE86</vt:lpwstr>
  </property>
</Properties>
</file>