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076138565" r:id="rId2"/>
    <p:sldId id="2076138587" r:id="rId3"/>
    <p:sldId id="2076138577" r:id="rId4"/>
    <p:sldId id="2076138578" r:id="rId5"/>
    <p:sldId id="2076138579" r:id="rId6"/>
    <p:sldId id="2076138580" r:id="rId7"/>
    <p:sldId id="2076138581" r:id="rId8"/>
    <p:sldId id="2076138582" r:id="rId9"/>
    <p:sldId id="2076138583" r:id="rId10"/>
    <p:sldId id="2076138585" r:id="rId11"/>
    <p:sldId id="2076138584" r:id="rId12"/>
    <p:sldId id="2076138586" r:id="rId13"/>
    <p:sldId id="2076138588"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17E5E6-460F-4BEB-AB41-AFFB8438DC30}" v="20" dt="2026-08-27T08:30:22.2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804"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ha Vasama" userId="8ba50429-ff71-4991-9050-d77f887db933" providerId="ADAL" clId="{259528AB-9E83-4934-B577-99666C70BBB5}"/>
    <pc:docChg chg="undo custSel modSld">
      <pc:chgData name="Juha Vasama" userId="8ba50429-ff71-4991-9050-d77f887db933" providerId="ADAL" clId="{259528AB-9E83-4934-B577-99666C70BBB5}" dt="2026-09-27T17:07:56.901" v="201" actId="20577"/>
      <pc:docMkLst>
        <pc:docMk/>
      </pc:docMkLst>
      <pc:sldChg chg="modSp mod">
        <pc:chgData name="Juha Vasama" userId="8ba50429-ff71-4991-9050-d77f887db933" providerId="ADAL" clId="{259528AB-9E83-4934-B577-99666C70BBB5}" dt="2026-09-27T17:03:55.816" v="124" actId="1076"/>
        <pc:sldMkLst>
          <pc:docMk/>
          <pc:sldMk cId="2096246805" sldId="2076138565"/>
        </pc:sldMkLst>
        <pc:spChg chg="mod">
          <ac:chgData name="Juha Vasama" userId="8ba50429-ff71-4991-9050-d77f887db933" providerId="ADAL" clId="{259528AB-9E83-4934-B577-99666C70BBB5}" dt="2026-09-27T17:03:55.816" v="124" actId="1076"/>
          <ac:spMkLst>
            <pc:docMk/>
            <pc:sldMk cId="2096246805" sldId="2076138565"/>
            <ac:spMk id="5" creationId="{FFC7A01E-1B86-5356-4786-67E562B8EA24}"/>
          </ac:spMkLst>
        </pc:spChg>
      </pc:sldChg>
      <pc:sldChg chg="modSp">
        <pc:chgData name="Juha Vasama" userId="8ba50429-ff71-4991-9050-d77f887db933" providerId="ADAL" clId="{259528AB-9E83-4934-B577-99666C70BBB5}" dt="2026-08-27T05:51:58.926" v="3"/>
        <pc:sldMkLst>
          <pc:docMk/>
          <pc:sldMk cId="151787340" sldId="2076138577"/>
        </pc:sldMkLst>
        <pc:spChg chg="mod">
          <ac:chgData name="Juha Vasama" userId="8ba50429-ff71-4991-9050-d77f887db933" providerId="ADAL" clId="{259528AB-9E83-4934-B577-99666C70BBB5}" dt="2026-08-27T05:51:58.926" v="3"/>
          <ac:spMkLst>
            <pc:docMk/>
            <pc:sldMk cId="151787340" sldId="2076138577"/>
            <ac:spMk id="5" creationId="{DD2DC119-16C0-3812-F20F-AB27651A0786}"/>
          </ac:spMkLst>
        </pc:spChg>
      </pc:sldChg>
      <pc:sldChg chg="modSp">
        <pc:chgData name="Juha Vasama" userId="8ba50429-ff71-4991-9050-d77f887db933" providerId="ADAL" clId="{259528AB-9E83-4934-B577-99666C70BBB5}" dt="2026-08-27T05:51:43.395" v="2"/>
        <pc:sldMkLst>
          <pc:docMk/>
          <pc:sldMk cId="604356750" sldId="2076138578"/>
        </pc:sldMkLst>
        <pc:spChg chg="mod">
          <ac:chgData name="Juha Vasama" userId="8ba50429-ff71-4991-9050-d77f887db933" providerId="ADAL" clId="{259528AB-9E83-4934-B577-99666C70BBB5}" dt="2026-08-27T05:51:43.395" v="2"/>
          <ac:spMkLst>
            <pc:docMk/>
            <pc:sldMk cId="604356750" sldId="2076138578"/>
            <ac:spMk id="5" creationId="{FEA87D55-4333-46BC-FA9C-7A84BC724A52}"/>
          </ac:spMkLst>
        </pc:spChg>
      </pc:sldChg>
      <pc:sldChg chg="modSp">
        <pc:chgData name="Juha Vasama" userId="8ba50429-ff71-4991-9050-d77f887db933" providerId="ADAL" clId="{259528AB-9E83-4934-B577-99666C70BBB5}" dt="2026-08-27T05:55:05.675" v="4"/>
        <pc:sldMkLst>
          <pc:docMk/>
          <pc:sldMk cId="523827235" sldId="2076138587"/>
        </pc:sldMkLst>
        <pc:spChg chg="mod">
          <ac:chgData name="Juha Vasama" userId="8ba50429-ff71-4991-9050-d77f887db933" providerId="ADAL" clId="{259528AB-9E83-4934-B577-99666C70BBB5}" dt="2026-08-27T05:55:05.675" v="4"/>
          <ac:spMkLst>
            <pc:docMk/>
            <pc:sldMk cId="523827235" sldId="2076138587"/>
            <ac:spMk id="5" creationId="{8F3DB5A1-B5D5-EF56-BD63-658ADDB0A99A}"/>
          </ac:spMkLst>
        </pc:spChg>
      </pc:sldChg>
      <pc:sldChg chg="modSp mod">
        <pc:chgData name="Juha Vasama" userId="8ba50429-ff71-4991-9050-d77f887db933" providerId="ADAL" clId="{259528AB-9E83-4934-B577-99666C70BBB5}" dt="2026-09-27T17:07:56.901" v="201" actId="20577"/>
        <pc:sldMkLst>
          <pc:docMk/>
          <pc:sldMk cId="2691146658" sldId="2076138588"/>
        </pc:sldMkLst>
        <pc:spChg chg="mod">
          <ac:chgData name="Juha Vasama" userId="8ba50429-ff71-4991-9050-d77f887db933" providerId="ADAL" clId="{259528AB-9E83-4934-B577-99666C70BBB5}" dt="2026-09-27T17:07:56.901" v="201" actId="20577"/>
          <ac:spMkLst>
            <pc:docMk/>
            <pc:sldMk cId="2691146658" sldId="2076138588"/>
            <ac:spMk id="5" creationId="{F622707F-CA81-34B6-F185-C5CFB05A76E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5FE617-4258-4B3B-9350-08610160C9F9}" type="datetimeFigureOut">
              <a:rPr lang="fi-FI" smtClean="0"/>
              <a:t>27.9.2026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AE2E54-FAEE-41EE-B527-1F412C9C76F1}" type="slidenum">
              <a:rPr lang="fi-FI" smtClean="0"/>
              <a:t>‹#›</a:t>
            </a:fld>
            <a:endParaRPr lang="fi-FI"/>
          </a:p>
        </p:txBody>
      </p:sp>
    </p:spTree>
    <p:extLst>
      <p:ext uri="{BB962C8B-B14F-4D97-AF65-F5344CB8AC3E}">
        <p14:creationId xmlns:p14="http://schemas.microsoft.com/office/powerpoint/2010/main" val="1853383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F4C45C-A976-EC0C-B1AC-82369CB2F433}"/>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186963FC-40A5-0EF0-581D-E3394D1A8A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DAAF37F8-0575-0C35-851D-261AA091021E}"/>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DA974B19-FF37-15FF-DF3B-6673FF45A24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07A7277-9D28-6F06-BB03-1CDDFBDD4F47}"/>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3443855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D0235D-5613-3B2E-A021-AEEC7B263C10}"/>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497357E-01F0-B6B8-F676-F56FE37EA42F}"/>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27BAD37-A641-292A-0F9A-98F80D1DCA42}"/>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0D14BFB3-D4B2-EAF0-55AA-BC29C46F742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C81354C-B770-DE93-997C-50E071FD469F}"/>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1339026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F94843-B26B-A9F6-52C2-4BE11DCB7874}"/>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0CD81838-7745-9FB3-DD44-D88E73005B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1C192E1E-B1E8-9C87-9AEF-B02BE73543A8}"/>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448D3E7B-35A6-D837-C126-EF666BE49DA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9470EBF-54A9-C9D2-9EB5-965EDEB523F8}"/>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1338766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E51EF4-96F6-E57E-7021-2A6B2F05F054}"/>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0C6C4BED-CDBB-6385-B793-F3A6D6428822}"/>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31651BAD-F4D9-90B9-2101-68FB7C57AB3A}"/>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1B09D7EE-5837-2134-6EF6-538A3DA18DAF}"/>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6" name="Alatunnisteen paikkamerkki 5">
            <a:extLst>
              <a:ext uri="{FF2B5EF4-FFF2-40B4-BE49-F238E27FC236}">
                <a16:creationId xmlns:a16="http://schemas.microsoft.com/office/drawing/2014/main" id="{E87E2F52-4DCE-3E33-E356-5786843C942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7ABD396-33AA-4363-5209-BB915225126C}"/>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882628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2244C5-EE43-D656-470F-BA87E0D8109E}"/>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8566723-220D-CC2D-26DF-C75AF81AF9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88712121-E95B-F252-52DD-2CF53D45EC11}"/>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FDB28177-4935-8605-FB73-CD1B90256D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99307D57-4925-11CE-37A0-CDCBB806B31F}"/>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455DC519-2DA6-7FE3-8CCD-63AB535E0423}"/>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8" name="Alatunnisteen paikkamerkki 7">
            <a:extLst>
              <a:ext uri="{FF2B5EF4-FFF2-40B4-BE49-F238E27FC236}">
                <a16:creationId xmlns:a16="http://schemas.microsoft.com/office/drawing/2014/main" id="{D118F50B-15F7-DAF2-97D5-DDD00ABDD380}"/>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778F96A2-E2F7-9BDC-9056-F328E11A65C5}"/>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969435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49EB37-2532-66FE-6C26-653760CCA042}"/>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3E2D4661-58F5-CE77-EDB1-A113B67FE881}"/>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4" name="Alatunnisteen paikkamerkki 3">
            <a:extLst>
              <a:ext uri="{FF2B5EF4-FFF2-40B4-BE49-F238E27FC236}">
                <a16:creationId xmlns:a16="http://schemas.microsoft.com/office/drawing/2014/main" id="{E7D01726-63ED-FB61-E716-393CA4980C53}"/>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BDFF9351-D54D-4918-7C1E-744524B2FA47}"/>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61996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85733AF-8C41-3820-3217-A135B1FFF27A}"/>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3" name="Alatunnisteen paikkamerkki 2">
            <a:extLst>
              <a:ext uri="{FF2B5EF4-FFF2-40B4-BE49-F238E27FC236}">
                <a16:creationId xmlns:a16="http://schemas.microsoft.com/office/drawing/2014/main" id="{82B7F623-D544-B950-A282-9566F9A7C450}"/>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03BB86BB-CE9C-6AF4-3BAC-0F104DDDA4A9}"/>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239636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98E5CC-609E-A4A3-F7CE-8F6A5F3DA161}"/>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0BB69E3B-C9FD-CB0B-045E-D411AB060D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3B3033A3-AE34-6E14-980F-BEB322A9B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31787C5A-95B5-2EC9-915E-CB595F6FB8EA}"/>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6" name="Alatunnisteen paikkamerkki 5">
            <a:extLst>
              <a:ext uri="{FF2B5EF4-FFF2-40B4-BE49-F238E27FC236}">
                <a16:creationId xmlns:a16="http://schemas.microsoft.com/office/drawing/2014/main" id="{E002DB54-7AA5-008B-2814-14B53610745C}"/>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E9336FC8-74FB-CA3C-5331-07CDE7756AC5}"/>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12388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6FDBE0D-2A49-B69D-01C3-518863F5027D}"/>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F24DDDA0-E199-F763-3715-6CA1CD8A3A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3B12C545-CA4B-3AF1-8756-4DCD89AAF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C27B3E00-1B5A-6276-701A-C3C1055F40B8}"/>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6" name="Alatunnisteen paikkamerkki 5">
            <a:extLst>
              <a:ext uri="{FF2B5EF4-FFF2-40B4-BE49-F238E27FC236}">
                <a16:creationId xmlns:a16="http://schemas.microsoft.com/office/drawing/2014/main" id="{F984978D-F414-BF17-C09B-A3A1B68B6A1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4528693-F441-DFBB-3343-E2184D137E04}"/>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339211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E28803-9431-4A29-6E69-D2A9BD0A338A}"/>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92D28C0C-0085-1CAC-106D-496567125A40}"/>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5E0504C-085D-F86C-2966-CF28E956D082}"/>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A5106185-34A4-AED5-D1D2-530F965D913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EEA637B-DDEF-5913-69D5-D900BDDD0CFA}"/>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3266008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55CBAD2C-88F9-DF8B-ACE2-6FA592711353}"/>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3C7906DA-B6FD-D1F8-2FD7-3937046187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9AC8505-4BBC-9589-AE93-73991AA095AB}"/>
              </a:ext>
            </a:extLst>
          </p:cNvPr>
          <p:cNvSpPr>
            <a:spLocks noGrp="1"/>
          </p:cNvSpPr>
          <p:nvPr>
            <p:ph type="dt" sz="half" idx="10"/>
          </p:nvPr>
        </p:nvSpPr>
        <p:spPr/>
        <p:txBody>
          <a:body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1AC532D6-E354-DF2F-9AE1-CB53FB8AC11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4D2C139-263B-1C14-5094-1F6C4CC02702}"/>
              </a:ext>
            </a:extLst>
          </p:cNvPr>
          <p:cNvSpPr>
            <a:spLocks noGrp="1"/>
          </p:cNvSpPr>
          <p:nvPr>
            <p:ph type="sldNum" sz="quarter" idx="12"/>
          </p:nvPr>
        </p:nvSpPr>
        <p:spPr/>
        <p:txBody>
          <a:bodyPr/>
          <a:lstStyle/>
          <a:p>
            <a:fld id="{4091B5BE-DE46-46DA-818D-7DAA0A143494}" type="slidenum">
              <a:rPr lang="fi-FI" smtClean="0"/>
              <a:t>‹#›</a:t>
            </a:fld>
            <a:endParaRPr lang="fi-FI"/>
          </a:p>
        </p:txBody>
      </p:sp>
    </p:spTree>
    <p:extLst>
      <p:ext uri="{BB962C8B-B14F-4D97-AF65-F5344CB8AC3E}">
        <p14:creationId xmlns:p14="http://schemas.microsoft.com/office/powerpoint/2010/main" val="852044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ääotsikko">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DA3AEA0-68B0-A14E-BB94-F72DFE365A3B}"/>
              </a:ext>
            </a:extLst>
          </p:cNvPr>
          <p:cNvSpPr>
            <a:spLocks noGrp="1"/>
          </p:cNvSpPr>
          <p:nvPr>
            <p:ph type="title"/>
          </p:nvPr>
        </p:nvSpPr>
        <p:spPr>
          <a:xfrm>
            <a:off x="831850" y="1690688"/>
            <a:ext cx="7504380" cy="5167312"/>
          </a:xfrm>
          <a:prstGeom prst="rect">
            <a:avLst/>
          </a:prstGeom>
        </p:spPr>
        <p:txBody>
          <a:bodyPr anchor="ctr" anchorCtr="0"/>
          <a:lstStyle>
            <a:lvl1pPr>
              <a:defRPr sz="6000"/>
            </a:lvl1pPr>
          </a:lstStyle>
          <a:p>
            <a:r>
              <a:rPr lang="en-US" dirty="0"/>
              <a:t>Click to edit Master title style</a:t>
            </a:r>
            <a:endParaRPr lang="fi-FI" dirty="0"/>
          </a:p>
        </p:txBody>
      </p:sp>
      <p:pic>
        <p:nvPicPr>
          <p:cNvPr id="10" name="Picture 9">
            <a:extLst>
              <a:ext uri="{FF2B5EF4-FFF2-40B4-BE49-F238E27FC236}">
                <a16:creationId xmlns:a16="http://schemas.microsoft.com/office/drawing/2014/main" id="{BBCB4F02-DE1F-A84D-A498-61536BEB1B84}"/>
              </a:ext>
            </a:extLst>
          </p:cNvPr>
          <p:cNvPicPr>
            <a:picLocks noChangeAspect="1"/>
          </p:cNvPicPr>
          <p:nvPr userDrawn="1"/>
        </p:nvPicPr>
        <p:blipFill>
          <a:blip r:embed="rId2"/>
          <a:stretch>
            <a:fillRect/>
          </a:stretch>
        </p:blipFill>
        <p:spPr>
          <a:xfrm>
            <a:off x="8336230" y="845344"/>
            <a:ext cx="3011220" cy="5167312"/>
          </a:xfrm>
          <a:prstGeom prst="rect">
            <a:avLst/>
          </a:prstGeom>
        </p:spPr>
      </p:pic>
      <p:pic>
        <p:nvPicPr>
          <p:cNvPr id="11" name="Picture 10">
            <a:extLst>
              <a:ext uri="{FF2B5EF4-FFF2-40B4-BE49-F238E27FC236}">
                <a16:creationId xmlns:a16="http://schemas.microsoft.com/office/drawing/2014/main" id="{AD5A9437-3C63-B640-9BA7-5E5F9833761D}"/>
              </a:ext>
            </a:extLst>
          </p:cNvPr>
          <p:cNvPicPr>
            <a:picLocks noChangeAspect="1"/>
          </p:cNvPicPr>
          <p:nvPr userDrawn="1"/>
        </p:nvPicPr>
        <p:blipFill>
          <a:blip r:embed="rId3"/>
          <a:stretch>
            <a:fillRect/>
          </a:stretch>
        </p:blipFill>
        <p:spPr>
          <a:xfrm>
            <a:off x="949082" y="845344"/>
            <a:ext cx="2087196" cy="392641"/>
          </a:xfrm>
          <a:prstGeom prst="rect">
            <a:avLst/>
          </a:prstGeom>
        </p:spPr>
      </p:pic>
      <p:sp>
        <p:nvSpPr>
          <p:cNvPr id="3" name="Slide Number Placeholder 2">
            <a:extLst>
              <a:ext uri="{FF2B5EF4-FFF2-40B4-BE49-F238E27FC236}">
                <a16:creationId xmlns:a16="http://schemas.microsoft.com/office/drawing/2014/main" id="{A80B12DA-6610-3341-8035-6323BD6D08B9}"/>
              </a:ext>
            </a:extLst>
          </p:cNvPr>
          <p:cNvSpPr>
            <a:spLocks noGrp="1"/>
          </p:cNvSpPr>
          <p:nvPr>
            <p:ph type="sldNum" sz="quarter" idx="10"/>
          </p:nvPr>
        </p:nvSpPr>
        <p:spPr/>
        <p:txBody>
          <a:bodyPr/>
          <a:lstStyle>
            <a:lvl1pPr>
              <a:defRPr>
                <a:latin typeface="Tinos" panose="02020603050405020304" pitchFamily="18" charset="0"/>
                <a:ea typeface="Tinos" panose="02020603050405020304" pitchFamily="18" charset="0"/>
                <a:cs typeface="Tinos" panose="02020603050405020304" pitchFamily="18" charset="0"/>
              </a:defRPr>
            </a:lvl1pPr>
          </a:lstStyle>
          <a:p>
            <a:fld id="{C5FB1059-60CE-CC4A-BAC5-DF1877C21BDD}" type="slidenum">
              <a:rPr lang="fi-FI" smtClean="0"/>
              <a:pPr/>
              <a:t>‹#›</a:t>
            </a:fld>
            <a:endParaRPr lang="fi-FI" dirty="0"/>
          </a:p>
        </p:txBody>
      </p:sp>
      <p:sp>
        <p:nvSpPr>
          <p:cNvPr id="7" name="Date Placeholder 3">
            <a:extLst>
              <a:ext uri="{FF2B5EF4-FFF2-40B4-BE49-F238E27FC236}">
                <a16:creationId xmlns:a16="http://schemas.microsoft.com/office/drawing/2014/main" id="{3435EC36-5811-4F4A-A7A4-E7EA91B61C0E}"/>
              </a:ext>
            </a:extLst>
          </p:cNvPr>
          <p:cNvSpPr>
            <a:spLocks noGrp="1"/>
          </p:cNvSpPr>
          <p:nvPr>
            <p:ph type="dt" sz="half" idx="2"/>
          </p:nvPr>
        </p:nvSpPr>
        <p:spPr>
          <a:xfrm>
            <a:off x="831850" y="6176963"/>
            <a:ext cx="2743200" cy="365125"/>
          </a:xfrm>
          <a:prstGeom prst="rect">
            <a:avLst/>
          </a:prstGeom>
        </p:spPr>
        <p:txBody>
          <a:bodyPr vert="horz" lIns="91440" tIns="45720" rIns="91440" bIns="45720" rtlCol="0" anchor="ctr"/>
          <a:lstStyle>
            <a:lvl1pPr algn="l">
              <a:defRPr sz="1600" b="0" i="0">
                <a:solidFill>
                  <a:schemeClr val="tx2"/>
                </a:solidFill>
                <a:latin typeface="Tinos" panose="02020603050405020304" pitchFamily="18" charset="0"/>
                <a:ea typeface="Tinos" panose="02020603050405020304" pitchFamily="18" charset="0"/>
                <a:cs typeface="Tinos" panose="02020603050405020304" pitchFamily="18" charset="0"/>
              </a:defRPr>
            </a:lvl1pPr>
          </a:lstStyle>
          <a:p>
            <a:fld id="{2C33F0B0-66A3-7A46-948D-33100BC0C7EF}" type="datetime1">
              <a:rPr lang="fi-FI" smtClean="0"/>
              <a:t>27.9.2026</a:t>
            </a:fld>
            <a:endParaRPr lang="fi-FI" dirty="0"/>
          </a:p>
        </p:txBody>
      </p:sp>
    </p:spTree>
    <p:extLst>
      <p:ext uri="{BB962C8B-B14F-4D97-AF65-F5344CB8AC3E}">
        <p14:creationId xmlns:p14="http://schemas.microsoft.com/office/powerpoint/2010/main" val="201558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57AE63CD-0CBE-3E5C-E3C5-8FE53AC690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93CE4BEA-A6D1-C6D2-A640-3EE3AE89C6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4B3EA1A-F943-A1BE-48CC-16B9EC5B0C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13BA71-E365-4E60-88F0-7815D39543C2}" type="datetimeFigureOut">
              <a:rPr lang="fi-FI" smtClean="0"/>
              <a:t>27.9.2026</a:t>
            </a:fld>
            <a:endParaRPr lang="fi-FI"/>
          </a:p>
        </p:txBody>
      </p:sp>
      <p:sp>
        <p:nvSpPr>
          <p:cNvPr id="5" name="Alatunnisteen paikkamerkki 4">
            <a:extLst>
              <a:ext uri="{FF2B5EF4-FFF2-40B4-BE49-F238E27FC236}">
                <a16:creationId xmlns:a16="http://schemas.microsoft.com/office/drawing/2014/main" id="{7170DED4-5883-7594-9718-64DD28FB4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AA1BAE23-EB5B-028A-47B7-87DCA1D5B3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91B5BE-DE46-46DA-818D-7DAA0A143494}" type="slidenum">
              <a:rPr lang="fi-FI" smtClean="0"/>
              <a:t>‹#›</a:t>
            </a:fld>
            <a:endParaRPr lang="fi-FI"/>
          </a:p>
        </p:txBody>
      </p:sp>
    </p:spTree>
    <p:extLst>
      <p:ext uri="{BB962C8B-B14F-4D97-AF65-F5344CB8AC3E}">
        <p14:creationId xmlns:p14="http://schemas.microsoft.com/office/powerpoint/2010/main" val="2047201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AC891-A187-F751-0B0F-BA69A457172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C7A01E-1B86-5356-4786-67E562B8EA24}"/>
              </a:ext>
            </a:extLst>
          </p:cNvPr>
          <p:cNvSpPr>
            <a:spLocks noGrp="1"/>
          </p:cNvSpPr>
          <p:nvPr>
            <p:ph type="title"/>
          </p:nvPr>
        </p:nvSpPr>
        <p:spPr>
          <a:xfrm>
            <a:off x="334840" y="1371600"/>
            <a:ext cx="11979080" cy="5167312"/>
          </a:xfrm>
        </p:spPr>
        <p:txBody>
          <a:bodyPr>
            <a:normAutofit fontScale="90000"/>
          </a:bodyPr>
          <a:lstStyle/>
          <a:p>
            <a:pPr marL="1656080" indent="-1656080" algn="ctr"/>
            <a:r>
              <a:rPr lang="fi-FI" dirty="0"/>
              <a:t>      Yhteistoimintaneuvottelujen toimenpideohjelma </a:t>
            </a:r>
            <a:br>
              <a:rPr lang="fi-FI" dirty="0"/>
            </a:br>
            <a:r>
              <a:rPr lang="fi-FI" dirty="0"/>
              <a:t>2025 – 2027</a:t>
            </a:r>
            <a:br>
              <a:rPr lang="fi-FI" dirty="0"/>
            </a:br>
            <a:r>
              <a:rPr lang="fi-FI" dirty="0"/>
              <a:t>Hyväksytty 17.8.2025  kunnanhallituksessa</a:t>
            </a:r>
            <a:br>
              <a:rPr lang="fi-FI" dirty="0"/>
            </a:br>
            <a:br>
              <a:rPr lang="fi-FI" dirty="0"/>
            </a:br>
            <a:r>
              <a:rPr lang="fi-FI" dirty="0"/>
              <a:t>Toimenpideohjelman seurannat: 31.8.2025, 28.2.2026 ja 31.8.2026</a:t>
            </a:r>
          </a:p>
        </p:txBody>
      </p:sp>
      <p:sp>
        <p:nvSpPr>
          <p:cNvPr id="4" name="Slide Number Placeholder 3">
            <a:extLst>
              <a:ext uri="{FF2B5EF4-FFF2-40B4-BE49-F238E27FC236}">
                <a16:creationId xmlns:a16="http://schemas.microsoft.com/office/drawing/2014/main" id="{369F91CE-DD3D-9A8C-6AC7-2866AB7C3AD6}"/>
              </a:ext>
            </a:extLst>
          </p:cNvPr>
          <p:cNvSpPr>
            <a:spLocks noGrp="1"/>
          </p:cNvSpPr>
          <p:nvPr>
            <p:ph type="sldNum" sz="quarter" idx="10"/>
          </p:nvPr>
        </p:nvSpPr>
        <p:spPr/>
        <p:txBody>
          <a:bodyPr/>
          <a:lstStyle/>
          <a:p>
            <a:fld id="{C5FB1059-60CE-CC4A-BAC5-DF1877C21BDD}" type="slidenum">
              <a:rPr lang="fi-FI" smtClean="0"/>
              <a:t>1</a:t>
            </a:fld>
            <a:endParaRPr lang="fi-FI" dirty="0"/>
          </a:p>
        </p:txBody>
      </p:sp>
    </p:spTree>
    <p:extLst>
      <p:ext uri="{BB962C8B-B14F-4D97-AF65-F5344CB8AC3E}">
        <p14:creationId xmlns:p14="http://schemas.microsoft.com/office/powerpoint/2010/main" val="2096246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C0269-E0CF-3C28-D306-46FBAD16606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F3DB5A1-B5D5-EF56-BD63-658ADDB0A99A}"/>
              </a:ext>
            </a:extLst>
          </p:cNvPr>
          <p:cNvSpPr>
            <a:spLocks noGrp="1"/>
          </p:cNvSpPr>
          <p:nvPr>
            <p:ph type="title"/>
          </p:nvPr>
        </p:nvSpPr>
        <p:spPr>
          <a:xfrm>
            <a:off x="863158" y="422760"/>
            <a:ext cx="11237401" cy="5649109"/>
          </a:xfrm>
        </p:spPr>
        <p:txBody>
          <a:bodyPr>
            <a:normAutofit fontScale="90000"/>
          </a:bodyPr>
          <a:lstStyle/>
          <a:p>
            <a:br>
              <a:rPr lang="fi-FI" sz="2000" b="1" dirty="0"/>
            </a:br>
            <a:br>
              <a:rPr lang="fi-FI" sz="2000" b="1" dirty="0"/>
            </a:br>
            <a:br>
              <a:rPr lang="fi-FI" sz="2000" b="1" dirty="0"/>
            </a:br>
            <a:r>
              <a:rPr lang="fi-FI" sz="2000" b="1" dirty="0"/>
              <a:t>Tulojen lisääminen, kiinteistöjen vuokraaminen ja myynti</a:t>
            </a:r>
            <a:br>
              <a:rPr lang="fi-FI" sz="2000" b="1" dirty="0"/>
            </a:br>
            <a:r>
              <a:rPr lang="fi-FI" sz="2000" dirty="0"/>
              <a:t> - tilojen vuokraaminen, uudet kohteet: Messinkimäki 2, </a:t>
            </a:r>
            <a:r>
              <a:rPr lang="fi-FI" sz="2000" dirty="0" err="1"/>
              <a:t>Clean</a:t>
            </a:r>
            <a:r>
              <a:rPr lang="fi-FI" sz="2000" dirty="0"/>
              <a:t> </a:t>
            </a:r>
            <a:r>
              <a:rPr lang="fi-FI" sz="2000" dirty="0" err="1"/>
              <a:t>Plastic</a:t>
            </a:r>
            <a:r>
              <a:rPr lang="fi-FI" sz="2000" dirty="0"/>
              <a:t> Finland Oy:n tilat</a:t>
            </a:r>
            <a:br>
              <a:rPr lang="fi-FI" sz="2000" dirty="0"/>
            </a:br>
            <a:r>
              <a:rPr lang="fi-FI" sz="2000" b="1" dirty="0">
                <a:sym typeface="Wingdings" panose="05000000000000000000" pitchFamily="2" charset="2"/>
              </a:rPr>
              <a:t> Messinkimäki 2: vuokrattuna Urpolan Liikenne ky, Posti ja Popovits sekä Suvanto, sahan alueelta kolme kohdetta, kunnanvirastolta kolme huonetta, </a:t>
            </a:r>
            <a:r>
              <a:rPr lang="fi-FI" sz="2000" b="1" dirty="0" err="1">
                <a:sym typeface="Wingdings" panose="05000000000000000000" pitchFamily="2" charset="2"/>
              </a:rPr>
              <a:t>Ouraluoto</a:t>
            </a:r>
            <a:r>
              <a:rPr lang="fi-FI" sz="2000" b="1" dirty="0">
                <a:sym typeface="Wingdings" panose="05000000000000000000" pitchFamily="2" charset="2"/>
              </a:rPr>
              <a:t>, Galleria Vanha Savu, </a:t>
            </a:r>
            <a:r>
              <a:rPr lang="fi-FI" sz="2000" b="1" dirty="0" err="1">
                <a:sym typeface="Wingdings" panose="05000000000000000000" pitchFamily="2" charset="2"/>
              </a:rPr>
              <a:t>Kasala</a:t>
            </a:r>
            <a:r>
              <a:rPr lang="fi-FI" sz="2000" b="1" dirty="0">
                <a:sym typeface="Wingdings" panose="05000000000000000000" pitchFamily="2" charset="2"/>
              </a:rPr>
              <a:t>, Repolantie 10 Siemens </a:t>
            </a:r>
            <a:r>
              <a:rPr lang="fi-FI" sz="2000" b="1" dirty="0" err="1">
                <a:sym typeface="Wingdings" panose="05000000000000000000" pitchFamily="2" charset="2"/>
              </a:rPr>
              <a:t>Gamesa</a:t>
            </a:r>
            <a:r>
              <a:rPr lang="fi-FI" sz="2000" b="1" dirty="0">
                <a:sym typeface="Wingdings" panose="05000000000000000000" pitchFamily="2" charset="2"/>
              </a:rPr>
              <a:t> Oy ja </a:t>
            </a:r>
            <a:r>
              <a:rPr lang="fi-FI" sz="2000" b="1" dirty="0" err="1">
                <a:sym typeface="Wingdings" panose="05000000000000000000" pitchFamily="2" charset="2"/>
              </a:rPr>
              <a:t>Satadiens</a:t>
            </a:r>
            <a:r>
              <a:rPr lang="fi-FI" sz="2000" b="1" dirty="0">
                <a:sym typeface="Wingdings" panose="05000000000000000000" pitchFamily="2" charset="2"/>
              </a:rPr>
              <a:t> JP Oy, Repolantie 9 Lassila &amp; Tikanoja Ympäristöpalvelut Oy ja Repolantie 7 kaksi kohdetta Lounasvaaralla, </a:t>
            </a:r>
            <a:r>
              <a:rPr lang="fi-FI" sz="2000" b="1" dirty="0" err="1">
                <a:sym typeface="Wingdings" panose="05000000000000000000" pitchFamily="2" charset="2"/>
              </a:rPr>
              <a:t>Silkrunni</a:t>
            </a:r>
            <a:r>
              <a:rPr lang="fi-FI" sz="2000" b="1" dirty="0">
                <a:sym typeface="Wingdings" panose="05000000000000000000" pitchFamily="2" charset="2"/>
              </a:rPr>
              <a:t>, Taitajien talossa </a:t>
            </a:r>
            <a:r>
              <a:rPr lang="fi-FI" sz="2000" b="1" dirty="0" err="1">
                <a:sym typeface="Wingdings" panose="05000000000000000000" pitchFamily="2" charset="2"/>
              </a:rPr>
              <a:t>Meriser</a:t>
            </a:r>
            <a:r>
              <a:rPr lang="fi-FI" sz="2000" b="1" dirty="0">
                <a:sym typeface="Wingdings" panose="05000000000000000000" pitchFamily="2" charset="2"/>
              </a:rPr>
              <a:t> Oy ja Sea Pack Oy sekä terveysaseman tiloja kahdelle toimijalle eli Terveystalo Oyj:lle ja </a:t>
            </a:r>
            <a:r>
              <a:rPr lang="fi-FI" sz="2000" b="1" dirty="0" err="1">
                <a:sym typeface="Wingdings" panose="05000000000000000000" pitchFamily="2" charset="2"/>
              </a:rPr>
              <a:t>KristinaMedi</a:t>
            </a:r>
            <a:r>
              <a:rPr lang="fi-FI" sz="2000" b="1" dirty="0">
                <a:sym typeface="Wingdings" panose="05000000000000000000" pitchFamily="2" charset="2"/>
              </a:rPr>
              <a:t> Oy:lle Hyvinvointialueen lisäksi.</a:t>
            </a:r>
            <a:br>
              <a:rPr lang="fi-FI" sz="2000" b="1" dirty="0">
                <a:sym typeface="Wingdings" panose="05000000000000000000" pitchFamily="2" charset="2"/>
              </a:rPr>
            </a:br>
            <a:br>
              <a:rPr lang="fi-FI" sz="2000" dirty="0"/>
            </a:br>
            <a:r>
              <a:rPr lang="fi-FI" sz="2000" dirty="0"/>
              <a:t> - tilojen vuokraaminen, neuvottelut käynnissä: Messinginmäen kahdesta hallista, kirjaston päädystä, sahan alueen tiloista ja tontista, Repolantie 2:n osoitteesta sekä terveysaseman tiloista.</a:t>
            </a:r>
            <a:br>
              <a:rPr lang="fi-FI" sz="2000" dirty="0"/>
            </a:br>
            <a:br>
              <a:rPr lang="fi-FI" sz="2000" dirty="0"/>
            </a:br>
            <a:r>
              <a:rPr lang="fi-FI" sz="2000" dirty="0"/>
              <a:t> - tilojen myynti: </a:t>
            </a:r>
            <a:r>
              <a:rPr lang="fi-FI" sz="2000" dirty="0" err="1"/>
              <a:t>Koittankosken</a:t>
            </a:r>
            <a:r>
              <a:rPr lang="fi-FI" sz="2000" dirty="0"/>
              <a:t> koulu ja yksittäisiä maa-alueita/tontteja</a:t>
            </a:r>
            <a:br>
              <a:rPr lang="fi-FI" sz="2000" dirty="0"/>
            </a:br>
            <a:r>
              <a:rPr lang="fi-FI" sz="2000" b="1" dirty="0">
                <a:sym typeface="Wingdings" panose="05000000000000000000" pitchFamily="2" charset="2"/>
              </a:rPr>
              <a:t> Myyntejä tehty: </a:t>
            </a:r>
            <a:r>
              <a:rPr lang="fi-FI" sz="2000" b="1" dirty="0" err="1">
                <a:sym typeface="Wingdings" panose="05000000000000000000" pitchFamily="2" charset="2"/>
              </a:rPr>
              <a:t>Koittankosken</a:t>
            </a:r>
            <a:r>
              <a:rPr lang="fi-FI" sz="2000" b="1" dirty="0">
                <a:sym typeface="Wingdings" panose="05000000000000000000" pitchFamily="2" charset="2"/>
              </a:rPr>
              <a:t> koulu, </a:t>
            </a:r>
            <a:r>
              <a:rPr lang="fi-FI" sz="2000" b="1" dirty="0" err="1">
                <a:sym typeface="Wingdings" panose="05000000000000000000" pitchFamily="2" charset="2"/>
              </a:rPr>
              <a:t>Krookan</a:t>
            </a:r>
            <a:r>
              <a:rPr lang="fi-FI" sz="2000" b="1" dirty="0">
                <a:sym typeface="Wingdings" panose="05000000000000000000" pitchFamily="2" charset="2"/>
              </a:rPr>
              <a:t> alueelta tontin reuna, Antintie 60, </a:t>
            </a:r>
            <a:r>
              <a:rPr lang="fi-FI" sz="2000" b="1" dirty="0" err="1">
                <a:sym typeface="Wingdings" panose="05000000000000000000" pitchFamily="2" charset="2"/>
              </a:rPr>
              <a:t>Tattuun</a:t>
            </a:r>
            <a:r>
              <a:rPr lang="fi-FI" sz="2000" b="1" dirty="0">
                <a:sym typeface="Wingdings" panose="05000000000000000000" pitchFamily="2" charset="2"/>
              </a:rPr>
              <a:t> alueen tontti, Luotsinmäen tontti, sahan alueen reunasta tontti ja Yrittäjäntien vierestä metsää. Kesken Holman tontti.</a:t>
            </a:r>
            <a:br>
              <a:rPr lang="fi-FI" sz="2000" b="1" dirty="0">
                <a:sym typeface="Wingdings" panose="05000000000000000000" pitchFamily="2" charset="2"/>
              </a:rPr>
            </a:br>
            <a:br>
              <a:rPr lang="fi-FI" sz="2000" b="1" dirty="0">
                <a:sym typeface="Wingdings" panose="05000000000000000000" pitchFamily="2" charset="2"/>
              </a:rPr>
            </a:br>
            <a:r>
              <a:rPr lang="fi-FI" sz="2000" b="1" dirty="0">
                <a:sym typeface="Wingdings" panose="05000000000000000000" pitchFamily="2" charset="2"/>
              </a:rPr>
              <a:t> - </a:t>
            </a:r>
            <a:r>
              <a:rPr lang="fi-FI" sz="2000" dirty="0">
                <a:sym typeface="Wingdings" panose="05000000000000000000" pitchFamily="2" charset="2"/>
              </a:rPr>
              <a:t>tilojen myynti: neuvotteluja käynnissä useammasta kiinteistöstä, tulossa toinen erä päätöksentekoon syyskuussa 2026.</a:t>
            </a:r>
            <a:br>
              <a:rPr lang="fi-FI" sz="2000" b="1" dirty="0">
                <a:sym typeface="Wingdings" panose="05000000000000000000" pitchFamily="2" charset="2"/>
              </a:rPr>
            </a:br>
            <a:br>
              <a:rPr lang="fi-FI" sz="2000" dirty="0"/>
            </a:br>
            <a:r>
              <a:rPr lang="fi-FI" sz="2000" dirty="0"/>
              <a:t> - ulkopuolelta vuokratusta tilasta luopuminen: Kauppatie 45 C</a:t>
            </a:r>
            <a:br>
              <a:rPr lang="fi-FI" sz="2000" dirty="0"/>
            </a:br>
            <a:r>
              <a:rPr lang="fi-FI" sz="2000" b="1" dirty="0">
                <a:sym typeface="Wingdings" panose="05000000000000000000" pitchFamily="2" charset="2"/>
              </a:rPr>
              <a:t> Tilasta on luovuttu ja vuokran maksaminen on päättynyt</a:t>
            </a:r>
            <a:endParaRPr lang="fi-FI" sz="2000" b="1" dirty="0"/>
          </a:p>
        </p:txBody>
      </p:sp>
      <p:sp>
        <p:nvSpPr>
          <p:cNvPr id="4" name="Slide Number Placeholder 3">
            <a:extLst>
              <a:ext uri="{FF2B5EF4-FFF2-40B4-BE49-F238E27FC236}">
                <a16:creationId xmlns:a16="http://schemas.microsoft.com/office/drawing/2014/main" id="{90C9CCC2-26B9-31CF-5E90-2B30CF3EEA39}"/>
              </a:ext>
            </a:extLst>
          </p:cNvPr>
          <p:cNvSpPr>
            <a:spLocks noGrp="1"/>
          </p:cNvSpPr>
          <p:nvPr>
            <p:ph type="sldNum" sz="quarter" idx="10"/>
          </p:nvPr>
        </p:nvSpPr>
        <p:spPr/>
        <p:txBody>
          <a:bodyPr/>
          <a:lstStyle/>
          <a:p>
            <a:fld id="{C5FB1059-60CE-CC4A-BAC5-DF1877C21BDD}" type="slidenum">
              <a:rPr lang="fi-FI" smtClean="0"/>
              <a:t>2</a:t>
            </a:fld>
            <a:endParaRPr lang="fi-FI" dirty="0"/>
          </a:p>
        </p:txBody>
      </p:sp>
    </p:spTree>
    <p:extLst>
      <p:ext uri="{BB962C8B-B14F-4D97-AF65-F5344CB8AC3E}">
        <p14:creationId xmlns:p14="http://schemas.microsoft.com/office/powerpoint/2010/main" val="523827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E788F-13C6-6BC0-DC4B-BA4D4A98D1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2DC119-16C0-3812-F20F-AB27651A0786}"/>
              </a:ext>
            </a:extLst>
          </p:cNvPr>
          <p:cNvSpPr>
            <a:spLocks noGrp="1"/>
          </p:cNvSpPr>
          <p:nvPr>
            <p:ph type="title"/>
          </p:nvPr>
        </p:nvSpPr>
        <p:spPr>
          <a:xfrm>
            <a:off x="852999" y="845344"/>
            <a:ext cx="11111334" cy="5167312"/>
          </a:xfrm>
        </p:spPr>
        <p:txBody>
          <a:bodyPr>
            <a:normAutofit/>
          </a:bodyPr>
          <a:lstStyle/>
          <a:p>
            <a:br>
              <a:rPr lang="fi-FI" sz="2000" b="1" dirty="0"/>
            </a:br>
            <a:r>
              <a:rPr lang="fi-FI" sz="2000" b="1" dirty="0"/>
              <a:t>Varhaiskasvatus ja esiopetus</a:t>
            </a:r>
            <a:br>
              <a:rPr lang="fi-FI" sz="2000" dirty="0"/>
            </a:br>
            <a:r>
              <a:rPr lang="fi-FI" sz="2000" b="1" dirty="0"/>
              <a:t>Tavoitteena alle kolme vuotiaiden hoitaminen enemmän kotona kuin varhaiskasvatuksessa:</a:t>
            </a:r>
            <a:br>
              <a:rPr lang="fi-FI" sz="2000" b="1" dirty="0"/>
            </a:br>
            <a:r>
              <a:rPr lang="fi-FI" sz="2000" dirty="0"/>
              <a:t> - talousarvion 2026 valmistelun yhteydessä päätettäväksi: maksuttomuus poistuisi alle kolme vuotiailta</a:t>
            </a:r>
            <a:br>
              <a:rPr lang="fi-FI" sz="2000" dirty="0"/>
            </a:br>
            <a:r>
              <a:rPr lang="fi-FI" sz="2000" dirty="0"/>
              <a:t> - talousarvion 2026 valmistelun yhteydessä päätettäväksi: lasten kotihoidon kuntalisän korottaminen</a:t>
            </a:r>
            <a:br>
              <a:rPr lang="fi-FI" sz="2000" dirty="0"/>
            </a:br>
            <a:r>
              <a:rPr lang="fi-FI" sz="2000" dirty="0"/>
              <a:t>	</a:t>
            </a:r>
            <a:r>
              <a:rPr lang="fi-FI" sz="2000" dirty="0">
                <a:sym typeface="Wingdings" panose="05000000000000000000" pitchFamily="2" charset="2"/>
              </a:rPr>
              <a:t> Asia otetaan talousarvion 2026 valmistelun yhteydessä mukaan neuvotteluihin</a:t>
            </a:r>
            <a:br>
              <a:rPr lang="fi-FI" sz="2000" dirty="0">
                <a:sym typeface="Wingdings" panose="05000000000000000000" pitchFamily="2" charset="2"/>
              </a:rPr>
            </a:br>
            <a:r>
              <a:rPr lang="fi-FI" sz="2000" dirty="0">
                <a:sym typeface="Wingdings" panose="05000000000000000000" pitchFamily="2" charset="2"/>
              </a:rPr>
              <a:t>	</a:t>
            </a:r>
            <a:r>
              <a:rPr lang="fi-FI" sz="2000" b="1" dirty="0">
                <a:sym typeface="Wingdings" panose="05000000000000000000" pitchFamily="2" charset="2"/>
              </a:rPr>
              <a:t> Lasten loma-aikaa pidennettiin kahdella viikolla.</a:t>
            </a:r>
            <a:br>
              <a:rPr lang="fi-FI" sz="2000" b="1" dirty="0">
                <a:sym typeface="Wingdings" panose="05000000000000000000" pitchFamily="2" charset="2"/>
              </a:rPr>
            </a:br>
            <a:r>
              <a:rPr lang="fi-FI" sz="2000" b="1" dirty="0">
                <a:sym typeface="Wingdings" panose="05000000000000000000" pitchFamily="2" charset="2"/>
              </a:rPr>
              <a:t>	 päätöksen mukaisesti on toimittu</a:t>
            </a:r>
            <a:br>
              <a:rPr lang="fi-FI" sz="2000" dirty="0"/>
            </a:br>
            <a:br>
              <a:rPr lang="fi-FI" sz="2000" dirty="0"/>
            </a:br>
            <a:r>
              <a:rPr lang="fi-FI" sz="2000" b="1" dirty="0"/>
              <a:t>Sijaiskulujen vähentäminen</a:t>
            </a:r>
            <a:br>
              <a:rPr lang="fi-FI" sz="2000" b="1" dirty="0"/>
            </a:br>
            <a:r>
              <a:rPr lang="fi-FI" sz="2000" dirty="0"/>
              <a:t> - koulunkäynnin ohjaajien työpanos optimoidaan varhaiskasvatuksen lomien sijaistamisessa </a:t>
            </a:r>
            <a:br>
              <a:rPr lang="fi-FI" sz="2000" dirty="0"/>
            </a:br>
            <a:r>
              <a:rPr lang="fi-FI" sz="2000" dirty="0"/>
              <a:t> - lomakausien toiminta suunnitellaan vuosittain ennen lomakausien ja lomajaksojen alkua</a:t>
            </a:r>
            <a:br>
              <a:rPr lang="fi-FI" sz="2000" dirty="0"/>
            </a:br>
            <a:r>
              <a:rPr lang="fi-FI" sz="2000" dirty="0"/>
              <a:t> - toiminnan suunnittelusta vastaa sivistysjohtaja yhteistyössä varhaiskasvatuspäällikön, koulunjohtajan </a:t>
            </a:r>
            <a:br>
              <a:rPr lang="fi-FI" sz="2000" dirty="0"/>
            </a:br>
            <a:r>
              <a:rPr lang="fi-FI" sz="2000" dirty="0"/>
              <a:t>   ja rehtorin kanssa, mukaan valmisteluun kutsutaan myös pääluottamusmies</a:t>
            </a:r>
            <a:br>
              <a:rPr lang="fi-FI" sz="2000" dirty="0"/>
            </a:br>
            <a:r>
              <a:rPr lang="fi-FI" sz="2000" dirty="0"/>
              <a:t> - otetaan käyttöön kesästä 2025 alkaen</a:t>
            </a:r>
            <a:br>
              <a:rPr lang="fi-FI" sz="2000" dirty="0"/>
            </a:br>
            <a:r>
              <a:rPr lang="fi-FI" sz="2000" b="1" dirty="0">
                <a:sym typeface="Wingdings" panose="05000000000000000000" pitchFamily="2" charset="2"/>
              </a:rPr>
              <a:t> Kesällä 2025 koulunkäynnin ohjaajia oli varhaiskasvatuksessa töissä yhteensä kolme henkilöä, kokonaisuudessaan 12 viikkoa.</a:t>
            </a:r>
            <a:br>
              <a:rPr lang="fi-FI" sz="2000" b="1" dirty="0">
                <a:sym typeface="Wingdings" panose="05000000000000000000" pitchFamily="2" charset="2"/>
              </a:rPr>
            </a:br>
            <a:r>
              <a:rPr lang="fi-FI" sz="2000" b="1" dirty="0">
                <a:sym typeface="Wingdings" panose="05000000000000000000" pitchFamily="2" charset="2"/>
              </a:rPr>
              <a:t> Toteutus vuodelle 2026 tehty, mutta ei toteutunut lomarahavapaiden vuoksi</a:t>
            </a:r>
            <a:endParaRPr lang="fi-FI" sz="2000" b="1" dirty="0"/>
          </a:p>
        </p:txBody>
      </p:sp>
      <p:sp>
        <p:nvSpPr>
          <p:cNvPr id="4" name="Slide Number Placeholder 3">
            <a:extLst>
              <a:ext uri="{FF2B5EF4-FFF2-40B4-BE49-F238E27FC236}">
                <a16:creationId xmlns:a16="http://schemas.microsoft.com/office/drawing/2014/main" id="{F7926DDD-B5DE-D6A9-3D23-B0902DA4763F}"/>
              </a:ext>
            </a:extLst>
          </p:cNvPr>
          <p:cNvSpPr>
            <a:spLocks noGrp="1"/>
          </p:cNvSpPr>
          <p:nvPr>
            <p:ph type="sldNum" sz="quarter" idx="10"/>
          </p:nvPr>
        </p:nvSpPr>
        <p:spPr/>
        <p:txBody>
          <a:bodyPr/>
          <a:lstStyle/>
          <a:p>
            <a:fld id="{C5FB1059-60CE-CC4A-BAC5-DF1877C21BDD}" type="slidenum">
              <a:rPr lang="fi-FI" smtClean="0"/>
              <a:t>3</a:t>
            </a:fld>
            <a:endParaRPr lang="fi-FI" dirty="0"/>
          </a:p>
        </p:txBody>
      </p:sp>
    </p:spTree>
    <p:extLst>
      <p:ext uri="{BB962C8B-B14F-4D97-AF65-F5344CB8AC3E}">
        <p14:creationId xmlns:p14="http://schemas.microsoft.com/office/powerpoint/2010/main" val="151787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BE1AB-0C62-AFA5-387C-D4B4BD8B029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EA87D55-4333-46BC-FA9C-7A84BC724A52}"/>
              </a:ext>
            </a:extLst>
          </p:cNvPr>
          <p:cNvSpPr>
            <a:spLocks noGrp="1"/>
          </p:cNvSpPr>
          <p:nvPr>
            <p:ph type="title"/>
          </p:nvPr>
        </p:nvSpPr>
        <p:spPr>
          <a:xfrm>
            <a:off x="822519" y="766957"/>
            <a:ext cx="11111334" cy="5167312"/>
          </a:xfrm>
        </p:spPr>
        <p:txBody>
          <a:bodyPr>
            <a:normAutofit fontScale="90000"/>
          </a:bodyPr>
          <a:lstStyle/>
          <a:p>
            <a:br>
              <a:rPr lang="fi-FI" sz="2000" b="1" dirty="0"/>
            </a:br>
            <a:br>
              <a:rPr lang="fi-FI" sz="2000" b="1" dirty="0"/>
            </a:br>
            <a:br>
              <a:rPr lang="fi-FI" sz="2000" b="1" dirty="0"/>
            </a:br>
            <a:r>
              <a:rPr lang="fi-FI" sz="2000" b="1" dirty="0"/>
              <a:t>Perusopetus sekä lukiokoulutus</a:t>
            </a:r>
            <a:br>
              <a:rPr lang="fi-FI" sz="2000" b="1" dirty="0"/>
            </a:br>
            <a:r>
              <a:rPr lang="fi-FI" sz="2000" dirty="0"/>
              <a:t> - yksi kolmesarjainen luokka kaksisarjaiseksi, elokuu 2025</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yhtenäiskouluun siirtyminen, aiemmin tehtyjen päätösten mukaan, elokuu 2026</a:t>
            </a:r>
            <a:br>
              <a:rPr lang="fi-FI" sz="2000" dirty="0"/>
            </a:br>
            <a:r>
              <a:rPr lang="fi-FI" sz="2000" dirty="0"/>
              <a:t> - yhtenäiskoulussa synkronoidaan ja optimoidaan aloitus- ja päättymisajat yhdenmukaisiksi</a:t>
            </a:r>
            <a:br>
              <a:rPr lang="fi-FI" sz="2000" dirty="0"/>
            </a:br>
            <a:r>
              <a:rPr lang="fi-FI" sz="2000" dirty="0">
                <a:sym typeface="Wingdings" panose="05000000000000000000" pitchFamily="2" charset="2"/>
              </a:rPr>
              <a:t> </a:t>
            </a:r>
            <a:r>
              <a:rPr lang="fi-FI" sz="2000" b="1" dirty="0">
                <a:sym typeface="Wingdings" panose="05000000000000000000" pitchFamily="2" charset="2"/>
              </a:rPr>
              <a:t>päätöksen mukaisesti on toimittu</a:t>
            </a:r>
            <a:br>
              <a:rPr lang="fi-FI" sz="2000" dirty="0"/>
            </a:br>
            <a:br>
              <a:rPr lang="fi-FI" sz="2000" dirty="0"/>
            </a:br>
            <a:r>
              <a:rPr lang="fi-FI" sz="2000" dirty="0"/>
              <a:t> - hyppytunnilla ja muilla vapaa hetkillä olevat opettajat toimivat kollegoiden sijaisena tarpeen vaatiessa</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kilpailutetaan koulukuljetukset kevään 2026 aikana uudelleen uusilla reiteillä ja yhtenäisillä aikatauluilla</a:t>
            </a:r>
            <a:br>
              <a:rPr lang="fi-FI" sz="2000" dirty="0"/>
            </a:br>
            <a:r>
              <a:rPr lang="fi-FI" sz="2000" dirty="0"/>
              <a:t> - opetuksen ostopalveluja vähennetään ja opetus hoidetaan sisäisin järjestelyin, elokuu 2026</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lukio-opiskelijoilla ajokorttietu, joka uudelleen kilpailutetaan, kevät 2025</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lukion asuntola-asiaa valmistellaan erikseen, mahdollisuus lisävaltionosuuteen, valmistelu käynnistetään </a:t>
            </a:r>
            <a:br>
              <a:rPr lang="fi-FI" sz="2000" dirty="0"/>
            </a:br>
            <a:r>
              <a:rPr lang="fi-FI" sz="2000" dirty="0"/>
              <a:t>   keväällä 2025 – valmisteluvastuu sivistysjohtaja</a:t>
            </a:r>
            <a:br>
              <a:rPr lang="fi-FI" sz="2000" dirty="0"/>
            </a:br>
            <a:r>
              <a:rPr lang="fi-FI" sz="2000" dirty="0">
                <a:sym typeface="Wingdings" panose="05000000000000000000" pitchFamily="2" charset="2"/>
              </a:rPr>
              <a:t> </a:t>
            </a:r>
            <a:r>
              <a:rPr lang="fi-FI" sz="2000" b="1" dirty="0">
                <a:sym typeface="Wingdings" panose="05000000000000000000" pitchFamily="2" charset="2"/>
              </a:rPr>
              <a:t>asiassa ei edetä!</a:t>
            </a:r>
            <a:br>
              <a:rPr lang="fi-FI" sz="2000" dirty="0"/>
            </a:br>
            <a:endParaRPr lang="fi-FI" sz="2000" dirty="0"/>
          </a:p>
        </p:txBody>
      </p:sp>
      <p:sp>
        <p:nvSpPr>
          <p:cNvPr id="4" name="Slide Number Placeholder 3">
            <a:extLst>
              <a:ext uri="{FF2B5EF4-FFF2-40B4-BE49-F238E27FC236}">
                <a16:creationId xmlns:a16="http://schemas.microsoft.com/office/drawing/2014/main" id="{B4B720A2-15E4-8C5B-5807-EE0EE0F5DF32}"/>
              </a:ext>
            </a:extLst>
          </p:cNvPr>
          <p:cNvSpPr>
            <a:spLocks noGrp="1"/>
          </p:cNvSpPr>
          <p:nvPr>
            <p:ph type="sldNum" sz="quarter" idx="10"/>
          </p:nvPr>
        </p:nvSpPr>
        <p:spPr/>
        <p:txBody>
          <a:bodyPr/>
          <a:lstStyle/>
          <a:p>
            <a:fld id="{C5FB1059-60CE-CC4A-BAC5-DF1877C21BDD}" type="slidenum">
              <a:rPr lang="fi-FI" smtClean="0"/>
              <a:t>4</a:t>
            </a:fld>
            <a:endParaRPr lang="fi-FI" dirty="0"/>
          </a:p>
        </p:txBody>
      </p:sp>
    </p:spTree>
    <p:extLst>
      <p:ext uri="{BB962C8B-B14F-4D97-AF65-F5344CB8AC3E}">
        <p14:creationId xmlns:p14="http://schemas.microsoft.com/office/powerpoint/2010/main" val="604356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6DA21-2742-2CFA-1951-3AE4994FF73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D509137-7164-A005-906E-45E84494B494}"/>
              </a:ext>
            </a:extLst>
          </p:cNvPr>
          <p:cNvSpPr>
            <a:spLocks noGrp="1"/>
          </p:cNvSpPr>
          <p:nvPr>
            <p:ph type="title"/>
          </p:nvPr>
        </p:nvSpPr>
        <p:spPr>
          <a:xfrm>
            <a:off x="873319" y="845344"/>
            <a:ext cx="11111334" cy="5167312"/>
          </a:xfrm>
        </p:spPr>
        <p:txBody>
          <a:bodyPr>
            <a:normAutofit fontScale="90000"/>
          </a:bodyPr>
          <a:lstStyle/>
          <a:p>
            <a:br>
              <a:rPr lang="fi-FI" sz="2000" b="1" dirty="0"/>
            </a:br>
            <a:br>
              <a:rPr lang="fi-FI" sz="2000" b="1" dirty="0"/>
            </a:br>
            <a:br>
              <a:rPr lang="fi-FI" sz="2000" b="1" dirty="0"/>
            </a:br>
            <a:br>
              <a:rPr lang="fi-FI" sz="2000" b="1" dirty="0"/>
            </a:br>
            <a:r>
              <a:rPr lang="fi-FI" sz="2000" b="1" dirty="0"/>
              <a:t>Kirjasto ja kansalaisopisto:</a:t>
            </a:r>
            <a:br>
              <a:rPr lang="fi-FI" sz="2000" b="1" dirty="0"/>
            </a:br>
            <a:r>
              <a:rPr lang="fi-FI" sz="2000" dirty="0"/>
              <a:t> - kansalaisopiston merkittävästä ulkopuolisesta tilasta luovuttu</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Merikarvialla järjestettävät kansalaisopiston toteuttamat yksityiset Kankaanpään musiikkiopiston </a:t>
            </a:r>
            <a:br>
              <a:rPr lang="fi-FI" sz="2000" dirty="0"/>
            </a:br>
            <a:r>
              <a:rPr lang="fi-FI" sz="2000" dirty="0"/>
              <a:t>    järjestämät soitto-opetustunnit harkittavaksi, vastuuhenkilönä sivistysjohtaja</a:t>
            </a:r>
            <a:br>
              <a:rPr lang="fi-FI" sz="2000" dirty="0"/>
            </a:br>
            <a:r>
              <a:rPr lang="fi-FI" sz="2000" dirty="0">
                <a:sym typeface="Wingdings" panose="05000000000000000000" pitchFamily="2" charset="2"/>
              </a:rPr>
              <a:t> </a:t>
            </a:r>
            <a:r>
              <a:rPr lang="fi-FI" sz="2000" b="1" dirty="0">
                <a:sym typeface="Wingdings" panose="05000000000000000000" pitchFamily="2" charset="2"/>
              </a:rPr>
              <a:t>asia pohdittavana seuraavassa talousarvion valmistelussa, ei ole vielä toteutunut</a:t>
            </a:r>
            <a:br>
              <a:rPr lang="fi-FI" sz="2000" dirty="0"/>
            </a:br>
            <a:br>
              <a:rPr lang="fi-FI" sz="2000" dirty="0"/>
            </a:br>
            <a:r>
              <a:rPr lang="fi-FI" sz="2000" dirty="0"/>
              <a:t> - kirjaston henkilöstön lomien sijaistaminen Merikarvian kunnan henkilöstön toimesta. </a:t>
            </a:r>
            <a:br>
              <a:rPr lang="fi-FI" sz="2000" dirty="0"/>
            </a:br>
            <a:r>
              <a:rPr lang="fi-FI" sz="2000" dirty="0"/>
              <a:t> - Merikarvian kunnan henkilöstö, joka sijaistaa kirjastolla, osoitetaan tehtävään pidemmälle ajanjaksolle</a:t>
            </a:r>
            <a:br>
              <a:rPr lang="fi-FI" sz="2000" dirty="0"/>
            </a:br>
            <a:r>
              <a:rPr lang="fi-FI" sz="2000" dirty="0"/>
              <a:t> - jatkovalmisteluvastuu kirjaston sijaistamisessa sivistysjohtajalla, mukana valmistelussa pääluottamusmies</a:t>
            </a:r>
            <a:br>
              <a:rPr lang="fi-FI" sz="2000" dirty="0"/>
            </a:br>
            <a:r>
              <a:rPr lang="fi-FI" sz="2000" dirty="0"/>
              <a:t> - sijaistamiskäytäntö otetaan käyttöön kesän 2025 sijaistamisissa</a:t>
            </a:r>
            <a:br>
              <a:rPr lang="fi-FI" sz="2000" dirty="0"/>
            </a:br>
            <a:r>
              <a:rPr lang="fi-FI" sz="2000" b="1" dirty="0">
                <a:sym typeface="Wingdings" panose="05000000000000000000" pitchFamily="2" charset="2"/>
              </a:rPr>
              <a:t> päätöksen mukaisesti on toimittu, tarkasteltava on jatkossakin</a:t>
            </a:r>
            <a:br>
              <a:rPr lang="fi-FI" sz="2000" b="1" dirty="0"/>
            </a:br>
            <a:br>
              <a:rPr lang="fi-FI" sz="2000" dirty="0"/>
            </a:br>
            <a:r>
              <a:rPr lang="fi-FI" sz="2000" dirty="0"/>
              <a:t> - omatoimikirjaston aukioloaikojen kasvattaminen, ei kuitenkaan vähennetä varsinaisia aukioloaikoja</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kirjaston päädyssä oleva erillinen autotallitila vuokrataan</a:t>
            </a:r>
            <a:br>
              <a:rPr lang="fi-FI" sz="2000" dirty="0"/>
            </a:br>
            <a:r>
              <a:rPr lang="fi-FI" sz="2000" b="1" dirty="0">
                <a:sym typeface="Wingdings" panose="05000000000000000000" pitchFamily="2" charset="2"/>
              </a:rPr>
              <a:t> neuvotteluja asiasta käynnissä</a:t>
            </a:r>
            <a:br>
              <a:rPr lang="fi-FI" sz="2000" dirty="0"/>
            </a:br>
            <a:br>
              <a:rPr lang="fi-FI" sz="2000" dirty="0"/>
            </a:br>
            <a:r>
              <a:rPr lang="fi-FI" sz="2000" dirty="0"/>
              <a:t> </a:t>
            </a:r>
          </a:p>
        </p:txBody>
      </p:sp>
      <p:sp>
        <p:nvSpPr>
          <p:cNvPr id="4" name="Slide Number Placeholder 3">
            <a:extLst>
              <a:ext uri="{FF2B5EF4-FFF2-40B4-BE49-F238E27FC236}">
                <a16:creationId xmlns:a16="http://schemas.microsoft.com/office/drawing/2014/main" id="{1B1CFD90-AB5B-90A4-7FB0-4E56AD551B67}"/>
              </a:ext>
            </a:extLst>
          </p:cNvPr>
          <p:cNvSpPr>
            <a:spLocks noGrp="1"/>
          </p:cNvSpPr>
          <p:nvPr>
            <p:ph type="sldNum" sz="quarter" idx="10"/>
          </p:nvPr>
        </p:nvSpPr>
        <p:spPr/>
        <p:txBody>
          <a:bodyPr/>
          <a:lstStyle/>
          <a:p>
            <a:fld id="{C5FB1059-60CE-CC4A-BAC5-DF1877C21BDD}" type="slidenum">
              <a:rPr lang="fi-FI" smtClean="0"/>
              <a:t>5</a:t>
            </a:fld>
            <a:endParaRPr lang="fi-FI" dirty="0"/>
          </a:p>
        </p:txBody>
      </p:sp>
    </p:spTree>
    <p:extLst>
      <p:ext uri="{BB962C8B-B14F-4D97-AF65-F5344CB8AC3E}">
        <p14:creationId xmlns:p14="http://schemas.microsoft.com/office/powerpoint/2010/main" val="418807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E008D-FA31-7836-7694-CB485FCA1E6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4B789E-EC17-F59C-826D-26CC03D6532D}"/>
              </a:ext>
            </a:extLst>
          </p:cNvPr>
          <p:cNvSpPr>
            <a:spLocks noGrp="1"/>
          </p:cNvSpPr>
          <p:nvPr>
            <p:ph type="title"/>
          </p:nvPr>
        </p:nvSpPr>
        <p:spPr>
          <a:xfrm>
            <a:off x="822519" y="524361"/>
            <a:ext cx="11111334" cy="5167312"/>
          </a:xfrm>
        </p:spPr>
        <p:txBody>
          <a:bodyPr>
            <a:normAutofit fontScale="90000"/>
          </a:bodyPr>
          <a:lstStyle/>
          <a:p>
            <a:br>
              <a:rPr lang="fi-FI" sz="2000" b="1" dirty="0"/>
            </a:br>
            <a:br>
              <a:rPr lang="fi-FI" sz="2000" b="1" dirty="0"/>
            </a:br>
            <a:br>
              <a:rPr lang="fi-FI" sz="2000" b="1" dirty="0"/>
            </a:br>
            <a:br>
              <a:rPr lang="fi-FI" sz="2000" b="1" dirty="0"/>
            </a:br>
            <a:r>
              <a:rPr lang="fi-FI" sz="2000" b="1" dirty="0"/>
              <a:t>Tekninen toimi, investoinnit, vesi- ja viemärilaitos sekä rakennusvalvonta</a:t>
            </a:r>
            <a:br>
              <a:rPr lang="fi-FI" sz="2000" dirty="0"/>
            </a:br>
            <a:r>
              <a:rPr lang="fi-FI" sz="2000" dirty="0"/>
              <a:t> - investointien maltti taloussuunnitelmavuosien (2026, 2027 ja 2028) mukaan</a:t>
            </a:r>
            <a:br>
              <a:rPr lang="fi-FI" sz="2000" dirty="0"/>
            </a:br>
            <a:r>
              <a:rPr lang="fi-FI" sz="2000" dirty="0"/>
              <a:t> - investointien maltti auttaa kassan hallinnassa</a:t>
            </a:r>
            <a:br>
              <a:rPr lang="fi-FI" sz="2000" b="1" dirty="0"/>
            </a:br>
            <a:r>
              <a:rPr lang="fi-FI" sz="2000" b="1" dirty="0">
                <a:sym typeface="Wingdings" panose="05000000000000000000" pitchFamily="2" charset="2"/>
              </a:rPr>
              <a:t> taloussuunnitelma vuosiksi 2026-2029 maltillisempi, noin 1 000 000 / vuosi</a:t>
            </a:r>
            <a:br>
              <a:rPr lang="fi-FI" sz="2000" dirty="0"/>
            </a:br>
            <a:br>
              <a:rPr lang="fi-FI" sz="2000" dirty="0"/>
            </a:br>
            <a:r>
              <a:rPr lang="fi-FI" sz="2000" dirty="0"/>
              <a:t> - vesi- ja viemärilaitoksen osaamista laajennetaan kaikille laitosmiehille</a:t>
            </a:r>
            <a:br>
              <a:rPr lang="fi-FI" sz="2000" dirty="0"/>
            </a:br>
            <a:r>
              <a:rPr lang="fi-FI" sz="2000" b="1" dirty="0">
                <a:sym typeface="Wingdings" panose="05000000000000000000" pitchFamily="2" charset="2"/>
              </a:rPr>
              <a:t> päätöksen mukaisesti on toimittu, mutta ei toteudu täysimääräisesti</a:t>
            </a:r>
            <a:br>
              <a:rPr lang="fi-FI" sz="2000" b="1" dirty="0"/>
            </a:br>
            <a:br>
              <a:rPr lang="fi-FI" sz="2000" dirty="0"/>
            </a:br>
            <a:r>
              <a:rPr lang="fi-FI" sz="2000" dirty="0"/>
              <a:t> - rakennusvalvontaan väliaikaista lisäresurssia, kevät 2025</a:t>
            </a:r>
            <a:br>
              <a:rPr lang="fi-FI" sz="2000" dirty="0"/>
            </a:br>
            <a:r>
              <a:rPr lang="fi-FI" sz="2000" b="1" dirty="0">
                <a:sym typeface="Wingdings" panose="05000000000000000000" pitchFamily="2" charset="2"/>
              </a:rPr>
              <a:t> päätöksen mukaisesti ei olla toimittu, koska apuja ei olla saatu</a:t>
            </a:r>
            <a:br>
              <a:rPr lang="fi-FI" sz="2000" b="1" dirty="0">
                <a:sym typeface="Wingdings" panose="05000000000000000000" pitchFamily="2" charset="2"/>
              </a:rPr>
            </a:br>
            <a:r>
              <a:rPr lang="fi-FI" sz="2000" b="1" dirty="0">
                <a:sym typeface="Wingdings" panose="05000000000000000000" pitchFamily="2" charset="2"/>
              </a:rPr>
              <a:t> rekrytointi ja sijaistussuunnitelma kunnossa</a:t>
            </a:r>
            <a:br>
              <a:rPr lang="fi-FI" sz="2000" b="1" dirty="0">
                <a:sym typeface="Wingdings" panose="05000000000000000000" pitchFamily="2" charset="2"/>
              </a:rPr>
            </a:br>
            <a:r>
              <a:rPr lang="fi-FI" sz="2000" b="1" dirty="0">
                <a:sym typeface="Wingdings" panose="05000000000000000000" pitchFamily="2" charset="2"/>
              </a:rPr>
              <a:t> pysyvä ratkaisu saatu ja viranhaltija valittu</a:t>
            </a:r>
            <a:br>
              <a:rPr lang="fi-FI" sz="2000" b="1" dirty="0"/>
            </a:br>
            <a:br>
              <a:rPr lang="fi-FI" sz="2000" dirty="0"/>
            </a:br>
            <a:r>
              <a:rPr lang="fi-FI" sz="2000" dirty="0"/>
              <a:t> - rakennusvalvonnan lupakäytännön muuttumisen vuoksi painotus asiakaspalveluun</a:t>
            </a:r>
            <a:br>
              <a:rPr lang="fi-FI" sz="2000" dirty="0"/>
            </a:br>
            <a:r>
              <a:rPr lang="fi-FI" sz="2000" dirty="0"/>
              <a:t> - rakennusvalvonnan kuukausittainen seuranta kunnanjohtajan toimesta, kutsuttuna rakennustarkastaja ja </a:t>
            </a:r>
            <a:br>
              <a:rPr lang="fi-FI" sz="2000" dirty="0"/>
            </a:br>
            <a:r>
              <a:rPr lang="fi-FI" sz="2000" dirty="0"/>
              <a:t>    kunnaninsinööri, käynnistetään heti</a:t>
            </a:r>
            <a:br>
              <a:rPr lang="fi-FI" sz="2000" dirty="0"/>
            </a:br>
            <a:r>
              <a:rPr lang="fi-FI" sz="2000" b="1" dirty="0">
                <a:sym typeface="Wingdings" panose="05000000000000000000" pitchFamily="2" charset="2"/>
              </a:rPr>
              <a:t> päätöksen mukaisesti on toimittu</a:t>
            </a:r>
            <a:br>
              <a:rPr lang="fi-FI" sz="2000" b="1" dirty="0"/>
            </a:br>
            <a:br>
              <a:rPr lang="fi-FI" sz="2000" dirty="0"/>
            </a:br>
            <a:endParaRPr lang="fi-FI" sz="2000" dirty="0"/>
          </a:p>
        </p:txBody>
      </p:sp>
      <p:sp>
        <p:nvSpPr>
          <p:cNvPr id="4" name="Slide Number Placeholder 3">
            <a:extLst>
              <a:ext uri="{FF2B5EF4-FFF2-40B4-BE49-F238E27FC236}">
                <a16:creationId xmlns:a16="http://schemas.microsoft.com/office/drawing/2014/main" id="{E8322585-0EDA-96F5-1049-C85CE36FB196}"/>
              </a:ext>
            </a:extLst>
          </p:cNvPr>
          <p:cNvSpPr>
            <a:spLocks noGrp="1"/>
          </p:cNvSpPr>
          <p:nvPr>
            <p:ph type="sldNum" sz="quarter" idx="10"/>
          </p:nvPr>
        </p:nvSpPr>
        <p:spPr/>
        <p:txBody>
          <a:bodyPr/>
          <a:lstStyle/>
          <a:p>
            <a:fld id="{C5FB1059-60CE-CC4A-BAC5-DF1877C21BDD}" type="slidenum">
              <a:rPr lang="fi-FI" smtClean="0"/>
              <a:t>6</a:t>
            </a:fld>
            <a:endParaRPr lang="fi-FI" dirty="0"/>
          </a:p>
        </p:txBody>
      </p:sp>
    </p:spTree>
    <p:extLst>
      <p:ext uri="{BB962C8B-B14F-4D97-AF65-F5344CB8AC3E}">
        <p14:creationId xmlns:p14="http://schemas.microsoft.com/office/powerpoint/2010/main" val="498370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E7B2C-3214-4CCA-E558-F5ED6E6DA2F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4FE535B-AD78-3213-C77E-6AAE0D7F0FA1}"/>
              </a:ext>
            </a:extLst>
          </p:cNvPr>
          <p:cNvSpPr>
            <a:spLocks noGrp="1"/>
          </p:cNvSpPr>
          <p:nvPr>
            <p:ph type="title"/>
          </p:nvPr>
        </p:nvSpPr>
        <p:spPr>
          <a:xfrm>
            <a:off x="822519" y="543022"/>
            <a:ext cx="11111334" cy="5831989"/>
          </a:xfrm>
        </p:spPr>
        <p:txBody>
          <a:bodyPr>
            <a:normAutofit fontScale="90000"/>
          </a:bodyPr>
          <a:lstStyle/>
          <a:p>
            <a:br>
              <a:rPr lang="fi-FI" sz="2000" b="1" dirty="0"/>
            </a:br>
            <a:br>
              <a:rPr lang="fi-FI" sz="2000" b="1" dirty="0"/>
            </a:br>
            <a:r>
              <a:rPr lang="fi-FI" sz="2000" b="1" dirty="0"/>
              <a:t>Tekninen toimi, käyttötalous, laitosmiespalvelut, ateria- ja puhtauspalvelut</a:t>
            </a:r>
            <a:br>
              <a:rPr lang="fi-FI" sz="2000" dirty="0"/>
            </a:br>
            <a:r>
              <a:rPr lang="fi-FI" sz="2000" dirty="0"/>
              <a:t> - siivousmitoituksen teettäminen ulkopuolisella, vuoden 2025 aikana</a:t>
            </a:r>
            <a:br>
              <a:rPr lang="fi-FI" sz="2000" dirty="0"/>
            </a:br>
            <a:r>
              <a:rPr lang="fi-FI" sz="2000" b="1" dirty="0">
                <a:sym typeface="Wingdings" panose="05000000000000000000" pitchFamily="2" charset="2"/>
              </a:rPr>
              <a:t> päätöksen mukaisesti on toimittu</a:t>
            </a:r>
            <a:br>
              <a:rPr lang="fi-FI" sz="2000" b="1" dirty="0">
                <a:sym typeface="Wingdings" panose="05000000000000000000" pitchFamily="2" charset="2"/>
              </a:rPr>
            </a:br>
            <a:r>
              <a:rPr lang="fi-FI" sz="2000" b="1" dirty="0">
                <a:sym typeface="Wingdings" panose="05000000000000000000" pitchFamily="2" charset="2"/>
              </a:rPr>
              <a:t> jatkoneuvottelu käyty ja johtopäätökset tehty</a:t>
            </a:r>
            <a:br>
              <a:rPr lang="fi-FI" sz="2000" b="1" dirty="0"/>
            </a:br>
            <a:br>
              <a:rPr lang="fi-FI" sz="2000" dirty="0"/>
            </a:br>
            <a:r>
              <a:rPr lang="fi-FI" sz="2000" dirty="0"/>
              <a:t> - siivous- ja ateriapalveluiden mitoitus suoritteiden mukaiseksi</a:t>
            </a:r>
            <a:br>
              <a:rPr lang="fi-FI" sz="2000" dirty="0"/>
            </a:br>
            <a:r>
              <a:rPr lang="fi-FI" sz="2000" b="1" dirty="0">
                <a:sym typeface="Wingdings" panose="05000000000000000000" pitchFamily="2" charset="2"/>
              </a:rPr>
              <a:t> päätöksen mukaisesti on toimittu, johtopäätös tulossa kesällä 2027</a:t>
            </a:r>
            <a:br>
              <a:rPr lang="fi-FI" sz="2000" b="1" dirty="0"/>
            </a:br>
            <a:br>
              <a:rPr lang="fi-FI" sz="2000" dirty="0"/>
            </a:br>
            <a:r>
              <a:rPr lang="fi-FI" sz="2000" dirty="0"/>
              <a:t> - yksi laitosmiesrinki varallaoloon, vuoden 2025 aikana, vastuuhenkilö palvelupäällikkö tarvittaessa</a:t>
            </a:r>
            <a:br>
              <a:rPr lang="fi-FI" sz="2000" dirty="0"/>
            </a:br>
            <a:r>
              <a:rPr lang="fi-FI" sz="2000" dirty="0"/>
              <a:t>    valmisteluun mukaan myös pääluottamusmies</a:t>
            </a:r>
            <a:br>
              <a:rPr lang="fi-FI" sz="2000" dirty="0"/>
            </a:br>
            <a:r>
              <a:rPr lang="fi-FI" sz="2000" b="1" dirty="0">
                <a:sym typeface="Wingdings" panose="05000000000000000000" pitchFamily="2" charset="2"/>
              </a:rPr>
              <a:t> päätöksen mukaisesti on toimittu, mutta ei ole täysimääräisesti toiminnassa</a:t>
            </a:r>
            <a:br>
              <a:rPr lang="fi-FI" sz="2000" b="1" dirty="0"/>
            </a:br>
            <a:br>
              <a:rPr lang="fi-FI" sz="2000" dirty="0"/>
            </a:br>
            <a:r>
              <a:rPr lang="fi-FI" sz="2000" dirty="0"/>
              <a:t> - energiaratkaisun tekeminen ja kustannusten pieneneminen, kevät 2025</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vakuutuskustannusten pieneneminen vakuutusmeklaripalvelun kautta, kevät 2025</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tietoteknisten ohjelmistojen kriittinen läpi käynti ja ylimääräisistä luopuminen, kevät 2025</a:t>
            </a:r>
            <a:br>
              <a:rPr lang="fi-FI" sz="2000" dirty="0"/>
            </a:br>
            <a:r>
              <a:rPr lang="fi-FI" sz="2000" b="1" dirty="0">
                <a:sym typeface="Wingdings" panose="05000000000000000000" pitchFamily="2" charset="2"/>
              </a:rPr>
              <a:t> päätöksen mukaisesti on toimittu</a:t>
            </a:r>
            <a:br>
              <a:rPr lang="fi-FI" sz="2000" b="1" dirty="0"/>
            </a:br>
            <a:endParaRPr lang="fi-FI" sz="2000" dirty="0"/>
          </a:p>
        </p:txBody>
      </p:sp>
      <p:sp>
        <p:nvSpPr>
          <p:cNvPr id="4" name="Slide Number Placeholder 3">
            <a:extLst>
              <a:ext uri="{FF2B5EF4-FFF2-40B4-BE49-F238E27FC236}">
                <a16:creationId xmlns:a16="http://schemas.microsoft.com/office/drawing/2014/main" id="{615D2A2B-82B9-D52F-D9C3-E32D35C038B1}"/>
              </a:ext>
            </a:extLst>
          </p:cNvPr>
          <p:cNvSpPr>
            <a:spLocks noGrp="1"/>
          </p:cNvSpPr>
          <p:nvPr>
            <p:ph type="sldNum" sz="quarter" idx="10"/>
          </p:nvPr>
        </p:nvSpPr>
        <p:spPr/>
        <p:txBody>
          <a:bodyPr/>
          <a:lstStyle/>
          <a:p>
            <a:fld id="{C5FB1059-60CE-CC4A-BAC5-DF1877C21BDD}" type="slidenum">
              <a:rPr lang="fi-FI" smtClean="0"/>
              <a:t>7</a:t>
            </a:fld>
            <a:endParaRPr lang="fi-FI" dirty="0"/>
          </a:p>
        </p:txBody>
      </p:sp>
    </p:spTree>
    <p:extLst>
      <p:ext uri="{BB962C8B-B14F-4D97-AF65-F5344CB8AC3E}">
        <p14:creationId xmlns:p14="http://schemas.microsoft.com/office/powerpoint/2010/main" val="3956695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6B421-13AF-8333-DBE1-95DD0DD3C61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CDEDD6E-256B-51C3-D709-36828731D386}"/>
              </a:ext>
            </a:extLst>
          </p:cNvPr>
          <p:cNvSpPr>
            <a:spLocks noGrp="1"/>
          </p:cNvSpPr>
          <p:nvPr>
            <p:ph type="title"/>
          </p:nvPr>
        </p:nvSpPr>
        <p:spPr>
          <a:xfrm>
            <a:off x="822519" y="524361"/>
            <a:ext cx="11111334" cy="5167312"/>
          </a:xfrm>
        </p:spPr>
        <p:txBody>
          <a:bodyPr>
            <a:normAutofit fontScale="90000"/>
          </a:bodyPr>
          <a:lstStyle/>
          <a:p>
            <a:br>
              <a:rPr lang="fi-FI" sz="2000" b="1" dirty="0"/>
            </a:br>
            <a:br>
              <a:rPr lang="fi-FI" sz="2000" b="1" dirty="0"/>
            </a:br>
            <a:r>
              <a:rPr lang="fi-FI" sz="2000" b="1" dirty="0"/>
              <a:t>Vapaa-aikatoimi ja hyvinvointiyksikkö</a:t>
            </a:r>
            <a:br>
              <a:rPr lang="fi-FI" sz="2000" b="1" dirty="0"/>
            </a:br>
            <a:r>
              <a:rPr lang="fi-FI" sz="2000" dirty="0"/>
              <a:t> - ostopalveluiden vähentäminen uinninvalvonnasta, kevät 2025</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uinninvalvonnan toteuttamisen varmistaminen</a:t>
            </a:r>
            <a:br>
              <a:rPr lang="fi-FI" sz="2000" dirty="0"/>
            </a:br>
            <a:r>
              <a:rPr lang="fi-FI" sz="2000" b="1" dirty="0">
                <a:sym typeface="Wingdings" panose="05000000000000000000" pitchFamily="2" charset="2"/>
              </a:rPr>
              <a:t> päätöksen mukaan on toimittu</a:t>
            </a:r>
            <a:br>
              <a:rPr lang="fi-FI" sz="2000" b="1" dirty="0"/>
            </a:br>
            <a:br>
              <a:rPr lang="fi-FI" sz="2000" dirty="0"/>
            </a:br>
            <a:r>
              <a:rPr lang="fi-FI" sz="2000" dirty="0"/>
              <a:t> - luonnollisen poistumisen vuoksi tulevat muutokset, vuoden 2025 aikana</a:t>
            </a:r>
            <a:br>
              <a:rPr lang="fi-FI" sz="2000" dirty="0"/>
            </a:br>
            <a:r>
              <a:rPr lang="fi-FI" sz="2000" dirty="0">
                <a:sym typeface="Wingdings" panose="05000000000000000000" pitchFamily="2" charset="2"/>
              </a:rPr>
              <a:t> </a:t>
            </a:r>
            <a:r>
              <a:rPr lang="fi-FI" sz="2000" b="1" dirty="0">
                <a:sym typeface="Wingdings" panose="05000000000000000000" pitchFamily="2" charset="2"/>
              </a:rPr>
              <a:t>päätöksen mukaan on toimittu</a:t>
            </a:r>
            <a:br>
              <a:rPr lang="fi-FI" sz="2000" dirty="0"/>
            </a:br>
            <a:br>
              <a:rPr lang="fi-FI" sz="2000" dirty="0"/>
            </a:br>
            <a:r>
              <a:rPr lang="fi-FI" sz="2000" dirty="0"/>
              <a:t> - toimenkuvien päivittäminen vastaamaan tulevaa tarvetta, kevät 2025</a:t>
            </a:r>
            <a:br>
              <a:rPr lang="fi-FI" sz="2000" dirty="0"/>
            </a:br>
            <a:r>
              <a:rPr lang="fi-FI" sz="2000" dirty="0"/>
              <a:t> - vastuu valmistelusta hyvinvointipäällikkö ja talouspäällikkö, mukana valmistelussa pääluottamusmies</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nuorisotyö/etsivä nuorisotyö huomioidaan jatkossa työnkuvassa entistä paremmin</a:t>
            </a:r>
            <a:br>
              <a:rPr lang="fi-FI" sz="2000" dirty="0"/>
            </a:br>
            <a:r>
              <a:rPr lang="fi-FI" sz="2000" dirty="0"/>
              <a:t> - huomioidaan ikäihmisten ennaltaehkäisevä liikkuminen vapaa-aikatoimen tarjonnassa </a:t>
            </a:r>
            <a:br>
              <a:rPr lang="fi-FI" sz="2000" dirty="0"/>
            </a:br>
            <a:r>
              <a:rPr lang="fi-FI" sz="2000" b="1" dirty="0">
                <a:sym typeface="Wingdings" panose="05000000000000000000" pitchFamily="2" charset="2"/>
              </a:rPr>
              <a:t> päätös tehty ja täytäntöönpanoa tehty</a:t>
            </a:r>
            <a:br>
              <a:rPr lang="fi-FI" sz="2000" b="1" dirty="0"/>
            </a:br>
            <a:r>
              <a:rPr lang="fi-FI" sz="2000" dirty="0"/>
              <a:t> </a:t>
            </a:r>
          </a:p>
        </p:txBody>
      </p:sp>
      <p:sp>
        <p:nvSpPr>
          <p:cNvPr id="4" name="Slide Number Placeholder 3">
            <a:extLst>
              <a:ext uri="{FF2B5EF4-FFF2-40B4-BE49-F238E27FC236}">
                <a16:creationId xmlns:a16="http://schemas.microsoft.com/office/drawing/2014/main" id="{7435D680-93A5-231B-B730-1B2CCA9D8F53}"/>
              </a:ext>
            </a:extLst>
          </p:cNvPr>
          <p:cNvSpPr>
            <a:spLocks noGrp="1"/>
          </p:cNvSpPr>
          <p:nvPr>
            <p:ph type="sldNum" sz="quarter" idx="10"/>
          </p:nvPr>
        </p:nvSpPr>
        <p:spPr/>
        <p:txBody>
          <a:bodyPr/>
          <a:lstStyle/>
          <a:p>
            <a:fld id="{C5FB1059-60CE-CC4A-BAC5-DF1877C21BDD}" type="slidenum">
              <a:rPr lang="fi-FI" smtClean="0"/>
              <a:t>8</a:t>
            </a:fld>
            <a:endParaRPr lang="fi-FI" dirty="0"/>
          </a:p>
        </p:txBody>
      </p:sp>
    </p:spTree>
    <p:extLst>
      <p:ext uri="{BB962C8B-B14F-4D97-AF65-F5344CB8AC3E}">
        <p14:creationId xmlns:p14="http://schemas.microsoft.com/office/powerpoint/2010/main" val="3051341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2BA59-635C-36CA-6E0F-C4543B3276C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8CD0536-B61E-32FA-B51C-F64DC5C50D9E}"/>
              </a:ext>
            </a:extLst>
          </p:cNvPr>
          <p:cNvSpPr>
            <a:spLocks noGrp="1"/>
          </p:cNvSpPr>
          <p:nvPr>
            <p:ph type="title"/>
          </p:nvPr>
        </p:nvSpPr>
        <p:spPr>
          <a:xfrm>
            <a:off x="822519" y="524361"/>
            <a:ext cx="11111334" cy="5167312"/>
          </a:xfrm>
        </p:spPr>
        <p:txBody>
          <a:bodyPr>
            <a:normAutofit fontScale="90000"/>
          </a:bodyPr>
          <a:lstStyle/>
          <a:p>
            <a:br>
              <a:rPr lang="fi-FI" sz="2000" b="1" dirty="0"/>
            </a:br>
            <a:br>
              <a:rPr lang="fi-FI" sz="2000" b="1" dirty="0"/>
            </a:br>
            <a:br>
              <a:rPr lang="fi-FI" sz="2000" b="1" dirty="0"/>
            </a:br>
            <a:br>
              <a:rPr lang="fi-FI" sz="2000" b="1" dirty="0"/>
            </a:br>
            <a:br>
              <a:rPr lang="fi-FI" sz="2000" b="1" dirty="0"/>
            </a:br>
            <a:br>
              <a:rPr lang="fi-FI" sz="2000" b="1" dirty="0"/>
            </a:br>
            <a:br>
              <a:rPr lang="fi-FI" sz="2000" b="1" dirty="0"/>
            </a:br>
            <a:br>
              <a:rPr lang="fi-FI" sz="2000" b="1" dirty="0"/>
            </a:br>
            <a:r>
              <a:rPr lang="fi-FI" sz="2000" b="1" dirty="0"/>
              <a:t>Hallinto ja johtaminen</a:t>
            </a:r>
            <a:br>
              <a:rPr lang="fi-FI" sz="2000" b="1" dirty="0"/>
            </a:br>
            <a:r>
              <a:rPr lang="fi-FI" sz="2000" dirty="0"/>
              <a:t> - sijaistamiskäytännöt kunnanvirastolle, vastuuhenkilönä hyvinvointipäällikkö, mukana pääluottamusedustaja</a:t>
            </a:r>
            <a:br>
              <a:rPr lang="fi-FI" sz="2000" dirty="0"/>
            </a:br>
            <a:r>
              <a:rPr lang="fi-FI" sz="2000" dirty="0"/>
              <a:t> - sijaiskäytännöt kunnanvirastolle otetaan käyttöön kesälomista 2025 alkaen</a:t>
            </a:r>
            <a:br>
              <a:rPr lang="fi-FI" sz="2000" dirty="0"/>
            </a:br>
            <a:r>
              <a:rPr lang="fi-FI" sz="2000" b="1" dirty="0">
                <a:sym typeface="Wingdings" panose="05000000000000000000" pitchFamily="2" charset="2"/>
              </a:rPr>
              <a:t> päätöksen mukaisesti on toimittu, vielä kuitenkin tehtävää</a:t>
            </a:r>
            <a:br>
              <a:rPr lang="fi-FI" sz="2000" b="1" dirty="0"/>
            </a:br>
            <a:br>
              <a:rPr lang="fi-FI" sz="2000" dirty="0"/>
            </a:br>
            <a:r>
              <a:rPr lang="fi-FI" sz="2000" dirty="0"/>
              <a:t> - hallinnon sovellusten käyttäminen entistä laajemmin</a:t>
            </a:r>
            <a:br>
              <a:rPr lang="fi-FI" sz="2000" dirty="0"/>
            </a:br>
            <a:r>
              <a:rPr lang="fi-FI" sz="2000" dirty="0"/>
              <a:t> - paperitonta hallintoa edistetään entisestään</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jokainen vastaa ja kirjoittaa omat viranhaltijapäätöksensä ja esittelynsä</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kunnanjohtaja- vai pormestarimalli </a:t>
            </a:r>
            <a:r>
              <a:rPr lang="fi-FI" sz="2000" dirty="0">
                <a:sym typeface="Wingdings" panose="05000000000000000000" pitchFamily="2" charset="2"/>
              </a:rPr>
              <a:t> kunnanhallituksen linjaus on, että jatketaan kunnanjohtaja -mallilla</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johtoryhmän koko pienenee vaiheittain ja vastuiden tarkasteltua tehdään</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 esihenkilötapaamisen osallistujat, ajankohdat ja teemat päätetään erikseen kunnanjohtajan toimesta</a:t>
            </a:r>
            <a:br>
              <a:rPr lang="fi-FI" sz="2000" dirty="0"/>
            </a:br>
            <a:r>
              <a:rPr lang="fi-FI" sz="2000" b="1" dirty="0">
                <a:sym typeface="Wingdings" panose="05000000000000000000" pitchFamily="2" charset="2"/>
              </a:rPr>
              <a:t> päätöksen mukaisesti on toimittu</a:t>
            </a:r>
            <a:br>
              <a:rPr lang="fi-FI" sz="2000" b="1" dirty="0"/>
            </a:br>
            <a:br>
              <a:rPr lang="fi-FI" sz="2000" dirty="0"/>
            </a:br>
            <a:r>
              <a:rPr lang="fi-FI" sz="2000" dirty="0"/>
              <a:t> </a:t>
            </a:r>
          </a:p>
        </p:txBody>
      </p:sp>
      <p:sp>
        <p:nvSpPr>
          <p:cNvPr id="4" name="Slide Number Placeholder 3">
            <a:extLst>
              <a:ext uri="{FF2B5EF4-FFF2-40B4-BE49-F238E27FC236}">
                <a16:creationId xmlns:a16="http://schemas.microsoft.com/office/drawing/2014/main" id="{4A3AB0D6-DED5-B7D1-1B3E-8191068877D8}"/>
              </a:ext>
            </a:extLst>
          </p:cNvPr>
          <p:cNvSpPr>
            <a:spLocks noGrp="1"/>
          </p:cNvSpPr>
          <p:nvPr>
            <p:ph type="sldNum" sz="quarter" idx="10"/>
          </p:nvPr>
        </p:nvSpPr>
        <p:spPr/>
        <p:txBody>
          <a:bodyPr/>
          <a:lstStyle/>
          <a:p>
            <a:fld id="{C5FB1059-60CE-CC4A-BAC5-DF1877C21BDD}" type="slidenum">
              <a:rPr lang="fi-FI" smtClean="0"/>
              <a:t>9</a:t>
            </a:fld>
            <a:endParaRPr lang="fi-FI" dirty="0"/>
          </a:p>
        </p:txBody>
      </p:sp>
    </p:spTree>
    <p:extLst>
      <p:ext uri="{BB962C8B-B14F-4D97-AF65-F5344CB8AC3E}">
        <p14:creationId xmlns:p14="http://schemas.microsoft.com/office/powerpoint/2010/main" val="2642871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C9972-F98E-8C28-E320-8B00B9214E7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50DF891-5C51-1C2A-94FC-37C72F3FF38D}"/>
              </a:ext>
            </a:extLst>
          </p:cNvPr>
          <p:cNvSpPr>
            <a:spLocks noGrp="1"/>
          </p:cNvSpPr>
          <p:nvPr>
            <p:ph type="title"/>
          </p:nvPr>
        </p:nvSpPr>
        <p:spPr>
          <a:xfrm>
            <a:off x="822519" y="524361"/>
            <a:ext cx="11111334" cy="5167312"/>
          </a:xfrm>
        </p:spPr>
        <p:txBody>
          <a:bodyPr>
            <a:normAutofit/>
          </a:bodyPr>
          <a:lstStyle/>
          <a:p>
            <a:r>
              <a:rPr lang="fi-FI" sz="2000" b="1" dirty="0"/>
              <a:t>Aineet ja tarvikkeet:</a:t>
            </a:r>
            <a:br>
              <a:rPr lang="fi-FI" sz="2000" b="1" dirty="0"/>
            </a:br>
            <a:r>
              <a:rPr lang="fi-FI" sz="2000" dirty="0"/>
              <a:t> - uusi energiaratkaisu väliaikaisen öljylämmityksen sijaan </a:t>
            </a:r>
            <a:br>
              <a:rPr lang="fi-FI" sz="2000" dirty="0"/>
            </a:br>
            <a:r>
              <a:rPr lang="fi-FI" sz="2000" dirty="0">
                <a:sym typeface="Wingdings" panose="05000000000000000000" pitchFamily="2" charset="2"/>
              </a:rPr>
              <a:t> </a:t>
            </a:r>
            <a:r>
              <a:rPr lang="fi-FI" sz="2000" b="1" dirty="0">
                <a:sym typeface="Wingdings" panose="05000000000000000000" pitchFamily="2" charset="2"/>
              </a:rPr>
              <a:t>päätös tehty ja</a:t>
            </a:r>
            <a:r>
              <a:rPr lang="fi-FI" sz="2000" dirty="0">
                <a:sym typeface="Wingdings" panose="05000000000000000000" pitchFamily="2" charset="2"/>
              </a:rPr>
              <a:t> </a:t>
            </a:r>
            <a:r>
              <a:rPr lang="fi-FI" sz="2000" b="1" dirty="0">
                <a:sym typeface="Wingdings" panose="05000000000000000000" pitchFamily="2" charset="2"/>
              </a:rPr>
              <a:t>säästöä tullut ja tulossa vuoden 2026 aikana</a:t>
            </a:r>
            <a:br>
              <a:rPr lang="fi-FI" sz="2000" b="1" dirty="0"/>
            </a:br>
            <a:br>
              <a:rPr lang="fi-FI" sz="2000" dirty="0"/>
            </a:br>
            <a:r>
              <a:rPr lang="fi-FI" sz="2000" dirty="0"/>
              <a:t> - vakuutuskustannusten vähentäminen vakuutusmeklarin avulla kilpailuttaen </a:t>
            </a:r>
            <a:br>
              <a:rPr lang="fi-FI" sz="2000" dirty="0"/>
            </a:br>
            <a:r>
              <a:rPr lang="fi-FI" sz="2000" b="1" dirty="0">
                <a:sym typeface="Wingdings" panose="05000000000000000000" pitchFamily="2" charset="2"/>
              </a:rPr>
              <a:t> arvio säästöstä 30 prosenttia</a:t>
            </a:r>
            <a:br>
              <a:rPr lang="fi-FI" sz="2000" b="1" dirty="0">
                <a:sym typeface="Wingdings" panose="05000000000000000000" pitchFamily="2" charset="2"/>
              </a:rPr>
            </a:br>
            <a:endParaRPr lang="fi-FI" sz="2000" b="1" dirty="0"/>
          </a:p>
        </p:txBody>
      </p:sp>
      <p:sp>
        <p:nvSpPr>
          <p:cNvPr id="4" name="Slide Number Placeholder 3">
            <a:extLst>
              <a:ext uri="{FF2B5EF4-FFF2-40B4-BE49-F238E27FC236}">
                <a16:creationId xmlns:a16="http://schemas.microsoft.com/office/drawing/2014/main" id="{87FA418D-2BAD-4C4C-3AA3-46CE0BA9D6C1}"/>
              </a:ext>
            </a:extLst>
          </p:cNvPr>
          <p:cNvSpPr>
            <a:spLocks noGrp="1"/>
          </p:cNvSpPr>
          <p:nvPr>
            <p:ph type="sldNum" sz="quarter" idx="10"/>
          </p:nvPr>
        </p:nvSpPr>
        <p:spPr/>
        <p:txBody>
          <a:bodyPr/>
          <a:lstStyle/>
          <a:p>
            <a:fld id="{C5FB1059-60CE-CC4A-BAC5-DF1877C21BDD}" type="slidenum">
              <a:rPr lang="fi-FI" smtClean="0"/>
              <a:t>10</a:t>
            </a:fld>
            <a:endParaRPr lang="fi-FI" dirty="0"/>
          </a:p>
        </p:txBody>
      </p:sp>
    </p:spTree>
    <p:extLst>
      <p:ext uri="{BB962C8B-B14F-4D97-AF65-F5344CB8AC3E}">
        <p14:creationId xmlns:p14="http://schemas.microsoft.com/office/powerpoint/2010/main" val="2944925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AE71A-5489-0322-3643-B2B6861C421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0292815-7798-BE4F-578A-E40C0C9E784A}"/>
              </a:ext>
            </a:extLst>
          </p:cNvPr>
          <p:cNvSpPr>
            <a:spLocks noGrp="1"/>
          </p:cNvSpPr>
          <p:nvPr>
            <p:ph type="title"/>
          </p:nvPr>
        </p:nvSpPr>
        <p:spPr>
          <a:xfrm>
            <a:off x="822519" y="524361"/>
            <a:ext cx="11111334" cy="5167312"/>
          </a:xfrm>
        </p:spPr>
        <p:txBody>
          <a:bodyPr>
            <a:normAutofit/>
          </a:bodyPr>
          <a:lstStyle/>
          <a:p>
            <a:r>
              <a:rPr lang="fi-FI" sz="2000" b="1" dirty="0"/>
              <a:t>Ostopalvelut:</a:t>
            </a:r>
            <a:br>
              <a:rPr lang="fi-FI" sz="2000" b="1" dirty="0"/>
            </a:br>
            <a:r>
              <a:rPr lang="fi-FI" sz="2000" dirty="0"/>
              <a:t> - koulukuljetukset kilpailutukseen</a:t>
            </a:r>
            <a:br>
              <a:rPr lang="fi-FI" sz="2000" dirty="0"/>
            </a:br>
            <a:r>
              <a:rPr lang="fi-FI" sz="2000" dirty="0">
                <a:sym typeface="Wingdings" panose="05000000000000000000" pitchFamily="2" charset="2"/>
              </a:rPr>
              <a:t> </a:t>
            </a:r>
            <a:r>
              <a:rPr lang="fi-FI" sz="2000" b="1" dirty="0">
                <a:sym typeface="Wingdings" panose="05000000000000000000" pitchFamily="2" charset="2"/>
              </a:rPr>
              <a:t>päätöksen mukaan toimittu, lasketaan toteutuneet säästöt syksyn 2026 osalta. </a:t>
            </a:r>
            <a:br>
              <a:rPr lang="fi-FI" sz="2000" b="1" dirty="0">
                <a:sym typeface="Wingdings" panose="05000000000000000000" pitchFamily="2" charset="2"/>
              </a:rPr>
            </a:br>
            <a:r>
              <a:rPr lang="fi-FI" sz="2000" b="1" dirty="0">
                <a:sym typeface="Wingdings" panose="05000000000000000000" pitchFamily="2" charset="2"/>
              </a:rPr>
              <a:t>Uudet sopimukset astuneet voimaan</a:t>
            </a:r>
            <a:br>
              <a:rPr lang="fi-FI" sz="2000" dirty="0"/>
            </a:br>
            <a:br>
              <a:rPr lang="fi-FI" sz="2000" dirty="0"/>
            </a:br>
            <a:r>
              <a:rPr lang="fi-FI" sz="2000" dirty="0"/>
              <a:t> - ajokorttien hankinta kilpailutukseen</a:t>
            </a:r>
            <a:br>
              <a:rPr lang="fi-FI" sz="2000" dirty="0"/>
            </a:br>
            <a:r>
              <a:rPr lang="fi-FI" sz="2000" b="1" dirty="0">
                <a:sym typeface="Wingdings" panose="05000000000000000000" pitchFamily="2" charset="2"/>
              </a:rPr>
              <a:t> arvio säästöstä 15 prosenttia</a:t>
            </a:r>
            <a:br>
              <a:rPr lang="fi-FI" sz="2000" b="1" dirty="0">
                <a:sym typeface="Wingdings" panose="05000000000000000000" pitchFamily="2" charset="2"/>
              </a:rPr>
            </a:br>
            <a:br>
              <a:rPr lang="fi-FI" sz="2000" dirty="0"/>
            </a:br>
            <a:r>
              <a:rPr lang="fi-FI" sz="2000" dirty="0"/>
              <a:t> - tietoteknisten sovellusten vähentäminen </a:t>
            </a:r>
            <a:br>
              <a:rPr lang="fi-FI" sz="2000" dirty="0"/>
            </a:br>
            <a:r>
              <a:rPr lang="fi-FI" sz="2000" b="1" dirty="0">
                <a:sym typeface="Wingdings" panose="05000000000000000000" pitchFamily="2" charset="2"/>
              </a:rPr>
              <a:t> arvio säästöstä 10 prosenttia</a:t>
            </a:r>
            <a:br>
              <a:rPr lang="fi-FI" sz="2000" b="1" dirty="0">
                <a:sym typeface="Wingdings" panose="05000000000000000000" pitchFamily="2" charset="2"/>
              </a:rPr>
            </a:br>
            <a:endParaRPr lang="fi-FI" sz="2000" b="1" dirty="0"/>
          </a:p>
        </p:txBody>
      </p:sp>
      <p:sp>
        <p:nvSpPr>
          <p:cNvPr id="4" name="Slide Number Placeholder 3">
            <a:extLst>
              <a:ext uri="{FF2B5EF4-FFF2-40B4-BE49-F238E27FC236}">
                <a16:creationId xmlns:a16="http://schemas.microsoft.com/office/drawing/2014/main" id="{211A180A-B854-2320-405D-F060F74ACBB9}"/>
              </a:ext>
            </a:extLst>
          </p:cNvPr>
          <p:cNvSpPr>
            <a:spLocks noGrp="1"/>
          </p:cNvSpPr>
          <p:nvPr>
            <p:ph type="sldNum" sz="quarter" idx="10"/>
          </p:nvPr>
        </p:nvSpPr>
        <p:spPr/>
        <p:txBody>
          <a:bodyPr/>
          <a:lstStyle/>
          <a:p>
            <a:fld id="{C5FB1059-60CE-CC4A-BAC5-DF1877C21BDD}" type="slidenum">
              <a:rPr lang="fi-FI" smtClean="0"/>
              <a:t>11</a:t>
            </a:fld>
            <a:endParaRPr lang="fi-FI" dirty="0"/>
          </a:p>
        </p:txBody>
      </p:sp>
    </p:spTree>
    <p:extLst>
      <p:ext uri="{BB962C8B-B14F-4D97-AF65-F5344CB8AC3E}">
        <p14:creationId xmlns:p14="http://schemas.microsoft.com/office/powerpoint/2010/main" val="3871230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99D08-663D-AC52-47F5-0230AAF7A3A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C5BA94-1012-7A3B-8833-9938E4F09B62}"/>
              </a:ext>
            </a:extLst>
          </p:cNvPr>
          <p:cNvSpPr>
            <a:spLocks noGrp="1"/>
          </p:cNvSpPr>
          <p:nvPr>
            <p:ph type="title"/>
          </p:nvPr>
        </p:nvSpPr>
        <p:spPr>
          <a:xfrm>
            <a:off x="838200" y="1134791"/>
            <a:ext cx="11111334" cy="6538912"/>
          </a:xfrm>
        </p:spPr>
        <p:txBody>
          <a:bodyPr>
            <a:normAutofit fontScale="90000"/>
          </a:bodyPr>
          <a:lstStyle/>
          <a:p>
            <a:r>
              <a:rPr lang="fi-FI" sz="2000" b="1" dirty="0"/>
              <a:t>Henkilöstövähennykset:</a:t>
            </a:r>
            <a:br>
              <a:rPr lang="fi-FI" sz="2000" b="1" dirty="0"/>
            </a:br>
            <a:br>
              <a:rPr lang="fi-FI" sz="2000" b="1" dirty="0"/>
            </a:br>
            <a:r>
              <a:rPr lang="fi-FI" sz="2000" b="1" dirty="0"/>
              <a:t> - </a:t>
            </a:r>
            <a:r>
              <a:rPr lang="fi-FI" sz="2000" dirty="0"/>
              <a:t>ELÄKÖITYMISET</a:t>
            </a:r>
            <a:r>
              <a:rPr lang="fi-FI" sz="2000" b="1" dirty="0"/>
              <a:t>		neljä ja puoli henkilötyövuotta </a:t>
            </a:r>
            <a:br>
              <a:rPr lang="fi-FI" sz="2000" b="1" dirty="0"/>
            </a:br>
            <a:r>
              <a:rPr lang="fi-FI" sz="2000" b="1" dirty="0">
                <a:sym typeface="Wingdings" panose="05000000000000000000" pitchFamily="2" charset="2"/>
              </a:rPr>
              <a:t> toteutunut neljä henkilötyövuotta:</a:t>
            </a:r>
            <a:br>
              <a:rPr lang="fi-FI" sz="2000" b="1" dirty="0">
                <a:sym typeface="Wingdings" panose="05000000000000000000" pitchFamily="2" charset="2"/>
              </a:rPr>
            </a:br>
            <a:r>
              <a:rPr lang="fi-FI" sz="2000" b="1" dirty="0">
                <a:sym typeface="Wingdings" panose="05000000000000000000" pitchFamily="2" charset="2"/>
              </a:rPr>
              <a:t>      - 1.7.2026 toteutunut osa-aikainen eli 50 %</a:t>
            </a:r>
            <a:br>
              <a:rPr lang="fi-FI" sz="2000" b="1" dirty="0">
                <a:sym typeface="Wingdings" panose="05000000000000000000" pitchFamily="2" charset="2"/>
              </a:rPr>
            </a:br>
            <a:r>
              <a:rPr lang="fi-FI" sz="2000" b="1" dirty="0">
                <a:sym typeface="Wingdings" panose="05000000000000000000" pitchFamily="2" charset="2"/>
              </a:rPr>
              <a:t>      - 1.4.2026 toteutunut osa-aikainen eli 50 %</a:t>
            </a:r>
            <a:br>
              <a:rPr lang="fi-FI" sz="2000" b="1" dirty="0">
                <a:sym typeface="Wingdings" panose="05000000000000000000" pitchFamily="2" charset="2"/>
              </a:rPr>
            </a:br>
            <a:r>
              <a:rPr lang="fi-FI" sz="2000" b="1" dirty="0">
                <a:sym typeface="Wingdings" panose="05000000000000000000" pitchFamily="2" charset="2"/>
              </a:rPr>
              <a:t>      - 1.1.2026 toteutunut kaksi kokoaikaista eli 200 %</a:t>
            </a:r>
            <a:br>
              <a:rPr lang="fi-FI" sz="2000" b="1" dirty="0">
                <a:sym typeface="Wingdings" panose="05000000000000000000" pitchFamily="2" charset="2"/>
              </a:rPr>
            </a:br>
            <a:r>
              <a:rPr lang="fi-FI" sz="2000" b="1" dirty="0">
                <a:sym typeface="Wingdings" panose="05000000000000000000" pitchFamily="2" charset="2"/>
              </a:rPr>
              <a:t>      - 1.12.2025 toteutunut kokoaikainen eli 100 %</a:t>
            </a:r>
            <a:br>
              <a:rPr lang="fi-FI" sz="2000" b="1" dirty="0">
                <a:sym typeface="Wingdings" panose="05000000000000000000" pitchFamily="2" charset="2"/>
              </a:rPr>
            </a:br>
            <a:r>
              <a:rPr lang="fi-FI" sz="2000" dirty="0"/>
              <a:t>    </a:t>
            </a:r>
            <a:br>
              <a:rPr lang="fi-FI" sz="2000" dirty="0"/>
            </a:br>
            <a:r>
              <a:rPr lang="fi-FI" sz="2000" b="1" dirty="0"/>
              <a:t> - </a:t>
            </a:r>
            <a:r>
              <a:rPr lang="fi-FI" sz="2000" dirty="0"/>
              <a:t>MÄÄRÄAIKAISET</a:t>
            </a:r>
            <a:r>
              <a:rPr lang="fi-FI" sz="2000" b="1" dirty="0"/>
              <a:t>		kolme ja puoli henkilötyövuotta</a:t>
            </a:r>
            <a:br>
              <a:rPr lang="fi-FI" sz="2000" b="1" dirty="0"/>
            </a:br>
            <a:r>
              <a:rPr lang="fi-FI" sz="2000" b="1" dirty="0">
                <a:sym typeface="Wingdings" panose="05000000000000000000" pitchFamily="2" charset="2"/>
              </a:rPr>
              <a:t> toteutunut kolme henkilötyövuotta:</a:t>
            </a:r>
            <a:br>
              <a:rPr lang="fi-FI" sz="2000" b="1" dirty="0">
                <a:sym typeface="Wingdings" panose="05000000000000000000" pitchFamily="2" charset="2"/>
              </a:rPr>
            </a:br>
            <a:r>
              <a:rPr lang="fi-FI" sz="2000" b="1" dirty="0">
                <a:sym typeface="Wingdings" panose="05000000000000000000" pitchFamily="2" charset="2"/>
              </a:rPr>
              <a:t>      - 1.4.2025 toteutunut kokoaikainen eli 100 %</a:t>
            </a:r>
            <a:br>
              <a:rPr lang="fi-FI" sz="2000" b="1" dirty="0">
                <a:sym typeface="Wingdings" panose="05000000000000000000" pitchFamily="2" charset="2"/>
              </a:rPr>
            </a:br>
            <a:r>
              <a:rPr lang="fi-FI" sz="2000" b="1" dirty="0">
                <a:sym typeface="Wingdings" panose="05000000000000000000" pitchFamily="2" charset="2"/>
              </a:rPr>
              <a:t>      - 1.8.2025 toteutunut kokoaikainen eli 100 %</a:t>
            </a:r>
            <a:br>
              <a:rPr lang="fi-FI" sz="2000" b="1" dirty="0">
                <a:sym typeface="Wingdings" panose="05000000000000000000" pitchFamily="2" charset="2"/>
              </a:rPr>
            </a:br>
            <a:r>
              <a:rPr lang="fi-FI" sz="2000" b="1" dirty="0">
                <a:sym typeface="Wingdings" panose="05000000000000000000" pitchFamily="2" charset="2"/>
              </a:rPr>
              <a:t>      - 1.7.2026 toteutunut kokoaikainen eli 100 %</a:t>
            </a:r>
            <a:r>
              <a:rPr lang="fi-FI" sz="2000" b="1" dirty="0"/>
              <a:t> </a:t>
            </a:r>
            <a:br>
              <a:rPr lang="fi-FI" sz="2000" b="1" dirty="0"/>
            </a:br>
            <a:r>
              <a:rPr lang="fi-FI" sz="2000" dirty="0"/>
              <a:t>    </a:t>
            </a:r>
            <a:br>
              <a:rPr lang="fi-FI" sz="2000" dirty="0"/>
            </a:br>
            <a:r>
              <a:rPr lang="fi-FI" sz="2000" b="1" dirty="0"/>
              <a:t> - </a:t>
            </a:r>
            <a:r>
              <a:rPr lang="fi-FI" sz="2000" dirty="0"/>
              <a:t>SIJAISKUSTANNUKSET</a:t>
            </a:r>
            <a:r>
              <a:rPr lang="fi-FI" sz="2000" b="1" dirty="0"/>
              <a:t> 	yksi henkilötyövuosi</a:t>
            </a:r>
            <a:r>
              <a:rPr lang="fi-FI" sz="2000" dirty="0"/>
              <a:t> </a:t>
            </a:r>
            <a:br>
              <a:rPr lang="fi-FI" sz="2000" b="1" dirty="0"/>
            </a:br>
            <a:r>
              <a:rPr lang="fi-FI" sz="2000" b="1" dirty="0">
                <a:sym typeface="Wingdings" panose="05000000000000000000" pitchFamily="2" charset="2"/>
              </a:rPr>
              <a:t> tähän mennessä noin yksi henkilötyövuotta</a:t>
            </a:r>
            <a:br>
              <a:rPr lang="fi-FI" sz="2000" dirty="0"/>
            </a:br>
            <a:r>
              <a:rPr lang="fi-FI" sz="2000" dirty="0"/>
              <a:t>      </a:t>
            </a:r>
            <a:br>
              <a:rPr lang="fi-FI" sz="2000" dirty="0"/>
            </a:br>
            <a:r>
              <a:rPr lang="fi-FI" sz="2000" dirty="0"/>
              <a:t> - IRTISANOMISET		</a:t>
            </a:r>
            <a:r>
              <a:rPr lang="fi-FI" sz="2000" b="1" dirty="0"/>
              <a:t>yksi henkilötyövuosi</a:t>
            </a:r>
            <a:br>
              <a:rPr lang="fi-FI" sz="2000" b="1" dirty="0"/>
            </a:br>
            <a:r>
              <a:rPr lang="fi-FI" sz="2000" b="1" dirty="0">
                <a:sym typeface="Wingdings" panose="05000000000000000000" pitchFamily="2" charset="2"/>
              </a:rPr>
              <a:t> toteutunut suunnitelman mukaan</a:t>
            </a:r>
            <a:r>
              <a:rPr lang="fi-FI" sz="2000" b="1" dirty="0"/>
              <a:t> </a:t>
            </a:r>
            <a:br>
              <a:rPr lang="fi-FI" sz="2000" dirty="0"/>
            </a:br>
            <a:r>
              <a:rPr lang="fi-FI" sz="2000" dirty="0"/>
              <a:t>    </a:t>
            </a:r>
            <a:br>
              <a:rPr lang="fi-FI" sz="2000" dirty="0"/>
            </a:br>
            <a:r>
              <a:rPr lang="fi-FI" sz="2000" dirty="0"/>
              <a:t> </a:t>
            </a:r>
            <a:r>
              <a:rPr lang="fi-FI" sz="2000" b="1" dirty="0"/>
              <a:t>- </a:t>
            </a:r>
            <a:r>
              <a:rPr lang="fi-FI" sz="2000" dirty="0"/>
              <a:t>osa-aikaistamiset</a:t>
            </a:r>
            <a:r>
              <a:rPr lang="fi-FI" sz="2000" b="1" dirty="0"/>
              <a:t>		ei toimenpiteenä </a:t>
            </a:r>
            <a:br>
              <a:rPr lang="fi-FI" sz="2000" b="1" dirty="0"/>
            </a:br>
            <a:r>
              <a:rPr lang="fi-FI" sz="2000" b="1" dirty="0"/>
              <a:t>  - </a:t>
            </a:r>
            <a:r>
              <a:rPr lang="fi-FI" sz="2000" dirty="0"/>
              <a:t>lomautukset</a:t>
            </a:r>
            <a:r>
              <a:rPr lang="fi-FI" sz="2000" b="1" dirty="0"/>
              <a:t>		ei toimenpiteenä</a:t>
            </a:r>
            <a:br>
              <a:rPr lang="fi-FI" sz="2000" b="1" dirty="0"/>
            </a:br>
            <a:br>
              <a:rPr lang="fi-FI" sz="2000" dirty="0"/>
            </a:br>
            <a:br>
              <a:rPr lang="fi-FI" sz="2000" dirty="0"/>
            </a:br>
            <a:endParaRPr lang="fi-FI" sz="2000" dirty="0"/>
          </a:p>
        </p:txBody>
      </p:sp>
      <p:sp>
        <p:nvSpPr>
          <p:cNvPr id="4" name="Slide Number Placeholder 3">
            <a:extLst>
              <a:ext uri="{FF2B5EF4-FFF2-40B4-BE49-F238E27FC236}">
                <a16:creationId xmlns:a16="http://schemas.microsoft.com/office/drawing/2014/main" id="{9F7F77AF-BFB6-6E7B-4C24-8914E6A553E3}"/>
              </a:ext>
            </a:extLst>
          </p:cNvPr>
          <p:cNvSpPr>
            <a:spLocks noGrp="1"/>
          </p:cNvSpPr>
          <p:nvPr>
            <p:ph type="sldNum" sz="quarter" idx="10"/>
          </p:nvPr>
        </p:nvSpPr>
        <p:spPr/>
        <p:txBody>
          <a:bodyPr/>
          <a:lstStyle/>
          <a:p>
            <a:fld id="{C5FB1059-60CE-CC4A-BAC5-DF1877C21BDD}" type="slidenum">
              <a:rPr lang="fi-FI" smtClean="0"/>
              <a:t>12</a:t>
            </a:fld>
            <a:endParaRPr lang="fi-FI" dirty="0"/>
          </a:p>
        </p:txBody>
      </p:sp>
    </p:spTree>
    <p:extLst>
      <p:ext uri="{BB962C8B-B14F-4D97-AF65-F5344CB8AC3E}">
        <p14:creationId xmlns:p14="http://schemas.microsoft.com/office/powerpoint/2010/main" val="259543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80CED-C68E-245F-FF29-BDC3CB2B7C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22707F-CA81-34B6-F185-C5CFB05A76ED}"/>
              </a:ext>
            </a:extLst>
          </p:cNvPr>
          <p:cNvSpPr>
            <a:spLocks noGrp="1"/>
          </p:cNvSpPr>
          <p:nvPr>
            <p:ph type="title"/>
          </p:nvPr>
        </p:nvSpPr>
        <p:spPr>
          <a:xfrm>
            <a:off x="645236" y="845344"/>
            <a:ext cx="11648364" cy="5167312"/>
          </a:xfrm>
        </p:spPr>
        <p:txBody>
          <a:bodyPr>
            <a:normAutofit fontScale="90000"/>
          </a:bodyPr>
          <a:lstStyle/>
          <a:p>
            <a:br>
              <a:rPr lang="fi-FI" sz="2000" b="1" dirty="0"/>
            </a:br>
            <a:br>
              <a:rPr lang="fi-FI" sz="2000" b="1" dirty="0"/>
            </a:br>
            <a:br>
              <a:rPr lang="fi-FI" sz="2000" b="1" dirty="0"/>
            </a:br>
            <a:r>
              <a:rPr lang="fi-FI" sz="2000" b="1" dirty="0"/>
              <a:t>		</a:t>
            </a:r>
            <a:r>
              <a:rPr lang="fi-FI" sz="2200" b="1" dirty="0"/>
              <a:t>	</a:t>
            </a:r>
            <a:r>
              <a:rPr lang="fi-FI" sz="2200" b="1" dirty="0">
                <a:solidFill>
                  <a:srgbClr val="FF0000"/>
                </a:solidFill>
              </a:rPr>
              <a:t>Toteuma 31.8.2025</a:t>
            </a:r>
            <a:r>
              <a:rPr lang="fi-FI" sz="2200" b="1" dirty="0"/>
              <a:t>  </a:t>
            </a:r>
            <a:r>
              <a:rPr lang="fi-FI" sz="2200" b="1" dirty="0">
                <a:solidFill>
                  <a:srgbClr val="FF0000"/>
                </a:solidFill>
              </a:rPr>
              <a:t>28.2.2026     31.8.2026</a:t>
            </a:r>
            <a:r>
              <a:rPr lang="fi-FI" sz="2200" b="1" dirty="0"/>
              <a:t>	2025	  2026		2027</a:t>
            </a:r>
            <a:br>
              <a:rPr lang="fi-FI" sz="2200" b="1" dirty="0"/>
            </a:br>
            <a:r>
              <a:rPr lang="fi-FI" sz="2000" b="1" dirty="0"/>
              <a:t>Tulojen lisäykset:	60 500 </a:t>
            </a:r>
            <a:r>
              <a:rPr lang="fi-FI" sz="2000" b="1" dirty="0">
                <a:solidFill>
                  <a:srgbClr val="FF0000"/>
                </a:solidFill>
              </a:rPr>
              <a:t>(237 360)</a:t>
            </a:r>
            <a:r>
              <a:rPr lang="fi-FI" sz="2000" b="1" dirty="0"/>
              <a:t>     </a:t>
            </a:r>
            <a:r>
              <a:rPr lang="fi-FI" sz="2000" b="1" dirty="0">
                <a:solidFill>
                  <a:srgbClr val="FF0000"/>
                </a:solidFill>
              </a:rPr>
              <a:t>		</a:t>
            </a:r>
            <a:r>
              <a:rPr lang="fi-FI" sz="2000" b="1" dirty="0"/>
              <a:t>	            		157 000     - 96 500</a:t>
            </a:r>
            <a:br>
              <a:rPr lang="fi-FI" sz="2000" b="1" dirty="0"/>
            </a:br>
            <a:r>
              <a:rPr lang="fi-FI" sz="2000" b="1" dirty="0"/>
              <a:t> </a:t>
            </a:r>
            <a:r>
              <a:rPr lang="fi-FI" sz="2000" dirty="0"/>
              <a:t>- kiinteistöt, uudet vuokratulot (sis. HVA)</a:t>
            </a:r>
            <a:r>
              <a:rPr lang="fi-FI" sz="2000" b="1" dirty="0">
                <a:solidFill>
                  <a:srgbClr val="FF0000"/>
                </a:solidFill>
              </a:rPr>
              <a:t>62 200</a:t>
            </a:r>
            <a:r>
              <a:rPr lang="fi-FI" sz="2000" dirty="0"/>
              <a:t>	     </a:t>
            </a:r>
            <a:r>
              <a:rPr lang="fi-FI" sz="2000" b="1" dirty="0">
                <a:solidFill>
                  <a:srgbClr val="FF0000"/>
                </a:solidFill>
              </a:rPr>
              <a:t> 13 860                  </a:t>
            </a:r>
            <a:r>
              <a:rPr lang="fi-FI" sz="2000" dirty="0"/>
              <a:t>	120 000  - 120 000		</a:t>
            </a:r>
            <a:br>
              <a:rPr lang="fi-FI" sz="2000" dirty="0"/>
            </a:br>
            <a:r>
              <a:rPr lang="fi-FI" sz="2000" dirty="0"/>
              <a:t> - kiinteistöt, vuokraamatta		</a:t>
            </a:r>
            <a:r>
              <a:rPr lang="fi-FI" sz="2000" b="1" dirty="0">
                <a:solidFill>
                  <a:srgbClr val="FF0000"/>
                </a:solidFill>
              </a:rPr>
              <a:t>152 800</a:t>
            </a:r>
            <a:r>
              <a:rPr lang="fi-FI" sz="2000" dirty="0"/>
              <a:t> 		                    	  20 000	   20 000</a:t>
            </a:r>
            <a:br>
              <a:rPr lang="fi-FI" sz="2000" dirty="0"/>
            </a:br>
            <a:r>
              <a:rPr lang="fi-FI" sz="2000" dirty="0"/>
              <a:t> - kiinteistöt, ulkopuolinen josta luovuttu    </a:t>
            </a:r>
            <a:r>
              <a:rPr lang="fi-FI" sz="2000" b="1" dirty="0">
                <a:solidFill>
                  <a:srgbClr val="FF0000"/>
                </a:solidFill>
              </a:rPr>
              <a:t>8 500</a:t>
            </a:r>
            <a:r>
              <a:rPr lang="fi-FI" sz="2000" dirty="0"/>
              <a:t>		                    	  17 000	     3 500	</a:t>
            </a:r>
            <a:br>
              <a:rPr lang="fi-FI" sz="2000" dirty="0"/>
            </a:br>
            <a:r>
              <a:rPr lang="fi-FI" sz="2000" dirty="0"/>
              <a:t>						              </a:t>
            </a:r>
            <a:br>
              <a:rPr lang="fi-FI" sz="2000" dirty="0"/>
            </a:br>
            <a:r>
              <a:rPr lang="fi-FI" sz="2000" b="1" dirty="0"/>
              <a:t>Myynnit 				  </a:t>
            </a:r>
            <a:r>
              <a:rPr lang="fi-FI" sz="2000" b="1" dirty="0">
                <a:solidFill>
                  <a:srgbClr val="FF0000"/>
                </a:solidFill>
              </a:rPr>
              <a:t>35 000</a:t>
            </a:r>
            <a:r>
              <a:rPr lang="fi-FI" sz="2000" b="1" dirty="0"/>
              <a:t> </a:t>
            </a:r>
            <a:br>
              <a:rPr lang="fi-FI" sz="2000" b="1" dirty="0"/>
            </a:br>
            <a:br>
              <a:rPr lang="fi-FI" sz="2000" b="1" dirty="0"/>
            </a:br>
            <a:r>
              <a:rPr lang="fi-FI" sz="2000" b="1" dirty="0"/>
              <a:t>Aineet ja tarvikkeet:	95 000 </a:t>
            </a:r>
            <a:r>
              <a:rPr lang="fi-FI" sz="2000" b="1" dirty="0">
                <a:solidFill>
                  <a:srgbClr val="FF0000"/>
                </a:solidFill>
              </a:rPr>
              <a:t>(70 000)</a:t>
            </a:r>
            <a:r>
              <a:rPr lang="fi-FI" sz="2000" b="1" dirty="0"/>
              <a:t>		 	              		50 000	  45 000</a:t>
            </a:r>
            <a:br>
              <a:rPr lang="fi-FI" sz="2000" b="1" dirty="0"/>
            </a:br>
            <a:r>
              <a:rPr lang="fi-FI" sz="2000" dirty="0"/>
              <a:t> - uusi energiaratkaisu 		 </a:t>
            </a:r>
            <a:r>
              <a:rPr lang="fi-FI" sz="2000" b="1" dirty="0">
                <a:solidFill>
                  <a:srgbClr val="FF0000"/>
                </a:solidFill>
              </a:rPr>
              <a:t>30 000		               30 000</a:t>
            </a:r>
            <a:r>
              <a:rPr lang="fi-FI" sz="2000" dirty="0"/>
              <a:t>	40 000	  40 000</a:t>
            </a:r>
            <a:br>
              <a:rPr lang="fi-FI" sz="2000" dirty="0"/>
            </a:br>
            <a:r>
              <a:rPr lang="fi-FI" sz="2000" dirty="0"/>
              <a:t> - vakuutukset			   </a:t>
            </a:r>
            <a:r>
              <a:rPr lang="fi-FI" sz="2000" b="1" dirty="0">
                <a:solidFill>
                  <a:srgbClr val="FF0000"/>
                </a:solidFill>
              </a:rPr>
              <a:t>2 500</a:t>
            </a:r>
            <a:r>
              <a:rPr lang="fi-FI" sz="2000" dirty="0"/>
              <a:t>	       </a:t>
            </a:r>
            <a:r>
              <a:rPr lang="fi-FI" sz="2000" b="1" dirty="0">
                <a:solidFill>
                  <a:srgbClr val="FF0000"/>
                </a:solidFill>
              </a:rPr>
              <a:t>2 500</a:t>
            </a:r>
            <a:r>
              <a:rPr lang="fi-FI" sz="2000" dirty="0"/>
              <a:t>	                 </a:t>
            </a:r>
            <a:r>
              <a:rPr lang="fi-FI" sz="2000" b="1" dirty="0">
                <a:solidFill>
                  <a:srgbClr val="FF0000"/>
                </a:solidFill>
              </a:rPr>
              <a:t>5 000</a:t>
            </a:r>
            <a:r>
              <a:rPr lang="fi-FI" sz="2000" dirty="0"/>
              <a:t>	10 000         5 000</a:t>
            </a:r>
            <a:br>
              <a:rPr lang="fi-FI" sz="2000" dirty="0"/>
            </a:br>
            <a:br>
              <a:rPr lang="fi-FI" sz="2000" b="1" dirty="0"/>
            </a:br>
            <a:r>
              <a:rPr lang="fi-FI" sz="2000" b="1" dirty="0"/>
              <a:t>Ostopalvelut:	72 500 </a:t>
            </a:r>
            <a:r>
              <a:rPr lang="fi-FI" sz="2000" b="1" dirty="0">
                <a:solidFill>
                  <a:srgbClr val="FF0000"/>
                </a:solidFill>
              </a:rPr>
              <a:t>(25 000 )</a:t>
            </a:r>
            <a:r>
              <a:rPr lang="fi-FI" sz="2000" b="1" dirty="0"/>
              <a:t>	</a:t>
            </a:r>
            <a:r>
              <a:rPr lang="fi-FI" sz="2000" b="1" dirty="0">
                <a:solidFill>
                  <a:srgbClr val="FF0000"/>
                </a:solidFill>
              </a:rPr>
              <a:t>	</a:t>
            </a:r>
            <a:r>
              <a:rPr lang="fi-FI" sz="2000" b="1" dirty="0"/>
              <a:t> 	              		17 500	  27 500		27 500</a:t>
            </a:r>
            <a:br>
              <a:rPr lang="fi-FI" sz="2000" b="1" dirty="0"/>
            </a:br>
            <a:r>
              <a:rPr lang="fi-FI" sz="2000" dirty="0"/>
              <a:t> - koulukuljetukset								  27 500		27 500</a:t>
            </a:r>
            <a:br>
              <a:rPr lang="fi-FI" sz="2000" dirty="0"/>
            </a:br>
            <a:r>
              <a:rPr lang="fi-FI" sz="2000" dirty="0"/>
              <a:t> - ajokorttien hankinta		</a:t>
            </a:r>
            <a:r>
              <a:rPr lang="fi-FI" sz="2000" b="1" dirty="0">
                <a:solidFill>
                  <a:srgbClr val="FF0000"/>
                </a:solidFill>
              </a:rPr>
              <a:t>5 000</a:t>
            </a:r>
            <a:r>
              <a:rPr lang="fi-FI" sz="2000" dirty="0"/>
              <a:t>		                 </a:t>
            </a:r>
            <a:r>
              <a:rPr lang="fi-FI" sz="2000" b="1" dirty="0">
                <a:solidFill>
                  <a:srgbClr val="FF0000"/>
                </a:solidFill>
              </a:rPr>
              <a:t>5 000</a:t>
            </a:r>
            <a:r>
              <a:rPr lang="fi-FI" sz="2000" dirty="0"/>
              <a:t>  	  7 500</a:t>
            </a:r>
            <a:br>
              <a:rPr lang="fi-FI" sz="2000" dirty="0"/>
            </a:br>
            <a:r>
              <a:rPr lang="fi-FI" sz="2000" dirty="0"/>
              <a:t> - tietotekniset sovellukset		</a:t>
            </a:r>
            <a:r>
              <a:rPr lang="fi-FI" sz="2000" b="1" dirty="0">
                <a:solidFill>
                  <a:srgbClr val="FF0000"/>
                </a:solidFill>
              </a:rPr>
              <a:t>5 000</a:t>
            </a:r>
            <a:r>
              <a:rPr lang="fi-FI" sz="2000" dirty="0"/>
              <a:t>	      </a:t>
            </a:r>
            <a:r>
              <a:rPr lang="fi-FI" sz="2000" b="1" dirty="0">
                <a:solidFill>
                  <a:srgbClr val="FF0000"/>
                </a:solidFill>
              </a:rPr>
              <a:t>5 000                   5 000</a:t>
            </a:r>
            <a:r>
              <a:rPr lang="fi-FI" sz="2000" dirty="0"/>
              <a:t>  		10 000		  </a:t>
            </a:r>
            <a:br>
              <a:rPr lang="fi-FI" sz="2000" b="1" dirty="0"/>
            </a:br>
            <a:r>
              <a:rPr lang="fi-FI" sz="2000" b="1" dirty="0"/>
              <a:t>Henkilöstömenot:	375 000 </a:t>
            </a:r>
            <a:r>
              <a:rPr lang="fi-FI" sz="2000" b="1" dirty="0">
                <a:solidFill>
                  <a:srgbClr val="FF0000"/>
                </a:solidFill>
              </a:rPr>
              <a:t>(221 240)</a:t>
            </a:r>
            <a:r>
              <a:rPr lang="fi-FI" sz="2000" b="1" dirty="0"/>
              <a:t>	</a:t>
            </a:r>
            <a:r>
              <a:rPr lang="fi-FI" sz="2000" b="1" dirty="0">
                <a:solidFill>
                  <a:srgbClr val="FF0000"/>
                </a:solidFill>
              </a:rPr>
              <a:t>	</a:t>
            </a:r>
            <a:r>
              <a:rPr lang="fi-FI" sz="2000" b="1" dirty="0"/>
              <a:t>	          </a:t>
            </a:r>
            <a:r>
              <a:rPr lang="fi-FI" sz="2000" b="1" dirty="0">
                <a:solidFill>
                  <a:srgbClr val="FF0000"/>
                </a:solidFill>
              </a:rPr>
              <a:t>   	</a:t>
            </a:r>
            <a:r>
              <a:rPr lang="fi-FI" sz="2000" b="1" dirty="0"/>
              <a:t>	121 000	194 000		60 000</a:t>
            </a:r>
            <a:br>
              <a:rPr lang="fi-FI" sz="2000" b="1" dirty="0"/>
            </a:br>
            <a:r>
              <a:rPr lang="fi-FI" sz="2000" dirty="0"/>
              <a:t> - eläköitymiset				     </a:t>
            </a:r>
            <a:r>
              <a:rPr lang="fi-FI" sz="2000" b="1" dirty="0">
                <a:solidFill>
                  <a:srgbClr val="FF0000"/>
                </a:solidFill>
              </a:rPr>
              <a:t>28 000</a:t>
            </a:r>
            <a:r>
              <a:rPr lang="fi-FI" sz="2000" dirty="0"/>
              <a:t>	             </a:t>
            </a:r>
            <a:r>
              <a:rPr lang="fi-FI" sz="2000" b="1" dirty="0">
                <a:solidFill>
                  <a:srgbClr val="FF0000"/>
                </a:solidFill>
              </a:rPr>
              <a:t>  49 600</a:t>
            </a:r>
            <a:r>
              <a:rPr lang="fi-FI" sz="2000" dirty="0"/>
              <a:t>	 16 000	  69 000		60 000</a:t>
            </a:r>
            <a:br>
              <a:rPr lang="fi-FI" sz="2000" dirty="0"/>
            </a:br>
            <a:r>
              <a:rPr lang="fi-FI" sz="2000" dirty="0"/>
              <a:t> - määräaikaiset			</a:t>
            </a:r>
            <a:r>
              <a:rPr lang="fi-FI" sz="2000" b="1" dirty="0">
                <a:solidFill>
                  <a:srgbClr val="FF0000"/>
                </a:solidFill>
              </a:rPr>
              <a:t>14 400</a:t>
            </a:r>
            <a:r>
              <a:rPr lang="fi-FI" sz="2000" dirty="0"/>
              <a:t>	     </a:t>
            </a:r>
            <a:r>
              <a:rPr lang="fi-FI" sz="2000" b="1" dirty="0">
                <a:solidFill>
                  <a:srgbClr val="FF0000"/>
                </a:solidFill>
              </a:rPr>
              <a:t>14 400</a:t>
            </a:r>
            <a:r>
              <a:rPr lang="fi-FI" sz="2000" dirty="0"/>
              <a:t>	              </a:t>
            </a:r>
            <a:r>
              <a:rPr lang="fi-FI" sz="2000" b="1" dirty="0">
                <a:solidFill>
                  <a:srgbClr val="FF0000"/>
                </a:solidFill>
              </a:rPr>
              <a:t> 24 000</a:t>
            </a:r>
            <a:r>
              <a:rPr lang="fi-FI" sz="2000" dirty="0"/>
              <a:t>	45 000	  70 000</a:t>
            </a:r>
            <a:br>
              <a:rPr lang="fi-FI" sz="2000" dirty="0"/>
            </a:br>
            <a:r>
              <a:rPr lang="fi-FI" sz="2000" dirty="0"/>
              <a:t> - sijaiskustannukset			</a:t>
            </a:r>
            <a:r>
              <a:rPr lang="fi-FI" sz="2000" b="1" dirty="0">
                <a:solidFill>
                  <a:srgbClr val="FF0000"/>
                </a:solidFill>
              </a:rPr>
              <a:t>15 840</a:t>
            </a:r>
            <a:r>
              <a:rPr lang="fi-FI" sz="2000" dirty="0"/>
              <a:t>	     	                 </a:t>
            </a:r>
            <a:r>
              <a:rPr lang="fi-FI" sz="2000" b="1" dirty="0">
                <a:solidFill>
                  <a:srgbClr val="FF0000"/>
                </a:solidFill>
              </a:rPr>
              <a:t>5 000</a:t>
            </a:r>
            <a:r>
              <a:rPr lang="fi-FI" sz="2000" dirty="0"/>
              <a:t>	20 000	  25 000</a:t>
            </a:r>
            <a:br>
              <a:rPr lang="fi-FI" sz="2000" dirty="0"/>
            </a:br>
            <a:r>
              <a:rPr lang="fi-FI" sz="2000" dirty="0"/>
              <a:t> - irtisanomiset			</a:t>
            </a:r>
            <a:r>
              <a:rPr lang="fi-FI" sz="2000" b="1" dirty="0">
                <a:solidFill>
                  <a:srgbClr val="FF0000"/>
                </a:solidFill>
              </a:rPr>
              <a:t>17 500</a:t>
            </a:r>
            <a:r>
              <a:rPr lang="fi-FI" sz="2000" dirty="0"/>
              <a:t>	     </a:t>
            </a:r>
            <a:r>
              <a:rPr lang="fi-FI" sz="2000" b="1" dirty="0">
                <a:solidFill>
                  <a:srgbClr val="FF0000"/>
                </a:solidFill>
              </a:rPr>
              <a:t>35 000</a:t>
            </a:r>
            <a:r>
              <a:rPr lang="fi-FI" sz="2000" dirty="0"/>
              <a:t>	  </a:t>
            </a:r>
            <a:r>
              <a:rPr lang="fi-FI" sz="2000" b="1" dirty="0">
                <a:solidFill>
                  <a:srgbClr val="FF0000"/>
                </a:solidFill>
              </a:rPr>
              <a:t>             17 500</a:t>
            </a:r>
            <a:r>
              <a:rPr lang="fi-FI" sz="2000" dirty="0"/>
              <a:t>	40 000	  30 000		</a:t>
            </a:r>
            <a:br>
              <a:rPr lang="fi-FI" sz="2200" b="1" dirty="0"/>
            </a:br>
            <a:r>
              <a:rPr lang="fi-FI" sz="2200" b="1" dirty="0"/>
              <a:t> Yhteensä 603 000  </a:t>
            </a:r>
            <a:r>
              <a:rPr lang="fi-FI" sz="2700" b="1" dirty="0">
                <a:solidFill>
                  <a:srgbClr val="FF0000"/>
                </a:solidFill>
              </a:rPr>
              <a:t>615 040       </a:t>
            </a:r>
            <a:r>
              <a:rPr lang="fi-FI" sz="2400" b="1" dirty="0">
                <a:solidFill>
                  <a:srgbClr val="FF0000"/>
                </a:solidFill>
              </a:rPr>
              <a:t>346 240     127 700</a:t>
            </a:r>
            <a:r>
              <a:rPr lang="fi-FI" sz="2200" b="1" dirty="0"/>
              <a:t>         </a:t>
            </a:r>
            <a:r>
              <a:rPr lang="fi-FI" sz="2400" b="1" dirty="0">
                <a:solidFill>
                  <a:srgbClr val="FF0000"/>
                </a:solidFill>
              </a:rPr>
              <a:t>141 100</a:t>
            </a:r>
            <a:r>
              <a:rPr lang="fi-FI" sz="2200" b="1" dirty="0"/>
              <a:t>	345 500	170 000	              87 500</a:t>
            </a:r>
          </a:p>
        </p:txBody>
      </p:sp>
      <p:sp>
        <p:nvSpPr>
          <p:cNvPr id="4" name="Slide Number Placeholder 3">
            <a:extLst>
              <a:ext uri="{FF2B5EF4-FFF2-40B4-BE49-F238E27FC236}">
                <a16:creationId xmlns:a16="http://schemas.microsoft.com/office/drawing/2014/main" id="{9D8DDDBF-F0BE-29E9-9BAD-D97C6AB52F91}"/>
              </a:ext>
            </a:extLst>
          </p:cNvPr>
          <p:cNvSpPr>
            <a:spLocks noGrp="1"/>
          </p:cNvSpPr>
          <p:nvPr>
            <p:ph type="sldNum" sz="quarter" idx="10"/>
          </p:nvPr>
        </p:nvSpPr>
        <p:spPr/>
        <p:txBody>
          <a:bodyPr/>
          <a:lstStyle/>
          <a:p>
            <a:endParaRPr lang="fi-FI" dirty="0"/>
          </a:p>
        </p:txBody>
      </p:sp>
    </p:spTree>
    <p:extLst>
      <p:ext uri="{BB962C8B-B14F-4D97-AF65-F5344CB8AC3E}">
        <p14:creationId xmlns:p14="http://schemas.microsoft.com/office/powerpoint/2010/main" val="2691146658"/>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70311</TotalTime>
  <Words>1954</Words>
  <Application>Microsoft Office PowerPoint</Application>
  <PresentationFormat>Laajakuva</PresentationFormat>
  <Paragraphs>25</Paragraphs>
  <Slides>13</Slides>
  <Notes>0</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13</vt:i4>
      </vt:variant>
    </vt:vector>
  </HeadingPairs>
  <TitlesOfParts>
    <vt:vector size="20" baseType="lpstr">
      <vt:lpstr>Aptos</vt:lpstr>
      <vt:lpstr>Arial</vt:lpstr>
      <vt:lpstr>Calibri</vt:lpstr>
      <vt:lpstr>Calibri Light</vt:lpstr>
      <vt:lpstr>Tinos</vt:lpstr>
      <vt:lpstr>Wingdings</vt:lpstr>
      <vt:lpstr>Office-teema</vt:lpstr>
      <vt:lpstr>      Yhteistoimintaneuvottelujen toimenpideohjelma  2025 – 2027 Hyväksytty 17.8.2025  kunnanhallituksessa  Toimenpideohjelman seurannat: 31.8.2025, 28.2.2026 ja 31.8.2026</vt:lpstr>
      <vt:lpstr>   Tulojen lisääminen, kiinteistöjen vuokraaminen ja myynti  - tilojen vuokraaminen, uudet kohteet: Messinkimäki 2, Clean Plastic Finland Oy:n tilat  Messinkimäki 2: vuokrattuna Urpolan Liikenne ky, Posti ja Popovits sekä Suvanto, sahan alueelta kolme kohdetta, kunnanvirastolta kolme huonetta, Ouraluoto, Galleria Vanha Savu, Kasala, Repolantie 10 Siemens Gamesa Oy ja Satadiens JP Oy, Repolantie 9 Lassila &amp; Tikanoja Ympäristöpalvelut Oy ja Repolantie 7 kaksi kohdetta Lounasvaaralla, Silkrunni, Taitajien talossa Meriser Oy ja Sea Pack Oy sekä terveysaseman tiloja kahdelle toimijalle eli Terveystalo Oyj:lle ja KristinaMedi Oy:lle Hyvinvointialueen lisäksi.   - tilojen vuokraaminen, neuvottelut käynnissä: Messinginmäen kahdesta hallista, kirjaston päädystä, sahan alueen tiloista ja tontista, Repolantie 2:n osoitteesta sekä terveysaseman tiloista.   - tilojen myynti: Koittankosken koulu ja yksittäisiä maa-alueita/tontteja  Myyntejä tehty: Koittankosken koulu, Krookan alueelta tontin reuna, Antintie 60, Tattuun alueen tontti, Luotsinmäen tontti, sahan alueen reunasta tontti ja Yrittäjäntien vierestä metsää. Kesken Holman tontti.   - tilojen myynti: neuvotteluja käynnissä useammasta kiinteistöstä, tulossa toinen erä päätöksentekoon syyskuussa 2026.   - ulkopuolelta vuokratusta tilasta luopuminen: Kauppatie 45 C  Tilasta on luovuttu ja vuokran maksaminen on päättynyt</vt:lpstr>
      <vt:lpstr> Varhaiskasvatus ja esiopetus Tavoitteena alle kolme vuotiaiden hoitaminen enemmän kotona kuin varhaiskasvatuksessa:  - talousarvion 2026 valmistelun yhteydessä päätettäväksi: maksuttomuus poistuisi alle kolme vuotiailta  - talousarvion 2026 valmistelun yhteydessä päätettäväksi: lasten kotihoidon kuntalisän korottaminen   Asia otetaan talousarvion 2026 valmistelun yhteydessä mukaan neuvotteluihin   Lasten loma-aikaa pidennettiin kahdella viikolla.   päätöksen mukaisesti on toimittu  Sijaiskulujen vähentäminen  - koulunkäynnin ohjaajien työpanos optimoidaan varhaiskasvatuksen lomien sijaistamisessa   - lomakausien toiminta suunnitellaan vuosittain ennen lomakausien ja lomajaksojen alkua  - toiminnan suunnittelusta vastaa sivistysjohtaja yhteistyössä varhaiskasvatuspäällikön, koulunjohtajan     ja rehtorin kanssa, mukaan valmisteluun kutsutaan myös pääluottamusmies  - otetaan käyttöön kesästä 2025 alkaen  Kesällä 2025 koulunkäynnin ohjaajia oli varhaiskasvatuksessa töissä yhteensä kolme henkilöä, kokonaisuudessaan 12 viikkoa.  Toteutus vuodelle 2026 tehty, mutta ei toteutunut lomarahavapaiden vuoksi</vt:lpstr>
      <vt:lpstr>   Perusopetus sekä lukiokoulutus  - yksi kolmesarjainen luokka kaksisarjaiseksi, elokuu 2025  päätöksen mukaisesti on toimittu   - yhtenäiskouluun siirtyminen, aiemmin tehtyjen päätösten mukaan, elokuu 2026  - yhtenäiskoulussa synkronoidaan ja optimoidaan aloitus- ja päättymisajat yhdenmukaisiksi  päätöksen mukaisesti on toimittu   - hyppytunnilla ja muilla vapaa hetkillä olevat opettajat toimivat kollegoiden sijaisena tarpeen vaatiessa  päätöksen mukaisesti on toimittu   - kilpailutetaan koulukuljetukset kevään 2026 aikana uudelleen uusilla reiteillä ja yhtenäisillä aikatauluilla  - opetuksen ostopalveluja vähennetään ja opetus hoidetaan sisäisin järjestelyin, elokuu 2026  päätöksen mukaisesti on toimittu   - lukio-opiskelijoilla ajokorttietu, joka uudelleen kilpailutetaan, kevät 2025  päätöksen mukaisesti on toimittu   - lukion asuntola-asiaa valmistellaan erikseen, mahdollisuus lisävaltionosuuteen, valmistelu käynnistetään     keväällä 2025 – valmisteluvastuu sivistysjohtaja  asiassa ei edetä! </vt:lpstr>
      <vt:lpstr>    Kirjasto ja kansalaisopisto:  - kansalaisopiston merkittävästä ulkopuolisesta tilasta luovuttu  päätöksen mukaisesti on toimittu   - Merikarvialla järjestettävät kansalaisopiston toteuttamat yksityiset Kankaanpään musiikkiopiston      järjestämät soitto-opetustunnit harkittavaksi, vastuuhenkilönä sivistysjohtaja  asia pohdittavana seuraavassa talousarvion valmistelussa, ei ole vielä toteutunut   - kirjaston henkilöstön lomien sijaistaminen Merikarvian kunnan henkilöstön toimesta.   - Merikarvian kunnan henkilöstö, joka sijaistaa kirjastolla, osoitetaan tehtävään pidemmälle ajanjaksolle  - jatkovalmisteluvastuu kirjaston sijaistamisessa sivistysjohtajalla, mukana valmistelussa pääluottamusmies  - sijaistamiskäytäntö otetaan käyttöön kesän 2025 sijaistamisissa  päätöksen mukaisesti on toimittu, tarkasteltava on jatkossakin   - omatoimikirjaston aukioloaikojen kasvattaminen, ei kuitenkaan vähennetä varsinaisia aukioloaikoja  päätöksen mukaisesti on toimittu   - kirjaston päädyssä oleva erillinen autotallitila vuokrataan  neuvotteluja asiasta käynnissä   </vt:lpstr>
      <vt:lpstr>    Tekninen toimi, investoinnit, vesi- ja viemärilaitos sekä rakennusvalvonta  - investointien maltti taloussuunnitelmavuosien (2026, 2027 ja 2028) mukaan  - investointien maltti auttaa kassan hallinnassa  taloussuunnitelma vuosiksi 2026-2029 maltillisempi, noin 1 000 000 / vuosi   - vesi- ja viemärilaitoksen osaamista laajennetaan kaikille laitosmiehille  päätöksen mukaisesti on toimittu, mutta ei toteudu täysimääräisesti   - rakennusvalvontaan väliaikaista lisäresurssia, kevät 2025  päätöksen mukaisesti ei olla toimittu, koska apuja ei olla saatu  rekrytointi ja sijaistussuunnitelma kunnossa  pysyvä ratkaisu saatu ja viranhaltija valittu   - rakennusvalvonnan lupakäytännön muuttumisen vuoksi painotus asiakaspalveluun  - rakennusvalvonnan kuukausittainen seuranta kunnanjohtajan toimesta, kutsuttuna rakennustarkastaja ja      kunnaninsinööri, käynnistetään heti  päätöksen mukaisesti on toimittu  </vt:lpstr>
      <vt:lpstr>  Tekninen toimi, käyttötalous, laitosmiespalvelut, ateria- ja puhtauspalvelut  - siivousmitoituksen teettäminen ulkopuolisella, vuoden 2025 aikana  päätöksen mukaisesti on toimittu  jatkoneuvottelu käyty ja johtopäätökset tehty   - siivous- ja ateriapalveluiden mitoitus suoritteiden mukaiseksi  päätöksen mukaisesti on toimittu, johtopäätös tulossa kesällä 2027   - yksi laitosmiesrinki varallaoloon, vuoden 2025 aikana, vastuuhenkilö palvelupäällikkö tarvittaessa     valmisteluun mukaan myös pääluottamusmies  päätöksen mukaisesti on toimittu, mutta ei ole täysimääräisesti toiminnassa   - energiaratkaisun tekeminen ja kustannusten pieneneminen, kevät 2025  päätöksen mukaisesti on toimittu   - vakuutuskustannusten pieneneminen vakuutusmeklaripalvelun kautta, kevät 2025  päätöksen mukaisesti on toimittu   - tietoteknisten ohjelmistojen kriittinen läpi käynti ja ylimääräisistä luopuminen, kevät 2025  päätöksen mukaisesti on toimittu </vt:lpstr>
      <vt:lpstr>  Vapaa-aikatoimi ja hyvinvointiyksikkö  - ostopalveluiden vähentäminen uinninvalvonnasta, kevät 2025  päätöksen mukaisesti on toimittu   - uinninvalvonnan toteuttamisen varmistaminen  päätöksen mukaan on toimittu   - luonnollisen poistumisen vuoksi tulevat muutokset, vuoden 2025 aikana  päätöksen mukaan on toimittu   - toimenkuvien päivittäminen vastaamaan tulevaa tarvetta, kevät 2025  - vastuu valmistelusta hyvinvointipäällikkö ja talouspäällikkö, mukana valmistelussa pääluottamusmies  päätöksen mukaisesti on toimittu   - nuorisotyö/etsivä nuorisotyö huomioidaan jatkossa työnkuvassa entistä paremmin  - huomioidaan ikäihmisten ennaltaehkäisevä liikkuminen vapaa-aikatoimen tarjonnassa   päätös tehty ja täytäntöönpanoa tehty  </vt:lpstr>
      <vt:lpstr>        Hallinto ja johtaminen  - sijaistamiskäytännöt kunnanvirastolle, vastuuhenkilönä hyvinvointipäällikkö, mukana pääluottamusedustaja  - sijaiskäytännöt kunnanvirastolle otetaan käyttöön kesälomista 2025 alkaen  päätöksen mukaisesti on toimittu, vielä kuitenkin tehtävää   - hallinnon sovellusten käyttäminen entistä laajemmin  - paperitonta hallintoa edistetään entisestään  päätöksen mukaisesti on toimittu   - jokainen vastaa ja kirjoittaa omat viranhaltijapäätöksensä ja esittelynsä  päätöksen mukaisesti on toimittu   - kunnanjohtaja- vai pormestarimalli  kunnanhallituksen linjaus on, että jatketaan kunnanjohtaja -mallilla  päätöksen mukaisesti on toimittu   - johtoryhmän koko pienenee vaiheittain ja vastuiden tarkasteltua tehdään  päätöksen mukaisesti on toimittu   - esihenkilötapaamisen osallistujat, ajankohdat ja teemat päätetään erikseen kunnanjohtajan toimesta  päätöksen mukaisesti on toimittu   </vt:lpstr>
      <vt:lpstr>Aineet ja tarvikkeet:  - uusi energiaratkaisu väliaikaisen öljylämmityksen sijaan   päätös tehty ja säästöä tullut ja tulossa vuoden 2026 aikana   - vakuutuskustannusten vähentäminen vakuutusmeklarin avulla kilpailuttaen   arvio säästöstä 30 prosenttia </vt:lpstr>
      <vt:lpstr>Ostopalvelut:  - koulukuljetukset kilpailutukseen  päätöksen mukaan toimittu, lasketaan toteutuneet säästöt syksyn 2026 osalta.  Uudet sopimukset astuneet voimaan   - ajokorttien hankinta kilpailutukseen  arvio säästöstä 15 prosenttia   - tietoteknisten sovellusten vähentäminen   arvio säästöstä 10 prosenttia </vt:lpstr>
      <vt:lpstr>Henkilöstövähennykset:   - ELÄKÖITYMISET  neljä ja puoli henkilötyövuotta   toteutunut neljä henkilötyövuotta:       - 1.7.2026 toteutunut osa-aikainen eli 50 %       - 1.4.2026 toteutunut osa-aikainen eli 50 %       - 1.1.2026 toteutunut kaksi kokoaikaista eli 200 %       - 1.12.2025 toteutunut kokoaikainen eli 100 %       - MÄÄRÄAIKAISET  kolme ja puoli henkilötyövuotta  toteutunut kolme henkilötyövuotta:       - 1.4.2025 toteutunut kokoaikainen eli 100 %       - 1.8.2025 toteutunut kokoaikainen eli 100 %       - 1.7.2026 toteutunut kokoaikainen eli 100 %        - SIJAISKUSTANNUKSET  yksi henkilötyövuosi   tähän mennessä noin yksi henkilötyövuotta         - IRTISANOMISET  yksi henkilötyövuosi  toteutunut suunnitelman mukaan        - osa-aikaistamiset  ei toimenpiteenä    - lomautukset  ei toimenpiteenä   </vt:lpstr>
      <vt:lpstr>      Toteuma 31.8.2025  28.2.2026     31.8.2026 2025   2026  2027 Tulojen lisäykset: 60 500 (237 360)                      157 000     - 96 500  - kiinteistöt, uudet vuokratulot (sis. HVA)62 200       13 860                   120 000  - 120 000    - kiinteistöt, vuokraamatta  152 800                          20 000    20 000  - kiinteistöt, ulkopuolinen josta luovuttu    8 500                         17 000      3 500                       Myynnit       35 000   Aineet ja tarvikkeet: 95 000 (70 000)                    50 000   45 000  - uusi energiaratkaisu    30 000                 30 000 40 000   40 000  - vakuutukset      2 500        2 500                  5 000 10 000         5 000  Ostopalvelut: 72 500 (25 000 )                    17 500   27 500  27 500  - koulukuljetukset          27 500  27 500  - ajokorttien hankinta  5 000                   5 000     7 500  - tietotekniset sovellukset  5 000       5 000                   5 000    10 000     Henkilöstömenot: 375 000 (221 240)                  121 000 194 000  60 000  - eläköitymiset         28 000                49 600  16 000   69 000  60 000  - määräaikaiset   14 400      14 400                24 000 45 000   70 000  - sijaiskustannukset   15 840                        5 000 20 000   25 000  - irtisanomiset   17 500      35 000                17 500 40 000   30 000    Yhteensä 603 000  615 040       346 240     127 700         141 100 345 500 170 000               87 500</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Merikarvia</dc:title>
  <dc:creator>Kimmo Puolitaival</dc:creator>
  <cp:lastModifiedBy>Juha Vasama</cp:lastModifiedBy>
  <cp:revision>37</cp:revision>
  <dcterms:created xsi:type="dcterms:W3CDTF">2024-02-24T03:33:01Z</dcterms:created>
  <dcterms:modified xsi:type="dcterms:W3CDTF">2026-09-27T17:09:50Z</dcterms:modified>
</cp:coreProperties>
</file>