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076138565" r:id="rId2"/>
    <p:sldId id="2076138593" r:id="rId3"/>
    <p:sldId id="2076138632" r:id="rId4"/>
    <p:sldId id="2076138633" r:id="rId5"/>
    <p:sldId id="2147197284" r:id="rId6"/>
    <p:sldId id="2076138634" r:id="rId7"/>
    <p:sldId id="2076138635" r:id="rId8"/>
    <p:sldId id="2076138401" r:id="rId9"/>
    <p:sldId id="2076138590" r:id="rId10"/>
    <p:sldId id="2076138384" r:id="rId11"/>
    <p:sldId id="2076138381" r:id="rId12"/>
    <p:sldId id="2076138385" r:id="rId13"/>
    <p:sldId id="2076138388" r:id="rId14"/>
    <p:sldId id="256" r:id="rId15"/>
    <p:sldId id="2076138589" r:id="rId16"/>
    <p:sldId id="2147197337" r:id="rId17"/>
    <p:sldId id="2076138577" r:id="rId18"/>
    <p:sldId id="2147197339" r:id="rId19"/>
    <p:sldId id="2147197343" r:id="rId20"/>
    <p:sldId id="2076138578" r:id="rId21"/>
    <p:sldId id="2147197345" r:id="rId22"/>
    <p:sldId id="2076138579" r:id="rId23"/>
    <p:sldId id="2147197344" r:id="rId24"/>
    <p:sldId id="2076138580" r:id="rId25"/>
    <p:sldId id="2076138581" r:id="rId26"/>
    <p:sldId id="270" r:id="rId27"/>
    <p:sldId id="269" r:id="rId28"/>
    <p:sldId id="2076138583" r:id="rId29"/>
    <p:sldId id="2147197086" r:id="rId30"/>
    <p:sldId id="2076138586" r:id="rId31"/>
    <p:sldId id="2076138588" r:id="rId32"/>
    <p:sldId id="2076138591" r:id="rId3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2DB88B-64AD-400D-A4EC-8101E22C34CF}" v="73" dt="2026-09-25T04:22:43.2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3" d="100"/>
          <a:sy n="63" d="100"/>
        </p:scale>
        <p:origin x="804" y="5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ha Vasama" userId="8ba50429-ff71-4991-9050-d77f887db933" providerId="ADAL" clId="{259528AB-9E83-4934-B577-99666C70BBB5}"/>
    <pc:docChg chg="custSel addSld delSld modSld sldOrd">
      <pc:chgData name="Juha Vasama" userId="8ba50429-ff71-4991-9050-d77f887db933" providerId="ADAL" clId="{259528AB-9E83-4934-B577-99666C70BBB5}" dt="2026-09-27T17:19:04.820" v="282" actId="47"/>
      <pc:docMkLst>
        <pc:docMk/>
      </pc:docMkLst>
      <pc:sldChg chg="modSp mod">
        <pc:chgData name="Juha Vasama" userId="8ba50429-ff71-4991-9050-d77f887db933" providerId="ADAL" clId="{259528AB-9E83-4934-B577-99666C70BBB5}" dt="2026-09-27T17:14:19.664" v="145" actId="20577"/>
        <pc:sldMkLst>
          <pc:docMk/>
          <pc:sldMk cId="2955358405" sldId="256"/>
        </pc:sldMkLst>
        <pc:spChg chg="mod">
          <ac:chgData name="Juha Vasama" userId="8ba50429-ff71-4991-9050-d77f887db933" providerId="ADAL" clId="{259528AB-9E83-4934-B577-99666C70BBB5}" dt="2026-09-27T17:14:19.664" v="145" actId="20577"/>
          <ac:spMkLst>
            <pc:docMk/>
            <pc:sldMk cId="2955358405" sldId="256"/>
            <ac:spMk id="2" creationId="{23ADB0B1-D63F-EA41-DAE2-417054198247}"/>
          </ac:spMkLst>
        </pc:spChg>
      </pc:sldChg>
      <pc:sldChg chg="modSp add">
        <pc:chgData name="Juha Vasama" userId="8ba50429-ff71-4991-9050-d77f887db933" providerId="ADAL" clId="{259528AB-9E83-4934-B577-99666C70BBB5}" dt="2026-09-24T03:42:43.193" v="56"/>
        <pc:sldMkLst>
          <pc:docMk/>
          <pc:sldMk cId="1808412403" sldId="269"/>
        </pc:sldMkLst>
        <pc:spChg chg="mod">
          <ac:chgData name="Juha Vasama" userId="8ba50429-ff71-4991-9050-d77f887db933" providerId="ADAL" clId="{259528AB-9E83-4934-B577-99666C70BBB5}" dt="2026-09-24T03:42:43.193" v="56"/>
          <ac:spMkLst>
            <pc:docMk/>
            <pc:sldMk cId="1808412403" sldId="269"/>
            <ac:spMk id="2" creationId="{5F9DCB7D-7EB4-E33D-F2E0-A9443BCEA48C}"/>
          </ac:spMkLst>
        </pc:spChg>
      </pc:sldChg>
      <pc:sldChg chg="modSp add ord">
        <pc:chgData name="Juha Vasama" userId="8ba50429-ff71-4991-9050-d77f887db933" providerId="ADAL" clId="{259528AB-9E83-4934-B577-99666C70BBB5}" dt="2026-09-25T04:22:43.245" v="75"/>
        <pc:sldMkLst>
          <pc:docMk/>
          <pc:sldMk cId="1079495579" sldId="270"/>
        </pc:sldMkLst>
        <pc:spChg chg="mod">
          <ac:chgData name="Juha Vasama" userId="8ba50429-ff71-4991-9050-d77f887db933" providerId="ADAL" clId="{259528AB-9E83-4934-B577-99666C70BBB5}" dt="2026-09-24T19:20:13.993" v="71"/>
          <ac:spMkLst>
            <pc:docMk/>
            <pc:sldMk cId="1079495579" sldId="270"/>
            <ac:spMk id="2" creationId="{FD8F3A0B-8ED7-B58B-C549-E8715888D059}"/>
          </ac:spMkLst>
        </pc:spChg>
        <pc:spChg chg="mod">
          <ac:chgData name="Juha Vasama" userId="8ba50429-ff71-4991-9050-d77f887db933" providerId="ADAL" clId="{259528AB-9E83-4934-B577-99666C70BBB5}" dt="2026-09-25T04:22:43.245" v="75"/>
          <ac:spMkLst>
            <pc:docMk/>
            <pc:sldMk cId="1079495579" sldId="270"/>
            <ac:spMk id="5" creationId="{67EF8F2A-E339-C2B3-5E55-80AC06DBACFE}"/>
          </ac:spMkLst>
        </pc:spChg>
      </pc:sldChg>
      <pc:sldChg chg="modSp">
        <pc:chgData name="Juha Vasama" userId="8ba50429-ff71-4991-9050-d77f887db933" providerId="ADAL" clId="{259528AB-9E83-4934-B577-99666C70BBB5}" dt="2026-09-24T03:20:52.975" v="55"/>
        <pc:sldMkLst>
          <pc:docMk/>
          <pc:sldMk cId="1642329805" sldId="2076138385"/>
        </pc:sldMkLst>
        <pc:spChg chg="mod">
          <ac:chgData name="Juha Vasama" userId="8ba50429-ff71-4991-9050-d77f887db933" providerId="ADAL" clId="{259528AB-9E83-4934-B577-99666C70BBB5}" dt="2026-09-24T03:20:52.975" v="55"/>
          <ac:spMkLst>
            <pc:docMk/>
            <pc:sldMk cId="1642329805" sldId="2076138385"/>
            <ac:spMk id="5" creationId="{7A198A9C-6790-EFD1-CC66-F0F18B7E58A8}"/>
          </ac:spMkLst>
        </pc:spChg>
      </pc:sldChg>
      <pc:sldChg chg="modSp">
        <pc:chgData name="Juha Vasama" userId="8ba50429-ff71-4991-9050-d77f887db933" providerId="ADAL" clId="{259528AB-9E83-4934-B577-99666C70BBB5}" dt="2026-09-22T13:19:57.234" v="3"/>
        <pc:sldMkLst>
          <pc:docMk/>
          <pc:sldMk cId="3720205596" sldId="2076138388"/>
        </pc:sldMkLst>
        <pc:spChg chg="mod">
          <ac:chgData name="Juha Vasama" userId="8ba50429-ff71-4991-9050-d77f887db933" providerId="ADAL" clId="{259528AB-9E83-4934-B577-99666C70BBB5}" dt="2026-09-22T13:19:57.234" v="3"/>
          <ac:spMkLst>
            <pc:docMk/>
            <pc:sldMk cId="3720205596" sldId="2076138388"/>
            <ac:spMk id="5" creationId="{215EFB8A-7800-630A-CFEB-986B5C82DCC3}"/>
          </ac:spMkLst>
        </pc:spChg>
      </pc:sldChg>
      <pc:sldChg chg="modSp">
        <pc:chgData name="Juha Vasama" userId="8ba50429-ff71-4991-9050-d77f887db933" providerId="ADAL" clId="{259528AB-9E83-4934-B577-99666C70BBB5}" dt="2026-09-22T15:53:21.861" v="12"/>
        <pc:sldMkLst>
          <pc:docMk/>
          <pc:sldMk cId="3746067303" sldId="2076138401"/>
        </pc:sldMkLst>
        <pc:spChg chg="mod">
          <ac:chgData name="Juha Vasama" userId="8ba50429-ff71-4991-9050-d77f887db933" providerId="ADAL" clId="{259528AB-9E83-4934-B577-99666C70BBB5}" dt="2026-09-22T15:53:21.861" v="12"/>
          <ac:spMkLst>
            <pc:docMk/>
            <pc:sldMk cId="3746067303" sldId="2076138401"/>
            <ac:spMk id="5" creationId="{34A277EE-66F7-1D22-6BF9-5DDC3E4802A9}"/>
          </ac:spMkLst>
        </pc:spChg>
      </pc:sldChg>
      <pc:sldChg chg="addSp modSp mod">
        <pc:chgData name="Juha Vasama" userId="8ba50429-ff71-4991-9050-d77f887db933" providerId="ADAL" clId="{259528AB-9E83-4934-B577-99666C70BBB5}" dt="2026-09-27T17:13:47.504" v="143" actId="1076"/>
        <pc:sldMkLst>
          <pc:docMk/>
          <pc:sldMk cId="2096246805" sldId="2076138565"/>
        </pc:sldMkLst>
        <pc:spChg chg="mod">
          <ac:chgData name="Juha Vasama" userId="8ba50429-ff71-4991-9050-d77f887db933" providerId="ADAL" clId="{259528AB-9E83-4934-B577-99666C70BBB5}" dt="2026-09-27T17:13:47.504" v="143" actId="1076"/>
          <ac:spMkLst>
            <pc:docMk/>
            <pc:sldMk cId="2096246805" sldId="2076138565"/>
            <ac:spMk id="5" creationId="{FFC7A01E-1B86-5356-4786-67E562B8EA24}"/>
          </ac:spMkLst>
        </pc:spChg>
      </pc:sldChg>
      <pc:sldChg chg="modSp">
        <pc:chgData name="Juha Vasama" userId="8ba50429-ff71-4991-9050-d77f887db933" providerId="ADAL" clId="{259528AB-9E83-4934-B577-99666C70BBB5}" dt="2026-09-22T16:03:05.478" v="13"/>
        <pc:sldMkLst>
          <pc:docMk/>
          <pc:sldMk cId="151787340" sldId="2076138577"/>
        </pc:sldMkLst>
        <pc:spChg chg="mod">
          <ac:chgData name="Juha Vasama" userId="8ba50429-ff71-4991-9050-d77f887db933" providerId="ADAL" clId="{259528AB-9E83-4934-B577-99666C70BBB5}" dt="2026-09-22T16:03:05.478" v="13"/>
          <ac:spMkLst>
            <pc:docMk/>
            <pc:sldMk cId="151787340" sldId="2076138577"/>
            <ac:spMk id="5" creationId="{DD2DC119-16C0-3812-F20F-AB27651A0786}"/>
          </ac:spMkLst>
        </pc:spChg>
      </pc:sldChg>
      <pc:sldChg chg="modSp">
        <pc:chgData name="Juha Vasama" userId="8ba50429-ff71-4991-9050-d77f887db933" providerId="ADAL" clId="{259528AB-9E83-4934-B577-99666C70BBB5}" dt="2026-09-23T03:28:11.562" v="37"/>
        <pc:sldMkLst>
          <pc:docMk/>
          <pc:sldMk cId="604356750" sldId="2076138578"/>
        </pc:sldMkLst>
        <pc:spChg chg="mod">
          <ac:chgData name="Juha Vasama" userId="8ba50429-ff71-4991-9050-d77f887db933" providerId="ADAL" clId="{259528AB-9E83-4934-B577-99666C70BBB5}" dt="2026-09-23T03:28:11.562" v="37"/>
          <ac:spMkLst>
            <pc:docMk/>
            <pc:sldMk cId="604356750" sldId="2076138578"/>
            <ac:spMk id="5" creationId="{FEA87D55-4333-46BC-FA9C-7A84BC724A52}"/>
          </ac:spMkLst>
        </pc:spChg>
      </pc:sldChg>
      <pc:sldChg chg="modSp">
        <pc:chgData name="Juha Vasama" userId="8ba50429-ff71-4991-9050-d77f887db933" providerId="ADAL" clId="{259528AB-9E83-4934-B577-99666C70BBB5}" dt="2026-09-23T03:19:44.271" v="32"/>
        <pc:sldMkLst>
          <pc:docMk/>
          <pc:sldMk cId="418807455" sldId="2076138579"/>
        </pc:sldMkLst>
        <pc:spChg chg="mod">
          <ac:chgData name="Juha Vasama" userId="8ba50429-ff71-4991-9050-d77f887db933" providerId="ADAL" clId="{259528AB-9E83-4934-B577-99666C70BBB5}" dt="2026-09-23T03:19:44.271" v="32"/>
          <ac:spMkLst>
            <pc:docMk/>
            <pc:sldMk cId="418807455" sldId="2076138579"/>
            <ac:spMk id="5" creationId="{FD509137-7164-A005-906E-45E84494B494}"/>
          </ac:spMkLst>
        </pc:spChg>
      </pc:sldChg>
      <pc:sldChg chg="modSp mod">
        <pc:chgData name="Juha Vasama" userId="8ba50429-ff71-4991-9050-d77f887db933" providerId="ADAL" clId="{259528AB-9E83-4934-B577-99666C70BBB5}" dt="2026-09-27T17:16:17.617" v="178" actId="20577"/>
        <pc:sldMkLst>
          <pc:docMk/>
          <pc:sldMk cId="498370809" sldId="2076138580"/>
        </pc:sldMkLst>
        <pc:spChg chg="mod">
          <ac:chgData name="Juha Vasama" userId="8ba50429-ff71-4991-9050-d77f887db933" providerId="ADAL" clId="{259528AB-9E83-4934-B577-99666C70BBB5}" dt="2026-09-27T17:16:17.617" v="178" actId="20577"/>
          <ac:spMkLst>
            <pc:docMk/>
            <pc:sldMk cId="498370809" sldId="2076138580"/>
            <ac:spMk id="5" creationId="{AC4B789E-EC17-F59C-826D-26CC03D6532D}"/>
          </ac:spMkLst>
        </pc:spChg>
      </pc:sldChg>
      <pc:sldChg chg="modSp">
        <pc:chgData name="Juha Vasama" userId="8ba50429-ff71-4991-9050-d77f887db933" providerId="ADAL" clId="{259528AB-9E83-4934-B577-99666C70BBB5}" dt="2026-09-25T04:19:32.655" v="72"/>
        <pc:sldMkLst>
          <pc:docMk/>
          <pc:sldMk cId="3956695301" sldId="2076138581"/>
        </pc:sldMkLst>
        <pc:spChg chg="mod">
          <ac:chgData name="Juha Vasama" userId="8ba50429-ff71-4991-9050-d77f887db933" providerId="ADAL" clId="{259528AB-9E83-4934-B577-99666C70BBB5}" dt="2026-09-25T04:19:32.655" v="72"/>
          <ac:spMkLst>
            <pc:docMk/>
            <pc:sldMk cId="3956695301" sldId="2076138581"/>
            <ac:spMk id="5" creationId="{B4FE535B-AD78-3213-C77E-6AAE0D7F0FA1}"/>
          </ac:spMkLst>
        </pc:spChg>
      </pc:sldChg>
      <pc:sldChg chg="modSp">
        <pc:chgData name="Juha Vasama" userId="8ba50429-ff71-4991-9050-d77f887db933" providerId="ADAL" clId="{259528AB-9E83-4934-B577-99666C70BBB5}" dt="2026-09-22T16:33:46.242" v="30"/>
        <pc:sldMkLst>
          <pc:docMk/>
          <pc:sldMk cId="2642871047" sldId="2076138583"/>
        </pc:sldMkLst>
        <pc:spChg chg="mod">
          <ac:chgData name="Juha Vasama" userId="8ba50429-ff71-4991-9050-d77f887db933" providerId="ADAL" clId="{259528AB-9E83-4934-B577-99666C70BBB5}" dt="2026-09-22T16:33:46.242" v="30"/>
          <ac:spMkLst>
            <pc:docMk/>
            <pc:sldMk cId="2642871047" sldId="2076138583"/>
            <ac:spMk id="5" creationId="{68CD0536-B61E-32FA-B51C-F64DC5C50D9E}"/>
          </ac:spMkLst>
        </pc:spChg>
      </pc:sldChg>
      <pc:sldChg chg="modSp del ord">
        <pc:chgData name="Juha Vasama" userId="8ba50429-ff71-4991-9050-d77f887db933" providerId="ADAL" clId="{259528AB-9E83-4934-B577-99666C70BBB5}" dt="2026-09-27T17:17:25.759" v="191" actId="47"/>
        <pc:sldMkLst>
          <pc:docMk/>
          <pc:sldMk cId="3871230794" sldId="2076138584"/>
        </pc:sldMkLst>
        <pc:spChg chg="mod">
          <ac:chgData name="Juha Vasama" userId="8ba50429-ff71-4991-9050-d77f887db933" providerId="ADAL" clId="{259528AB-9E83-4934-B577-99666C70BBB5}" dt="2026-09-24T03:54:20.272" v="59"/>
          <ac:spMkLst>
            <pc:docMk/>
            <pc:sldMk cId="3871230794" sldId="2076138584"/>
            <ac:spMk id="5" creationId="{90292815-7798-BE4F-578A-E40C0C9E784A}"/>
          </ac:spMkLst>
        </pc:spChg>
      </pc:sldChg>
      <pc:sldChg chg="del ord">
        <pc:chgData name="Juha Vasama" userId="8ba50429-ff71-4991-9050-d77f887db933" providerId="ADAL" clId="{259528AB-9E83-4934-B577-99666C70BBB5}" dt="2026-09-27T17:17:23.788" v="190" actId="47"/>
        <pc:sldMkLst>
          <pc:docMk/>
          <pc:sldMk cId="2944925565" sldId="2076138585"/>
        </pc:sldMkLst>
      </pc:sldChg>
      <pc:sldChg chg="modSp mod">
        <pc:chgData name="Juha Vasama" userId="8ba50429-ff71-4991-9050-d77f887db933" providerId="ADAL" clId="{259528AB-9E83-4934-B577-99666C70BBB5}" dt="2026-09-27T17:18:31.193" v="280" actId="20577"/>
        <pc:sldMkLst>
          <pc:docMk/>
          <pc:sldMk cId="259543544" sldId="2076138586"/>
        </pc:sldMkLst>
        <pc:spChg chg="mod">
          <ac:chgData name="Juha Vasama" userId="8ba50429-ff71-4991-9050-d77f887db933" providerId="ADAL" clId="{259528AB-9E83-4934-B577-99666C70BBB5}" dt="2026-09-27T17:18:31.193" v="280" actId="20577"/>
          <ac:spMkLst>
            <pc:docMk/>
            <pc:sldMk cId="259543544" sldId="2076138586"/>
            <ac:spMk id="5" creationId="{C4C5BA94-1012-7A3B-8833-9938E4F09B62}"/>
          </ac:spMkLst>
        </pc:spChg>
      </pc:sldChg>
      <pc:sldChg chg="modSp">
        <pc:chgData name="Juha Vasama" userId="8ba50429-ff71-4991-9050-d77f887db933" providerId="ADAL" clId="{259528AB-9E83-4934-B577-99666C70BBB5}" dt="2026-09-22T14:58:58.363" v="11"/>
        <pc:sldMkLst>
          <pc:docMk/>
          <pc:sldMk cId="2691146658" sldId="2076138588"/>
        </pc:sldMkLst>
        <pc:spChg chg="mod">
          <ac:chgData name="Juha Vasama" userId="8ba50429-ff71-4991-9050-d77f887db933" providerId="ADAL" clId="{259528AB-9E83-4934-B577-99666C70BBB5}" dt="2026-09-22T14:58:58.363" v="11"/>
          <ac:spMkLst>
            <pc:docMk/>
            <pc:sldMk cId="2691146658" sldId="2076138588"/>
            <ac:spMk id="5" creationId="{F622707F-CA81-34B6-F185-C5CFB05A76ED}"/>
          </ac:spMkLst>
        </pc:spChg>
      </pc:sldChg>
      <pc:sldChg chg="modSp add mod">
        <pc:chgData name="Juha Vasama" userId="8ba50429-ff71-4991-9050-d77f887db933" providerId="ADAL" clId="{259528AB-9E83-4934-B577-99666C70BBB5}" dt="2026-09-27T17:15:30.219" v="174" actId="20577"/>
        <pc:sldMkLst>
          <pc:docMk/>
          <pc:sldMk cId="899402608" sldId="2076138589"/>
        </pc:sldMkLst>
        <pc:spChg chg="mod">
          <ac:chgData name="Juha Vasama" userId="8ba50429-ff71-4991-9050-d77f887db933" providerId="ADAL" clId="{259528AB-9E83-4934-B577-99666C70BBB5}" dt="2026-09-27T17:15:30.219" v="174" actId="20577"/>
          <ac:spMkLst>
            <pc:docMk/>
            <pc:sldMk cId="899402608" sldId="2076138589"/>
            <ac:spMk id="5" creationId="{46974845-3F4C-0DD6-32E4-4B9D367AD3D1}"/>
          </ac:spMkLst>
        </pc:spChg>
      </pc:sldChg>
      <pc:sldChg chg="del ord">
        <pc:chgData name="Juha Vasama" userId="8ba50429-ff71-4991-9050-d77f887db933" providerId="ADAL" clId="{259528AB-9E83-4934-B577-99666C70BBB5}" dt="2026-09-27T17:19:04.820" v="282" actId="47"/>
        <pc:sldMkLst>
          <pc:docMk/>
          <pc:sldMk cId="2264745633" sldId="2076138592"/>
        </pc:sldMkLst>
      </pc:sldChg>
      <pc:sldChg chg="add">
        <pc:chgData name="Juha Vasama" userId="8ba50429-ff71-4991-9050-d77f887db933" providerId="ADAL" clId="{259528AB-9E83-4934-B577-99666C70BBB5}" dt="2026-09-22T12:46:32.579" v="1"/>
        <pc:sldMkLst>
          <pc:docMk/>
          <pc:sldMk cId="2110055484" sldId="2076138593"/>
        </pc:sldMkLst>
      </pc:sldChg>
      <pc:sldChg chg="add">
        <pc:chgData name="Juha Vasama" userId="8ba50429-ff71-4991-9050-d77f887db933" providerId="ADAL" clId="{259528AB-9E83-4934-B577-99666C70BBB5}" dt="2026-09-22T12:46:32.579" v="1"/>
        <pc:sldMkLst>
          <pc:docMk/>
          <pc:sldMk cId="1217533488" sldId="2076138632"/>
        </pc:sldMkLst>
      </pc:sldChg>
      <pc:sldChg chg="add">
        <pc:chgData name="Juha Vasama" userId="8ba50429-ff71-4991-9050-d77f887db933" providerId="ADAL" clId="{259528AB-9E83-4934-B577-99666C70BBB5}" dt="2026-09-22T12:46:32.579" v="1"/>
        <pc:sldMkLst>
          <pc:docMk/>
          <pc:sldMk cId="180075272" sldId="2076138633"/>
        </pc:sldMkLst>
      </pc:sldChg>
      <pc:sldChg chg="add">
        <pc:chgData name="Juha Vasama" userId="8ba50429-ff71-4991-9050-d77f887db933" providerId="ADAL" clId="{259528AB-9E83-4934-B577-99666C70BBB5}" dt="2026-09-22T12:46:32.579" v="1"/>
        <pc:sldMkLst>
          <pc:docMk/>
          <pc:sldMk cId="1943771596" sldId="2076138634"/>
        </pc:sldMkLst>
      </pc:sldChg>
      <pc:sldChg chg="add">
        <pc:chgData name="Juha Vasama" userId="8ba50429-ff71-4991-9050-d77f887db933" providerId="ADAL" clId="{259528AB-9E83-4934-B577-99666C70BBB5}" dt="2026-09-22T12:46:32.579" v="1"/>
        <pc:sldMkLst>
          <pc:docMk/>
          <pc:sldMk cId="1401135689" sldId="2076138635"/>
        </pc:sldMkLst>
      </pc:sldChg>
      <pc:sldChg chg="add del">
        <pc:chgData name="Juha Vasama" userId="8ba50429-ff71-4991-9050-d77f887db933" providerId="ADAL" clId="{259528AB-9E83-4934-B577-99666C70BBB5}" dt="2026-09-27T17:17:04.536" v="180" actId="47"/>
        <pc:sldMkLst>
          <pc:docMk/>
          <pc:sldMk cId="1305055589" sldId="2076138679"/>
        </pc:sldMkLst>
      </pc:sldChg>
      <pc:sldChg chg="add del">
        <pc:chgData name="Juha Vasama" userId="8ba50429-ff71-4991-9050-d77f887db933" providerId="ADAL" clId="{259528AB-9E83-4934-B577-99666C70BBB5}" dt="2026-09-27T17:17:10.369" v="188" actId="47"/>
        <pc:sldMkLst>
          <pc:docMk/>
          <pc:sldMk cId="1372485931" sldId="2147197083"/>
        </pc:sldMkLst>
      </pc:sldChg>
      <pc:sldChg chg="add del">
        <pc:chgData name="Juha Vasama" userId="8ba50429-ff71-4991-9050-d77f887db933" providerId="ADAL" clId="{259528AB-9E83-4934-B577-99666C70BBB5}" dt="2026-09-27T17:17:05.307" v="181" actId="47"/>
        <pc:sldMkLst>
          <pc:docMk/>
          <pc:sldMk cId="3950957585" sldId="2147197084"/>
        </pc:sldMkLst>
      </pc:sldChg>
      <pc:sldChg chg="add del">
        <pc:chgData name="Juha Vasama" userId="8ba50429-ff71-4991-9050-d77f887db933" providerId="ADAL" clId="{259528AB-9E83-4934-B577-99666C70BBB5}" dt="2026-09-27T17:17:03.908" v="179" actId="47"/>
        <pc:sldMkLst>
          <pc:docMk/>
          <pc:sldMk cId="3206920328" sldId="2147197085"/>
        </pc:sldMkLst>
      </pc:sldChg>
      <pc:sldChg chg="add">
        <pc:chgData name="Juha Vasama" userId="8ba50429-ff71-4991-9050-d77f887db933" providerId="ADAL" clId="{259528AB-9E83-4934-B577-99666C70BBB5}" dt="2026-09-22T13:27:16.910" v="5"/>
        <pc:sldMkLst>
          <pc:docMk/>
          <pc:sldMk cId="3989752679" sldId="2147197086"/>
        </pc:sldMkLst>
      </pc:sldChg>
      <pc:sldChg chg="add del">
        <pc:chgData name="Juha Vasama" userId="8ba50429-ff71-4991-9050-d77f887db933" providerId="ADAL" clId="{259528AB-9E83-4934-B577-99666C70BBB5}" dt="2026-09-27T17:17:05.966" v="182" actId="47"/>
        <pc:sldMkLst>
          <pc:docMk/>
          <pc:sldMk cId="1782466342" sldId="2147197087"/>
        </pc:sldMkLst>
      </pc:sldChg>
      <pc:sldChg chg="add del">
        <pc:chgData name="Juha Vasama" userId="8ba50429-ff71-4991-9050-d77f887db933" providerId="ADAL" clId="{259528AB-9E83-4934-B577-99666C70BBB5}" dt="2026-09-27T17:17:12.987" v="189" actId="47"/>
        <pc:sldMkLst>
          <pc:docMk/>
          <pc:sldMk cId="4129088500" sldId="2147197088"/>
        </pc:sldMkLst>
      </pc:sldChg>
      <pc:sldChg chg="add del">
        <pc:chgData name="Juha Vasama" userId="8ba50429-ff71-4991-9050-d77f887db933" providerId="ADAL" clId="{259528AB-9E83-4934-B577-99666C70BBB5}" dt="2026-09-27T17:17:06.501" v="183" actId="47"/>
        <pc:sldMkLst>
          <pc:docMk/>
          <pc:sldMk cId="938374770" sldId="2147197089"/>
        </pc:sldMkLst>
      </pc:sldChg>
      <pc:sldChg chg="add del">
        <pc:chgData name="Juha Vasama" userId="8ba50429-ff71-4991-9050-d77f887db933" providerId="ADAL" clId="{259528AB-9E83-4934-B577-99666C70BBB5}" dt="2026-09-27T17:17:07.155" v="184" actId="47"/>
        <pc:sldMkLst>
          <pc:docMk/>
          <pc:sldMk cId="3169017459" sldId="2147197090"/>
        </pc:sldMkLst>
      </pc:sldChg>
      <pc:sldChg chg="add del">
        <pc:chgData name="Juha Vasama" userId="8ba50429-ff71-4991-9050-d77f887db933" providerId="ADAL" clId="{259528AB-9E83-4934-B577-99666C70BBB5}" dt="2026-09-27T17:17:07.755" v="185" actId="47"/>
        <pc:sldMkLst>
          <pc:docMk/>
          <pc:sldMk cId="216743167" sldId="2147197091"/>
        </pc:sldMkLst>
      </pc:sldChg>
      <pc:sldChg chg="add del">
        <pc:chgData name="Juha Vasama" userId="8ba50429-ff71-4991-9050-d77f887db933" providerId="ADAL" clId="{259528AB-9E83-4934-B577-99666C70BBB5}" dt="2026-09-27T17:17:08.425" v="186" actId="47"/>
        <pc:sldMkLst>
          <pc:docMk/>
          <pc:sldMk cId="2210981006" sldId="2147197092"/>
        </pc:sldMkLst>
      </pc:sldChg>
      <pc:sldChg chg="add del">
        <pc:chgData name="Juha Vasama" userId="8ba50429-ff71-4991-9050-d77f887db933" providerId="ADAL" clId="{259528AB-9E83-4934-B577-99666C70BBB5}" dt="2026-09-27T17:17:09.170" v="187" actId="47"/>
        <pc:sldMkLst>
          <pc:docMk/>
          <pc:sldMk cId="3459558758" sldId="2147197093"/>
        </pc:sldMkLst>
      </pc:sldChg>
      <pc:sldChg chg="add">
        <pc:chgData name="Juha Vasama" userId="8ba50429-ff71-4991-9050-d77f887db933" providerId="ADAL" clId="{259528AB-9E83-4934-B577-99666C70BBB5}" dt="2026-09-22T12:46:32.579" v="1"/>
        <pc:sldMkLst>
          <pc:docMk/>
          <pc:sldMk cId="2867329302" sldId="2147197284"/>
        </pc:sldMkLst>
      </pc:sldChg>
      <pc:sldChg chg="add del">
        <pc:chgData name="Juha Vasama" userId="8ba50429-ff71-4991-9050-d77f887db933" providerId="ADAL" clId="{259528AB-9E83-4934-B577-99666C70BBB5}" dt="2026-09-27T17:14:35.265" v="146" actId="47"/>
        <pc:sldMkLst>
          <pc:docMk/>
          <pc:sldMk cId="2515210159" sldId="2147197328"/>
        </pc:sldMkLst>
      </pc:sldChg>
      <pc:sldChg chg="add del">
        <pc:chgData name="Juha Vasama" userId="8ba50429-ff71-4991-9050-d77f887db933" providerId="ADAL" clId="{259528AB-9E83-4934-B577-99666C70BBB5}" dt="2026-09-27T17:14:36.533" v="147" actId="47"/>
        <pc:sldMkLst>
          <pc:docMk/>
          <pc:sldMk cId="65528656" sldId="2147197329"/>
        </pc:sldMkLst>
      </pc:sldChg>
      <pc:sldChg chg="add del">
        <pc:chgData name="Juha Vasama" userId="8ba50429-ff71-4991-9050-d77f887db933" providerId="ADAL" clId="{259528AB-9E83-4934-B577-99666C70BBB5}" dt="2026-09-27T17:14:39.136" v="148" actId="47"/>
        <pc:sldMkLst>
          <pc:docMk/>
          <pc:sldMk cId="3603213504" sldId="2147197330"/>
        </pc:sldMkLst>
      </pc:sldChg>
      <pc:sldChg chg="add del">
        <pc:chgData name="Juha Vasama" userId="8ba50429-ff71-4991-9050-d77f887db933" providerId="ADAL" clId="{259528AB-9E83-4934-B577-99666C70BBB5}" dt="2026-09-27T17:14:41.455" v="149" actId="47"/>
        <pc:sldMkLst>
          <pc:docMk/>
          <pc:sldMk cId="534732080" sldId="2147197335"/>
        </pc:sldMkLst>
      </pc:sldChg>
      <pc:sldChg chg="add del">
        <pc:chgData name="Juha Vasama" userId="8ba50429-ff71-4991-9050-d77f887db933" providerId="ADAL" clId="{259528AB-9E83-4934-B577-99666C70BBB5}" dt="2026-09-27T17:14:46.295" v="150" actId="47"/>
        <pc:sldMkLst>
          <pc:docMk/>
          <pc:sldMk cId="4188364269" sldId="2147197336"/>
        </pc:sldMkLst>
      </pc:sldChg>
      <pc:sldChg chg="modSp add">
        <pc:chgData name="Juha Vasama" userId="8ba50429-ff71-4991-9050-d77f887db933" providerId="ADAL" clId="{259528AB-9E83-4934-B577-99666C70BBB5}" dt="2026-09-23T04:49:31.854" v="54"/>
        <pc:sldMkLst>
          <pc:docMk/>
          <pc:sldMk cId="1820948334" sldId="2147197337"/>
        </pc:sldMkLst>
        <pc:spChg chg="mod">
          <ac:chgData name="Juha Vasama" userId="8ba50429-ff71-4991-9050-d77f887db933" providerId="ADAL" clId="{259528AB-9E83-4934-B577-99666C70BBB5}" dt="2026-09-23T04:49:31.854" v="54"/>
          <ac:spMkLst>
            <pc:docMk/>
            <pc:sldMk cId="1820948334" sldId="2147197337"/>
            <ac:spMk id="5" creationId="{8F3DB5A1-B5D5-EF56-BD63-658ADDB0A99A}"/>
          </ac:spMkLst>
        </pc:spChg>
      </pc:sldChg>
      <pc:sldChg chg="modSp add">
        <pc:chgData name="Juha Vasama" userId="8ba50429-ff71-4991-9050-d77f887db933" providerId="ADAL" clId="{259528AB-9E83-4934-B577-99666C70BBB5}" dt="2026-09-22T16:10:09.650" v="16"/>
        <pc:sldMkLst>
          <pc:docMk/>
          <pc:sldMk cId="1427662372" sldId="2147197339"/>
        </pc:sldMkLst>
        <pc:spChg chg="mod">
          <ac:chgData name="Juha Vasama" userId="8ba50429-ff71-4991-9050-d77f887db933" providerId="ADAL" clId="{259528AB-9E83-4934-B577-99666C70BBB5}" dt="2026-09-22T16:10:09.650" v="16"/>
          <ac:spMkLst>
            <pc:docMk/>
            <pc:sldMk cId="1427662372" sldId="2147197339"/>
            <ac:spMk id="5" creationId="{7B02721F-3BC1-C71B-313D-0A5BE9291E8E}"/>
          </ac:spMkLst>
        </pc:spChg>
      </pc:sldChg>
      <pc:sldChg chg="addSp modSp add">
        <pc:chgData name="Juha Vasama" userId="8ba50429-ff71-4991-9050-d77f887db933" providerId="ADAL" clId="{259528AB-9E83-4934-B577-99666C70BBB5}" dt="2026-09-22T16:17:46.526" v="25"/>
        <pc:sldMkLst>
          <pc:docMk/>
          <pc:sldMk cId="1154565281" sldId="2147197343"/>
        </pc:sldMkLst>
        <pc:spChg chg="mod">
          <ac:chgData name="Juha Vasama" userId="8ba50429-ff71-4991-9050-d77f887db933" providerId="ADAL" clId="{259528AB-9E83-4934-B577-99666C70BBB5}" dt="2026-09-22T16:17:46.526" v="25"/>
          <ac:spMkLst>
            <pc:docMk/>
            <pc:sldMk cId="1154565281" sldId="2147197343"/>
            <ac:spMk id="5" creationId="{8883B0E1-E710-DB94-BF25-78934ECB551B}"/>
          </ac:spMkLst>
        </pc:spChg>
        <pc:graphicFrameChg chg="add mod">
          <ac:chgData name="Juha Vasama" userId="8ba50429-ff71-4991-9050-d77f887db933" providerId="ADAL" clId="{259528AB-9E83-4934-B577-99666C70BBB5}" dt="2026-09-22T16:16:37.856" v="24"/>
          <ac:graphicFrameMkLst>
            <pc:docMk/>
            <pc:sldMk cId="1154565281" sldId="2147197343"/>
            <ac:graphicFrameMk id="2" creationId="{158598FA-DDCE-55E9-B708-FB083370069E}"/>
          </ac:graphicFrameMkLst>
        </pc:graphicFrameChg>
      </pc:sldChg>
      <pc:sldChg chg="modSp add">
        <pc:chgData name="Juha Vasama" userId="8ba50429-ff71-4991-9050-d77f887db933" providerId="ADAL" clId="{259528AB-9E83-4934-B577-99666C70BBB5}" dt="2026-09-23T03:21:34.369" v="33"/>
        <pc:sldMkLst>
          <pc:docMk/>
          <pc:sldMk cId="3272517185" sldId="2147197344"/>
        </pc:sldMkLst>
        <pc:spChg chg="mod">
          <ac:chgData name="Juha Vasama" userId="8ba50429-ff71-4991-9050-d77f887db933" providerId="ADAL" clId="{259528AB-9E83-4934-B577-99666C70BBB5}" dt="2026-09-23T03:21:34.369" v="33"/>
          <ac:spMkLst>
            <pc:docMk/>
            <pc:sldMk cId="3272517185" sldId="2147197344"/>
            <ac:spMk id="5" creationId="{F541B83B-4E38-9E35-F775-1025F940E8D7}"/>
          </ac:spMkLst>
        </pc:spChg>
      </pc:sldChg>
      <pc:sldChg chg="modSp add">
        <pc:chgData name="Juha Vasama" userId="8ba50429-ff71-4991-9050-d77f887db933" providerId="ADAL" clId="{259528AB-9E83-4934-B577-99666C70BBB5}" dt="2026-09-25T04:20:43.344" v="74"/>
        <pc:sldMkLst>
          <pc:docMk/>
          <pc:sldMk cId="2418038408" sldId="2147197345"/>
        </pc:sldMkLst>
        <pc:spChg chg="mod">
          <ac:chgData name="Juha Vasama" userId="8ba50429-ff71-4991-9050-d77f887db933" providerId="ADAL" clId="{259528AB-9E83-4934-B577-99666C70BBB5}" dt="2026-09-25T04:20:43.344" v="74"/>
          <ac:spMkLst>
            <pc:docMk/>
            <pc:sldMk cId="2418038408" sldId="2147197345"/>
            <ac:spMk id="5" creationId="{2FA18BE5-CC7F-909D-7732-C196CFD64937}"/>
          </ac:spMkLst>
        </pc:spChg>
      </pc:sldChg>
      <pc:sldChg chg="modSp add del mod">
        <pc:chgData name="Juha Vasama" userId="8ba50429-ff71-4991-9050-d77f887db933" providerId="ADAL" clId="{259528AB-9E83-4934-B577-99666C70BBB5}" dt="2026-09-27T17:18:36.455" v="281" actId="47"/>
        <pc:sldMkLst>
          <pc:docMk/>
          <pc:sldMk cId="3070836030" sldId="2147197346"/>
        </pc:sldMkLst>
        <pc:spChg chg="mod">
          <ac:chgData name="Juha Vasama" userId="8ba50429-ff71-4991-9050-d77f887db933" providerId="ADAL" clId="{259528AB-9E83-4934-B577-99666C70BBB5}" dt="2026-09-27T17:17:54.633" v="197" actId="21"/>
          <ac:spMkLst>
            <pc:docMk/>
            <pc:sldMk cId="3070836030" sldId="2147197346"/>
            <ac:spMk id="5" creationId="{00D26C88-FD24-4B97-BA4B-E943A58140C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5FE617-4258-4B3B-9350-08610160C9F9}" type="datetimeFigureOut">
              <a:rPr lang="fi-FI" smtClean="0"/>
              <a:t>27.9.2026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AE2E54-FAEE-41EE-B527-1F412C9C76F1}" type="slidenum">
              <a:rPr lang="fi-FI" smtClean="0"/>
              <a:t>‹#›</a:t>
            </a:fld>
            <a:endParaRPr lang="fi-FI"/>
          </a:p>
        </p:txBody>
      </p:sp>
    </p:spTree>
    <p:extLst>
      <p:ext uri="{BB962C8B-B14F-4D97-AF65-F5344CB8AC3E}">
        <p14:creationId xmlns:p14="http://schemas.microsoft.com/office/powerpoint/2010/main" val="1853383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20278DED-8AC7-42A1-8956-FD1D5AD696AD}" type="slidenum">
              <a:rPr lang="fi-FI" smtClean="0"/>
              <a:t>2</a:t>
            </a:fld>
            <a:endParaRPr lang="fi-FI"/>
          </a:p>
        </p:txBody>
      </p:sp>
    </p:spTree>
    <p:extLst>
      <p:ext uri="{BB962C8B-B14F-4D97-AF65-F5344CB8AC3E}">
        <p14:creationId xmlns:p14="http://schemas.microsoft.com/office/powerpoint/2010/main" val="2609578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9647D-4AC2-195C-A784-14DB79EAD80B}"/>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651E5C0A-81D8-5214-FCF0-7B92E3AD3CC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46D952E3-AC97-F169-B7BB-669C7FCF4874}"/>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1D73B7C2-2357-1D55-2976-CF259A9827EA}"/>
              </a:ext>
            </a:extLst>
          </p:cNvPr>
          <p:cNvSpPr>
            <a:spLocks noGrp="1"/>
          </p:cNvSpPr>
          <p:nvPr>
            <p:ph type="sldNum" sz="quarter" idx="5"/>
          </p:nvPr>
        </p:nvSpPr>
        <p:spPr/>
        <p:txBody>
          <a:bodyPr/>
          <a:lstStyle/>
          <a:p>
            <a:fld id="{20278DED-8AC7-42A1-8956-FD1D5AD696AD}" type="slidenum">
              <a:rPr lang="fi-FI" smtClean="0"/>
              <a:t>3</a:t>
            </a:fld>
            <a:endParaRPr lang="fi-FI"/>
          </a:p>
        </p:txBody>
      </p:sp>
    </p:spTree>
    <p:extLst>
      <p:ext uri="{BB962C8B-B14F-4D97-AF65-F5344CB8AC3E}">
        <p14:creationId xmlns:p14="http://schemas.microsoft.com/office/powerpoint/2010/main" val="3679223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CD187-9FA7-37BD-526D-2F9291701887}"/>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A8A4F9D-A604-719B-59D6-7B2185FE14C6}"/>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6E585B15-34A4-36B5-7F3E-8725943AD913}"/>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0A4E4A51-8800-CA78-7E20-919C4EA9CFB4}"/>
              </a:ext>
            </a:extLst>
          </p:cNvPr>
          <p:cNvSpPr>
            <a:spLocks noGrp="1"/>
          </p:cNvSpPr>
          <p:nvPr>
            <p:ph type="sldNum" sz="quarter" idx="5"/>
          </p:nvPr>
        </p:nvSpPr>
        <p:spPr/>
        <p:txBody>
          <a:bodyPr/>
          <a:lstStyle/>
          <a:p>
            <a:fld id="{20278DED-8AC7-42A1-8956-FD1D5AD696AD}" type="slidenum">
              <a:rPr lang="fi-FI" smtClean="0"/>
              <a:t>4</a:t>
            </a:fld>
            <a:endParaRPr lang="fi-FI"/>
          </a:p>
        </p:txBody>
      </p:sp>
    </p:spTree>
    <p:extLst>
      <p:ext uri="{BB962C8B-B14F-4D97-AF65-F5344CB8AC3E}">
        <p14:creationId xmlns:p14="http://schemas.microsoft.com/office/powerpoint/2010/main" val="3991370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94002-142C-2962-0F2A-FE9A0B510970}"/>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8E89010-4F21-C8AE-EC88-28446034EAD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6C6595A2-8B46-EA7A-2595-8EA83B1D33A6}"/>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080A9913-DAC8-337A-F28C-CA86F71C7FA6}"/>
              </a:ext>
            </a:extLst>
          </p:cNvPr>
          <p:cNvSpPr>
            <a:spLocks noGrp="1"/>
          </p:cNvSpPr>
          <p:nvPr>
            <p:ph type="sldNum" sz="quarter" idx="5"/>
          </p:nvPr>
        </p:nvSpPr>
        <p:spPr/>
        <p:txBody>
          <a:bodyPr/>
          <a:lstStyle/>
          <a:p>
            <a:fld id="{20278DED-8AC7-42A1-8956-FD1D5AD696AD}" type="slidenum">
              <a:rPr lang="fi-FI" smtClean="0"/>
              <a:t>5</a:t>
            </a:fld>
            <a:endParaRPr lang="fi-FI"/>
          </a:p>
        </p:txBody>
      </p:sp>
    </p:spTree>
    <p:extLst>
      <p:ext uri="{BB962C8B-B14F-4D97-AF65-F5344CB8AC3E}">
        <p14:creationId xmlns:p14="http://schemas.microsoft.com/office/powerpoint/2010/main" val="714960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82754-971B-9733-B18C-957A1C9269E4}"/>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A68AE4E-3C71-8FA0-9FF7-2635FBE8B33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4E0B643C-CA1B-EB1B-BC91-C832D527A588}"/>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331DBEF9-C222-AE1D-82D8-B40136874031}"/>
              </a:ext>
            </a:extLst>
          </p:cNvPr>
          <p:cNvSpPr>
            <a:spLocks noGrp="1"/>
          </p:cNvSpPr>
          <p:nvPr>
            <p:ph type="sldNum" sz="quarter" idx="5"/>
          </p:nvPr>
        </p:nvSpPr>
        <p:spPr/>
        <p:txBody>
          <a:bodyPr/>
          <a:lstStyle/>
          <a:p>
            <a:fld id="{20278DED-8AC7-42A1-8956-FD1D5AD696AD}" type="slidenum">
              <a:rPr lang="fi-FI" smtClean="0"/>
              <a:t>6</a:t>
            </a:fld>
            <a:endParaRPr lang="fi-FI"/>
          </a:p>
        </p:txBody>
      </p:sp>
    </p:spTree>
    <p:extLst>
      <p:ext uri="{BB962C8B-B14F-4D97-AF65-F5344CB8AC3E}">
        <p14:creationId xmlns:p14="http://schemas.microsoft.com/office/powerpoint/2010/main" val="3368916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B08C6-18A9-E185-9272-019A0360BE6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AB908249-1421-3975-0255-5028B8B5A908}"/>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ACFA6BDB-0FD2-D0C0-3BD0-C41972287DED}"/>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CD122BCE-CDC2-8D1C-773C-50A572708F98}"/>
              </a:ext>
            </a:extLst>
          </p:cNvPr>
          <p:cNvSpPr>
            <a:spLocks noGrp="1"/>
          </p:cNvSpPr>
          <p:nvPr>
            <p:ph type="sldNum" sz="quarter" idx="5"/>
          </p:nvPr>
        </p:nvSpPr>
        <p:spPr/>
        <p:txBody>
          <a:bodyPr/>
          <a:lstStyle/>
          <a:p>
            <a:fld id="{20278DED-8AC7-42A1-8956-FD1D5AD696AD}" type="slidenum">
              <a:rPr lang="fi-FI" smtClean="0"/>
              <a:t>7</a:t>
            </a:fld>
            <a:endParaRPr lang="fi-FI"/>
          </a:p>
        </p:txBody>
      </p:sp>
    </p:spTree>
    <p:extLst>
      <p:ext uri="{BB962C8B-B14F-4D97-AF65-F5344CB8AC3E}">
        <p14:creationId xmlns:p14="http://schemas.microsoft.com/office/powerpoint/2010/main" val="2145840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5AEE5-E8E1-C5D4-2FB2-2CDEDA45C13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0B2406B0-2EA1-EB01-1AA9-863C31C1380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21FAA0EC-BD3D-6449-9F7B-57A0F9A8E1C5}"/>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C593E819-4BA4-B929-C5AC-43A006BB3896}"/>
              </a:ext>
            </a:extLst>
          </p:cNvPr>
          <p:cNvSpPr>
            <a:spLocks noGrp="1"/>
          </p:cNvSpPr>
          <p:nvPr>
            <p:ph type="sldNum" sz="quarter" idx="5"/>
          </p:nvPr>
        </p:nvSpPr>
        <p:spPr/>
        <p:txBody>
          <a:bodyPr/>
          <a:lstStyle/>
          <a:p>
            <a:fld id="{20278DED-8AC7-42A1-8956-FD1D5AD696AD}" type="slidenum">
              <a:rPr lang="fi-FI" smtClean="0"/>
              <a:t>8</a:t>
            </a:fld>
            <a:endParaRPr lang="fi-FI"/>
          </a:p>
        </p:txBody>
      </p:sp>
    </p:spTree>
    <p:extLst>
      <p:ext uri="{BB962C8B-B14F-4D97-AF65-F5344CB8AC3E}">
        <p14:creationId xmlns:p14="http://schemas.microsoft.com/office/powerpoint/2010/main" val="180033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CC613-8387-9421-30F8-A0CB483CF603}"/>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CEB8F8B-641F-13B1-C55E-A42005766E13}"/>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4B4FBF91-0C09-8822-2600-31224F77B406}"/>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38492D65-D6A0-B222-5145-BA9A917EAF57}"/>
              </a:ext>
            </a:extLst>
          </p:cNvPr>
          <p:cNvSpPr>
            <a:spLocks noGrp="1"/>
          </p:cNvSpPr>
          <p:nvPr>
            <p:ph type="sldNum" sz="quarter" idx="5"/>
          </p:nvPr>
        </p:nvSpPr>
        <p:spPr/>
        <p:txBody>
          <a:bodyPr/>
          <a:lstStyle/>
          <a:p>
            <a:fld id="{20278DED-8AC7-42A1-8956-FD1D5AD696AD}" type="slidenum">
              <a:rPr lang="fi-FI" smtClean="0"/>
              <a:t>9</a:t>
            </a:fld>
            <a:endParaRPr lang="fi-FI"/>
          </a:p>
        </p:txBody>
      </p:sp>
    </p:spTree>
    <p:extLst>
      <p:ext uri="{BB962C8B-B14F-4D97-AF65-F5344CB8AC3E}">
        <p14:creationId xmlns:p14="http://schemas.microsoft.com/office/powerpoint/2010/main" val="977149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51F42-1744-9305-142F-2D7D2BF3A96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6D321F27-A2E6-0CFC-67C5-52709CDE1AF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08C726CB-8080-18AA-C779-D04980ABDFA4}"/>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E8B262D0-75C4-CF19-BAF2-1262CE243E35}"/>
              </a:ext>
            </a:extLst>
          </p:cNvPr>
          <p:cNvSpPr>
            <a:spLocks noGrp="1"/>
          </p:cNvSpPr>
          <p:nvPr>
            <p:ph type="sldNum" sz="quarter" idx="5"/>
          </p:nvPr>
        </p:nvSpPr>
        <p:spPr/>
        <p:txBody>
          <a:bodyPr/>
          <a:lstStyle/>
          <a:p>
            <a:fld id="{20278DED-8AC7-42A1-8956-FD1D5AD696AD}" type="slidenum">
              <a:rPr lang="fi-FI" smtClean="0"/>
              <a:t>10</a:t>
            </a:fld>
            <a:endParaRPr lang="fi-FI"/>
          </a:p>
        </p:txBody>
      </p:sp>
    </p:spTree>
    <p:extLst>
      <p:ext uri="{BB962C8B-B14F-4D97-AF65-F5344CB8AC3E}">
        <p14:creationId xmlns:p14="http://schemas.microsoft.com/office/powerpoint/2010/main" val="1120078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0F264-0EE4-F8C2-EE51-6A7DF8CB2B9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3EC794DF-FBA7-4334-6203-FE902DFCBB5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2882AE6C-F828-87FB-D86E-3F22F47D7D0C}"/>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050DE638-D2A2-DFB5-5474-7E627EDB2631}"/>
              </a:ext>
            </a:extLst>
          </p:cNvPr>
          <p:cNvSpPr>
            <a:spLocks noGrp="1"/>
          </p:cNvSpPr>
          <p:nvPr>
            <p:ph type="sldNum" sz="quarter" idx="5"/>
          </p:nvPr>
        </p:nvSpPr>
        <p:spPr/>
        <p:txBody>
          <a:bodyPr/>
          <a:lstStyle/>
          <a:p>
            <a:fld id="{20278DED-8AC7-42A1-8956-FD1D5AD696AD}" type="slidenum">
              <a:rPr lang="fi-FI" smtClean="0"/>
              <a:t>11</a:t>
            </a:fld>
            <a:endParaRPr lang="fi-FI"/>
          </a:p>
        </p:txBody>
      </p:sp>
    </p:spTree>
    <p:extLst>
      <p:ext uri="{BB962C8B-B14F-4D97-AF65-F5344CB8AC3E}">
        <p14:creationId xmlns:p14="http://schemas.microsoft.com/office/powerpoint/2010/main" val="327607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E5013-C576-B363-51A7-1A678600A3E9}"/>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0E1B56D3-9D2C-F852-EBAB-5CD4A8F190ED}"/>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1326E583-A3BB-11D5-24E5-D847AF478111}"/>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4E99614E-A6D2-4B2D-C634-09EEC917606B}"/>
              </a:ext>
            </a:extLst>
          </p:cNvPr>
          <p:cNvSpPr>
            <a:spLocks noGrp="1"/>
          </p:cNvSpPr>
          <p:nvPr>
            <p:ph type="sldNum" sz="quarter" idx="5"/>
          </p:nvPr>
        </p:nvSpPr>
        <p:spPr/>
        <p:txBody>
          <a:bodyPr/>
          <a:lstStyle/>
          <a:p>
            <a:fld id="{20278DED-8AC7-42A1-8956-FD1D5AD696AD}" type="slidenum">
              <a:rPr lang="fi-FI" smtClean="0"/>
              <a:t>12</a:t>
            </a:fld>
            <a:endParaRPr lang="fi-FI"/>
          </a:p>
        </p:txBody>
      </p:sp>
    </p:spTree>
    <p:extLst>
      <p:ext uri="{BB962C8B-B14F-4D97-AF65-F5344CB8AC3E}">
        <p14:creationId xmlns:p14="http://schemas.microsoft.com/office/powerpoint/2010/main" val="1564951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7BBFE-8612-4295-C7F4-7319C65A916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8072965-A5BA-4259-45FD-890DD485CEC0}"/>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7D9A0443-3B19-6D25-032D-7D7F7972DE5D}"/>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2F8CDD64-DC37-4055-067E-129844F1690D}"/>
              </a:ext>
            </a:extLst>
          </p:cNvPr>
          <p:cNvSpPr>
            <a:spLocks noGrp="1"/>
          </p:cNvSpPr>
          <p:nvPr>
            <p:ph type="sldNum" sz="quarter" idx="5"/>
          </p:nvPr>
        </p:nvSpPr>
        <p:spPr/>
        <p:txBody>
          <a:bodyPr/>
          <a:lstStyle/>
          <a:p>
            <a:fld id="{20278DED-8AC7-42A1-8956-FD1D5AD696AD}" type="slidenum">
              <a:rPr lang="fi-FI" smtClean="0"/>
              <a:t>13</a:t>
            </a:fld>
            <a:endParaRPr lang="fi-FI"/>
          </a:p>
        </p:txBody>
      </p:sp>
    </p:spTree>
    <p:extLst>
      <p:ext uri="{BB962C8B-B14F-4D97-AF65-F5344CB8AC3E}">
        <p14:creationId xmlns:p14="http://schemas.microsoft.com/office/powerpoint/2010/main" val="3286678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F4C45C-A976-EC0C-B1AC-82369CB2F433}"/>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186963FC-40A5-0EF0-581D-E3394D1A8A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DAAF37F8-0575-0C35-851D-261AA091021E}"/>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DA974B19-FF37-15FF-DF3B-6673FF45A244}"/>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07A7277-9D28-6F06-BB03-1CDDFBDD4F47}"/>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3443855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7D0235D-5613-3B2E-A021-AEEC7B263C10}"/>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D497357E-01F0-B6B8-F676-F56FE37EA42F}"/>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27BAD37-A641-292A-0F9A-98F80D1DCA42}"/>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0D14BFB3-D4B2-EAF0-55AA-BC29C46F7420}"/>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9C81354C-B770-DE93-997C-50E071FD469F}"/>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1339026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F94843-B26B-A9F6-52C2-4BE11DCB7874}"/>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0CD81838-7745-9FB3-DD44-D88E73005B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1C192E1E-B1E8-9C87-9AEF-B02BE73543A8}"/>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448D3E7B-35A6-D837-C126-EF666BE49DA7}"/>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B9470EBF-54A9-C9D2-9EB5-965EDEB523F8}"/>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1338766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E51EF4-96F6-E57E-7021-2A6B2F05F054}"/>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0C6C4BED-CDBB-6385-B793-F3A6D6428822}"/>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31651BAD-F4D9-90B9-2101-68FB7C57AB3A}"/>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1B09D7EE-5837-2134-6EF6-538A3DA18DAF}"/>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6" name="Alatunnisteen paikkamerkki 5">
            <a:extLst>
              <a:ext uri="{FF2B5EF4-FFF2-40B4-BE49-F238E27FC236}">
                <a16:creationId xmlns:a16="http://schemas.microsoft.com/office/drawing/2014/main" id="{E87E2F52-4DCE-3E33-E356-5786843C9421}"/>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67ABD396-33AA-4363-5209-BB915225126C}"/>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882628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E2244C5-EE43-D656-470F-BA87E0D8109E}"/>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68566723-220D-CC2D-26DF-C75AF81AF9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88712121-E95B-F252-52DD-2CF53D45EC11}"/>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FDB28177-4935-8605-FB73-CD1B90256D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99307D57-4925-11CE-37A0-CDCBB806B31F}"/>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455DC519-2DA6-7FE3-8CCD-63AB535E0423}"/>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8" name="Alatunnisteen paikkamerkki 7">
            <a:extLst>
              <a:ext uri="{FF2B5EF4-FFF2-40B4-BE49-F238E27FC236}">
                <a16:creationId xmlns:a16="http://schemas.microsoft.com/office/drawing/2014/main" id="{D118F50B-15F7-DAF2-97D5-DDD00ABDD380}"/>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778F96A2-E2F7-9BDC-9056-F328E11A65C5}"/>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969435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449EB37-2532-66FE-6C26-653760CCA042}"/>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3E2D4661-58F5-CE77-EDB1-A113B67FE881}"/>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4" name="Alatunnisteen paikkamerkki 3">
            <a:extLst>
              <a:ext uri="{FF2B5EF4-FFF2-40B4-BE49-F238E27FC236}">
                <a16:creationId xmlns:a16="http://schemas.microsoft.com/office/drawing/2014/main" id="{E7D01726-63ED-FB61-E716-393CA4980C53}"/>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BDFF9351-D54D-4918-7C1E-744524B2FA47}"/>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61996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E85733AF-8C41-3820-3217-A135B1FFF27A}"/>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3" name="Alatunnisteen paikkamerkki 2">
            <a:extLst>
              <a:ext uri="{FF2B5EF4-FFF2-40B4-BE49-F238E27FC236}">
                <a16:creationId xmlns:a16="http://schemas.microsoft.com/office/drawing/2014/main" id="{82B7F623-D544-B950-A282-9566F9A7C450}"/>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03BB86BB-CE9C-6AF4-3BAC-0F104DDDA4A9}"/>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239636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C98E5CC-609E-A4A3-F7CE-8F6A5F3DA161}"/>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0BB69E3B-C9FD-CB0B-045E-D411AB060D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3B3033A3-AE34-6E14-980F-BEB322A9BF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31787C5A-95B5-2EC9-915E-CB595F6FB8EA}"/>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6" name="Alatunnisteen paikkamerkki 5">
            <a:extLst>
              <a:ext uri="{FF2B5EF4-FFF2-40B4-BE49-F238E27FC236}">
                <a16:creationId xmlns:a16="http://schemas.microsoft.com/office/drawing/2014/main" id="{E002DB54-7AA5-008B-2814-14B53610745C}"/>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E9336FC8-74FB-CA3C-5331-07CDE7756AC5}"/>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12388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6FDBE0D-2A49-B69D-01C3-518863F5027D}"/>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F24DDDA0-E199-F763-3715-6CA1CD8A3A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3B12C545-CA4B-3AF1-8756-4DCD89AAF0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C27B3E00-1B5A-6276-701A-C3C1055F40B8}"/>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6" name="Alatunnisteen paikkamerkki 5">
            <a:extLst>
              <a:ext uri="{FF2B5EF4-FFF2-40B4-BE49-F238E27FC236}">
                <a16:creationId xmlns:a16="http://schemas.microsoft.com/office/drawing/2014/main" id="{F984978D-F414-BF17-C09B-A3A1B68B6A10}"/>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64528693-F441-DFBB-3343-E2184D137E04}"/>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339211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6E28803-9431-4A29-6E69-D2A9BD0A338A}"/>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92D28C0C-0085-1CAC-106D-496567125A40}"/>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5E0504C-085D-F86C-2966-CF28E956D082}"/>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A5106185-34A4-AED5-D1D2-530F965D913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EEA637B-DDEF-5913-69D5-D900BDDD0CFA}"/>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3266008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55CBAD2C-88F9-DF8B-ACE2-6FA592711353}"/>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3C7906DA-B6FD-D1F8-2FD7-3937046187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49AC8505-4BBC-9589-AE93-73991AA095AB}"/>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1AC532D6-E354-DF2F-9AE1-CB53FB8AC11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84D2C139-263B-1C14-5094-1F6C4CC02702}"/>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852044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Väliotsikko">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A3ACE3F-768C-5347-A1A4-1E5D74B116CC}"/>
              </a:ext>
            </a:extLst>
          </p:cNvPr>
          <p:cNvPicPr>
            <a:picLocks noChangeAspect="1"/>
          </p:cNvPicPr>
          <p:nvPr userDrawn="1"/>
        </p:nvPicPr>
        <p:blipFill>
          <a:blip r:embed="rId2"/>
          <a:stretch>
            <a:fillRect/>
          </a:stretch>
        </p:blipFill>
        <p:spPr>
          <a:xfrm>
            <a:off x="8336230" y="845344"/>
            <a:ext cx="3011220" cy="5167312"/>
          </a:xfrm>
          <a:prstGeom prst="rect">
            <a:avLst/>
          </a:prstGeom>
        </p:spPr>
      </p:pic>
      <p:cxnSp>
        <p:nvCxnSpPr>
          <p:cNvPr id="9" name="Straight Connector 8">
            <a:extLst>
              <a:ext uri="{FF2B5EF4-FFF2-40B4-BE49-F238E27FC236}">
                <a16:creationId xmlns:a16="http://schemas.microsoft.com/office/drawing/2014/main" id="{4BFE81EF-5163-8A44-994C-02F7A1047194}"/>
              </a:ext>
            </a:extLst>
          </p:cNvPr>
          <p:cNvCxnSpPr>
            <a:cxnSpLocks/>
          </p:cNvCxnSpPr>
          <p:nvPr userDrawn="1"/>
        </p:nvCxnSpPr>
        <p:spPr>
          <a:xfrm>
            <a:off x="838200" y="1690688"/>
            <a:ext cx="10515600" cy="0"/>
          </a:xfrm>
          <a:prstGeom prst="line">
            <a:avLst/>
          </a:prstGeom>
          <a:ln w="25400">
            <a:solidFill>
              <a:schemeClr val="tx2"/>
            </a:solidFill>
          </a:ln>
        </p:spPr>
        <p:style>
          <a:lnRef idx="1">
            <a:schemeClr val="dk1"/>
          </a:lnRef>
          <a:fillRef idx="0">
            <a:schemeClr val="dk1"/>
          </a:fillRef>
          <a:effectRef idx="0">
            <a:schemeClr val="dk1"/>
          </a:effectRef>
          <a:fontRef idx="minor">
            <a:schemeClr val="tx1"/>
          </a:fontRef>
        </p:style>
      </p:cxnSp>
      <p:sp>
        <p:nvSpPr>
          <p:cNvPr id="10" name="Title 1">
            <a:extLst>
              <a:ext uri="{FF2B5EF4-FFF2-40B4-BE49-F238E27FC236}">
                <a16:creationId xmlns:a16="http://schemas.microsoft.com/office/drawing/2014/main" id="{B7B4401A-327F-C24C-92EC-A12BA135B90B}"/>
              </a:ext>
            </a:extLst>
          </p:cNvPr>
          <p:cNvSpPr>
            <a:spLocks noGrp="1"/>
          </p:cNvSpPr>
          <p:nvPr>
            <p:ph type="title"/>
          </p:nvPr>
        </p:nvSpPr>
        <p:spPr>
          <a:xfrm>
            <a:off x="831850" y="1690688"/>
            <a:ext cx="7504380" cy="5167312"/>
          </a:xfrm>
          <a:prstGeom prst="rect">
            <a:avLst/>
          </a:prstGeom>
        </p:spPr>
        <p:txBody>
          <a:bodyPr anchor="ctr" anchorCtr="0"/>
          <a:lstStyle>
            <a:lvl1pPr>
              <a:defRPr sz="6000"/>
            </a:lvl1pPr>
          </a:lstStyle>
          <a:p>
            <a:r>
              <a:rPr lang="en-US" dirty="0"/>
              <a:t>Click to edit Master title style</a:t>
            </a:r>
            <a:endParaRPr lang="fi-FI" dirty="0"/>
          </a:p>
        </p:txBody>
      </p:sp>
      <p:sp>
        <p:nvSpPr>
          <p:cNvPr id="3" name="Text Placeholder 2">
            <a:extLst>
              <a:ext uri="{FF2B5EF4-FFF2-40B4-BE49-F238E27FC236}">
                <a16:creationId xmlns:a16="http://schemas.microsoft.com/office/drawing/2014/main" id="{EBF1507A-81FF-AB45-B456-6AD99F2D6281}"/>
              </a:ext>
            </a:extLst>
          </p:cNvPr>
          <p:cNvSpPr>
            <a:spLocks noGrp="1"/>
          </p:cNvSpPr>
          <p:nvPr>
            <p:ph type="body" idx="1"/>
          </p:nvPr>
        </p:nvSpPr>
        <p:spPr>
          <a:xfrm>
            <a:off x="831850" y="480647"/>
            <a:ext cx="10515600" cy="961291"/>
          </a:xfrm>
        </p:spPr>
        <p:txBody>
          <a:bodyPr anchor="b" anchorCtr="0"/>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2" name="Slide Number Placeholder 1">
            <a:extLst>
              <a:ext uri="{FF2B5EF4-FFF2-40B4-BE49-F238E27FC236}">
                <a16:creationId xmlns:a16="http://schemas.microsoft.com/office/drawing/2014/main" id="{8C6B9A38-9E66-CA45-8A9B-F01E0111FFFA}"/>
              </a:ext>
            </a:extLst>
          </p:cNvPr>
          <p:cNvSpPr>
            <a:spLocks noGrp="1"/>
          </p:cNvSpPr>
          <p:nvPr>
            <p:ph type="sldNum" sz="quarter" idx="10"/>
          </p:nvPr>
        </p:nvSpPr>
        <p:spPr/>
        <p:txBody>
          <a:bodyPr/>
          <a:lstStyle/>
          <a:p>
            <a:fld id="{C5FB1059-60CE-CC4A-BAC5-DF1877C21BDD}" type="slidenum">
              <a:rPr lang="fi-FI" smtClean="0"/>
              <a:t>‹#›</a:t>
            </a:fld>
            <a:endParaRPr lang="fi-FI" dirty="0"/>
          </a:p>
        </p:txBody>
      </p:sp>
    </p:spTree>
    <p:extLst>
      <p:ext uri="{BB962C8B-B14F-4D97-AF65-F5344CB8AC3E}">
        <p14:creationId xmlns:p14="http://schemas.microsoft.com/office/powerpoint/2010/main" val="936193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ääotsikko">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DA3AEA0-68B0-A14E-BB94-F72DFE365A3B}"/>
              </a:ext>
            </a:extLst>
          </p:cNvPr>
          <p:cNvSpPr>
            <a:spLocks noGrp="1"/>
          </p:cNvSpPr>
          <p:nvPr>
            <p:ph type="title"/>
          </p:nvPr>
        </p:nvSpPr>
        <p:spPr>
          <a:xfrm>
            <a:off x="831850" y="1690688"/>
            <a:ext cx="7504380" cy="5167312"/>
          </a:xfrm>
          <a:prstGeom prst="rect">
            <a:avLst/>
          </a:prstGeom>
        </p:spPr>
        <p:txBody>
          <a:bodyPr anchor="ctr" anchorCtr="0"/>
          <a:lstStyle>
            <a:lvl1pPr>
              <a:defRPr sz="6000"/>
            </a:lvl1pPr>
          </a:lstStyle>
          <a:p>
            <a:r>
              <a:rPr lang="en-US" dirty="0"/>
              <a:t>Click to edit Master title style</a:t>
            </a:r>
            <a:endParaRPr lang="fi-FI" dirty="0"/>
          </a:p>
        </p:txBody>
      </p:sp>
      <p:pic>
        <p:nvPicPr>
          <p:cNvPr id="10" name="Picture 9">
            <a:extLst>
              <a:ext uri="{FF2B5EF4-FFF2-40B4-BE49-F238E27FC236}">
                <a16:creationId xmlns:a16="http://schemas.microsoft.com/office/drawing/2014/main" id="{BBCB4F02-DE1F-A84D-A498-61536BEB1B84}"/>
              </a:ext>
            </a:extLst>
          </p:cNvPr>
          <p:cNvPicPr>
            <a:picLocks noChangeAspect="1"/>
          </p:cNvPicPr>
          <p:nvPr userDrawn="1"/>
        </p:nvPicPr>
        <p:blipFill>
          <a:blip r:embed="rId2"/>
          <a:stretch>
            <a:fillRect/>
          </a:stretch>
        </p:blipFill>
        <p:spPr>
          <a:xfrm>
            <a:off x="8336230" y="845344"/>
            <a:ext cx="3011220" cy="5167312"/>
          </a:xfrm>
          <a:prstGeom prst="rect">
            <a:avLst/>
          </a:prstGeom>
        </p:spPr>
      </p:pic>
      <p:pic>
        <p:nvPicPr>
          <p:cNvPr id="11" name="Picture 10">
            <a:extLst>
              <a:ext uri="{FF2B5EF4-FFF2-40B4-BE49-F238E27FC236}">
                <a16:creationId xmlns:a16="http://schemas.microsoft.com/office/drawing/2014/main" id="{AD5A9437-3C63-B640-9BA7-5E5F9833761D}"/>
              </a:ext>
            </a:extLst>
          </p:cNvPr>
          <p:cNvPicPr>
            <a:picLocks noChangeAspect="1"/>
          </p:cNvPicPr>
          <p:nvPr userDrawn="1"/>
        </p:nvPicPr>
        <p:blipFill>
          <a:blip r:embed="rId3"/>
          <a:stretch>
            <a:fillRect/>
          </a:stretch>
        </p:blipFill>
        <p:spPr>
          <a:xfrm>
            <a:off x="949082" y="845344"/>
            <a:ext cx="2087196" cy="392641"/>
          </a:xfrm>
          <a:prstGeom prst="rect">
            <a:avLst/>
          </a:prstGeom>
        </p:spPr>
      </p:pic>
      <p:sp>
        <p:nvSpPr>
          <p:cNvPr id="3" name="Slide Number Placeholder 2">
            <a:extLst>
              <a:ext uri="{FF2B5EF4-FFF2-40B4-BE49-F238E27FC236}">
                <a16:creationId xmlns:a16="http://schemas.microsoft.com/office/drawing/2014/main" id="{A80B12DA-6610-3341-8035-6323BD6D08B9}"/>
              </a:ext>
            </a:extLst>
          </p:cNvPr>
          <p:cNvSpPr>
            <a:spLocks noGrp="1"/>
          </p:cNvSpPr>
          <p:nvPr>
            <p:ph type="sldNum" sz="quarter" idx="10"/>
          </p:nvPr>
        </p:nvSpPr>
        <p:spPr/>
        <p:txBody>
          <a:bodyPr/>
          <a:lstStyle>
            <a:lvl1pPr>
              <a:defRPr>
                <a:latin typeface="Tinos" panose="02020603050405020304" pitchFamily="18" charset="0"/>
                <a:ea typeface="Tinos" panose="02020603050405020304" pitchFamily="18" charset="0"/>
                <a:cs typeface="Tinos" panose="02020603050405020304" pitchFamily="18" charset="0"/>
              </a:defRPr>
            </a:lvl1pPr>
          </a:lstStyle>
          <a:p>
            <a:fld id="{C5FB1059-60CE-CC4A-BAC5-DF1877C21BDD}" type="slidenum">
              <a:rPr lang="fi-FI" smtClean="0"/>
              <a:pPr/>
              <a:t>‹#›</a:t>
            </a:fld>
            <a:endParaRPr lang="fi-FI" dirty="0"/>
          </a:p>
        </p:txBody>
      </p:sp>
      <p:sp>
        <p:nvSpPr>
          <p:cNvPr id="7" name="Date Placeholder 3">
            <a:extLst>
              <a:ext uri="{FF2B5EF4-FFF2-40B4-BE49-F238E27FC236}">
                <a16:creationId xmlns:a16="http://schemas.microsoft.com/office/drawing/2014/main" id="{3435EC36-5811-4F4A-A7A4-E7EA91B61C0E}"/>
              </a:ext>
            </a:extLst>
          </p:cNvPr>
          <p:cNvSpPr>
            <a:spLocks noGrp="1"/>
          </p:cNvSpPr>
          <p:nvPr>
            <p:ph type="dt" sz="half" idx="2"/>
          </p:nvPr>
        </p:nvSpPr>
        <p:spPr>
          <a:xfrm>
            <a:off x="831850" y="6176963"/>
            <a:ext cx="2743200" cy="365125"/>
          </a:xfrm>
          <a:prstGeom prst="rect">
            <a:avLst/>
          </a:prstGeom>
        </p:spPr>
        <p:txBody>
          <a:bodyPr vert="horz" lIns="91440" tIns="45720" rIns="91440" bIns="45720" rtlCol="0" anchor="ctr"/>
          <a:lstStyle>
            <a:lvl1pPr algn="l">
              <a:defRPr sz="1600" b="0" i="0">
                <a:solidFill>
                  <a:schemeClr val="tx2"/>
                </a:solidFill>
                <a:latin typeface="Tinos" panose="02020603050405020304" pitchFamily="18" charset="0"/>
                <a:ea typeface="Tinos" panose="02020603050405020304" pitchFamily="18" charset="0"/>
                <a:cs typeface="Tinos" panose="02020603050405020304" pitchFamily="18" charset="0"/>
              </a:defRPr>
            </a:lvl1pPr>
          </a:lstStyle>
          <a:p>
            <a:fld id="{2C33F0B0-66A3-7A46-948D-33100BC0C7EF}" type="datetime1">
              <a:rPr lang="fi-FI" smtClean="0"/>
              <a:t>27.9.2026</a:t>
            </a:fld>
            <a:endParaRPr lang="fi-FI" dirty="0"/>
          </a:p>
        </p:txBody>
      </p:sp>
    </p:spTree>
    <p:extLst>
      <p:ext uri="{BB962C8B-B14F-4D97-AF65-F5344CB8AC3E}">
        <p14:creationId xmlns:p14="http://schemas.microsoft.com/office/powerpoint/2010/main" val="2015582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57AE63CD-0CBE-3E5C-E3C5-8FE53AC690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93CE4BEA-A6D1-C6D2-A640-3EE3AE89C6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4B3EA1A-F943-A1BE-48CC-16B9EC5B0C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7170DED4-5883-7594-9718-64DD28FB4D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AA1BAE23-EB5B-028A-47B7-87DCA1D5B3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91B5BE-DE46-46DA-818D-7DAA0A143494}" type="slidenum">
              <a:rPr lang="fi-FI" smtClean="0"/>
              <a:t>‹#›</a:t>
            </a:fld>
            <a:endParaRPr lang="fi-FI"/>
          </a:p>
        </p:txBody>
      </p:sp>
    </p:spTree>
    <p:extLst>
      <p:ext uri="{BB962C8B-B14F-4D97-AF65-F5344CB8AC3E}">
        <p14:creationId xmlns:p14="http://schemas.microsoft.com/office/powerpoint/2010/main" val="2047201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AC891-A187-F751-0B0F-BA69A457172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FC7A01E-1B86-5356-4786-67E562B8EA24}"/>
              </a:ext>
            </a:extLst>
          </p:cNvPr>
          <p:cNvSpPr>
            <a:spLocks noGrp="1"/>
          </p:cNvSpPr>
          <p:nvPr>
            <p:ph type="title"/>
          </p:nvPr>
        </p:nvSpPr>
        <p:spPr>
          <a:xfrm>
            <a:off x="1258570" y="889635"/>
            <a:ext cx="10019652" cy="5831840"/>
          </a:xfrm>
        </p:spPr>
        <p:txBody>
          <a:bodyPr>
            <a:normAutofit fontScale="90000"/>
          </a:bodyPr>
          <a:lstStyle/>
          <a:p>
            <a:pPr marL="1656080" indent="-1656080" algn="ctr"/>
            <a:r>
              <a:rPr lang="fi-FI" dirty="0"/>
              <a:t>Muutosneuvottelujen toimenpideohjelman luonnos 2026 – 2030</a:t>
            </a:r>
            <a:br>
              <a:rPr lang="fi-FI" dirty="0"/>
            </a:br>
            <a:br>
              <a:rPr lang="fi-FI" dirty="0"/>
            </a:br>
            <a:r>
              <a:rPr lang="fi-FI" dirty="0"/>
              <a:t>menossa kunnanhallitukseen hyväksyttäväksi 12.10.2026</a:t>
            </a:r>
          </a:p>
        </p:txBody>
      </p:sp>
      <p:sp>
        <p:nvSpPr>
          <p:cNvPr id="4" name="Slide Number Placeholder 3">
            <a:extLst>
              <a:ext uri="{FF2B5EF4-FFF2-40B4-BE49-F238E27FC236}">
                <a16:creationId xmlns:a16="http://schemas.microsoft.com/office/drawing/2014/main" id="{369F91CE-DD3D-9A8C-6AC7-2866AB7C3AD6}"/>
              </a:ext>
            </a:extLst>
          </p:cNvPr>
          <p:cNvSpPr>
            <a:spLocks noGrp="1"/>
          </p:cNvSpPr>
          <p:nvPr>
            <p:ph type="sldNum" sz="quarter" idx="10"/>
          </p:nvPr>
        </p:nvSpPr>
        <p:spPr/>
        <p:txBody>
          <a:bodyPr/>
          <a:lstStyle/>
          <a:p>
            <a:fld id="{C5FB1059-60CE-CC4A-BAC5-DF1877C21BDD}" type="slidenum">
              <a:rPr lang="fi-FI" smtClean="0"/>
              <a:t>1</a:t>
            </a:fld>
            <a:endParaRPr lang="fi-FI" dirty="0"/>
          </a:p>
        </p:txBody>
      </p:sp>
    </p:spTree>
    <p:extLst>
      <p:ext uri="{BB962C8B-B14F-4D97-AF65-F5344CB8AC3E}">
        <p14:creationId xmlns:p14="http://schemas.microsoft.com/office/powerpoint/2010/main" val="2096246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DF01DBED-39E7-6C60-3751-1A1FEF9B8C06}"/>
              </a:ext>
            </a:extLst>
          </p:cNvPr>
          <p:cNvSpPr>
            <a:spLocks noGrp="1"/>
          </p:cNvSpPr>
          <p:nvPr>
            <p:ph type="body" idx="1"/>
          </p:nvPr>
        </p:nvSpPr>
        <p:spPr/>
        <p:txBody>
          <a:bodyPr>
            <a:normAutofit/>
          </a:bodyPr>
          <a:lstStyle/>
          <a:p>
            <a:r>
              <a:rPr lang="fi-FI" b="1" dirty="0">
                <a:solidFill>
                  <a:srgbClr val="000000"/>
                </a:solidFill>
                <a:latin typeface="calibri" panose="020F0502020204030204" pitchFamily="34" charset="0"/>
              </a:rPr>
              <a:t>Tarkastuslautakunta</a:t>
            </a:r>
          </a:p>
          <a:p>
            <a:r>
              <a:rPr lang="fi-FI" dirty="0">
                <a:solidFill>
                  <a:srgbClr val="000000"/>
                </a:solidFill>
                <a:latin typeface="calibri" panose="020F0502020204030204" pitchFamily="34" charset="0"/>
              </a:rPr>
              <a:t>Talouden raportointi 1-8/2026</a:t>
            </a:r>
          </a:p>
        </p:txBody>
      </p:sp>
      <p:sp>
        <p:nvSpPr>
          <p:cNvPr id="5" name="Tekstiruutu 4">
            <a:extLst>
              <a:ext uri="{FF2B5EF4-FFF2-40B4-BE49-F238E27FC236}">
                <a16:creationId xmlns:a16="http://schemas.microsoft.com/office/drawing/2014/main" id="{2CCF05F8-DAD9-CCC3-441D-0D91131A76DF}"/>
              </a:ext>
            </a:extLst>
          </p:cNvPr>
          <p:cNvSpPr txBox="1"/>
          <p:nvPr/>
        </p:nvSpPr>
        <p:spPr>
          <a:xfrm>
            <a:off x="831850" y="1716080"/>
            <a:ext cx="9243236" cy="4401205"/>
          </a:xfrm>
          <a:prstGeom prst="rect">
            <a:avLst/>
          </a:prstGeom>
          <a:noFill/>
        </p:spPr>
        <p:txBody>
          <a:bodyPr wrap="none" rtlCol="0">
            <a:spAutoFit/>
          </a:bodyPr>
          <a:lstStyle/>
          <a:p>
            <a:pPr algn="l"/>
            <a:endParaRPr lang="fi-FI" sz="2000" dirty="0"/>
          </a:p>
          <a:p>
            <a:pPr algn="l"/>
            <a:endParaRPr lang="fi-FI" sz="2000" dirty="0">
              <a:solidFill>
                <a:srgbClr val="000000"/>
              </a:solidFill>
            </a:endParaRPr>
          </a:p>
          <a:p>
            <a:pPr algn="l"/>
            <a:r>
              <a:rPr lang="fi-FI" sz="2000" dirty="0">
                <a:solidFill>
                  <a:srgbClr val="000000"/>
                </a:solidFill>
              </a:rPr>
              <a:t>			TP2025		TA2026	          1-8/2025	           1-8/2026</a:t>
            </a:r>
          </a:p>
          <a:p>
            <a:pPr algn="l"/>
            <a:r>
              <a:rPr lang="fi-FI" sz="2000" b="1" dirty="0">
                <a:solidFill>
                  <a:srgbClr val="000000"/>
                </a:solidFill>
              </a:rPr>
              <a:t>Toimintatuotot		3 487		2 775	              2082	             1 928</a:t>
            </a:r>
          </a:p>
          <a:p>
            <a:pPr algn="l"/>
            <a:r>
              <a:rPr lang="fi-FI" sz="2000" dirty="0">
                <a:solidFill>
                  <a:srgbClr val="000000"/>
                </a:solidFill>
              </a:rPr>
              <a:t> - myyntituotot		1 497		1 573		705		691</a:t>
            </a:r>
          </a:p>
          <a:p>
            <a:pPr algn="l"/>
            <a:r>
              <a:rPr lang="fi-FI" sz="2000" dirty="0">
                <a:solidFill>
                  <a:srgbClr val="000000"/>
                </a:solidFill>
              </a:rPr>
              <a:t> - maksutuotot		   221		   246		114		103</a:t>
            </a:r>
          </a:p>
          <a:p>
            <a:pPr algn="l"/>
            <a:r>
              <a:rPr lang="fi-FI" sz="2000" dirty="0">
                <a:solidFill>
                  <a:srgbClr val="000000"/>
                </a:solidFill>
              </a:rPr>
              <a:t> - tuet ja avustukset	   345		   273		345		289</a:t>
            </a:r>
          </a:p>
          <a:p>
            <a:pPr algn="l"/>
            <a:r>
              <a:rPr lang="fi-FI" sz="2000" dirty="0">
                <a:solidFill>
                  <a:srgbClr val="000000"/>
                </a:solidFill>
              </a:rPr>
              <a:t> - vuokratuotot		1 373		   658		897		811</a:t>
            </a:r>
          </a:p>
          <a:p>
            <a:pPr algn="l"/>
            <a:r>
              <a:rPr lang="fi-FI" sz="2000" dirty="0">
                <a:solidFill>
                  <a:srgbClr val="000000"/>
                </a:solidFill>
              </a:rPr>
              <a:t> - muut toimintatuotot	     51		     25		  21		  34</a:t>
            </a:r>
          </a:p>
          <a:p>
            <a:pPr algn="l"/>
            <a:endParaRPr lang="fi-FI" sz="2000" dirty="0">
              <a:solidFill>
                <a:srgbClr val="000000"/>
              </a:solidFill>
            </a:endParaRPr>
          </a:p>
          <a:p>
            <a:pPr algn="l"/>
            <a:endParaRPr lang="fi-FI" sz="2000" dirty="0">
              <a:solidFill>
                <a:srgbClr val="000000"/>
              </a:solidFill>
            </a:endParaRPr>
          </a:p>
          <a:p>
            <a:pPr algn="l"/>
            <a:endParaRPr lang="fi-FI" sz="2000" dirty="0">
              <a:solidFill>
                <a:srgbClr val="000000"/>
              </a:solidFill>
            </a:endParaRPr>
          </a:p>
          <a:p>
            <a:pPr algn="l"/>
            <a:endParaRPr lang="fi-FI" sz="2000" dirty="0">
              <a:solidFill>
                <a:srgbClr val="333333"/>
              </a:solidFill>
            </a:endParaRPr>
          </a:p>
          <a:p>
            <a:pPr algn="l"/>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2110055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5A35A-BC62-F2B2-7F70-FF5438BC72A8}"/>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52CA29FA-60A7-BB49-F8E2-652CD0014DF6}"/>
              </a:ext>
            </a:extLst>
          </p:cNvPr>
          <p:cNvSpPr>
            <a:spLocks noGrp="1"/>
          </p:cNvSpPr>
          <p:nvPr>
            <p:ph type="body" idx="1"/>
          </p:nvPr>
        </p:nvSpPr>
        <p:spPr/>
        <p:txBody>
          <a:bodyPr>
            <a:normAutofit/>
          </a:bodyPr>
          <a:lstStyle/>
          <a:p>
            <a:r>
              <a:rPr lang="fi-FI" b="1" dirty="0">
                <a:solidFill>
                  <a:srgbClr val="000000"/>
                </a:solidFill>
                <a:latin typeface="calibri" panose="020F0502020204030204" pitchFamily="34" charset="0"/>
              </a:rPr>
              <a:t>Tarkastuslautakunta</a:t>
            </a:r>
          </a:p>
          <a:p>
            <a:r>
              <a:rPr lang="fi-FI" dirty="0">
                <a:solidFill>
                  <a:srgbClr val="000000"/>
                </a:solidFill>
                <a:latin typeface="calibri" panose="020F0502020204030204" pitchFamily="34" charset="0"/>
              </a:rPr>
              <a:t>Talouden raportointi 1-8/2026</a:t>
            </a:r>
          </a:p>
        </p:txBody>
      </p:sp>
      <p:sp>
        <p:nvSpPr>
          <p:cNvPr id="5" name="Tekstiruutu 4">
            <a:extLst>
              <a:ext uri="{FF2B5EF4-FFF2-40B4-BE49-F238E27FC236}">
                <a16:creationId xmlns:a16="http://schemas.microsoft.com/office/drawing/2014/main" id="{E908AD00-3BD8-8F30-F408-073D555A04BC}"/>
              </a:ext>
            </a:extLst>
          </p:cNvPr>
          <p:cNvSpPr txBox="1"/>
          <p:nvPr/>
        </p:nvSpPr>
        <p:spPr>
          <a:xfrm>
            <a:off x="831850" y="1716080"/>
            <a:ext cx="9373079" cy="4708981"/>
          </a:xfrm>
          <a:prstGeom prst="rect">
            <a:avLst/>
          </a:prstGeom>
          <a:noFill/>
        </p:spPr>
        <p:txBody>
          <a:bodyPr wrap="none" rtlCol="0">
            <a:spAutoFit/>
          </a:bodyPr>
          <a:lstStyle/>
          <a:p>
            <a:pPr algn="l"/>
            <a:endParaRPr lang="fi-FI" sz="2000" dirty="0"/>
          </a:p>
          <a:p>
            <a:pPr algn="l"/>
            <a:r>
              <a:rPr lang="fi-FI" sz="2000" dirty="0">
                <a:solidFill>
                  <a:srgbClr val="000000"/>
                </a:solidFill>
              </a:rPr>
              <a:t>			TP2025		TA2026	              1-8/2025	              1-8/2026</a:t>
            </a:r>
          </a:p>
          <a:p>
            <a:pPr algn="l"/>
            <a:r>
              <a:rPr lang="fi-FI" sz="2000" b="1" dirty="0">
                <a:solidFill>
                  <a:srgbClr val="000000"/>
                </a:solidFill>
              </a:rPr>
              <a:t>Toimintakulut		12 362		11 783		7 578		8 128</a:t>
            </a:r>
          </a:p>
          <a:p>
            <a:pPr algn="l"/>
            <a:r>
              <a:rPr lang="fi-FI" sz="2000" dirty="0">
                <a:solidFill>
                  <a:srgbClr val="000000"/>
                </a:solidFill>
              </a:rPr>
              <a:t> - palkat ja palkkiot	  5 790		  5 757	 	3 873 		3 939</a:t>
            </a:r>
          </a:p>
          <a:p>
            <a:pPr algn="l"/>
            <a:r>
              <a:rPr lang="fi-FI" sz="2000" dirty="0">
                <a:solidFill>
                  <a:srgbClr val="000000"/>
                </a:solidFill>
              </a:rPr>
              <a:t> - henkilöstösivukulut	  1 272		  1 318		   844		   882</a:t>
            </a:r>
          </a:p>
          <a:p>
            <a:pPr algn="l"/>
            <a:r>
              <a:rPr lang="fi-FI" sz="2000" dirty="0">
                <a:solidFill>
                  <a:srgbClr val="000000"/>
                </a:solidFill>
              </a:rPr>
              <a:t> - henkilöstökorvaukset            -69				   - 47		   - 61 </a:t>
            </a:r>
          </a:p>
          <a:p>
            <a:pPr algn="l"/>
            <a:r>
              <a:rPr lang="fi-FI" sz="2000" dirty="0">
                <a:solidFill>
                  <a:srgbClr val="000000"/>
                </a:solidFill>
              </a:rPr>
              <a:t> - palvelujen ostot	  3 058		  2 642		2 036		1 959</a:t>
            </a:r>
          </a:p>
          <a:p>
            <a:pPr algn="l"/>
            <a:r>
              <a:rPr lang="fi-FI" sz="2000" dirty="0">
                <a:solidFill>
                  <a:srgbClr val="000000"/>
                </a:solidFill>
              </a:rPr>
              <a:t> - aineet, tarvikkeet ja</a:t>
            </a:r>
          </a:p>
          <a:p>
            <a:pPr algn="l"/>
            <a:r>
              <a:rPr lang="fi-FI" sz="2000" dirty="0">
                <a:solidFill>
                  <a:srgbClr val="000000"/>
                </a:solidFill>
              </a:rPr>
              <a:t>    tavarat		  1 685		  1 538		1 060		1 045</a:t>
            </a:r>
          </a:p>
          <a:p>
            <a:pPr algn="l"/>
            <a:r>
              <a:rPr lang="fi-FI" sz="2000" dirty="0">
                <a:solidFill>
                  <a:srgbClr val="000000"/>
                </a:solidFill>
              </a:rPr>
              <a:t> - avustukset		     481		     436		   269		   270</a:t>
            </a:r>
          </a:p>
          <a:p>
            <a:pPr algn="l"/>
            <a:r>
              <a:rPr lang="fi-FI" sz="2000" dirty="0">
                <a:solidFill>
                  <a:srgbClr val="000000"/>
                </a:solidFill>
              </a:rPr>
              <a:t> - muut toimintakulut	     145		       92		 - 457		     94</a:t>
            </a:r>
          </a:p>
          <a:p>
            <a:pPr algn="l"/>
            <a:endParaRPr lang="fi-FI" sz="2000" dirty="0">
              <a:solidFill>
                <a:srgbClr val="000000"/>
              </a:solidFill>
            </a:endParaRPr>
          </a:p>
          <a:p>
            <a:pPr algn="l"/>
            <a:r>
              <a:rPr lang="fi-FI" sz="2000" b="1" dirty="0">
                <a:solidFill>
                  <a:srgbClr val="000000"/>
                </a:solidFill>
              </a:rPr>
              <a:t>Toimintakate		-8 875		-9 008	              -5 496	               -6 200</a:t>
            </a:r>
          </a:p>
          <a:p>
            <a:pPr algn="l"/>
            <a:endParaRPr lang="fi-FI" sz="2000" dirty="0">
              <a:solidFill>
                <a:srgbClr val="333333"/>
              </a:solidFill>
            </a:endParaRPr>
          </a:p>
          <a:p>
            <a:pPr algn="l"/>
            <a:endParaRPr lang="fi-FI" sz="2000" b="0" i="0" dirty="0">
              <a:solidFill>
                <a:srgbClr val="333333"/>
              </a:solidFill>
              <a:effectLst/>
            </a:endParaRPr>
          </a:p>
        </p:txBody>
      </p:sp>
    </p:spTree>
    <p:extLst>
      <p:ext uri="{BB962C8B-B14F-4D97-AF65-F5344CB8AC3E}">
        <p14:creationId xmlns:p14="http://schemas.microsoft.com/office/powerpoint/2010/main" val="1217533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7DF38-0F45-591E-14E3-122F3EAB8E99}"/>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64A082E5-6849-AB03-59D2-52A51663E6F8}"/>
              </a:ext>
            </a:extLst>
          </p:cNvPr>
          <p:cNvSpPr>
            <a:spLocks noGrp="1"/>
          </p:cNvSpPr>
          <p:nvPr>
            <p:ph type="body" idx="1"/>
          </p:nvPr>
        </p:nvSpPr>
        <p:spPr/>
        <p:txBody>
          <a:bodyPr>
            <a:normAutofit/>
          </a:bodyPr>
          <a:lstStyle/>
          <a:p>
            <a:r>
              <a:rPr lang="fi-FI" b="1" dirty="0">
                <a:solidFill>
                  <a:srgbClr val="000000"/>
                </a:solidFill>
                <a:latin typeface="calibri" panose="020F0502020204030204" pitchFamily="34" charset="0"/>
              </a:rPr>
              <a:t>Tarkastuslautakunta</a:t>
            </a:r>
          </a:p>
          <a:p>
            <a:r>
              <a:rPr lang="fi-FI" dirty="0">
                <a:solidFill>
                  <a:srgbClr val="000000"/>
                </a:solidFill>
                <a:latin typeface="calibri" panose="020F0502020204030204" pitchFamily="34" charset="0"/>
              </a:rPr>
              <a:t>Talouden raportointi 1-8/2026</a:t>
            </a:r>
          </a:p>
        </p:txBody>
      </p:sp>
      <p:sp>
        <p:nvSpPr>
          <p:cNvPr id="5" name="Tekstiruutu 4">
            <a:extLst>
              <a:ext uri="{FF2B5EF4-FFF2-40B4-BE49-F238E27FC236}">
                <a16:creationId xmlns:a16="http://schemas.microsoft.com/office/drawing/2014/main" id="{B37588C2-9AB9-AEEB-E92C-70791718941C}"/>
              </a:ext>
            </a:extLst>
          </p:cNvPr>
          <p:cNvSpPr txBox="1"/>
          <p:nvPr/>
        </p:nvSpPr>
        <p:spPr>
          <a:xfrm>
            <a:off x="831850" y="1716080"/>
            <a:ext cx="9417963" cy="5632311"/>
          </a:xfrm>
          <a:prstGeom prst="rect">
            <a:avLst/>
          </a:prstGeom>
          <a:noFill/>
        </p:spPr>
        <p:txBody>
          <a:bodyPr wrap="none" rtlCol="0">
            <a:spAutoFit/>
          </a:bodyPr>
          <a:lstStyle/>
          <a:p>
            <a:pPr algn="l"/>
            <a:endParaRPr lang="fi-FI" sz="2000" dirty="0"/>
          </a:p>
          <a:p>
            <a:pPr algn="l"/>
            <a:r>
              <a:rPr lang="fi-FI" sz="2000" dirty="0">
                <a:solidFill>
                  <a:srgbClr val="000000"/>
                </a:solidFill>
              </a:rPr>
              <a:t>			TP2025		TA2026	              1-8/2025	              1-8/2026</a:t>
            </a:r>
          </a:p>
          <a:p>
            <a:pPr algn="l"/>
            <a:r>
              <a:rPr lang="fi-FI" sz="2000" b="1" dirty="0">
                <a:solidFill>
                  <a:srgbClr val="000000"/>
                </a:solidFill>
              </a:rPr>
              <a:t>Verotulot		7 878		8 397		5 309		4 784</a:t>
            </a:r>
          </a:p>
          <a:p>
            <a:pPr algn="l"/>
            <a:r>
              <a:rPr lang="fi-FI" sz="2000" dirty="0">
                <a:solidFill>
                  <a:srgbClr val="000000"/>
                </a:solidFill>
              </a:rPr>
              <a:t> - kunnan tulovero	4 557		5 059		3 221		3 380</a:t>
            </a:r>
          </a:p>
          <a:p>
            <a:pPr algn="l"/>
            <a:r>
              <a:rPr lang="fi-FI" sz="2000" dirty="0">
                <a:solidFill>
                  <a:srgbClr val="000000"/>
                </a:solidFill>
              </a:rPr>
              <a:t> - kiinteistövero		1 432		1 409		   719		   664	</a:t>
            </a:r>
          </a:p>
          <a:p>
            <a:pPr algn="l"/>
            <a:r>
              <a:rPr lang="fi-FI" sz="2000" dirty="0">
                <a:solidFill>
                  <a:srgbClr val="000000"/>
                </a:solidFill>
              </a:rPr>
              <a:t> - osuus yhteisöveron </a:t>
            </a:r>
          </a:p>
          <a:p>
            <a:pPr algn="l"/>
            <a:r>
              <a:rPr lang="fi-FI" sz="2000" dirty="0">
                <a:solidFill>
                  <a:srgbClr val="000000"/>
                </a:solidFill>
              </a:rPr>
              <a:t>    tuotosta		1 889		1 929		1 369		   740</a:t>
            </a:r>
          </a:p>
          <a:p>
            <a:pPr algn="l"/>
            <a:endParaRPr lang="fi-FI" sz="2000" dirty="0">
              <a:solidFill>
                <a:srgbClr val="000000"/>
              </a:solidFill>
            </a:endParaRPr>
          </a:p>
          <a:p>
            <a:pPr algn="l"/>
            <a:r>
              <a:rPr lang="fi-FI" sz="2000" b="1" dirty="0">
                <a:solidFill>
                  <a:srgbClr val="000000"/>
                </a:solidFill>
              </a:rPr>
              <a:t>Valtionosuudet		2 283		1 695		1 467		1 158</a:t>
            </a:r>
          </a:p>
          <a:p>
            <a:pPr algn="l"/>
            <a:r>
              <a:rPr lang="fi-FI" sz="2000" dirty="0">
                <a:solidFill>
                  <a:srgbClr val="000000"/>
                </a:solidFill>
              </a:rPr>
              <a:t>Rahoitustuotot ja –kulut	        4		    -41		     21		    -11     </a:t>
            </a:r>
          </a:p>
          <a:p>
            <a:pPr algn="l"/>
            <a:endParaRPr lang="fi-FI" sz="2000" dirty="0">
              <a:solidFill>
                <a:srgbClr val="000000"/>
              </a:solidFill>
            </a:endParaRPr>
          </a:p>
          <a:p>
            <a:pPr algn="l"/>
            <a:r>
              <a:rPr lang="fi-FI" sz="2000" b="1" dirty="0">
                <a:solidFill>
                  <a:srgbClr val="000000"/>
                </a:solidFill>
              </a:rPr>
              <a:t>Vuosikate		1 290		1 076		1 301		  -269</a:t>
            </a:r>
          </a:p>
          <a:p>
            <a:pPr algn="l"/>
            <a:r>
              <a:rPr lang="fi-FI" sz="2000" dirty="0">
                <a:solidFill>
                  <a:srgbClr val="000000"/>
                </a:solidFill>
              </a:rPr>
              <a:t>Poistot			1 578		1 391		1 046		1 027</a:t>
            </a:r>
          </a:p>
          <a:p>
            <a:pPr algn="l"/>
            <a:r>
              <a:rPr lang="fi-FI" sz="2000" dirty="0">
                <a:solidFill>
                  <a:srgbClr val="000000"/>
                </a:solidFill>
              </a:rPr>
              <a:t>Satunnaiset erät						 -494		  </a:t>
            </a:r>
          </a:p>
          <a:p>
            <a:pPr algn="l"/>
            <a:endParaRPr lang="fi-FI" sz="2000" dirty="0">
              <a:solidFill>
                <a:srgbClr val="000000"/>
              </a:solidFill>
            </a:endParaRPr>
          </a:p>
          <a:p>
            <a:pPr algn="l"/>
            <a:r>
              <a:rPr lang="fi-FI" sz="2000" b="1" dirty="0">
                <a:solidFill>
                  <a:srgbClr val="000000"/>
                </a:solidFill>
              </a:rPr>
              <a:t>Tilikauden tulos		  -782	                  -315		 -239	              -1 296 </a:t>
            </a:r>
          </a:p>
          <a:p>
            <a:pPr algn="l"/>
            <a:endParaRPr lang="fi-FI" sz="2000" dirty="0">
              <a:solidFill>
                <a:srgbClr val="333333"/>
              </a:solidFill>
            </a:endParaRPr>
          </a:p>
          <a:p>
            <a:pPr algn="l"/>
            <a:endParaRPr lang="fi-FI" sz="2000" b="0" i="0" dirty="0">
              <a:solidFill>
                <a:srgbClr val="333333"/>
              </a:solidFill>
              <a:effectLst/>
            </a:endParaRPr>
          </a:p>
        </p:txBody>
      </p:sp>
    </p:spTree>
    <p:extLst>
      <p:ext uri="{BB962C8B-B14F-4D97-AF65-F5344CB8AC3E}">
        <p14:creationId xmlns:p14="http://schemas.microsoft.com/office/powerpoint/2010/main" val="180075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CD4AB-F233-B057-410C-E23A59904C54}"/>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7657E2C8-B315-5C55-ADFB-F1A951DBBD81}"/>
              </a:ext>
            </a:extLst>
          </p:cNvPr>
          <p:cNvSpPr>
            <a:spLocks noGrp="1"/>
          </p:cNvSpPr>
          <p:nvPr>
            <p:ph type="body" idx="1"/>
          </p:nvPr>
        </p:nvSpPr>
        <p:spPr/>
        <p:txBody>
          <a:bodyPr>
            <a:normAutofit/>
          </a:bodyPr>
          <a:lstStyle/>
          <a:p>
            <a:r>
              <a:rPr lang="fi-FI" dirty="0"/>
              <a:t>Verotuloennuste 2026</a:t>
            </a:r>
          </a:p>
        </p:txBody>
      </p:sp>
      <p:sp>
        <p:nvSpPr>
          <p:cNvPr id="5" name="Tekstiruutu 4">
            <a:extLst>
              <a:ext uri="{FF2B5EF4-FFF2-40B4-BE49-F238E27FC236}">
                <a16:creationId xmlns:a16="http://schemas.microsoft.com/office/drawing/2014/main" id="{EBC4426F-6314-E163-53D7-F0BDA7986100}"/>
              </a:ext>
            </a:extLst>
          </p:cNvPr>
          <p:cNvSpPr txBox="1"/>
          <p:nvPr/>
        </p:nvSpPr>
        <p:spPr>
          <a:xfrm>
            <a:off x="844550" y="1441938"/>
            <a:ext cx="10589887" cy="2862322"/>
          </a:xfrm>
          <a:prstGeom prst="rect">
            <a:avLst/>
          </a:prstGeom>
          <a:noFill/>
        </p:spPr>
        <p:txBody>
          <a:bodyPr wrap="none" rtlCol="0">
            <a:spAutoFit/>
          </a:bodyPr>
          <a:lstStyle/>
          <a:p>
            <a:r>
              <a:rPr lang="fi-FI" dirty="0"/>
              <a:t> </a:t>
            </a:r>
          </a:p>
          <a:p>
            <a:endParaRPr lang="fi-FI" dirty="0"/>
          </a:p>
          <a:p>
            <a:pPr fontAlgn="base"/>
            <a:endParaRPr lang="fi-FI" dirty="0"/>
          </a:p>
          <a:p>
            <a:pPr fontAlgn="base"/>
            <a:r>
              <a:rPr lang="fi-FI" dirty="0"/>
              <a:t>Talousarviossa on kirjattuna verotuloja 8 397 000 euroa</a:t>
            </a:r>
          </a:p>
          <a:p>
            <a:pPr fontAlgn="base"/>
            <a:endParaRPr lang="fi-FI" dirty="0"/>
          </a:p>
          <a:p>
            <a:pPr fontAlgn="base"/>
            <a:r>
              <a:rPr lang="fi-FI" dirty="0"/>
              <a:t>Verotulojen tammikuun ennuste oli  7 236 000 euroa, toukokuussa 7 229 000 euroa, elokuun 28. päivän tiedon </a:t>
            </a:r>
          </a:p>
          <a:p>
            <a:pPr fontAlgn="base"/>
            <a:r>
              <a:rPr lang="fi-FI" dirty="0"/>
              <a:t>mukaan 7 215 000 euroa, syyskuun 22. päivän tiedon mukaan 7 220 000 euroa.</a:t>
            </a:r>
          </a:p>
          <a:p>
            <a:pPr fontAlgn="base"/>
            <a:r>
              <a:rPr lang="fi-FI" dirty="0"/>
              <a:t> </a:t>
            </a:r>
            <a:r>
              <a:rPr lang="fi-FI" dirty="0">
                <a:sym typeface="Wingdings" panose="05000000000000000000" pitchFamily="2" charset="2"/>
              </a:rPr>
              <a:t> erotus on talousarvioon nähden </a:t>
            </a:r>
            <a:r>
              <a:rPr lang="fi-FI" b="1" dirty="0">
                <a:sym typeface="Wingdings" panose="05000000000000000000" pitchFamily="2" charset="2"/>
              </a:rPr>
              <a:t>1 177 000 euroa</a:t>
            </a:r>
          </a:p>
          <a:p>
            <a:pPr fontAlgn="base"/>
            <a:r>
              <a:rPr lang="fi-FI" b="1" dirty="0">
                <a:sym typeface="Wingdings" panose="05000000000000000000" pitchFamily="2" charset="2"/>
              </a:rPr>
              <a:t>  aiemmin tehty talouden tasapainotusohjelma ei riitä!</a:t>
            </a:r>
            <a:br>
              <a:rPr lang="fi-FI" dirty="0"/>
            </a:br>
            <a:endParaRPr lang="fi-FI" dirty="0"/>
          </a:p>
        </p:txBody>
      </p:sp>
    </p:spTree>
    <p:extLst>
      <p:ext uri="{BB962C8B-B14F-4D97-AF65-F5344CB8AC3E}">
        <p14:creationId xmlns:p14="http://schemas.microsoft.com/office/powerpoint/2010/main" val="2867329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29C2F-00FF-E86C-EA00-568E866B2349}"/>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EB5CA6B1-E925-5EBD-9C2C-0132D1F42640}"/>
              </a:ext>
            </a:extLst>
          </p:cNvPr>
          <p:cNvSpPr>
            <a:spLocks noGrp="1"/>
          </p:cNvSpPr>
          <p:nvPr>
            <p:ph type="body" idx="1"/>
          </p:nvPr>
        </p:nvSpPr>
        <p:spPr/>
        <p:txBody>
          <a:bodyPr>
            <a:normAutofit/>
          </a:bodyPr>
          <a:lstStyle/>
          <a:p>
            <a:r>
              <a:rPr lang="fi-FI" dirty="0">
                <a:solidFill>
                  <a:srgbClr val="000000"/>
                </a:solidFill>
                <a:latin typeface="calibri" panose="020F0502020204030204" pitchFamily="34" charset="0"/>
              </a:rPr>
              <a:t>Talouden raportointi, lainamäärä</a:t>
            </a:r>
          </a:p>
        </p:txBody>
      </p:sp>
      <p:sp>
        <p:nvSpPr>
          <p:cNvPr id="5" name="Tekstiruutu 4">
            <a:extLst>
              <a:ext uri="{FF2B5EF4-FFF2-40B4-BE49-F238E27FC236}">
                <a16:creationId xmlns:a16="http://schemas.microsoft.com/office/drawing/2014/main" id="{CF0353B1-C513-9CF8-A152-40FE2D55307B}"/>
              </a:ext>
            </a:extLst>
          </p:cNvPr>
          <p:cNvSpPr txBox="1"/>
          <p:nvPr/>
        </p:nvSpPr>
        <p:spPr>
          <a:xfrm>
            <a:off x="831850" y="1716080"/>
            <a:ext cx="4036682" cy="3785652"/>
          </a:xfrm>
          <a:prstGeom prst="rect">
            <a:avLst/>
          </a:prstGeom>
          <a:noFill/>
        </p:spPr>
        <p:txBody>
          <a:bodyPr wrap="none" rtlCol="0">
            <a:spAutoFit/>
          </a:bodyPr>
          <a:lstStyle/>
          <a:p>
            <a:pPr algn="l"/>
            <a:endParaRPr lang="fi-FI" sz="2000" dirty="0"/>
          </a:p>
          <a:p>
            <a:pPr algn="l"/>
            <a:r>
              <a:rPr lang="fi-FI" sz="2000" b="1" dirty="0"/>
              <a:t>Lainamäärä </a:t>
            </a:r>
          </a:p>
          <a:p>
            <a:pPr algn="l"/>
            <a:r>
              <a:rPr lang="fi-FI" sz="2000" dirty="0"/>
              <a:t>31.12.2020 		3 149 449 </a:t>
            </a:r>
          </a:p>
          <a:p>
            <a:pPr algn="l"/>
            <a:r>
              <a:rPr lang="fi-FI" sz="2000" dirty="0"/>
              <a:t>31.12.2021 		2 806 065 </a:t>
            </a:r>
          </a:p>
          <a:p>
            <a:pPr algn="l"/>
            <a:r>
              <a:rPr lang="fi-FI" sz="2000" dirty="0"/>
              <a:t>31.12.2022 		2 525 181 </a:t>
            </a:r>
          </a:p>
          <a:p>
            <a:pPr algn="l"/>
            <a:r>
              <a:rPr lang="fi-FI" sz="2000" dirty="0"/>
              <a:t>31.12.2023 		3 241 307 </a:t>
            </a:r>
          </a:p>
          <a:p>
            <a:pPr algn="l"/>
            <a:r>
              <a:rPr lang="fi-FI" sz="2000" dirty="0"/>
              <a:t>31.12.2024 		4 102 433 </a:t>
            </a:r>
          </a:p>
          <a:p>
            <a:r>
              <a:rPr lang="fi-FI" sz="2000" dirty="0"/>
              <a:t>31.12.2025 		4 027 309</a:t>
            </a:r>
          </a:p>
          <a:p>
            <a:pPr algn="l"/>
            <a:r>
              <a:rPr lang="fi-FI" sz="2000" b="1" dirty="0"/>
              <a:t>31.8.2026		4 476 030</a:t>
            </a:r>
          </a:p>
          <a:p>
            <a:pPr algn="l"/>
            <a:endParaRPr lang="fi-FI" sz="2000" dirty="0">
              <a:solidFill>
                <a:srgbClr val="000000"/>
              </a:solidFill>
              <a:latin typeface="Times New Roman" panose="02020603050405020304" pitchFamily="18" charset="0"/>
            </a:endParaRPr>
          </a:p>
          <a:p>
            <a:pPr algn="l"/>
            <a:endParaRPr lang="fi-FI" sz="2000" dirty="0">
              <a:solidFill>
                <a:srgbClr val="333333"/>
              </a:solidFill>
              <a:latin typeface="calibri" panose="020F0502020204030204" pitchFamily="34" charset="0"/>
            </a:endParaRPr>
          </a:p>
          <a:p>
            <a:pPr algn="l"/>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1943771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21DE1-1FB2-1EF0-D0AB-C8A6A85F9D2C}"/>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46F2DE4B-2B3A-5BEA-4763-68EA5569F48A}"/>
              </a:ext>
            </a:extLst>
          </p:cNvPr>
          <p:cNvSpPr>
            <a:spLocks noGrp="1"/>
          </p:cNvSpPr>
          <p:nvPr>
            <p:ph type="body" idx="1"/>
          </p:nvPr>
        </p:nvSpPr>
        <p:spPr/>
        <p:txBody>
          <a:bodyPr>
            <a:normAutofit/>
          </a:bodyPr>
          <a:lstStyle/>
          <a:p>
            <a:r>
              <a:rPr lang="fi-FI" dirty="0">
                <a:solidFill>
                  <a:srgbClr val="000000"/>
                </a:solidFill>
                <a:latin typeface="calibri" panose="020F0502020204030204" pitchFamily="34" charset="0"/>
              </a:rPr>
              <a:t>Talouden raportointi, kassavarat</a:t>
            </a:r>
          </a:p>
        </p:txBody>
      </p:sp>
      <p:sp>
        <p:nvSpPr>
          <p:cNvPr id="5" name="Tekstiruutu 4">
            <a:extLst>
              <a:ext uri="{FF2B5EF4-FFF2-40B4-BE49-F238E27FC236}">
                <a16:creationId xmlns:a16="http://schemas.microsoft.com/office/drawing/2014/main" id="{15938328-1340-B828-BE29-7C22213CA71E}"/>
              </a:ext>
            </a:extLst>
          </p:cNvPr>
          <p:cNvSpPr txBox="1"/>
          <p:nvPr/>
        </p:nvSpPr>
        <p:spPr>
          <a:xfrm>
            <a:off x="831850" y="1716080"/>
            <a:ext cx="4036682" cy="3170099"/>
          </a:xfrm>
          <a:prstGeom prst="rect">
            <a:avLst/>
          </a:prstGeom>
          <a:noFill/>
        </p:spPr>
        <p:txBody>
          <a:bodyPr wrap="none" rtlCol="0">
            <a:spAutoFit/>
          </a:bodyPr>
          <a:lstStyle/>
          <a:p>
            <a:pPr algn="l"/>
            <a:endParaRPr lang="fi-FI" sz="2000" dirty="0"/>
          </a:p>
          <a:p>
            <a:pPr algn="l"/>
            <a:r>
              <a:rPr lang="fi-FI" sz="2000" b="1" dirty="0"/>
              <a:t>Kassavarat </a:t>
            </a:r>
          </a:p>
          <a:p>
            <a:pPr algn="l"/>
            <a:r>
              <a:rPr lang="fi-FI" sz="2000" dirty="0"/>
              <a:t>31.12.2020 		2 350 057 </a:t>
            </a:r>
          </a:p>
          <a:p>
            <a:pPr algn="l"/>
            <a:r>
              <a:rPr lang="fi-FI" sz="2000" dirty="0"/>
              <a:t>31.12.2021 		4 120 582 </a:t>
            </a:r>
          </a:p>
          <a:p>
            <a:pPr algn="l"/>
            <a:r>
              <a:rPr lang="fi-FI" sz="2000" dirty="0"/>
              <a:t>31.12.2022 		2 926 284 </a:t>
            </a:r>
          </a:p>
          <a:p>
            <a:pPr algn="l"/>
            <a:r>
              <a:rPr lang="fi-FI" sz="2000" dirty="0"/>
              <a:t>31.12.2023		   997 573 </a:t>
            </a:r>
          </a:p>
          <a:p>
            <a:pPr algn="l"/>
            <a:r>
              <a:rPr lang="fi-FI" sz="2000" dirty="0"/>
              <a:t>31.12.2024 		1 392 804 </a:t>
            </a:r>
          </a:p>
          <a:p>
            <a:r>
              <a:rPr lang="fi-FI" sz="2000" dirty="0"/>
              <a:t>31.12.2025 		1 152 244</a:t>
            </a:r>
          </a:p>
          <a:p>
            <a:r>
              <a:rPr lang="fi-FI" sz="2000" b="1" dirty="0"/>
              <a:t>31.8.2026		   550 806</a:t>
            </a:r>
          </a:p>
          <a:p>
            <a:endParaRPr lang="fi-FI" sz="2000" b="1"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401135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15646-2449-B625-F198-ED87833DBED3}"/>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3A7F5B53-FD19-AE36-14EF-F219C2673F20}"/>
              </a:ext>
            </a:extLst>
          </p:cNvPr>
          <p:cNvSpPr>
            <a:spLocks noGrp="1"/>
          </p:cNvSpPr>
          <p:nvPr>
            <p:ph type="body" idx="1"/>
          </p:nvPr>
        </p:nvSpPr>
        <p:spPr/>
        <p:txBody>
          <a:bodyPr>
            <a:normAutofit/>
          </a:bodyPr>
          <a:lstStyle/>
          <a:p>
            <a:r>
              <a:rPr lang="fi-FI" sz="2400" b="0" i="0" dirty="0">
                <a:effectLst/>
                <a:latin typeface="Arial" panose="020B0604020202020204" pitchFamily="34" charset="0"/>
              </a:rPr>
              <a:t>Neuvottelujen perusteet ja tavoitteet</a:t>
            </a:r>
            <a:endParaRPr lang="fi-FI" sz="2400" b="1" i="0" dirty="0">
              <a:solidFill>
                <a:srgbClr val="000000"/>
              </a:solidFill>
              <a:effectLst/>
              <a:latin typeface="calibri" panose="020F0502020204030204" pitchFamily="34" charset="0"/>
            </a:endParaRPr>
          </a:p>
        </p:txBody>
      </p:sp>
      <p:sp>
        <p:nvSpPr>
          <p:cNvPr id="5" name="Tekstiruutu 4">
            <a:extLst>
              <a:ext uri="{FF2B5EF4-FFF2-40B4-BE49-F238E27FC236}">
                <a16:creationId xmlns:a16="http://schemas.microsoft.com/office/drawing/2014/main" id="{34A277EE-66F7-1D22-6BF9-5DDC3E4802A9}"/>
              </a:ext>
            </a:extLst>
          </p:cNvPr>
          <p:cNvSpPr txBox="1"/>
          <p:nvPr/>
        </p:nvSpPr>
        <p:spPr>
          <a:xfrm>
            <a:off x="831850" y="1716080"/>
            <a:ext cx="10960693" cy="3785652"/>
          </a:xfrm>
          <a:prstGeom prst="rect">
            <a:avLst/>
          </a:prstGeom>
          <a:noFill/>
        </p:spPr>
        <p:txBody>
          <a:bodyPr wrap="none" rtlCol="0">
            <a:spAutoFit/>
          </a:bodyPr>
          <a:lstStyle/>
          <a:p>
            <a:pPr algn="l"/>
            <a:endParaRPr lang="fi-FI" sz="2000" dirty="0"/>
          </a:p>
          <a:p>
            <a:pPr algn="l"/>
            <a:r>
              <a:rPr lang="fi-FI" sz="2000" dirty="0">
                <a:solidFill>
                  <a:srgbClr val="333333"/>
                </a:solidFill>
                <a:latin typeface="calibri" panose="020F0502020204030204" pitchFamily="34" charset="0"/>
              </a:rPr>
              <a:t>Perusteet käsiteltiin edellisissä dioissa yksityiskohtaisemmin.</a:t>
            </a:r>
          </a:p>
          <a:p>
            <a:pPr algn="l"/>
            <a:endParaRPr lang="fi-FI" sz="2000" dirty="0">
              <a:solidFill>
                <a:srgbClr val="333333"/>
              </a:solidFill>
              <a:latin typeface="calibri" panose="020F0502020204030204" pitchFamily="34" charset="0"/>
            </a:endParaRPr>
          </a:p>
          <a:p>
            <a:pPr algn="l"/>
            <a:r>
              <a:rPr lang="fi-FI" sz="2000" b="0" i="0" dirty="0">
                <a:solidFill>
                  <a:srgbClr val="333333"/>
                </a:solidFill>
                <a:effectLst/>
                <a:latin typeface="calibri" panose="020F0502020204030204" pitchFamily="34" charset="0"/>
              </a:rPr>
              <a:t>Keskeisimmät haasteet kunnan taloudessa ovat verotulot, erityisesti yhteisöverotulot, valtionosuudet ja</a:t>
            </a:r>
          </a:p>
          <a:p>
            <a:r>
              <a:rPr lang="fi-FI" sz="2000" dirty="0">
                <a:solidFill>
                  <a:srgbClr val="333333"/>
                </a:solidFill>
                <a:latin typeface="calibri" panose="020F0502020204030204" pitchFamily="34" charset="0"/>
              </a:rPr>
              <a:t>työllisyyden hoitamisen kustannukset. Talouden tasapainotusohjelma tehdään muutosneuvottelujen </a:t>
            </a:r>
          </a:p>
          <a:p>
            <a:r>
              <a:rPr lang="fi-FI" sz="2000" dirty="0">
                <a:solidFill>
                  <a:srgbClr val="333333"/>
                </a:solidFill>
                <a:latin typeface="calibri" panose="020F0502020204030204" pitchFamily="34" charset="0"/>
              </a:rPr>
              <a:t>perusteella vuosiksi 2026-2029. </a:t>
            </a:r>
            <a:r>
              <a:rPr lang="fi-FI" sz="2000" b="0" i="0" dirty="0">
                <a:solidFill>
                  <a:srgbClr val="333333"/>
                </a:solidFill>
                <a:effectLst/>
                <a:latin typeface="calibri" panose="020F0502020204030204" pitchFamily="34" charset="0"/>
              </a:rPr>
              <a:t>Tämän toteuttaminen edellyttää tarkkaa suunnitelmaa ja sitoutumista </a:t>
            </a:r>
          </a:p>
          <a:p>
            <a:pPr algn="l"/>
            <a:r>
              <a:rPr lang="fi-FI" sz="2000" b="0" i="0" dirty="0">
                <a:solidFill>
                  <a:srgbClr val="333333"/>
                </a:solidFill>
                <a:effectLst/>
                <a:latin typeface="calibri" panose="020F0502020204030204" pitchFamily="34" charset="0"/>
              </a:rPr>
              <a:t>suunnitelmien läpivientiin. </a:t>
            </a:r>
          </a:p>
          <a:p>
            <a:pPr algn="l"/>
            <a:endParaRPr lang="fi-FI" sz="2000" dirty="0">
              <a:solidFill>
                <a:srgbClr val="333333"/>
              </a:solidFill>
              <a:latin typeface="calibri" panose="020F0502020204030204" pitchFamily="34" charset="0"/>
            </a:endParaRPr>
          </a:p>
          <a:p>
            <a:pPr algn="l"/>
            <a:r>
              <a:rPr lang="fi-FI" sz="2000" dirty="0">
                <a:solidFill>
                  <a:srgbClr val="333333"/>
                </a:solidFill>
                <a:latin typeface="calibri" panose="020F0502020204030204" pitchFamily="34" charset="0"/>
              </a:rPr>
              <a:t>Suunnitelmana vähintään 945 000 euroa, koska kokemus on osoittanut toteuman olevan enintään </a:t>
            </a:r>
          </a:p>
          <a:p>
            <a:pPr algn="l"/>
            <a:r>
              <a:rPr lang="fi-FI" sz="2000" dirty="0">
                <a:solidFill>
                  <a:srgbClr val="333333"/>
                </a:solidFill>
                <a:latin typeface="calibri" panose="020F0502020204030204" pitchFamily="34" charset="0"/>
              </a:rPr>
              <a:t>85 prosenttia suunnitelmasta.</a:t>
            </a:r>
          </a:p>
          <a:p>
            <a:pPr algn="l"/>
            <a:r>
              <a:rPr lang="fi-FI" sz="2000" i="0" dirty="0">
                <a:solidFill>
                  <a:srgbClr val="333333"/>
                </a:solidFill>
                <a:effectLst/>
                <a:latin typeface="calibri" panose="020F0502020204030204" pitchFamily="34" charset="0"/>
              </a:rPr>
              <a:t> </a:t>
            </a:r>
            <a:endParaRPr lang="fi-FI" sz="2000" dirty="0">
              <a:solidFill>
                <a:srgbClr val="333333"/>
              </a:solidFill>
              <a:latin typeface="calibri" panose="020F0502020204030204" pitchFamily="34" charset="0"/>
            </a:endParaRPr>
          </a:p>
          <a:p>
            <a:pPr algn="l"/>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3746067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E2535-4EEC-3D80-9554-A27340FC54A2}"/>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0F811CB5-E7AA-3B22-FC8A-5E793CFA3655}"/>
              </a:ext>
            </a:extLst>
          </p:cNvPr>
          <p:cNvSpPr>
            <a:spLocks noGrp="1"/>
          </p:cNvSpPr>
          <p:nvPr>
            <p:ph type="body" idx="1"/>
          </p:nvPr>
        </p:nvSpPr>
        <p:spPr>
          <a:xfrm>
            <a:off x="750570" y="-362633"/>
            <a:ext cx="10515600" cy="961291"/>
          </a:xfrm>
        </p:spPr>
        <p:txBody>
          <a:bodyPr>
            <a:normAutofit/>
          </a:bodyPr>
          <a:lstStyle/>
          <a:p>
            <a:r>
              <a:rPr lang="fi-FI" b="1" dirty="0">
                <a:solidFill>
                  <a:srgbClr val="333333"/>
                </a:solidFill>
                <a:latin typeface="calibri" panose="020F0502020204030204" pitchFamily="34" charset="0"/>
              </a:rPr>
              <a:t>Muutos</a:t>
            </a:r>
            <a:r>
              <a:rPr lang="fi-FI" sz="2400" b="1" i="0" dirty="0">
                <a:solidFill>
                  <a:srgbClr val="333333"/>
                </a:solidFill>
                <a:effectLst/>
                <a:latin typeface="calibri" panose="020F0502020204030204" pitchFamily="34" charset="0"/>
              </a:rPr>
              <a:t>neuvottelut 2026, päätöksentekoprosessi</a:t>
            </a:r>
            <a:endParaRPr lang="fi-FI" sz="2400" b="1" i="0" dirty="0">
              <a:solidFill>
                <a:srgbClr val="000000"/>
              </a:solidFill>
              <a:effectLst/>
              <a:latin typeface="calibri" panose="020F0502020204030204" pitchFamily="34" charset="0"/>
            </a:endParaRPr>
          </a:p>
        </p:txBody>
      </p:sp>
      <p:sp>
        <p:nvSpPr>
          <p:cNvPr id="5" name="Tekstiruutu 4">
            <a:extLst>
              <a:ext uri="{FF2B5EF4-FFF2-40B4-BE49-F238E27FC236}">
                <a16:creationId xmlns:a16="http://schemas.microsoft.com/office/drawing/2014/main" id="{C99226FF-CEC6-90CA-E6E4-AB5AA3449268}"/>
              </a:ext>
            </a:extLst>
          </p:cNvPr>
          <p:cNvSpPr txBox="1"/>
          <p:nvPr/>
        </p:nvSpPr>
        <p:spPr>
          <a:xfrm>
            <a:off x="476250" y="792349"/>
            <a:ext cx="11981165" cy="9017853"/>
          </a:xfrm>
          <a:prstGeom prst="rect">
            <a:avLst/>
          </a:prstGeom>
          <a:noFill/>
        </p:spPr>
        <p:txBody>
          <a:bodyPr wrap="none" rtlCol="0">
            <a:spAutoFit/>
          </a:bodyPr>
          <a:lstStyle/>
          <a:p>
            <a:pPr marL="342900" indent="-342900" algn="l">
              <a:buFontTx/>
              <a:buChar char="-"/>
            </a:pPr>
            <a:r>
              <a:rPr lang="fi-FI" sz="2000" dirty="0">
                <a:solidFill>
                  <a:srgbClr val="141827"/>
                </a:solidFill>
                <a:latin typeface="Helvetica Neue"/>
              </a:rPr>
              <a:t>Kunnanhallitus, 13.7.2026</a:t>
            </a:r>
          </a:p>
          <a:p>
            <a:pPr marL="800100" lvl="1" indent="-342900">
              <a:buFontTx/>
              <a:buChar char="-"/>
            </a:pPr>
            <a:r>
              <a:rPr lang="fi-FI" sz="2000" dirty="0">
                <a:solidFill>
                  <a:srgbClr val="141827"/>
                </a:solidFill>
                <a:latin typeface="Helvetica Neue"/>
              </a:rPr>
              <a:t>Ilmoitusasioissa uuden talouden tasapainotusohjelman valmistelun tarve</a:t>
            </a:r>
          </a:p>
          <a:p>
            <a:pPr algn="l"/>
            <a:endParaRPr lang="fi-FI" sz="2000" dirty="0">
              <a:solidFill>
                <a:srgbClr val="141827"/>
              </a:solidFill>
              <a:latin typeface="Helvetica Neue"/>
            </a:endParaRPr>
          </a:p>
          <a:p>
            <a:pPr marL="342900" indent="-342900" algn="l">
              <a:buFontTx/>
              <a:buChar char="-"/>
            </a:pPr>
            <a:r>
              <a:rPr lang="fi-FI" sz="2000" dirty="0">
                <a:solidFill>
                  <a:srgbClr val="141827"/>
                </a:solidFill>
                <a:latin typeface="Helvetica Neue"/>
              </a:rPr>
              <a:t>Kunnanhallitus, 17.8.2026</a:t>
            </a:r>
          </a:p>
          <a:p>
            <a:pPr marL="800100" lvl="1" indent="-342900">
              <a:buFontTx/>
              <a:buChar char="-"/>
            </a:pPr>
            <a:r>
              <a:rPr lang="fi-FI" sz="2000" dirty="0">
                <a:solidFill>
                  <a:srgbClr val="141827"/>
                </a:solidFill>
                <a:latin typeface="Helvetica Neue"/>
              </a:rPr>
              <a:t>Talouden tasapainottaminen </a:t>
            </a:r>
          </a:p>
          <a:p>
            <a:pPr marL="800100" lvl="1" indent="-342900">
              <a:buFontTx/>
              <a:buChar char="-"/>
            </a:pPr>
            <a:r>
              <a:rPr lang="fi-FI" sz="2000" dirty="0">
                <a:solidFill>
                  <a:srgbClr val="141827"/>
                </a:solidFill>
                <a:latin typeface="Helvetica Neue"/>
              </a:rPr>
              <a:t>Muutosneuvottelujen käynnistäminen, tuotannollistaloudellisilla ja </a:t>
            </a:r>
          </a:p>
          <a:p>
            <a:pPr lvl="1"/>
            <a:r>
              <a:rPr lang="fi-FI" sz="2000" dirty="0">
                <a:solidFill>
                  <a:srgbClr val="141827"/>
                </a:solidFill>
                <a:latin typeface="Helvetica Neue"/>
              </a:rPr>
              <a:t>     uudelleenjärjestelyihin liittyvillä perusteilla</a:t>
            </a:r>
          </a:p>
          <a:p>
            <a:pPr marL="800100" lvl="1" indent="-342900">
              <a:buFontTx/>
              <a:buChar char="-"/>
            </a:pPr>
            <a:r>
              <a:rPr lang="fi-FI" sz="2000" dirty="0">
                <a:solidFill>
                  <a:srgbClr val="141827"/>
                </a:solidFill>
                <a:latin typeface="Helvetica Neue"/>
              </a:rPr>
              <a:t>Pääluottamusedustajien viikkotuntien tarkistaminen yhteistoimintaneuvottelujen ajaksi, Kriik</a:t>
            </a:r>
          </a:p>
          <a:p>
            <a:pPr marL="800100" lvl="1" indent="-342900">
              <a:buFontTx/>
              <a:buChar char="-"/>
            </a:pPr>
            <a:r>
              <a:rPr lang="fi-FI" sz="2000" dirty="0">
                <a:solidFill>
                  <a:srgbClr val="141827"/>
                </a:solidFill>
                <a:latin typeface="Helvetica Neue"/>
              </a:rPr>
              <a:t>Pääluottamusedustajien viikkotuntien tarkistaminen yhteistoimintaneuvottelujen ajaksi, Luotonen</a:t>
            </a:r>
          </a:p>
          <a:p>
            <a:pPr lvl="1"/>
            <a:endParaRPr lang="fi-FI" sz="2000" dirty="0">
              <a:solidFill>
                <a:srgbClr val="141827"/>
              </a:solidFill>
              <a:latin typeface="Helvetica Neue"/>
            </a:endParaRPr>
          </a:p>
          <a:p>
            <a:pPr marL="342900" indent="-342900">
              <a:buFontTx/>
              <a:buChar char="-"/>
            </a:pPr>
            <a:r>
              <a:rPr lang="fi-FI" sz="2000" dirty="0">
                <a:solidFill>
                  <a:srgbClr val="141827"/>
                </a:solidFill>
                <a:latin typeface="Helvetica Neue"/>
              </a:rPr>
              <a:t>Kunnanvaltuuston ja viranhaltijajohdon talousarvioseminaari, 5.-6.10.2026 </a:t>
            </a:r>
          </a:p>
          <a:p>
            <a:pPr marL="800100" lvl="1" indent="-342900">
              <a:buFontTx/>
              <a:buChar char="-"/>
            </a:pPr>
            <a:r>
              <a:rPr lang="fi-FI" sz="2000" dirty="0">
                <a:solidFill>
                  <a:srgbClr val="141827"/>
                </a:solidFill>
                <a:latin typeface="Helvetica Neue"/>
              </a:rPr>
              <a:t>Työnantajan toimenpideohjelman ehdotuksen läpikäynti</a:t>
            </a:r>
          </a:p>
          <a:p>
            <a:pPr lvl="1"/>
            <a:endParaRPr lang="fi-FI" sz="2000" dirty="0">
              <a:solidFill>
                <a:srgbClr val="141827"/>
              </a:solidFill>
              <a:latin typeface="Helvetica Neue"/>
            </a:endParaRPr>
          </a:p>
          <a:p>
            <a:pPr marL="342900" indent="-342900">
              <a:buFontTx/>
              <a:buChar char="-"/>
            </a:pPr>
            <a:r>
              <a:rPr lang="fi-FI" sz="2000" dirty="0">
                <a:solidFill>
                  <a:srgbClr val="141827"/>
                </a:solidFill>
                <a:latin typeface="Helvetica Neue"/>
              </a:rPr>
              <a:t>Kunnanhallitus, keskiviikko 7.10.2026</a:t>
            </a:r>
          </a:p>
          <a:p>
            <a:pPr marL="800100" lvl="1" indent="-342900">
              <a:buFontTx/>
              <a:buChar char="-"/>
            </a:pPr>
            <a:r>
              <a:rPr lang="fi-FI" sz="2000" dirty="0">
                <a:solidFill>
                  <a:srgbClr val="141827"/>
                </a:solidFill>
                <a:latin typeface="Helvetica Neue"/>
              </a:rPr>
              <a:t>Yhteistoimintaneuvottelujen päättäminen</a:t>
            </a:r>
          </a:p>
          <a:p>
            <a:endParaRPr lang="fi-FI" sz="2000" dirty="0">
              <a:solidFill>
                <a:srgbClr val="141827"/>
              </a:solidFill>
              <a:latin typeface="Helvetica Neue"/>
            </a:endParaRPr>
          </a:p>
          <a:p>
            <a:pPr marL="342900" indent="-342900">
              <a:buFontTx/>
              <a:buChar char="-"/>
            </a:pPr>
            <a:r>
              <a:rPr lang="fi-FI" sz="2000" dirty="0">
                <a:solidFill>
                  <a:srgbClr val="141827"/>
                </a:solidFill>
                <a:latin typeface="Helvetica Neue"/>
              </a:rPr>
              <a:t>Kunnanhallitus, maanantai 12.10.2026</a:t>
            </a:r>
          </a:p>
          <a:p>
            <a:pPr marL="800100" lvl="1" indent="-342900">
              <a:buFontTx/>
              <a:buChar char="-"/>
            </a:pPr>
            <a:r>
              <a:rPr lang="fi-FI" sz="2000" dirty="0">
                <a:solidFill>
                  <a:srgbClr val="141827"/>
                </a:solidFill>
                <a:latin typeface="Helvetica Neue"/>
              </a:rPr>
              <a:t>Työnantajan muutosneuvottelujen perusteella laatiman talouden tasapainotusohjelman </a:t>
            </a:r>
          </a:p>
          <a:p>
            <a:pPr lvl="1"/>
            <a:r>
              <a:rPr lang="fi-FI" sz="2000" dirty="0">
                <a:solidFill>
                  <a:srgbClr val="141827"/>
                </a:solidFill>
                <a:latin typeface="Helvetica Neue"/>
              </a:rPr>
              <a:t>     hyväksyminen</a:t>
            </a:r>
          </a:p>
          <a:p>
            <a:pPr marL="342900" indent="-342900">
              <a:buFontTx/>
              <a:buChar char="-"/>
            </a:pPr>
            <a:endParaRPr lang="fi-FI" sz="2000" dirty="0">
              <a:solidFill>
                <a:srgbClr val="141827"/>
              </a:solidFill>
              <a:latin typeface="Helvetica Neue"/>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000000"/>
              </a:solidFill>
              <a:latin typeface="Times New Roman" panose="02020603050405020304" pitchFamily="18" charset="0"/>
            </a:endParaRPr>
          </a:p>
          <a:p>
            <a:pPr algn="l"/>
            <a:endParaRPr lang="fi-FI" sz="2000" dirty="0">
              <a:solidFill>
                <a:srgbClr val="000000"/>
              </a:solidFill>
              <a:latin typeface="Times New Roman" panose="02020603050405020304" pitchFamily="18" charset="0"/>
            </a:endParaRPr>
          </a:p>
          <a:p>
            <a:pPr algn="l"/>
            <a:endParaRPr lang="fi-FI" sz="2000" dirty="0">
              <a:solidFill>
                <a:srgbClr val="333333"/>
              </a:solidFill>
              <a:latin typeface="calibri" panose="020F0502020204030204" pitchFamily="34" charset="0"/>
            </a:endParaRPr>
          </a:p>
          <a:p>
            <a:pPr algn="l"/>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920212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1EF0A-630A-56F5-DC85-32580846ED6C}"/>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8788CCAF-B5AB-6DD3-4573-DA7C17F8AC3A}"/>
              </a:ext>
            </a:extLst>
          </p:cNvPr>
          <p:cNvSpPr>
            <a:spLocks noGrp="1"/>
          </p:cNvSpPr>
          <p:nvPr>
            <p:ph type="body" idx="1"/>
          </p:nvPr>
        </p:nvSpPr>
        <p:spPr/>
        <p:txBody>
          <a:bodyPr>
            <a:normAutofit/>
          </a:bodyPr>
          <a:lstStyle/>
          <a:p>
            <a:r>
              <a:rPr lang="fi-FI" b="1" dirty="0">
                <a:solidFill>
                  <a:srgbClr val="333333"/>
                </a:solidFill>
                <a:latin typeface="calibri" panose="020F0502020204030204" pitchFamily="34" charset="0"/>
              </a:rPr>
              <a:t>Muutos</a:t>
            </a:r>
            <a:r>
              <a:rPr lang="fi-FI" sz="2400" b="1" i="0" dirty="0">
                <a:solidFill>
                  <a:srgbClr val="333333"/>
                </a:solidFill>
                <a:effectLst/>
                <a:latin typeface="calibri" panose="020F0502020204030204" pitchFamily="34" charset="0"/>
              </a:rPr>
              <a:t>neuvottelut 2026, neuvotteluprosessi</a:t>
            </a:r>
            <a:endParaRPr lang="fi-FI" sz="2400" b="1" i="0" dirty="0">
              <a:solidFill>
                <a:srgbClr val="000000"/>
              </a:solidFill>
              <a:effectLst/>
              <a:latin typeface="calibri" panose="020F0502020204030204" pitchFamily="34" charset="0"/>
            </a:endParaRPr>
          </a:p>
        </p:txBody>
      </p:sp>
      <p:sp>
        <p:nvSpPr>
          <p:cNvPr id="5" name="Tekstiruutu 4">
            <a:extLst>
              <a:ext uri="{FF2B5EF4-FFF2-40B4-BE49-F238E27FC236}">
                <a16:creationId xmlns:a16="http://schemas.microsoft.com/office/drawing/2014/main" id="{1A43E02E-A3D2-6CC0-2151-D43A346C5315}"/>
              </a:ext>
            </a:extLst>
          </p:cNvPr>
          <p:cNvSpPr txBox="1"/>
          <p:nvPr/>
        </p:nvSpPr>
        <p:spPr>
          <a:xfrm>
            <a:off x="831850" y="1716080"/>
            <a:ext cx="8177239" cy="7171194"/>
          </a:xfrm>
          <a:prstGeom prst="rect">
            <a:avLst/>
          </a:prstGeom>
          <a:noFill/>
        </p:spPr>
        <p:txBody>
          <a:bodyPr wrap="none" rtlCol="0">
            <a:spAutoFit/>
          </a:bodyPr>
          <a:lstStyle/>
          <a:p>
            <a:pPr algn="l"/>
            <a:endParaRPr lang="fi-FI" sz="2000" dirty="0"/>
          </a:p>
          <a:p>
            <a:pPr algn="l"/>
            <a:r>
              <a:rPr lang="fi-FI" sz="2000" dirty="0">
                <a:solidFill>
                  <a:srgbClr val="141827"/>
                </a:solidFill>
                <a:latin typeface="Helvetica Neue"/>
              </a:rPr>
              <a:t>- tiistai 25.8.2026</a:t>
            </a:r>
          </a:p>
          <a:p>
            <a:pPr algn="l"/>
            <a:r>
              <a:rPr lang="fi-FI" sz="2000" dirty="0">
                <a:solidFill>
                  <a:srgbClr val="141827"/>
                </a:solidFill>
                <a:latin typeface="Helvetica Neue"/>
              </a:rPr>
              <a:t>	- edustusten toteaminen</a:t>
            </a:r>
          </a:p>
          <a:p>
            <a:pPr algn="l"/>
            <a:r>
              <a:rPr lang="fi-FI" sz="2000" dirty="0">
                <a:solidFill>
                  <a:srgbClr val="141827"/>
                </a:solidFill>
                <a:latin typeface="Helvetica Neue"/>
              </a:rPr>
              <a:t>	- toimenpiteistä vapaana olevat</a:t>
            </a:r>
          </a:p>
          <a:p>
            <a:pPr algn="l"/>
            <a:r>
              <a:rPr lang="fi-FI" sz="2000" dirty="0">
                <a:solidFill>
                  <a:srgbClr val="141827"/>
                </a:solidFill>
                <a:latin typeface="Helvetica Neue"/>
              </a:rPr>
              <a:t>	- neuvottelujen perusteet</a:t>
            </a:r>
          </a:p>
          <a:p>
            <a:pPr algn="l"/>
            <a:r>
              <a:rPr lang="fi-FI" sz="2000" dirty="0">
                <a:solidFill>
                  <a:srgbClr val="141827"/>
                </a:solidFill>
                <a:latin typeface="Helvetica Neue"/>
              </a:rPr>
              <a:t>	- neuvottelujen tavoitteet</a:t>
            </a:r>
          </a:p>
          <a:p>
            <a:pPr algn="l"/>
            <a:r>
              <a:rPr lang="fi-FI" sz="2000" dirty="0">
                <a:solidFill>
                  <a:srgbClr val="141827"/>
                </a:solidFill>
                <a:latin typeface="Helvetica Neue"/>
              </a:rPr>
              <a:t>	- neuvottelujen aikataulusta sopiminen</a:t>
            </a:r>
          </a:p>
          <a:p>
            <a:pPr algn="l"/>
            <a:endParaRPr lang="fi-FI" sz="2000" dirty="0">
              <a:solidFill>
                <a:srgbClr val="141827"/>
              </a:solidFill>
              <a:latin typeface="Helvetica Neue"/>
            </a:endParaRPr>
          </a:p>
          <a:p>
            <a:pPr algn="l"/>
            <a:r>
              <a:rPr lang="fi-FI" sz="2000" dirty="0">
                <a:solidFill>
                  <a:srgbClr val="141827"/>
                </a:solidFill>
                <a:latin typeface="Helvetica Neue"/>
              </a:rPr>
              <a:t> - maanantai 31.8.2026</a:t>
            </a:r>
          </a:p>
          <a:p>
            <a:pPr algn="l"/>
            <a:r>
              <a:rPr lang="fi-FI" sz="2000" dirty="0">
                <a:solidFill>
                  <a:srgbClr val="141827"/>
                </a:solidFill>
                <a:latin typeface="Helvetica Neue"/>
              </a:rPr>
              <a:t>	- henkilöstön läpikäynti, erityisesti määräaikaiset ja ikärakenne</a:t>
            </a:r>
          </a:p>
          <a:p>
            <a:pPr algn="l"/>
            <a:endParaRPr lang="fi-FI" sz="2000" dirty="0">
              <a:solidFill>
                <a:srgbClr val="141827"/>
              </a:solidFill>
              <a:latin typeface="Helvetica Neue"/>
            </a:endParaRPr>
          </a:p>
          <a:p>
            <a:pPr algn="l"/>
            <a:r>
              <a:rPr lang="fi-FI" sz="2000" dirty="0">
                <a:solidFill>
                  <a:srgbClr val="141827"/>
                </a:solidFill>
                <a:latin typeface="Helvetica Neue"/>
              </a:rPr>
              <a:t> - perjantai 4.9.2026</a:t>
            </a:r>
          </a:p>
          <a:p>
            <a:pPr algn="l"/>
            <a:r>
              <a:rPr lang="fi-FI" sz="2000" dirty="0">
                <a:solidFill>
                  <a:srgbClr val="141827"/>
                </a:solidFill>
                <a:latin typeface="Helvetica Neue"/>
              </a:rPr>
              <a:t>	- varhaiskasvatuksen ja päivähoidon läpikäynti</a:t>
            </a:r>
          </a:p>
          <a:p>
            <a:pPr algn="l"/>
            <a:r>
              <a:rPr lang="fi-FI" sz="2000" dirty="0">
                <a:solidFill>
                  <a:srgbClr val="141827"/>
                </a:solidFill>
                <a:latin typeface="Helvetica Neue"/>
              </a:rPr>
              <a:t>	- Merikarvian kunnan kiinteistöjen vuokraustilanne</a:t>
            </a:r>
          </a:p>
          <a:p>
            <a:pPr algn="l"/>
            <a:r>
              <a:rPr lang="fi-FI" sz="2000" dirty="0">
                <a:solidFill>
                  <a:srgbClr val="141827"/>
                </a:solidFill>
                <a:latin typeface="Helvetica Neue"/>
              </a:rPr>
              <a:t>	- Merikarvian kunnan lisätulojen hankkiminen</a:t>
            </a:r>
          </a:p>
          <a:p>
            <a:pPr algn="l"/>
            <a:r>
              <a:rPr lang="fi-FI" sz="2000" dirty="0">
                <a:solidFill>
                  <a:srgbClr val="141827"/>
                </a:solidFill>
                <a:latin typeface="Helvetica Neue"/>
              </a:rPr>
              <a:t> </a:t>
            </a:r>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333333"/>
              </a:solidFill>
              <a:latin typeface="calibri" panose="020F0502020204030204" pitchFamily="34" charset="0"/>
            </a:endParaRPr>
          </a:p>
          <a:p>
            <a:pPr algn="l"/>
            <a:endParaRPr lang="fi-FI" sz="2000" dirty="0">
              <a:solidFill>
                <a:srgbClr val="000000"/>
              </a:solidFill>
              <a:latin typeface="Times New Roman" panose="02020603050405020304" pitchFamily="18" charset="0"/>
            </a:endParaRPr>
          </a:p>
          <a:p>
            <a:pPr algn="l"/>
            <a:endParaRPr lang="fi-FI" sz="2000" dirty="0">
              <a:solidFill>
                <a:srgbClr val="000000"/>
              </a:solidFill>
              <a:latin typeface="Times New Roman" panose="02020603050405020304" pitchFamily="18" charset="0"/>
            </a:endParaRPr>
          </a:p>
          <a:p>
            <a:pPr algn="l"/>
            <a:endParaRPr lang="fi-FI" sz="2000" dirty="0">
              <a:solidFill>
                <a:srgbClr val="333333"/>
              </a:solidFill>
              <a:latin typeface="calibri" panose="020F0502020204030204" pitchFamily="34" charset="0"/>
            </a:endParaRPr>
          </a:p>
          <a:p>
            <a:pPr algn="l"/>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2323662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6BDB6-9890-4CB3-3998-31E41E960F79}"/>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3F0EC2C5-94FA-4352-675F-12F30CF2AD7D}"/>
              </a:ext>
            </a:extLst>
          </p:cNvPr>
          <p:cNvSpPr>
            <a:spLocks noGrp="1"/>
          </p:cNvSpPr>
          <p:nvPr>
            <p:ph type="body" idx="1"/>
          </p:nvPr>
        </p:nvSpPr>
        <p:spPr/>
        <p:txBody>
          <a:bodyPr>
            <a:normAutofit/>
          </a:bodyPr>
          <a:lstStyle/>
          <a:p>
            <a:r>
              <a:rPr lang="fi-FI" sz="2400" b="1" i="0" dirty="0">
                <a:solidFill>
                  <a:srgbClr val="333333"/>
                </a:solidFill>
                <a:effectLst/>
                <a:latin typeface="calibri" panose="020F0502020204030204" pitchFamily="34" charset="0"/>
              </a:rPr>
              <a:t>Yhteistoimintaneuvottelut 2026, neuvotteluprosessi</a:t>
            </a:r>
            <a:endParaRPr lang="fi-FI" sz="2400" b="1" i="0" dirty="0">
              <a:solidFill>
                <a:srgbClr val="000000"/>
              </a:solidFill>
              <a:effectLst/>
              <a:latin typeface="calibri" panose="020F0502020204030204" pitchFamily="34" charset="0"/>
            </a:endParaRPr>
          </a:p>
        </p:txBody>
      </p:sp>
      <p:sp>
        <p:nvSpPr>
          <p:cNvPr id="5" name="Tekstiruutu 4">
            <a:extLst>
              <a:ext uri="{FF2B5EF4-FFF2-40B4-BE49-F238E27FC236}">
                <a16:creationId xmlns:a16="http://schemas.microsoft.com/office/drawing/2014/main" id="{EE87824A-0548-2B25-268A-1C386751D915}"/>
              </a:ext>
            </a:extLst>
          </p:cNvPr>
          <p:cNvSpPr txBox="1"/>
          <p:nvPr/>
        </p:nvSpPr>
        <p:spPr>
          <a:xfrm>
            <a:off x="831850" y="1330178"/>
            <a:ext cx="6781023" cy="5632311"/>
          </a:xfrm>
          <a:prstGeom prst="rect">
            <a:avLst/>
          </a:prstGeom>
          <a:noFill/>
        </p:spPr>
        <p:txBody>
          <a:bodyPr wrap="none" rtlCol="0">
            <a:spAutoFit/>
          </a:bodyPr>
          <a:lstStyle/>
          <a:p>
            <a:pPr algn="l"/>
            <a:endParaRPr lang="fi-FI" sz="2000" dirty="0">
              <a:solidFill>
                <a:srgbClr val="141827"/>
              </a:solidFill>
              <a:latin typeface="Helvetica Neue"/>
            </a:endParaRPr>
          </a:p>
          <a:p>
            <a:pPr algn="l"/>
            <a:r>
              <a:rPr lang="fi-FI" sz="2000" dirty="0">
                <a:solidFill>
                  <a:srgbClr val="141827"/>
                </a:solidFill>
                <a:latin typeface="Helvetica Neue"/>
              </a:rPr>
              <a:t>- tiistai 8.9.2026</a:t>
            </a:r>
          </a:p>
          <a:p>
            <a:pPr algn="l"/>
            <a:r>
              <a:rPr lang="fi-FI" sz="2000" dirty="0">
                <a:solidFill>
                  <a:srgbClr val="141827"/>
                </a:solidFill>
                <a:latin typeface="Helvetica Neue"/>
              </a:rPr>
              <a:t>	- alakoulu</a:t>
            </a:r>
          </a:p>
          <a:p>
            <a:pPr algn="l"/>
            <a:r>
              <a:rPr lang="fi-FI" sz="2000" dirty="0">
                <a:solidFill>
                  <a:srgbClr val="141827"/>
                </a:solidFill>
                <a:latin typeface="Helvetica Neue"/>
              </a:rPr>
              <a:t>	- yläkoulu</a:t>
            </a:r>
          </a:p>
          <a:p>
            <a:pPr algn="l"/>
            <a:r>
              <a:rPr lang="fi-FI" sz="2000" dirty="0">
                <a:solidFill>
                  <a:srgbClr val="141827"/>
                </a:solidFill>
                <a:latin typeface="Helvetica Neue"/>
              </a:rPr>
              <a:t>	- Merikarvian kunnan ostopalvelut </a:t>
            </a:r>
          </a:p>
          <a:p>
            <a:pPr algn="l"/>
            <a:endParaRPr lang="fi-FI" sz="2000" dirty="0">
              <a:solidFill>
                <a:srgbClr val="141827"/>
              </a:solidFill>
              <a:latin typeface="Helvetica Neue"/>
            </a:endParaRPr>
          </a:p>
          <a:p>
            <a:pPr algn="l"/>
            <a:r>
              <a:rPr lang="fi-FI" sz="2000" dirty="0">
                <a:solidFill>
                  <a:srgbClr val="141827"/>
                </a:solidFill>
                <a:latin typeface="Helvetica Neue"/>
              </a:rPr>
              <a:t> - keskiviikko 9.9.2026</a:t>
            </a:r>
          </a:p>
          <a:p>
            <a:pPr algn="l"/>
            <a:r>
              <a:rPr lang="fi-FI" sz="2000" dirty="0">
                <a:solidFill>
                  <a:srgbClr val="141827"/>
                </a:solidFill>
                <a:latin typeface="Helvetica Neue"/>
              </a:rPr>
              <a:t>	- lukio</a:t>
            </a:r>
          </a:p>
          <a:p>
            <a:pPr algn="l"/>
            <a:r>
              <a:rPr lang="fi-FI" sz="2000" dirty="0">
                <a:solidFill>
                  <a:srgbClr val="141827"/>
                </a:solidFill>
                <a:latin typeface="Helvetica Neue"/>
              </a:rPr>
              <a:t>	- kirjasto</a:t>
            </a:r>
          </a:p>
          <a:p>
            <a:pPr algn="l"/>
            <a:r>
              <a:rPr lang="fi-FI" sz="2000" dirty="0">
                <a:solidFill>
                  <a:srgbClr val="141827"/>
                </a:solidFill>
                <a:latin typeface="Helvetica Neue"/>
              </a:rPr>
              <a:t>	- kansalaisopisto</a:t>
            </a:r>
          </a:p>
          <a:p>
            <a:pPr algn="l"/>
            <a:r>
              <a:rPr lang="fi-FI" sz="2000" dirty="0">
                <a:solidFill>
                  <a:srgbClr val="141827"/>
                </a:solidFill>
                <a:latin typeface="Helvetica Neue"/>
              </a:rPr>
              <a:t>	- Merikarvian kunnan kiinteistöjen vuokraustilanne</a:t>
            </a:r>
          </a:p>
          <a:p>
            <a:pPr algn="l"/>
            <a:r>
              <a:rPr lang="fi-FI" sz="2000" dirty="0">
                <a:solidFill>
                  <a:srgbClr val="141827"/>
                </a:solidFill>
                <a:latin typeface="Helvetica Neue"/>
              </a:rPr>
              <a:t>	- Merikarvian kunnan lisätulojen hankkiminen</a:t>
            </a:r>
          </a:p>
          <a:p>
            <a:pPr algn="l"/>
            <a:endParaRPr lang="fi-FI" sz="2000" dirty="0">
              <a:solidFill>
                <a:srgbClr val="141827"/>
              </a:solidFill>
              <a:latin typeface="Helvetica Neue"/>
            </a:endParaRPr>
          </a:p>
          <a:p>
            <a:pPr algn="l"/>
            <a:r>
              <a:rPr lang="fi-FI" sz="2000" dirty="0">
                <a:solidFill>
                  <a:srgbClr val="141827"/>
                </a:solidFill>
                <a:latin typeface="Helvetica Neue"/>
              </a:rPr>
              <a:t>- perjantai 11.9.2026</a:t>
            </a:r>
          </a:p>
          <a:p>
            <a:pPr algn="l"/>
            <a:r>
              <a:rPr lang="fi-FI" sz="2000" dirty="0">
                <a:solidFill>
                  <a:srgbClr val="141827"/>
                </a:solidFill>
                <a:latin typeface="Helvetica Neue"/>
              </a:rPr>
              <a:t>	- tekninen toimi, investoinnit</a:t>
            </a:r>
          </a:p>
          <a:p>
            <a:pPr algn="l"/>
            <a:r>
              <a:rPr lang="fi-FI" sz="2000" dirty="0">
                <a:solidFill>
                  <a:srgbClr val="141827"/>
                </a:solidFill>
                <a:latin typeface="Helvetica Neue"/>
              </a:rPr>
              <a:t>	- vesi- ja viemärilaitos</a:t>
            </a:r>
          </a:p>
          <a:p>
            <a:pPr algn="l"/>
            <a:r>
              <a:rPr lang="fi-FI" sz="2000" dirty="0">
                <a:solidFill>
                  <a:srgbClr val="141827"/>
                </a:solidFill>
                <a:latin typeface="Helvetica Neue"/>
              </a:rPr>
              <a:t>	- rakennusvalvonta</a:t>
            </a:r>
          </a:p>
          <a:p>
            <a:pPr algn="l"/>
            <a:r>
              <a:rPr lang="fi-FI" sz="2000" dirty="0">
                <a:solidFill>
                  <a:srgbClr val="333333"/>
                </a:solidFill>
                <a:latin typeface="calibri" panose="020F0502020204030204" pitchFamily="34" charset="0"/>
              </a:rPr>
              <a:t>	- </a:t>
            </a:r>
            <a:r>
              <a:rPr lang="fi-FI" sz="2000" dirty="0">
                <a:solidFill>
                  <a:srgbClr val="333333"/>
                </a:solidFill>
                <a:latin typeface="Helvetica Neue"/>
              </a:rPr>
              <a:t>selvityspyyntöjen läpikäynti</a:t>
            </a:r>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2959060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BA4AB-7D14-5C4A-7CD2-64F3801AE7F7}"/>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7D857AE7-4AD4-5FD8-E20A-10376B2C11B4}"/>
              </a:ext>
            </a:extLst>
          </p:cNvPr>
          <p:cNvSpPr>
            <a:spLocks noGrp="1"/>
          </p:cNvSpPr>
          <p:nvPr>
            <p:ph type="body" idx="1"/>
          </p:nvPr>
        </p:nvSpPr>
        <p:spPr/>
        <p:txBody>
          <a:bodyPr>
            <a:normAutofit/>
          </a:bodyPr>
          <a:lstStyle/>
          <a:p>
            <a:r>
              <a:rPr lang="fi-FI" sz="2400" b="1" i="0" dirty="0">
                <a:solidFill>
                  <a:srgbClr val="333333"/>
                </a:solidFill>
                <a:effectLst/>
                <a:latin typeface="calibri" panose="020F0502020204030204" pitchFamily="34" charset="0"/>
              </a:rPr>
              <a:t>Yhteistoimintaneuvottelut 2026, neuvotteluprosessi</a:t>
            </a:r>
            <a:endParaRPr lang="fi-FI" sz="2400" b="1" i="0" dirty="0">
              <a:solidFill>
                <a:srgbClr val="000000"/>
              </a:solidFill>
              <a:effectLst/>
              <a:latin typeface="calibri" panose="020F0502020204030204" pitchFamily="34" charset="0"/>
            </a:endParaRPr>
          </a:p>
        </p:txBody>
      </p:sp>
      <p:sp>
        <p:nvSpPr>
          <p:cNvPr id="5" name="Tekstiruutu 4">
            <a:extLst>
              <a:ext uri="{FF2B5EF4-FFF2-40B4-BE49-F238E27FC236}">
                <a16:creationId xmlns:a16="http://schemas.microsoft.com/office/drawing/2014/main" id="{7A198A9C-6790-EFD1-CC66-F0F18B7E58A8}"/>
              </a:ext>
            </a:extLst>
          </p:cNvPr>
          <p:cNvSpPr txBox="1"/>
          <p:nvPr/>
        </p:nvSpPr>
        <p:spPr>
          <a:xfrm>
            <a:off x="831850" y="1794737"/>
            <a:ext cx="6226384" cy="5632311"/>
          </a:xfrm>
          <a:prstGeom prst="rect">
            <a:avLst/>
          </a:prstGeom>
          <a:noFill/>
        </p:spPr>
        <p:txBody>
          <a:bodyPr wrap="none" rtlCol="0">
            <a:spAutoFit/>
          </a:bodyPr>
          <a:lstStyle/>
          <a:p>
            <a:pPr algn="l"/>
            <a:r>
              <a:rPr lang="fi-FI" sz="2000" dirty="0">
                <a:solidFill>
                  <a:srgbClr val="141827"/>
                </a:solidFill>
                <a:latin typeface="Helvetica Neue"/>
              </a:rPr>
              <a:t>- tiistai 14.9.2026</a:t>
            </a:r>
          </a:p>
          <a:p>
            <a:pPr algn="l"/>
            <a:r>
              <a:rPr lang="fi-FI" sz="2000" dirty="0">
                <a:solidFill>
                  <a:srgbClr val="141827"/>
                </a:solidFill>
                <a:latin typeface="Helvetica Neue"/>
              </a:rPr>
              <a:t>	- tekninen toimi, käyttötalous</a:t>
            </a:r>
          </a:p>
          <a:p>
            <a:pPr algn="l"/>
            <a:r>
              <a:rPr lang="fi-FI" sz="2000" dirty="0">
                <a:solidFill>
                  <a:srgbClr val="141827"/>
                </a:solidFill>
                <a:latin typeface="Helvetica Neue"/>
              </a:rPr>
              <a:t>	- laitosmiestyö</a:t>
            </a:r>
          </a:p>
          <a:p>
            <a:pPr algn="l"/>
            <a:r>
              <a:rPr lang="fi-FI" sz="2000" dirty="0">
                <a:solidFill>
                  <a:srgbClr val="141827"/>
                </a:solidFill>
                <a:latin typeface="Helvetica Neue"/>
              </a:rPr>
              <a:t>	- ateriapalvelut</a:t>
            </a:r>
          </a:p>
          <a:p>
            <a:pPr algn="l"/>
            <a:r>
              <a:rPr lang="fi-FI" sz="2000" dirty="0">
                <a:solidFill>
                  <a:srgbClr val="141827"/>
                </a:solidFill>
                <a:latin typeface="Helvetica Neue"/>
              </a:rPr>
              <a:t>	- puhtauspalvelut</a:t>
            </a:r>
          </a:p>
          <a:p>
            <a:pPr algn="l"/>
            <a:r>
              <a:rPr lang="fi-FI" sz="2000" dirty="0">
                <a:solidFill>
                  <a:srgbClr val="141827"/>
                </a:solidFill>
                <a:latin typeface="Helvetica Neue"/>
              </a:rPr>
              <a:t>	- teknisen toimen organisointi</a:t>
            </a:r>
          </a:p>
          <a:p>
            <a:pPr algn="l"/>
            <a:endParaRPr lang="fi-FI" sz="2000" dirty="0">
              <a:solidFill>
                <a:srgbClr val="141827"/>
              </a:solidFill>
              <a:latin typeface="Helvetica Neue"/>
            </a:endParaRPr>
          </a:p>
          <a:p>
            <a:pPr algn="l"/>
            <a:r>
              <a:rPr lang="fi-FI" sz="2000" dirty="0">
                <a:solidFill>
                  <a:srgbClr val="141827"/>
                </a:solidFill>
                <a:latin typeface="Helvetica Neue"/>
              </a:rPr>
              <a:t> - torstai 15.9.2026</a:t>
            </a:r>
          </a:p>
          <a:p>
            <a:pPr algn="l"/>
            <a:r>
              <a:rPr lang="fi-FI" sz="2000" dirty="0">
                <a:solidFill>
                  <a:srgbClr val="141827"/>
                </a:solidFill>
                <a:latin typeface="Helvetica Neue"/>
              </a:rPr>
              <a:t>	- vapaa-aikatoimi</a:t>
            </a:r>
          </a:p>
          <a:p>
            <a:pPr algn="l"/>
            <a:r>
              <a:rPr lang="fi-FI" sz="2000" dirty="0">
                <a:solidFill>
                  <a:srgbClr val="141827"/>
                </a:solidFill>
                <a:latin typeface="Helvetica Neue"/>
              </a:rPr>
              <a:t>	- hyvinvointiyksikkö</a:t>
            </a:r>
          </a:p>
          <a:p>
            <a:r>
              <a:rPr lang="fi-FI" sz="2000" dirty="0">
                <a:solidFill>
                  <a:srgbClr val="141827"/>
                </a:solidFill>
                <a:latin typeface="Helvetica Neue"/>
              </a:rPr>
              <a:t>	- Merikarvian kunnan aineet ja tarvikkeet</a:t>
            </a:r>
          </a:p>
          <a:p>
            <a:pPr algn="l"/>
            <a:r>
              <a:rPr lang="fi-FI" sz="2000" dirty="0">
                <a:solidFill>
                  <a:srgbClr val="141827"/>
                </a:solidFill>
                <a:latin typeface="Helvetica Neue"/>
              </a:rPr>
              <a:t>	- Merikarvian kunnan lisätulojen hankkiminen</a:t>
            </a:r>
          </a:p>
          <a:p>
            <a:pPr algn="l"/>
            <a:endParaRPr lang="fi-FI" sz="2000" dirty="0">
              <a:solidFill>
                <a:srgbClr val="141827"/>
              </a:solidFill>
              <a:latin typeface="Helvetica Neue"/>
            </a:endParaRPr>
          </a:p>
          <a:p>
            <a:r>
              <a:rPr lang="fi-FI" sz="2000" dirty="0">
                <a:solidFill>
                  <a:srgbClr val="141827"/>
                </a:solidFill>
                <a:latin typeface="Helvetica Neue"/>
              </a:rPr>
              <a:t>- perjantai 18.9.2026</a:t>
            </a:r>
          </a:p>
          <a:p>
            <a:r>
              <a:rPr lang="fi-FI" sz="2000" dirty="0">
                <a:solidFill>
                  <a:srgbClr val="141827"/>
                </a:solidFill>
                <a:latin typeface="Helvetica Neue"/>
              </a:rPr>
              <a:t>	- hallinto</a:t>
            </a:r>
          </a:p>
          <a:p>
            <a:r>
              <a:rPr lang="fi-FI" sz="2000" dirty="0">
                <a:solidFill>
                  <a:srgbClr val="141827"/>
                </a:solidFill>
                <a:latin typeface="Helvetica Neue"/>
              </a:rPr>
              <a:t>	- johtaminen</a:t>
            </a:r>
          </a:p>
          <a:p>
            <a:pPr algn="l"/>
            <a:endParaRPr lang="fi-FI" sz="2000" dirty="0">
              <a:solidFill>
                <a:srgbClr val="141827"/>
              </a:solidFill>
              <a:latin typeface="Helvetica Neue"/>
            </a:endParaRPr>
          </a:p>
          <a:p>
            <a:pPr algn="l"/>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1642329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3EA3D-9009-B97B-F7A7-9012396736A5}"/>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D228DF46-8F2B-8405-38A5-9F4066E5FC8C}"/>
              </a:ext>
            </a:extLst>
          </p:cNvPr>
          <p:cNvSpPr>
            <a:spLocks noGrp="1"/>
          </p:cNvSpPr>
          <p:nvPr>
            <p:ph type="body" idx="1"/>
          </p:nvPr>
        </p:nvSpPr>
        <p:spPr/>
        <p:txBody>
          <a:bodyPr>
            <a:normAutofit/>
          </a:bodyPr>
          <a:lstStyle/>
          <a:p>
            <a:r>
              <a:rPr lang="fi-FI" sz="2400" b="1" i="0" dirty="0">
                <a:solidFill>
                  <a:srgbClr val="333333"/>
                </a:solidFill>
                <a:effectLst/>
                <a:latin typeface="calibri" panose="020F0502020204030204" pitchFamily="34" charset="0"/>
              </a:rPr>
              <a:t>Yhteistoimintaneuvottelut 2026, neuvotteluprosessi</a:t>
            </a:r>
            <a:endParaRPr lang="fi-FI" sz="2400" b="1" i="0" dirty="0">
              <a:solidFill>
                <a:srgbClr val="000000"/>
              </a:solidFill>
              <a:effectLst/>
              <a:latin typeface="calibri" panose="020F0502020204030204" pitchFamily="34" charset="0"/>
            </a:endParaRPr>
          </a:p>
        </p:txBody>
      </p:sp>
      <p:sp>
        <p:nvSpPr>
          <p:cNvPr id="5" name="Tekstiruutu 4">
            <a:extLst>
              <a:ext uri="{FF2B5EF4-FFF2-40B4-BE49-F238E27FC236}">
                <a16:creationId xmlns:a16="http://schemas.microsoft.com/office/drawing/2014/main" id="{215EFB8A-7800-630A-CFEB-986B5C82DCC3}"/>
              </a:ext>
            </a:extLst>
          </p:cNvPr>
          <p:cNvSpPr txBox="1"/>
          <p:nvPr/>
        </p:nvSpPr>
        <p:spPr>
          <a:xfrm>
            <a:off x="831850" y="1794737"/>
            <a:ext cx="9044464" cy="5324535"/>
          </a:xfrm>
          <a:prstGeom prst="rect">
            <a:avLst/>
          </a:prstGeom>
          <a:noFill/>
        </p:spPr>
        <p:txBody>
          <a:bodyPr wrap="none" rtlCol="0">
            <a:spAutoFit/>
          </a:bodyPr>
          <a:lstStyle/>
          <a:p>
            <a:pPr algn="l"/>
            <a:r>
              <a:rPr lang="fi-FI" sz="2000" dirty="0">
                <a:solidFill>
                  <a:srgbClr val="141827"/>
                </a:solidFill>
                <a:latin typeface="Helvetica Neue"/>
              </a:rPr>
              <a:t> - torstai 22.9.2026</a:t>
            </a:r>
          </a:p>
          <a:p>
            <a:pPr algn="l"/>
            <a:r>
              <a:rPr lang="fi-FI" sz="2000" dirty="0">
                <a:solidFill>
                  <a:srgbClr val="141827"/>
                </a:solidFill>
                <a:latin typeface="Helvetica Neue"/>
              </a:rPr>
              <a:t>	- hallinto</a:t>
            </a:r>
          </a:p>
          <a:p>
            <a:pPr algn="l"/>
            <a:r>
              <a:rPr lang="fi-FI" sz="2000" dirty="0">
                <a:solidFill>
                  <a:srgbClr val="141827"/>
                </a:solidFill>
                <a:latin typeface="Helvetica Neue"/>
              </a:rPr>
              <a:t>	- johtaminen</a:t>
            </a:r>
          </a:p>
          <a:p>
            <a:pPr algn="l"/>
            <a:endParaRPr lang="fi-FI" sz="2000" dirty="0">
              <a:solidFill>
                <a:srgbClr val="141827"/>
              </a:solidFill>
              <a:latin typeface="Helvetica Neue"/>
            </a:endParaRPr>
          </a:p>
          <a:p>
            <a:pPr algn="l"/>
            <a:r>
              <a:rPr lang="fi-FI" sz="2000" dirty="0">
                <a:solidFill>
                  <a:srgbClr val="141827"/>
                </a:solidFill>
                <a:latin typeface="Helvetica Neue"/>
              </a:rPr>
              <a:t> - keskiviikko 23.9.2026</a:t>
            </a:r>
          </a:p>
          <a:p>
            <a:r>
              <a:rPr lang="fi-FI" sz="2000" dirty="0">
                <a:solidFill>
                  <a:srgbClr val="141827"/>
                </a:solidFill>
                <a:latin typeface="Helvetica Neue"/>
              </a:rPr>
              <a:t>	- selvityspyyntöjen läpikäynti</a:t>
            </a:r>
          </a:p>
          <a:p>
            <a:r>
              <a:rPr lang="fi-FI" sz="2000" dirty="0">
                <a:solidFill>
                  <a:srgbClr val="141827"/>
                </a:solidFill>
                <a:latin typeface="Helvetica Neue"/>
              </a:rPr>
              <a:t>	- henkilöstöltä saatujen ehdotusten läpikäynti</a:t>
            </a:r>
          </a:p>
          <a:p>
            <a:r>
              <a:rPr lang="fi-FI" sz="2000" dirty="0">
                <a:solidFill>
                  <a:srgbClr val="141827"/>
                </a:solidFill>
                <a:latin typeface="Helvetica Neue"/>
              </a:rPr>
              <a:t>	- työllistymistä edistävän toimenpideohjelman hyväksyminen</a:t>
            </a:r>
          </a:p>
          <a:p>
            <a:r>
              <a:rPr lang="fi-FI" sz="2000" dirty="0">
                <a:solidFill>
                  <a:srgbClr val="141827"/>
                </a:solidFill>
                <a:latin typeface="Helvetica Neue"/>
              </a:rPr>
              <a:t>	- neuvottelujen jatkoprosessin läpikäynti</a:t>
            </a:r>
          </a:p>
          <a:p>
            <a:endParaRPr lang="fi-FI" sz="2000" dirty="0">
              <a:solidFill>
                <a:srgbClr val="141827"/>
              </a:solidFill>
              <a:latin typeface="Helvetica Neue"/>
            </a:endParaRPr>
          </a:p>
          <a:p>
            <a:r>
              <a:rPr lang="fi-FI" sz="2000" dirty="0">
                <a:solidFill>
                  <a:srgbClr val="141827"/>
                </a:solidFill>
                <a:latin typeface="Helvetica Neue"/>
              </a:rPr>
              <a:t> - perjantai 25.9.2026</a:t>
            </a:r>
          </a:p>
          <a:p>
            <a:r>
              <a:rPr lang="fi-FI" sz="2000" dirty="0">
                <a:solidFill>
                  <a:srgbClr val="141827"/>
                </a:solidFill>
                <a:latin typeface="Helvetica Neue"/>
              </a:rPr>
              <a:t>	- ehdotus neuvottelujen päättymisestä 7.10.2026 kunnanhallitukseen</a:t>
            </a:r>
          </a:p>
          <a:p>
            <a:r>
              <a:rPr lang="fi-FI" sz="2000" dirty="0">
                <a:solidFill>
                  <a:srgbClr val="141827"/>
                </a:solidFill>
                <a:latin typeface="Helvetica Neue"/>
              </a:rPr>
              <a:t>	- alustava suunnitelma toimenpiteistä</a:t>
            </a:r>
          </a:p>
          <a:p>
            <a:r>
              <a:rPr lang="fi-FI" sz="2000" dirty="0">
                <a:solidFill>
                  <a:srgbClr val="141827"/>
                </a:solidFill>
                <a:latin typeface="Helvetica Neue"/>
              </a:rPr>
              <a:t>	- päätöksenteko kunnanhallituksessa 12.10.2026</a:t>
            </a:r>
          </a:p>
          <a:p>
            <a:r>
              <a:rPr lang="fi-FI" sz="2000" dirty="0">
                <a:solidFill>
                  <a:srgbClr val="141827"/>
                </a:solidFill>
                <a:latin typeface="Helvetica Neue"/>
              </a:rPr>
              <a:t>	- tuloksista tiedottaminen</a:t>
            </a:r>
          </a:p>
          <a:p>
            <a:pPr algn="l"/>
            <a:endParaRPr lang="fi-FI" sz="2000" dirty="0">
              <a:solidFill>
                <a:srgbClr val="141827"/>
              </a:solidFill>
              <a:latin typeface="Helvetica Neue"/>
            </a:endParaRPr>
          </a:p>
          <a:p>
            <a:pPr algn="l"/>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3720205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3ADB0B1-D63F-EA41-DAE2-417054198247}"/>
              </a:ext>
            </a:extLst>
          </p:cNvPr>
          <p:cNvSpPr>
            <a:spLocks noGrp="1"/>
          </p:cNvSpPr>
          <p:nvPr>
            <p:ph type="ctrTitle"/>
          </p:nvPr>
        </p:nvSpPr>
        <p:spPr>
          <a:xfrm>
            <a:off x="915022" y="4998720"/>
            <a:ext cx="10789298" cy="2387600"/>
          </a:xfrm>
        </p:spPr>
        <p:txBody>
          <a:bodyPr>
            <a:noAutofit/>
          </a:bodyPr>
          <a:lstStyle/>
          <a:p>
            <a:pPr algn="l"/>
            <a:br>
              <a:rPr lang="fi-FI" sz="2000" b="1" dirty="0"/>
            </a:br>
            <a:br>
              <a:rPr lang="fi-FI" sz="2000" b="1" dirty="0"/>
            </a:br>
            <a:br>
              <a:rPr lang="fi-FI" sz="2000" dirty="0">
                <a:sym typeface="Wingdings" panose="05000000000000000000" pitchFamily="2" charset="2"/>
              </a:rPr>
            </a:br>
            <a:r>
              <a:rPr lang="fi-FI" sz="2000" b="1" dirty="0">
                <a:sym typeface="Wingdings" panose="05000000000000000000" pitchFamily="2" charset="2"/>
              </a:rPr>
              <a:t>TYÖNANTAJAN LISÄYKSET:</a:t>
            </a:r>
            <a:br>
              <a:rPr lang="fi-FI" sz="2000" b="1" dirty="0">
                <a:sym typeface="Wingdings" panose="05000000000000000000" pitchFamily="2" charset="2"/>
              </a:rPr>
            </a:br>
            <a:r>
              <a:rPr lang="fi-FI" sz="2000" dirty="0"/>
              <a:t> - </a:t>
            </a:r>
            <a:r>
              <a:rPr lang="fi-FI" sz="2000" b="1" dirty="0"/>
              <a:t>rekrytointikielto</a:t>
            </a:r>
            <a:r>
              <a:rPr lang="fi-FI" sz="2000" dirty="0"/>
              <a:t> jatkuu edelleen eli tarvitaan erillisiä päätöksiä rekrytointeihin toimielimeltä, </a:t>
            </a:r>
            <a:br>
              <a:rPr lang="fi-FI" sz="2000" dirty="0"/>
            </a:br>
            <a:r>
              <a:rPr lang="fi-FI" sz="2000" dirty="0"/>
              <a:t>   johtoryhmältä tai kunnanjohtajalta.</a:t>
            </a:r>
            <a:br>
              <a:rPr lang="fi-FI" sz="2000" dirty="0"/>
            </a:br>
            <a:r>
              <a:rPr lang="fi-FI" sz="2000" dirty="0"/>
              <a:t> - </a:t>
            </a:r>
            <a:r>
              <a:rPr lang="fi-FI" sz="2000" b="1" dirty="0"/>
              <a:t>sijaiskustannusten leikkaaminen</a:t>
            </a:r>
            <a:r>
              <a:rPr lang="fi-FI" sz="2000" dirty="0"/>
              <a:t> edellyttää jatkuvaa suunnittelua.</a:t>
            </a:r>
            <a:br>
              <a:rPr lang="fi-FI" sz="2000" dirty="0"/>
            </a:br>
            <a:r>
              <a:rPr lang="fi-FI" sz="2000" dirty="0"/>
              <a:t> - </a:t>
            </a:r>
            <a:r>
              <a:rPr lang="fi-FI" sz="2000" b="1" dirty="0"/>
              <a:t>talouden tasapainotusohjelmien toteuttaminen </a:t>
            </a:r>
            <a:r>
              <a:rPr lang="fi-FI" sz="2000" dirty="0"/>
              <a:t>edellyttää sitoutumista ja kurinalaisuutta kaikilla </a:t>
            </a:r>
            <a:br>
              <a:rPr lang="fi-FI" sz="2000" dirty="0"/>
            </a:br>
            <a:r>
              <a:rPr lang="fi-FI" sz="2000" dirty="0"/>
              <a:t>    hallinnon tasoilla.</a:t>
            </a:r>
            <a:br>
              <a:rPr lang="fi-FI" sz="2000" dirty="0"/>
            </a:br>
            <a:r>
              <a:rPr lang="fi-FI" sz="2000" dirty="0"/>
              <a:t> - hallinnonalojen välille tulee esihenkilöiden toimesta rakentaa tiivistä ja tuloksellista yhteistyötä.</a:t>
            </a:r>
            <a:br>
              <a:rPr lang="fi-FI" sz="2000" dirty="0"/>
            </a:br>
            <a:r>
              <a:rPr lang="fi-FI" sz="2000" dirty="0"/>
              <a:t> - prosessien kuvaaminen alkaa </a:t>
            </a:r>
            <a:r>
              <a:rPr lang="fi-FI" sz="2000" dirty="0" err="1"/>
              <a:t>IMS:illä</a:t>
            </a:r>
            <a:r>
              <a:rPr lang="fi-FI" sz="2000" dirty="0"/>
              <a:t> muutosneuvottelujen jälkeen ja LEAN –ajattelua edistetään</a:t>
            </a:r>
            <a:br>
              <a:rPr lang="fi-FI" sz="2000" dirty="0"/>
            </a:br>
            <a:br>
              <a:rPr lang="fi-FI" sz="2000" dirty="0"/>
            </a:br>
            <a:r>
              <a:rPr lang="fi-FI" sz="2000" b="1" dirty="0"/>
              <a:t>Lomarahavapaat</a:t>
            </a:r>
            <a:br>
              <a:rPr lang="fi-FI" sz="2000" dirty="0"/>
            </a:br>
            <a:r>
              <a:rPr lang="fi-FI" sz="2000" dirty="0"/>
              <a:t> - KVTES luku 4 19 § 1 mom.: ”Työnantajan on selvitettävä työntekijöille / viranhaltijoille tai heidän </a:t>
            </a:r>
            <a:br>
              <a:rPr lang="fi-FI" sz="2000" dirty="0"/>
            </a:br>
            <a:r>
              <a:rPr lang="fi-FI" sz="2000" dirty="0"/>
              <a:t>    edustajilleen lomarahavapaasta sopimisesta työpaikalla noudatettavat yleiset periaatteet”</a:t>
            </a:r>
            <a:br>
              <a:rPr lang="fi-FI" sz="2000" dirty="0"/>
            </a:br>
            <a:br>
              <a:rPr lang="fi-FI" sz="2000" b="1" dirty="0"/>
            </a:br>
            <a:r>
              <a:rPr lang="fi-FI" sz="2000" b="1" dirty="0"/>
              <a:t>Lomarahavapaan käyttö</a:t>
            </a:r>
            <a:br>
              <a:rPr lang="fi-FI" sz="2000" b="1" dirty="0"/>
            </a:br>
            <a:r>
              <a:rPr lang="fi-FI" sz="2000" dirty="0"/>
              <a:t>Lomarahavapaita saa käyttää vasta kun,</a:t>
            </a:r>
            <a:br>
              <a:rPr lang="fi-FI" sz="2000" dirty="0"/>
            </a:br>
            <a:r>
              <a:rPr lang="fi-FI" sz="2000" dirty="0"/>
              <a:t>1. lomanmääräytymisvuoden vuosilomapäivät on pidetty</a:t>
            </a:r>
            <a:br>
              <a:rPr lang="fi-FI" sz="2000" dirty="0"/>
            </a:br>
            <a:r>
              <a:rPr lang="fi-FI" sz="2000" dirty="0"/>
              <a:t>2. kertyneet ylityöpäivät on pidetty</a:t>
            </a:r>
            <a:br>
              <a:rPr lang="fi-FI" sz="2000" dirty="0"/>
            </a:br>
            <a:r>
              <a:rPr lang="fi-FI" sz="2000" dirty="0"/>
              <a:t>3. lomarahavapaan pitäminen ei edellytä sijaisen käyttöä</a:t>
            </a:r>
            <a:br>
              <a:rPr lang="fi-FI" sz="2000" dirty="0"/>
            </a:br>
            <a:br>
              <a:rPr lang="fi-FI" sz="2000" dirty="0"/>
            </a:br>
            <a:r>
              <a:rPr lang="fi-FI" sz="2000" b="1" dirty="0"/>
              <a:t>Anotut lomarahavapaat</a:t>
            </a:r>
            <a:br>
              <a:rPr lang="fi-FI" sz="2000" b="1" dirty="0"/>
            </a:br>
            <a:r>
              <a:rPr lang="fi-FI" sz="2000" dirty="0"/>
              <a:t>Anotut, mutta käyttämättä jääneet lomarahavapaapäivät maksetaan rahana hakijalle, mikäli päiviä ei ole mahdollista pitää vapaana ennen määräpäivää.</a:t>
            </a:r>
            <a:br>
              <a:rPr lang="fi-FI" sz="2000" dirty="0"/>
            </a:br>
            <a:br>
              <a:rPr lang="fi-FI" sz="2000" dirty="0"/>
            </a:br>
            <a:r>
              <a:rPr lang="fi-FI" sz="2000" dirty="0"/>
              <a:t>Esimerkiksi lomanmääräytymisvuoden 1.4.2026-31.3.2027 lomarahat tulee pitää ennen 1.5.2028. Jos vapaita ei ehdi käyttää 1.5.2028 mennessä, maksetaan ne rahana.</a:t>
            </a:r>
            <a:br>
              <a:rPr lang="fi-FI" sz="2000" dirty="0"/>
            </a:br>
            <a:br>
              <a:rPr lang="fi-FI" sz="900" dirty="0"/>
            </a:br>
            <a:endParaRPr lang="fi-FI" sz="2000" dirty="0"/>
          </a:p>
        </p:txBody>
      </p:sp>
    </p:spTree>
    <p:extLst>
      <p:ext uri="{BB962C8B-B14F-4D97-AF65-F5344CB8AC3E}">
        <p14:creationId xmlns:p14="http://schemas.microsoft.com/office/powerpoint/2010/main" val="2955358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D73DB-9102-B594-151B-9A354D20E00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6974845-3F4C-0DD6-32E4-4B9D367AD3D1}"/>
              </a:ext>
            </a:extLst>
          </p:cNvPr>
          <p:cNvSpPr>
            <a:spLocks noGrp="1"/>
          </p:cNvSpPr>
          <p:nvPr>
            <p:ph type="title"/>
          </p:nvPr>
        </p:nvSpPr>
        <p:spPr>
          <a:xfrm>
            <a:off x="838200" y="975211"/>
            <a:ext cx="11237401" cy="5649109"/>
          </a:xfrm>
        </p:spPr>
        <p:txBody>
          <a:bodyPr>
            <a:normAutofit fontScale="90000"/>
          </a:bodyPr>
          <a:lstStyle/>
          <a:p>
            <a:br>
              <a:rPr lang="fi-FI" sz="2000" b="1" dirty="0"/>
            </a:br>
            <a:br>
              <a:rPr lang="fi-FI" sz="2000" b="1" dirty="0"/>
            </a:br>
            <a:br>
              <a:rPr lang="fi-FI" sz="2000" b="1" dirty="0"/>
            </a:br>
            <a:r>
              <a:rPr lang="fi-FI" sz="2000" b="1" dirty="0"/>
              <a:t>Tulojen lisääminen, kiinteistöjen vuokraaminen ja myynti</a:t>
            </a:r>
            <a:br>
              <a:rPr lang="fi-FI" sz="2000" b="1" dirty="0"/>
            </a:br>
            <a:br>
              <a:rPr lang="fi-FI" sz="2000" b="1" dirty="0"/>
            </a:br>
            <a:r>
              <a:rPr lang="fi-FI" sz="2000" dirty="0"/>
              <a:t> - tilojen vuokraaminen, uudet kohteet: </a:t>
            </a:r>
            <a:br>
              <a:rPr lang="fi-FI" sz="2000" dirty="0"/>
            </a:br>
            <a:r>
              <a:rPr lang="fi-FI" sz="2000" b="1" dirty="0">
                <a:sym typeface="Wingdings" panose="05000000000000000000" pitchFamily="2" charset="2"/>
              </a:rPr>
              <a:t>Repolantie 9: Lassila &amp; Tikanoja Ympäristöpalvelut Oy 			13 000 euroa / kk 1.1.2027 alkaen</a:t>
            </a:r>
            <a:br>
              <a:rPr lang="fi-FI" sz="2000" b="1" dirty="0">
                <a:sym typeface="Wingdings" panose="05000000000000000000" pitchFamily="2" charset="2"/>
              </a:rPr>
            </a:br>
            <a:r>
              <a:rPr lang="fi-FI" sz="2000" b="1" dirty="0">
                <a:sym typeface="Wingdings" panose="05000000000000000000" pitchFamily="2" charset="2"/>
              </a:rPr>
              <a:t>  vuosivaikutus 156 000 euroa</a:t>
            </a:r>
            <a:br>
              <a:rPr lang="fi-FI" sz="2000" b="1" dirty="0">
                <a:sym typeface="Wingdings" panose="05000000000000000000" pitchFamily="2" charset="2"/>
              </a:rPr>
            </a:br>
            <a:br>
              <a:rPr lang="fi-FI" sz="2000" b="1" dirty="0">
                <a:sym typeface="Wingdings" panose="05000000000000000000" pitchFamily="2" charset="2"/>
              </a:rPr>
            </a:br>
            <a:r>
              <a:rPr lang="fi-FI" sz="2000" b="1" dirty="0">
                <a:sym typeface="Wingdings" panose="05000000000000000000" pitchFamily="2" charset="2"/>
              </a:rPr>
              <a:t>Repolantie 10 siirtyminen Yrittäjäntieltä: Siemens </a:t>
            </a:r>
            <a:r>
              <a:rPr lang="fi-FI" sz="2000" b="1" dirty="0" err="1">
                <a:sym typeface="Wingdings" panose="05000000000000000000" pitchFamily="2" charset="2"/>
              </a:rPr>
              <a:t>Gamesa</a:t>
            </a:r>
            <a:r>
              <a:rPr lang="fi-FI" sz="2000" b="1" dirty="0">
                <a:sym typeface="Wingdings" panose="05000000000000000000" pitchFamily="2" charset="2"/>
              </a:rPr>
              <a:t> Oy			470 euroa / kk vuokran nousu</a:t>
            </a:r>
            <a:br>
              <a:rPr lang="fi-FI" sz="2000" b="1" dirty="0">
                <a:sym typeface="Wingdings" panose="05000000000000000000" pitchFamily="2" charset="2"/>
              </a:rPr>
            </a:br>
            <a:r>
              <a:rPr lang="fi-FI" sz="2000" b="1" dirty="0">
                <a:sym typeface="Wingdings" panose="05000000000000000000" pitchFamily="2" charset="2"/>
              </a:rPr>
              <a:t> vuosivaikutus 5 640 euroa</a:t>
            </a:r>
            <a:br>
              <a:rPr lang="fi-FI" sz="2000" b="1" dirty="0">
                <a:sym typeface="Wingdings" panose="05000000000000000000" pitchFamily="2" charset="2"/>
              </a:rPr>
            </a:br>
            <a:br>
              <a:rPr lang="fi-FI" sz="2000" dirty="0"/>
            </a:br>
            <a:r>
              <a:rPr lang="fi-FI" sz="2000" dirty="0"/>
              <a:t>Neuvotteluja tilojen vuokraamisesta käynnissä: </a:t>
            </a:r>
            <a:br>
              <a:rPr lang="fi-FI" sz="2000" dirty="0"/>
            </a:br>
            <a:r>
              <a:rPr lang="fi-FI" sz="2000" dirty="0">
                <a:sym typeface="Wingdings" panose="05000000000000000000" pitchFamily="2" charset="2"/>
              </a:rPr>
              <a:t> </a:t>
            </a:r>
            <a:r>
              <a:rPr lang="fi-FI" sz="2000" b="1" dirty="0"/>
              <a:t>Messinginmäen kahdesta hallista</a:t>
            </a:r>
            <a:r>
              <a:rPr lang="fi-FI" sz="2000" dirty="0"/>
              <a:t> (</a:t>
            </a:r>
            <a:r>
              <a:rPr lang="fi-FI" sz="2000" dirty="0">
                <a:sym typeface="Wingdings" panose="05000000000000000000" pitchFamily="2" charset="2"/>
              </a:rPr>
              <a:t>vuokrattavana, 110 m2 ja 165 m2)</a:t>
            </a:r>
            <a:r>
              <a:rPr lang="fi-FI" sz="2000" dirty="0"/>
              <a:t>:</a:t>
            </a:r>
            <a:br>
              <a:rPr lang="fi-FI" sz="2000" dirty="0"/>
            </a:br>
            <a:r>
              <a:rPr lang="fi-FI" sz="2000" dirty="0">
                <a:sym typeface="Wingdings" panose="05000000000000000000" pitchFamily="2" charset="2"/>
              </a:rPr>
              <a:t> </a:t>
            </a:r>
            <a:r>
              <a:rPr lang="fi-FI" sz="2000" b="1" dirty="0"/>
              <a:t>Kirjaston pääty</a:t>
            </a:r>
            <a:r>
              <a:rPr lang="fi-FI" sz="2000" dirty="0"/>
              <a:t> (vuokrattavana 75 m2): </a:t>
            </a:r>
            <a:br>
              <a:rPr lang="fi-FI" sz="2000" dirty="0"/>
            </a:br>
            <a:r>
              <a:rPr lang="fi-FI" sz="2000" dirty="0">
                <a:sym typeface="Wingdings" panose="05000000000000000000" pitchFamily="2" charset="2"/>
              </a:rPr>
              <a:t> </a:t>
            </a:r>
            <a:r>
              <a:rPr lang="fi-FI" sz="2000" b="1" dirty="0"/>
              <a:t>Sahan alueen tiloista ja tontista</a:t>
            </a:r>
            <a:r>
              <a:rPr lang="fi-FI" sz="2000" dirty="0"/>
              <a:t> (</a:t>
            </a:r>
            <a:r>
              <a:rPr lang="fi-FI" sz="2000" dirty="0">
                <a:sym typeface="Wingdings" panose="05000000000000000000" pitchFamily="2" charset="2"/>
              </a:rPr>
              <a:t>neljä varastoa, yksi halli ja maa-aluetta)</a:t>
            </a:r>
            <a:br>
              <a:rPr lang="fi-FI" sz="2000" dirty="0"/>
            </a:br>
            <a:r>
              <a:rPr lang="fi-FI" sz="2000" dirty="0">
                <a:sym typeface="Wingdings" panose="05000000000000000000" pitchFamily="2" charset="2"/>
              </a:rPr>
              <a:t> </a:t>
            </a:r>
            <a:r>
              <a:rPr lang="fi-FI" sz="2000" b="1" dirty="0"/>
              <a:t>Repolantie 2:n osoitteessa olevan tontti</a:t>
            </a:r>
            <a:r>
              <a:rPr lang="fi-FI" sz="2000" dirty="0"/>
              <a:t>kaupan jälkeen yhtiön lajittelukeskuksen rakentaminen ja </a:t>
            </a:r>
            <a:br>
              <a:rPr lang="fi-FI" sz="2000" dirty="0"/>
            </a:br>
            <a:r>
              <a:rPr lang="fi-FI" sz="2000" dirty="0"/>
              <a:t>      sijoittuminen.</a:t>
            </a:r>
            <a:br>
              <a:rPr lang="fi-FI" sz="2000" dirty="0"/>
            </a:br>
            <a:r>
              <a:rPr lang="fi-FI" sz="2000" b="1" dirty="0">
                <a:sym typeface="Wingdings" panose="05000000000000000000" pitchFamily="2" charset="2"/>
              </a:rPr>
              <a:t> Kunnanvirasto: </a:t>
            </a:r>
            <a:r>
              <a:rPr lang="fi-FI" sz="2000" dirty="0">
                <a:sym typeface="Wingdings" panose="05000000000000000000" pitchFamily="2" charset="2"/>
              </a:rPr>
              <a:t>etätyötilat sekä paljon toimistotilaa</a:t>
            </a:r>
            <a:br>
              <a:rPr lang="fi-FI" sz="2000" b="1" dirty="0">
                <a:sym typeface="Wingdings" panose="05000000000000000000" pitchFamily="2" charset="2"/>
              </a:rPr>
            </a:br>
            <a:r>
              <a:rPr lang="fi-FI" sz="2000" b="1" dirty="0">
                <a:sym typeface="Wingdings" panose="05000000000000000000" pitchFamily="2" charset="2"/>
              </a:rPr>
              <a:t> Terveysasema: </a:t>
            </a:r>
            <a:r>
              <a:rPr lang="fi-FI" sz="2000" dirty="0">
                <a:sym typeface="Wingdings" panose="05000000000000000000" pitchFamily="2" charset="2"/>
              </a:rPr>
              <a:t>entinen fysioterapeutin tila ja Suvannon suunnasta sisäänkäynnistä kaksi tilaa</a:t>
            </a:r>
            <a:r>
              <a:rPr lang="fi-FI" sz="2000" b="1" dirty="0">
                <a:sym typeface="Wingdings" panose="05000000000000000000" pitchFamily="2" charset="2"/>
              </a:rPr>
              <a:t> </a:t>
            </a:r>
            <a:br>
              <a:rPr lang="fi-FI" sz="2000" b="1" dirty="0">
                <a:sym typeface="Wingdings" panose="05000000000000000000" pitchFamily="2" charset="2"/>
              </a:rPr>
            </a:br>
            <a:r>
              <a:rPr lang="fi-FI" sz="2000" dirty="0">
                <a:sym typeface="Wingdings" panose="05000000000000000000" pitchFamily="2" charset="2"/>
              </a:rPr>
              <a:t> </a:t>
            </a:r>
            <a:r>
              <a:rPr lang="fi-FI" sz="2000" b="1" dirty="0">
                <a:sym typeface="Wingdings" panose="05000000000000000000" pitchFamily="2" charset="2"/>
              </a:rPr>
              <a:t>Koulun ja kirjaston välissä oleva </a:t>
            </a:r>
            <a:r>
              <a:rPr lang="fi-FI" sz="2000" b="1" dirty="0" err="1">
                <a:sym typeface="Wingdings" panose="05000000000000000000" pitchFamily="2" charset="2"/>
              </a:rPr>
              <a:t>suuli</a:t>
            </a:r>
            <a:r>
              <a:rPr lang="fi-FI" sz="2000" b="1" dirty="0">
                <a:sym typeface="Wingdings" panose="05000000000000000000" pitchFamily="2" charset="2"/>
              </a:rPr>
              <a:t>: </a:t>
            </a:r>
            <a:r>
              <a:rPr lang="fi-FI" sz="2000" dirty="0">
                <a:sym typeface="Wingdings" panose="05000000000000000000" pitchFamily="2" charset="2"/>
              </a:rPr>
              <a:t>vuokrattavaksi </a:t>
            </a:r>
            <a:r>
              <a:rPr lang="fi-FI" sz="2000" dirty="0" err="1">
                <a:sym typeface="Wingdings" panose="05000000000000000000" pitchFamily="2" charset="2"/>
              </a:rPr>
              <a:t>Ouraoopperalle</a:t>
            </a:r>
            <a:r>
              <a:rPr lang="fi-FI" sz="2000" dirty="0">
                <a:sym typeface="Wingdings" panose="05000000000000000000" pitchFamily="2" charset="2"/>
              </a:rPr>
              <a:t> </a:t>
            </a:r>
            <a:r>
              <a:rPr lang="fi-FI" sz="2000" dirty="0" err="1">
                <a:sym typeface="Wingdings" panose="05000000000000000000" pitchFamily="2" charset="2"/>
              </a:rPr>
              <a:t>Friikoolin</a:t>
            </a:r>
            <a:r>
              <a:rPr lang="fi-FI" sz="2000" dirty="0">
                <a:sym typeface="Wingdings" panose="05000000000000000000" pitchFamily="2" charset="2"/>
              </a:rPr>
              <a:t> rakennuksen </a:t>
            </a:r>
            <a:r>
              <a:rPr lang="fi-FI" sz="2000" dirty="0" err="1">
                <a:sym typeface="Wingdings" panose="05000000000000000000" pitchFamily="2" charset="2"/>
              </a:rPr>
              <a:t>sijaaan</a:t>
            </a:r>
            <a:br>
              <a:rPr lang="fi-FI" sz="2000" b="1" dirty="0">
                <a:sym typeface="Wingdings" panose="05000000000000000000" pitchFamily="2" charset="2"/>
              </a:rPr>
            </a:br>
            <a:endParaRPr lang="fi-FI" sz="2000" b="1" dirty="0"/>
          </a:p>
        </p:txBody>
      </p:sp>
      <p:sp>
        <p:nvSpPr>
          <p:cNvPr id="4" name="Slide Number Placeholder 3">
            <a:extLst>
              <a:ext uri="{FF2B5EF4-FFF2-40B4-BE49-F238E27FC236}">
                <a16:creationId xmlns:a16="http://schemas.microsoft.com/office/drawing/2014/main" id="{7F1B223A-5242-3A0B-FDDE-CF59ADA0FFF2}"/>
              </a:ext>
            </a:extLst>
          </p:cNvPr>
          <p:cNvSpPr>
            <a:spLocks noGrp="1"/>
          </p:cNvSpPr>
          <p:nvPr>
            <p:ph type="sldNum" sz="quarter" idx="10"/>
          </p:nvPr>
        </p:nvSpPr>
        <p:spPr/>
        <p:txBody>
          <a:bodyPr/>
          <a:lstStyle/>
          <a:p>
            <a:fld id="{C5FB1059-60CE-CC4A-BAC5-DF1877C21BDD}" type="slidenum">
              <a:rPr lang="fi-FI" smtClean="0"/>
              <a:t>15</a:t>
            </a:fld>
            <a:endParaRPr lang="fi-FI" dirty="0"/>
          </a:p>
        </p:txBody>
      </p:sp>
    </p:spTree>
    <p:extLst>
      <p:ext uri="{BB962C8B-B14F-4D97-AF65-F5344CB8AC3E}">
        <p14:creationId xmlns:p14="http://schemas.microsoft.com/office/powerpoint/2010/main" val="899402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C0269-E0CF-3C28-D306-46FBAD16606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F3DB5A1-B5D5-EF56-BD63-658ADDB0A99A}"/>
              </a:ext>
            </a:extLst>
          </p:cNvPr>
          <p:cNvSpPr>
            <a:spLocks noGrp="1"/>
          </p:cNvSpPr>
          <p:nvPr>
            <p:ph type="title"/>
          </p:nvPr>
        </p:nvSpPr>
        <p:spPr>
          <a:xfrm>
            <a:off x="650241" y="258445"/>
            <a:ext cx="11541759" cy="6949439"/>
          </a:xfrm>
        </p:spPr>
        <p:txBody>
          <a:bodyPr>
            <a:normAutofit/>
          </a:bodyPr>
          <a:lstStyle/>
          <a:p>
            <a:r>
              <a:rPr lang="fi-FI" sz="2000" b="1" dirty="0"/>
              <a:t>Tulojen lisääminen, kiinteistöjen myynti</a:t>
            </a:r>
            <a:br>
              <a:rPr lang="fi-FI" sz="2000" dirty="0"/>
            </a:br>
            <a:r>
              <a:rPr lang="fi-FI" sz="2000" dirty="0">
                <a:sym typeface="Wingdings" panose="05000000000000000000" pitchFamily="2" charset="2"/>
              </a:rPr>
              <a:t> </a:t>
            </a:r>
            <a:r>
              <a:rPr lang="fi-FI" sz="2000" b="1" dirty="0">
                <a:sym typeface="Wingdings" panose="05000000000000000000" pitchFamily="2" charset="2"/>
              </a:rPr>
              <a:t>Y</a:t>
            </a:r>
            <a:r>
              <a:rPr lang="fi-FI" sz="2000" b="1" dirty="0"/>
              <a:t>ksittäisiä maa-alueita/tontteja: </a:t>
            </a:r>
            <a:r>
              <a:rPr lang="fi-FI" sz="2000" dirty="0" err="1"/>
              <a:t>Friikoolintien</a:t>
            </a:r>
            <a:r>
              <a:rPr lang="fi-FI" sz="2000" dirty="0"/>
              <a:t> maa-alue, </a:t>
            </a:r>
            <a:r>
              <a:rPr lang="fi-FI" sz="2000" dirty="0" err="1"/>
              <a:t>Köörtilän</a:t>
            </a:r>
            <a:r>
              <a:rPr lang="fi-FI" sz="2000" dirty="0"/>
              <a:t> maa-alue, Luotsinmäen maa-alue,</a:t>
            </a:r>
            <a:br>
              <a:rPr lang="fi-FI" sz="2000" dirty="0"/>
            </a:br>
            <a:r>
              <a:rPr lang="fi-FI" sz="2000" dirty="0"/>
              <a:t>      Merimiehentien maa-alue, </a:t>
            </a:r>
            <a:r>
              <a:rPr lang="fi-FI" sz="2000" dirty="0" err="1"/>
              <a:t>Sarporannan</a:t>
            </a:r>
            <a:r>
              <a:rPr lang="fi-FI" sz="2000" dirty="0"/>
              <a:t> maa-alue ja Luotsinmäen toinen alue sekä yksi </a:t>
            </a:r>
            <a:br>
              <a:rPr lang="fi-FI" sz="2000" dirty="0"/>
            </a:br>
            <a:r>
              <a:rPr lang="fi-FI" sz="2000" dirty="0"/>
              <a:t>       vanhalta yhteiskoululta. Tapion alueen ranta-alue ja </a:t>
            </a:r>
            <a:r>
              <a:rPr lang="fi-FI" sz="2000" dirty="0" err="1"/>
              <a:t>Tattuun</a:t>
            </a:r>
            <a:r>
              <a:rPr lang="fi-FI" sz="2000" dirty="0"/>
              <a:t> alueen kehittäminen.</a:t>
            </a:r>
            <a:br>
              <a:rPr lang="fi-FI" sz="2000" b="1" dirty="0"/>
            </a:br>
            <a:r>
              <a:rPr lang="fi-FI" sz="2000" b="1" dirty="0">
                <a:sym typeface="Wingdings" panose="05000000000000000000" pitchFamily="2" charset="2"/>
              </a:rPr>
              <a:t> Tontti: </a:t>
            </a:r>
            <a:r>
              <a:rPr lang="fi-FI" sz="2000" dirty="0" err="1">
                <a:sym typeface="Wingdings" panose="05000000000000000000" pitchFamily="2" charset="2"/>
              </a:rPr>
              <a:t>Friikoolin</a:t>
            </a:r>
            <a:r>
              <a:rPr lang="fi-FI" sz="2000" dirty="0">
                <a:sym typeface="Wingdings" panose="05000000000000000000" pitchFamily="2" charset="2"/>
              </a:rPr>
              <a:t> uusi merenrantatontti, </a:t>
            </a:r>
            <a:r>
              <a:rPr lang="fi-FI" sz="2000" dirty="0" err="1">
                <a:sym typeface="Wingdings" panose="05000000000000000000" pitchFamily="2" charset="2"/>
              </a:rPr>
              <a:t>Jukolanniemen</a:t>
            </a:r>
            <a:r>
              <a:rPr lang="fi-FI" sz="2000" dirty="0">
                <a:sym typeface="Wingdings" panose="05000000000000000000" pitchFamily="2" charset="2"/>
              </a:rPr>
              <a:t> merenrantatontit, Tapion alueelle ranta-</a:t>
            </a:r>
            <a:br>
              <a:rPr lang="fi-FI" sz="2000" dirty="0">
                <a:sym typeface="Wingdings" panose="05000000000000000000" pitchFamily="2" charset="2"/>
              </a:rPr>
            </a:br>
            <a:r>
              <a:rPr lang="fi-FI" sz="2000" dirty="0">
                <a:sym typeface="Wingdings" panose="05000000000000000000" pitchFamily="2" charset="2"/>
              </a:rPr>
              <a:t>      alueen tontit ja Holman tontti – myyntiin edellä mainitut</a:t>
            </a:r>
            <a:br>
              <a:rPr lang="fi-FI" sz="2000" dirty="0"/>
            </a:br>
            <a:r>
              <a:rPr lang="fi-FI" sz="2000" b="1" dirty="0">
                <a:sym typeface="Wingdings" panose="05000000000000000000" pitchFamily="2" charset="2"/>
              </a:rPr>
              <a:t> </a:t>
            </a:r>
            <a:r>
              <a:rPr lang="fi-FI" sz="2000" b="1" dirty="0" err="1">
                <a:sym typeface="Wingdings" panose="05000000000000000000" pitchFamily="2" charset="2"/>
              </a:rPr>
              <a:t>Silkrunni</a:t>
            </a:r>
            <a:r>
              <a:rPr lang="fi-FI" sz="2000" b="1" dirty="0">
                <a:sym typeface="Wingdings" panose="05000000000000000000" pitchFamily="2" charset="2"/>
              </a:rPr>
              <a:t>: </a:t>
            </a:r>
            <a:r>
              <a:rPr lang="fi-FI" sz="2000" dirty="0">
                <a:sym typeface="Wingdings" panose="05000000000000000000" pitchFamily="2" charset="2"/>
              </a:rPr>
              <a:t>myyntiin kokonaisuudessaan </a:t>
            </a:r>
            <a:br>
              <a:rPr lang="fi-FI" sz="2000" dirty="0">
                <a:sym typeface="Wingdings" panose="05000000000000000000" pitchFamily="2" charset="2"/>
              </a:rPr>
            </a:br>
            <a:r>
              <a:rPr lang="fi-FI" sz="2000" dirty="0">
                <a:sym typeface="Wingdings" panose="05000000000000000000" pitchFamily="2" charset="2"/>
              </a:rPr>
              <a:t> </a:t>
            </a:r>
            <a:r>
              <a:rPr lang="fi-FI" sz="2000" b="1" dirty="0" err="1">
                <a:sym typeface="Wingdings" panose="05000000000000000000" pitchFamily="2" charset="2"/>
              </a:rPr>
              <a:t>Hajula</a:t>
            </a:r>
            <a:r>
              <a:rPr lang="fi-FI" sz="2000" b="1" dirty="0">
                <a:sym typeface="Wingdings" panose="05000000000000000000" pitchFamily="2" charset="2"/>
              </a:rPr>
              <a:t>: </a:t>
            </a:r>
            <a:r>
              <a:rPr lang="fi-FI" sz="2000" dirty="0">
                <a:sym typeface="Wingdings" panose="05000000000000000000" pitchFamily="2" charset="2"/>
              </a:rPr>
              <a:t>myyntiin kokonaisuudessaan</a:t>
            </a:r>
            <a:br>
              <a:rPr lang="fi-FI" sz="2000" dirty="0">
                <a:sym typeface="Wingdings" panose="05000000000000000000" pitchFamily="2" charset="2"/>
              </a:rPr>
            </a:br>
            <a:r>
              <a:rPr lang="fi-FI" sz="2000" dirty="0">
                <a:sym typeface="Wingdings" panose="05000000000000000000" pitchFamily="2" charset="2"/>
              </a:rPr>
              <a:t> </a:t>
            </a:r>
            <a:r>
              <a:rPr lang="fi-FI" sz="2000" b="1" dirty="0" err="1">
                <a:sym typeface="Wingdings" panose="05000000000000000000" pitchFamily="2" charset="2"/>
              </a:rPr>
              <a:t>Hamskeri</a:t>
            </a:r>
            <a:r>
              <a:rPr lang="fi-FI" sz="2000" b="1" dirty="0">
                <a:sym typeface="Wingdings" panose="05000000000000000000" pitchFamily="2" charset="2"/>
              </a:rPr>
              <a:t>: </a:t>
            </a:r>
            <a:r>
              <a:rPr lang="fi-FI" sz="2000" dirty="0">
                <a:sym typeface="Wingdings" panose="05000000000000000000" pitchFamily="2" charset="2"/>
              </a:rPr>
              <a:t>myyntiin kokonaisuudessaan</a:t>
            </a:r>
            <a:br>
              <a:rPr lang="fi-FI" sz="2000" dirty="0">
                <a:sym typeface="Wingdings" panose="05000000000000000000" pitchFamily="2" charset="2"/>
              </a:rPr>
            </a:br>
            <a:r>
              <a:rPr lang="fi-FI" sz="2000" dirty="0">
                <a:sym typeface="Wingdings" panose="05000000000000000000" pitchFamily="2" charset="2"/>
              </a:rPr>
              <a:t> </a:t>
            </a:r>
            <a:r>
              <a:rPr lang="fi-FI" sz="2000" b="1" dirty="0">
                <a:sym typeface="Wingdings" panose="05000000000000000000" pitchFamily="2" charset="2"/>
              </a:rPr>
              <a:t>Vanha Virastotalo:</a:t>
            </a:r>
            <a:r>
              <a:rPr lang="fi-FI" sz="2000" dirty="0">
                <a:sym typeface="Wingdings" panose="05000000000000000000" pitchFamily="2" charset="2"/>
              </a:rPr>
              <a:t> myyntiin kokonaisuudessaan</a:t>
            </a:r>
            <a:endParaRPr lang="fi-FI" sz="2000" b="1" dirty="0"/>
          </a:p>
        </p:txBody>
      </p:sp>
      <p:sp>
        <p:nvSpPr>
          <p:cNvPr id="4" name="Slide Number Placeholder 3">
            <a:extLst>
              <a:ext uri="{FF2B5EF4-FFF2-40B4-BE49-F238E27FC236}">
                <a16:creationId xmlns:a16="http://schemas.microsoft.com/office/drawing/2014/main" id="{90C9CCC2-26B9-31CF-5E90-2B30CF3EEA39}"/>
              </a:ext>
            </a:extLst>
          </p:cNvPr>
          <p:cNvSpPr>
            <a:spLocks noGrp="1"/>
          </p:cNvSpPr>
          <p:nvPr>
            <p:ph type="sldNum" sz="quarter" idx="10"/>
          </p:nvPr>
        </p:nvSpPr>
        <p:spPr/>
        <p:txBody>
          <a:bodyPr/>
          <a:lstStyle/>
          <a:p>
            <a:fld id="{C5FB1059-60CE-CC4A-BAC5-DF1877C21BDD}" type="slidenum">
              <a:rPr lang="fi-FI" smtClean="0"/>
              <a:t>16</a:t>
            </a:fld>
            <a:endParaRPr lang="fi-FI" dirty="0"/>
          </a:p>
        </p:txBody>
      </p:sp>
    </p:spTree>
    <p:extLst>
      <p:ext uri="{BB962C8B-B14F-4D97-AF65-F5344CB8AC3E}">
        <p14:creationId xmlns:p14="http://schemas.microsoft.com/office/powerpoint/2010/main" val="1820948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E788F-13C6-6BC0-DC4B-BA4D4A98D1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D2DC119-16C0-3812-F20F-AB27651A0786}"/>
              </a:ext>
            </a:extLst>
          </p:cNvPr>
          <p:cNvSpPr>
            <a:spLocks noGrp="1"/>
          </p:cNvSpPr>
          <p:nvPr>
            <p:ph type="title"/>
          </p:nvPr>
        </p:nvSpPr>
        <p:spPr>
          <a:xfrm>
            <a:off x="540333" y="136525"/>
            <a:ext cx="11111334" cy="5167312"/>
          </a:xfrm>
        </p:spPr>
        <p:txBody>
          <a:bodyPr>
            <a:normAutofit fontScale="90000"/>
          </a:bodyPr>
          <a:lstStyle/>
          <a:p>
            <a:pPr marL="342900" lvl="0" indent="-342900" fontAlgn="t"/>
            <a:br>
              <a:rPr lang="fi-FI" sz="2000" b="1" dirty="0"/>
            </a:br>
            <a:br>
              <a:rPr lang="fi-FI" sz="2000" b="1" dirty="0"/>
            </a:br>
            <a:br>
              <a:rPr lang="fi-FI" sz="2000" b="1" dirty="0"/>
            </a:br>
            <a:br>
              <a:rPr lang="fi-FI" sz="2000" b="1" dirty="0"/>
            </a:br>
            <a:br>
              <a:rPr lang="fi-FI" sz="2000" b="1" dirty="0"/>
            </a:br>
            <a:br>
              <a:rPr lang="fi-FI" sz="2000" b="1" dirty="0"/>
            </a:br>
            <a:br>
              <a:rPr lang="fi-FI" sz="2000" b="1" dirty="0"/>
            </a:br>
            <a:br>
              <a:rPr lang="fi-FI" sz="2000" b="1" dirty="0"/>
            </a:br>
            <a:br>
              <a:rPr lang="fi-FI" sz="2000" b="1" dirty="0"/>
            </a:br>
            <a:br>
              <a:rPr lang="fi-FI" sz="2000" b="1" dirty="0"/>
            </a:br>
            <a:r>
              <a:rPr lang="fi-FI" sz="2000" b="1" dirty="0"/>
              <a:t>Varhaiskasvatus ja esiopetus</a:t>
            </a:r>
            <a:br>
              <a:rPr lang="fi-FI" sz="2000" dirty="0"/>
            </a:br>
            <a:br>
              <a:rPr lang="fi-FI" sz="2000" dirty="0"/>
            </a:br>
            <a:r>
              <a:rPr lang="fi-FI" sz="2000" dirty="0">
                <a:latin typeface="Calibri Light" panose="020F0302020204030204" pitchFamily="34" charset="0"/>
                <a:ea typeface="Calibri Light" panose="020F0302020204030204" pitchFamily="34" charset="0"/>
                <a:cs typeface="Calibri Light" panose="020F0302020204030204" pitchFamily="34" charset="0"/>
              </a:rPr>
              <a:t>Merikarvialla varhaiskasvatus on perheille maksutonta. Maksuttomuus on rajattu </a:t>
            </a:r>
            <a:r>
              <a:rPr lang="fi-FI" sz="2000" b="1" dirty="0">
                <a:latin typeface="Calibri Light" panose="020F0302020204030204" pitchFamily="34" charset="0"/>
                <a:ea typeface="Calibri Light" panose="020F0302020204030204" pitchFamily="34" charset="0"/>
                <a:cs typeface="Calibri Light" panose="020F0302020204030204" pitchFamily="34" charset="0"/>
              </a:rPr>
              <a:t>10,5 kuukauteen vuodessa. </a:t>
            </a:r>
            <a:r>
              <a:rPr lang="fi-FI" sz="2000" dirty="0">
                <a:latin typeface="Calibri Light" panose="020F0302020204030204" pitchFamily="34" charset="0"/>
                <a:ea typeface="Calibri Light" panose="020F0302020204030204" pitchFamily="34" charset="0"/>
                <a:cs typeface="Calibri Light" panose="020F0302020204030204" pitchFamily="34" charset="0"/>
              </a:rPr>
              <a:t>Tämä on ohjannut perheitä pitämään lapsilleen vuosittaiset loma-ajat suunnitellusti.</a:t>
            </a:r>
            <a:br>
              <a:rPr lang="fi-FI" sz="2000" dirty="0">
                <a:latin typeface="Calibri Light" panose="020F0302020204030204" pitchFamily="34" charset="0"/>
                <a:ea typeface="Calibri Light" panose="020F0302020204030204" pitchFamily="34" charset="0"/>
                <a:cs typeface="Calibri Light" panose="020F0302020204030204" pitchFamily="34" charset="0"/>
              </a:rPr>
            </a:br>
            <a:r>
              <a:rPr lang="fi-FI" sz="2000" dirty="0">
                <a:latin typeface="Calibri Light" panose="020F0302020204030204" pitchFamily="34" charset="0"/>
                <a:ea typeface="Calibri Light" panose="020F0302020204030204" pitchFamily="34" charset="0"/>
                <a:cs typeface="Calibri Light" panose="020F0302020204030204" pitchFamily="34" charset="0"/>
              </a:rPr>
              <a:t>Käytännössä kaikki perheet ovat hyödyntäneet maksuttomuuden ehtona olevan </a:t>
            </a:r>
            <a:r>
              <a:rPr lang="fi-FI" sz="2000" b="1" dirty="0">
                <a:latin typeface="Calibri Light" panose="020F0302020204030204" pitchFamily="34" charset="0"/>
                <a:ea typeface="Calibri Light" panose="020F0302020204030204" pitchFamily="34" charset="0"/>
                <a:cs typeface="Calibri Light" panose="020F0302020204030204" pitchFamily="34" charset="0"/>
              </a:rPr>
              <a:t>kuuden viikon poissaolojakson</a:t>
            </a:r>
            <a:r>
              <a:rPr lang="fi-FI" sz="2000" dirty="0">
                <a:latin typeface="Calibri Light" panose="020F0302020204030204" pitchFamily="34" charset="0"/>
                <a:ea typeface="Calibri Light" panose="020F0302020204030204" pitchFamily="34" charset="0"/>
                <a:cs typeface="Calibri Light" panose="020F0302020204030204" pitchFamily="34" charset="0"/>
              </a:rPr>
              <a:t>, mikä on vähentänyt palvelun käyttöä loma-aikoina.</a:t>
            </a:r>
            <a:br>
              <a:rPr lang="fi-FI" sz="2000" dirty="0">
                <a:latin typeface="Calibri Light" panose="020F0302020204030204" pitchFamily="34" charset="0"/>
                <a:ea typeface="Calibri Light" panose="020F0302020204030204" pitchFamily="34" charset="0"/>
                <a:cs typeface="Calibri Light" panose="020F0302020204030204" pitchFamily="34" charset="0"/>
              </a:rPr>
            </a:br>
            <a:r>
              <a:rPr lang="fi-FI" sz="2000" dirty="0">
                <a:latin typeface="Calibri Light" panose="020F0302020204030204" pitchFamily="34" charset="0"/>
                <a:ea typeface="Calibri Light" panose="020F0302020204030204" pitchFamily="34" charset="0"/>
                <a:cs typeface="Calibri Light" panose="020F0302020204030204" pitchFamily="34" charset="0"/>
                <a:sym typeface="Wingdings" panose="05000000000000000000" pitchFamily="2" charset="2"/>
              </a:rPr>
              <a:t> harkitaan kahden viikon pidennystä poissaolojaksoon siis yhteensä</a:t>
            </a:r>
            <a:r>
              <a:rPr lang="fi-FI" sz="2000" b="1" dirty="0">
                <a:latin typeface="Calibri Light" panose="020F0302020204030204" pitchFamily="34" charset="0"/>
                <a:ea typeface="Calibri Light" panose="020F0302020204030204" pitchFamily="34" charset="0"/>
                <a:cs typeface="Calibri Light" panose="020F0302020204030204" pitchFamily="34" charset="0"/>
                <a:sym typeface="Wingdings" panose="05000000000000000000" pitchFamily="2" charset="2"/>
              </a:rPr>
              <a:t> kahdeksan viikkoa</a:t>
            </a:r>
            <a:br>
              <a:rPr lang="fi-FI" sz="2000" dirty="0">
                <a:latin typeface="Calibri Light" panose="020F0302020204030204" pitchFamily="34" charset="0"/>
                <a:ea typeface="Calibri Light" panose="020F0302020204030204" pitchFamily="34" charset="0"/>
                <a:cs typeface="Calibri Light" panose="020F0302020204030204" pitchFamily="34" charset="0"/>
                <a:sym typeface="Wingdings" panose="05000000000000000000" pitchFamily="2" charset="2"/>
              </a:rPr>
            </a:br>
            <a:br>
              <a:rPr lang="fi-FI" sz="2000" dirty="0">
                <a:latin typeface="Calibri Light" panose="020F0302020204030204" pitchFamily="34" charset="0"/>
                <a:ea typeface="Calibri Light" panose="020F0302020204030204" pitchFamily="34" charset="0"/>
                <a:cs typeface="Calibri Light" panose="020F0302020204030204" pitchFamily="34" charset="0"/>
              </a:rPr>
            </a:br>
            <a:r>
              <a:rPr lang="fi-FI" sz="2000" dirty="0">
                <a:latin typeface="Calibri Light" panose="020F0302020204030204" pitchFamily="34" charset="0"/>
                <a:ea typeface="Calibri Light" panose="020F0302020204030204" pitchFamily="34" charset="0"/>
                <a:cs typeface="Calibri Light" panose="020F0302020204030204" pitchFamily="34" charset="0"/>
              </a:rPr>
              <a:t>Toiminnan suunnittelua vaikeuttavat kuitenkin tilanteet, joissa varattuja hoitoaikoja ei peruta tai peruutus tehdään vasta hoitopäivänä. Tämä heikentää mahdollisuuksia kohdentaa henkilöstöresursseja todellisen tarpeen mukaisesti.</a:t>
            </a:r>
            <a:br>
              <a:rPr lang="fi-FI" sz="2000" dirty="0">
                <a:latin typeface="Calibri Light" panose="020F0302020204030204" pitchFamily="34" charset="0"/>
                <a:ea typeface="Calibri Light" panose="020F0302020204030204" pitchFamily="34" charset="0"/>
                <a:cs typeface="Calibri Light" panose="020F0302020204030204" pitchFamily="34" charset="0"/>
              </a:rPr>
            </a:br>
            <a:r>
              <a:rPr lang="fi-FI" sz="2000" dirty="0">
                <a:latin typeface="Calibri Light" panose="020F0302020204030204" pitchFamily="34" charset="0"/>
                <a:ea typeface="Calibri Light" panose="020F0302020204030204" pitchFamily="34" charset="0"/>
                <a:cs typeface="Calibri Light" panose="020F0302020204030204" pitchFamily="34" charset="0"/>
              </a:rPr>
              <a:t>Kesäajan henkilöstömitoitukseen vaikuttavat samanaikaisesti lasten hoitotarpeiden vaihtelu sekä henkilöstön vuosilomat ja lomarahavapaat, mikä lisää resurssisuunnittelun haastavuutta.</a:t>
            </a:r>
            <a:br>
              <a:rPr lang="fi-FI" sz="2000" dirty="0">
                <a:latin typeface="Calibri Light" panose="020F0302020204030204" pitchFamily="34" charset="0"/>
                <a:ea typeface="Calibri Light" panose="020F0302020204030204" pitchFamily="34" charset="0"/>
                <a:cs typeface="Calibri Light" panose="020F0302020204030204" pitchFamily="34" charset="0"/>
              </a:rPr>
            </a:br>
            <a:r>
              <a:rPr lang="fi-FI" sz="2000" dirty="0">
                <a:latin typeface="Calibri Light" panose="020F0302020204030204" pitchFamily="34" charset="0"/>
                <a:ea typeface="Calibri Light" panose="020F0302020204030204" pitchFamily="34" charset="0"/>
                <a:cs typeface="Calibri Light" panose="020F0302020204030204" pitchFamily="34" charset="0"/>
                <a:sym typeface="Wingdings" panose="05000000000000000000" pitchFamily="2" charset="2"/>
              </a:rPr>
              <a:t> </a:t>
            </a:r>
            <a:r>
              <a:rPr lang="fi-FI" sz="2000" dirty="0">
                <a:latin typeface="Calibri Light" panose="020F0302020204030204" pitchFamily="34" charset="0"/>
                <a:ea typeface="Calibri Light" panose="020F0302020204030204" pitchFamily="34" charset="0"/>
                <a:cs typeface="Calibri Light" panose="020F0302020204030204" pitchFamily="34" charset="0"/>
              </a:rPr>
              <a:t>Vuoden 2027 talousarviovalmistelussa arvioidaan </a:t>
            </a:r>
            <a:r>
              <a:rPr lang="fi-FI" sz="2000" b="1" dirty="0">
                <a:latin typeface="Calibri Light" panose="020F0302020204030204" pitchFamily="34" charset="0"/>
                <a:ea typeface="Calibri Light" panose="020F0302020204030204" pitchFamily="34" charset="0"/>
                <a:cs typeface="Calibri Light" panose="020F0302020204030204" pitchFamily="34" charset="0"/>
              </a:rPr>
              <a:t>mahdollisuutta ottaa käyttöön sakkomaksu</a:t>
            </a:r>
            <a:br>
              <a:rPr lang="fi-FI" sz="2000" b="1" dirty="0">
                <a:latin typeface="Calibri Light" panose="020F0302020204030204" pitchFamily="34" charset="0"/>
                <a:ea typeface="Calibri Light" panose="020F0302020204030204" pitchFamily="34" charset="0"/>
                <a:cs typeface="Calibri Light" panose="020F0302020204030204" pitchFamily="34" charset="0"/>
              </a:rPr>
            </a:br>
            <a:br>
              <a:rPr lang="fi-FI" sz="2000" dirty="0"/>
            </a:br>
            <a:r>
              <a:rPr lang="fi-FI" sz="2000" b="1" dirty="0"/>
              <a:t>Sijaiskulujen vähentäminen</a:t>
            </a:r>
            <a:br>
              <a:rPr lang="fi-FI" sz="2000" b="1" dirty="0"/>
            </a:br>
            <a:r>
              <a:rPr lang="fi-FI" sz="2000" dirty="0"/>
              <a:t> - koulunkäynnin ohjaajien työpanos optimoidaan varhaiskasvatuksen lomien toiminnassa </a:t>
            </a:r>
            <a:br>
              <a:rPr lang="fi-FI" sz="2000" dirty="0"/>
            </a:br>
            <a:r>
              <a:rPr lang="fi-FI" sz="2000" dirty="0"/>
              <a:t> - lomakausien toiminta suunnitellaan vuosittain ennen lomakausien ja lomajaksojen alkua</a:t>
            </a:r>
            <a:br>
              <a:rPr lang="fi-FI" sz="2000" dirty="0"/>
            </a:br>
            <a:r>
              <a:rPr lang="fi-FI" sz="2000" dirty="0"/>
              <a:t> - toiminnan suunnittelusta vastaavat varhaiskasvatuspäällikkö, rehtori ja apulaisrehtori sivistysjohtajan </a:t>
            </a:r>
            <a:br>
              <a:rPr lang="fi-FI" sz="2000" dirty="0"/>
            </a:br>
            <a:r>
              <a:rPr lang="fi-FI" sz="2000" dirty="0"/>
              <a:t>   ohjauksessa, mukana myös pääluottamusedustaja mahdollisuuksien mukaan</a:t>
            </a:r>
            <a:br>
              <a:rPr lang="fi-FI" sz="2000" dirty="0"/>
            </a:br>
            <a:r>
              <a:rPr lang="fi-FI" sz="2000" dirty="0"/>
              <a:t> - laajennetaan käyttöä 2027 vuoden aikana</a:t>
            </a:r>
          </a:p>
        </p:txBody>
      </p:sp>
      <p:sp>
        <p:nvSpPr>
          <p:cNvPr id="4" name="Slide Number Placeholder 3">
            <a:extLst>
              <a:ext uri="{FF2B5EF4-FFF2-40B4-BE49-F238E27FC236}">
                <a16:creationId xmlns:a16="http://schemas.microsoft.com/office/drawing/2014/main" id="{F7926DDD-B5DE-D6A9-3D23-B0902DA4763F}"/>
              </a:ext>
            </a:extLst>
          </p:cNvPr>
          <p:cNvSpPr>
            <a:spLocks noGrp="1"/>
          </p:cNvSpPr>
          <p:nvPr>
            <p:ph type="sldNum" sz="quarter" idx="10"/>
          </p:nvPr>
        </p:nvSpPr>
        <p:spPr/>
        <p:txBody>
          <a:bodyPr/>
          <a:lstStyle/>
          <a:p>
            <a:fld id="{C5FB1059-60CE-CC4A-BAC5-DF1877C21BDD}" type="slidenum">
              <a:rPr lang="fi-FI" smtClean="0"/>
              <a:t>17</a:t>
            </a:fld>
            <a:endParaRPr lang="fi-FI" dirty="0"/>
          </a:p>
        </p:txBody>
      </p:sp>
    </p:spTree>
    <p:extLst>
      <p:ext uri="{BB962C8B-B14F-4D97-AF65-F5344CB8AC3E}">
        <p14:creationId xmlns:p14="http://schemas.microsoft.com/office/powerpoint/2010/main" val="151787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11262-2034-CD58-DF90-C8E0296A95D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B02721F-3BC1-C71B-313D-0A5BE9291E8E}"/>
              </a:ext>
            </a:extLst>
          </p:cNvPr>
          <p:cNvSpPr>
            <a:spLocks noGrp="1"/>
          </p:cNvSpPr>
          <p:nvPr>
            <p:ph type="title"/>
          </p:nvPr>
        </p:nvSpPr>
        <p:spPr>
          <a:xfrm>
            <a:off x="885773" y="136525"/>
            <a:ext cx="11111334" cy="5167312"/>
          </a:xfrm>
        </p:spPr>
        <p:txBody>
          <a:bodyPr>
            <a:normAutofit fontScale="90000"/>
          </a:bodyPr>
          <a:lstStyle/>
          <a:p>
            <a:pPr fontAlgn="t"/>
            <a:br>
              <a:rPr lang="fi-FI" sz="2000" b="1" dirty="0"/>
            </a:br>
            <a:br>
              <a:rPr lang="fi-FI" sz="2000" b="1" dirty="0"/>
            </a:br>
            <a:br>
              <a:rPr lang="fi-FI" sz="2000" b="1" dirty="0"/>
            </a:br>
            <a:br>
              <a:rPr lang="fi-FI" sz="2000" b="1" dirty="0"/>
            </a:br>
            <a:br>
              <a:rPr lang="fi-FI" sz="2000" b="1" dirty="0"/>
            </a:br>
            <a:br>
              <a:rPr lang="fi-FI" sz="2000" b="1" dirty="0"/>
            </a:br>
            <a:br>
              <a:rPr lang="fi-FI" sz="2000" b="1" dirty="0"/>
            </a:br>
            <a:br>
              <a:rPr lang="fi-FI" sz="2000" b="1" dirty="0"/>
            </a:br>
            <a:br>
              <a:rPr lang="fi-FI" sz="2000" b="1" dirty="0"/>
            </a:br>
            <a:br>
              <a:rPr lang="fi-FI" sz="2000" b="1" dirty="0"/>
            </a:br>
            <a:br>
              <a:rPr lang="fi-FI" sz="2000" b="1" dirty="0"/>
            </a:br>
            <a:br>
              <a:rPr lang="fi-FI" sz="2000" b="1" dirty="0"/>
            </a:br>
            <a:r>
              <a:rPr lang="fi-FI" sz="2000" b="1" dirty="0"/>
              <a:t>Varhaiskasvatus ja esiopetus</a:t>
            </a:r>
            <a:br>
              <a:rPr lang="fi-FI" sz="2000" b="1" dirty="0"/>
            </a:br>
            <a:br>
              <a:rPr lang="fi-FI" sz="2000" b="1" dirty="0"/>
            </a:br>
            <a:r>
              <a:rPr lang="fi-FI" sz="2000" b="1" dirty="0"/>
              <a:t>Hoitopaikkatakuu</a:t>
            </a:r>
            <a:br>
              <a:rPr lang="fi-FI" sz="2000" b="1" dirty="0"/>
            </a:br>
            <a:r>
              <a:rPr lang="fi-FI" sz="2000" dirty="0"/>
              <a:t>Kesäajan hoidon tarpeen ennakointi ja henkilöstöresurssien tehokkaampi käyttö. </a:t>
            </a:r>
            <a:br>
              <a:rPr lang="fi-FI" sz="2000" dirty="0"/>
            </a:br>
            <a:r>
              <a:rPr lang="fi-FI" sz="2000" dirty="0"/>
              <a:t>Perhe voi keskeyttää varhaiskasvatuksen ajalle </a:t>
            </a:r>
            <a:r>
              <a:rPr lang="fi-FI" sz="2000" b="1" dirty="0"/>
              <a:t>1.6.-31.7.</a:t>
            </a:r>
            <a:r>
              <a:rPr lang="fi-FI" sz="2000" dirty="0"/>
              <a:t> menettämättä hoitopaikkaa.</a:t>
            </a:r>
            <a:br>
              <a:rPr lang="fi-FI" sz="2000" dirty="0"/>
            </a:br>
            <a:r>
              <a:rPr lang="fi-FI" sz="2000" dirty="0"/>
              <a:t>Keskeytyksestä ilmoitetaan etukäteen sitovasti.</a:t>
            </a:r>
            <a:br>
              <a:rPr lang="fi-FI" sz="2000" dirty="0"/>
            </a:br>
            <a:br>
              <a:rPr lang="fi-FI" sz="2000" dirty="0"/>
            </a:br>
            <a:r>
              <a:rPr lang="fi-FI" sz="2000" dirty="0"/>
              <a:t>	</a:t>
            </a:r>
            <a:r>
              <a:rPr lang="fi-FI" sz="2000" b="1" dirty="0"/>
              <a:t>Mahdolliset vaikutukset</a:t>
            </a:r>
            <a:br>
              <a:rPr lang="fi-FI" sz="2000" dirty="0"/>
            </a:br>
            <a:r>
              <a:rPr lang="fi-FI" sz="2000" dirty="0"/>
              <a:t>	Tarkempi tieto kesän todellisesta hoidontarpeesta.</a:t>
            </a:r>
            <a:br>
              <a:rPr lang="fi-FI" sz="2000" dirty="0"/>
            </a:br>
            <a:r>
              <a:rPr lang="fi-FI" sz="2000" dirty="0"/>
              <a:t>	Paremmat mahdollisuudet suunnitella henkilöstön lomat.</a:t>
            </a:r>
            <a:br>
              <a:rPr lang="fi-FI" sz="2000" dirty="0"/>
            </a:br>
            <a:r>
              <a:rPr lang="fi-FI" sz="2000" dirty="0"/>
              <a:t>	Vähemmän sijaisjärjestelyjä.</a:t>
            </a:r>
            <a:br>
              <a:rPr lang="fi-FI" sz="2000" dirty="0"/>
            </a:br>
            <a:r>
              <a:rPr lang="fi-FI" sz="2000" dirty="0"/>
              <a:t>	Mahdollisia säästöjä henkilöstö- ja ruokailukuluissa.</a:t>
            </a:r>
            <a:br>
              <a:rPr lang="fi-FI" sz="2000" dirty="0"/>
            </a:br>
            <a:br>
              <a:rPr lang="fi-FI" sz="2000" dirty="0"/>
            </a:br>
            <a:r>
              <a:rPr lang="fi-FI" sz="2000" dirty="0"/>
              <a:t>	</a:t>
            </a:r>
            <a:r>
              <a:rPr lang="fi-FI" sz="2000" b="1" dirty="0"/>
              <a:t>Mahdolliset vaikutukset:</a:t>
            </a:r>
            <a:br>
              <a:rPr lang="fi-FI" sz="2000" dirty="0"/>
            </a:br>
            <a:r>
              <a:rPr lang="fi-FI" sz="2000" dirty="0"/>
              <a:t>	Kesäajan varhaiskasvatuksen käyttö voi vähentyä, jos perheet hyödyntävät mahdollisuuden pitää lapset 	kotona kesäaikana.</a:t>
            </a:r>
            <a:br>
              <a:rPr lang="fi-FI" sz="2000" dirty="0"/>
            </a:br>
            <a:r>
              <a:rPr lang="fi-FI" sz="2000" dirty="0"/>
              <a:t>	 Lisää kotihoidontuen käyttöä eli kustannuksia tulee sinne. </a:t>
            </a:r>
            <a:br>
              <a:rPr lang="fi-FI" sz="2000" dirty="0"/>
            </a:br>
            <a:r>
              <a:rPr lang="fi-FI" sz="2000" dirty="0"/>
              <a:t>	Vaikutusten suuruus selviää vasta käytännön kokemusten perusteella.</a:t>
            </a:r>
            <a:br>
              <a:rPr lang="fi-FI" sz="2000" dirty="0"/>
            </a:br>
            <a:r>
              <a:rPr lang="fi-FI" sz="2000" dirty="0"/>
              <a:t>	Hoitopaikkatakuu olisi ennen kaikkea henkilöstö- ja resurssisuunnittelun väline, ei asiakasmaksuihin liittyvä 	etuus. Otetaan keskusteluun 2027 talousarvion valmistelussa. </a:t>
            </a:r>
            <a:br>
              <a:rPr lang="fi-FI" sz="2000" dirty="0"/>
            </a:br>
            <a:br>
              <a:rPr lang="fi-FI" sz="2000" dirty="0"/>
            </a:br>
            <a:br>
              <a:rPr lang="fi-FI" sz="2000" dirty="0"/>
            </a:br>
            <a:endParaRPr lang="fi-FI" sz="2000" dirty="0"/>
          </a:p>
        </p:txBody>
      </p:sp>
      <p:sp>
        <p:nvSpPr>
          <p:cNvPr id="4" name="Slide Number Placeholder 3">
            <a:extLst>
              <a:ext uri="{FF2B5EF4-FFF2-40B4-BE49-F238E27FC236}">
                <a16:creationId xmlns:a16="http://schemas.microsoft.com/office/drawing/2014/main" id="{D03C1B48-BC3E-146D-CB2D-E3A869006B83}"/>
              </a:ext>
            </a:extLst>
          </p:cNvPr>
          <p:cNvSpPr>
            <a:spLocks noGrp="1"/>
          </p:cNvSpPr>
          <p:nvPr>
            <p:ph type="sldNum" sz="quarter" idx="10"/>
          </p:nvPr>
        </p:nvSpPr>
        <p:spPr/>
        <p:txBody>
          <a:bodyPr/>
          <a:lstStyle/>
          <a:p>
            <a:fld id="{C5FB1059-60CE-CC4A-BAC5-DF1877C21BDD}" type="slidenum">
              <a:rPr lang="fi-FI" smtClean="0"/>
              <a:t>18</a:t>
            </a:fld>
            <a:endParaRPr lang="fi-FI" dirty="0"/>
          </a:p>
        </p:txBody>
      </p:sp>
    </p:spTree>
    <p:extLst>
      <p:ext uri="{BB962C8B-B14F-4D97-AF65-F5344CB8AC3E}">
        <p14:creationId xmlns:p14="http://schemas.microsoft.com/office/powerpoint/2010/main" val="1427662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E2DE6-BE9E-EEF8-C49D-03210CF66A2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883B0E1-E710-DB94-BF25-78934ECB551B}"/>
              </a:ext>
            </a:extLst>
          </p:cNvPr>
          <p:cNvSpPr>
            <a:spLocks noGrp="1"/>
          </p:cNvSpPr>
          <p:nvPr>
            <p:ph type="title"/>
          </p:nvPr>
        </p:nvSpPr>
        <p:spPr>
          <a:xfrm>
            <a:off x="885773" y="136525"/>
            <a:ext cx="11111334" cy="5045075"/>
          </a:xfrm>
        </p:spPr>
        <p:txBody>
          <a:bodyPr>
            <a:normAutofit fontScale="90000"/>
          </a:bodyPr>
          <a:lstStyle/>
          <a:p>
            <a:pPr lvl="0"/>
            <a:br>
              <a:rPr lang="fi-FI" sz="2000" b="1" dirty="0"/>
            </a:br>
            <a:br>
              <a:rPr lang="fi-FI" sz="2000" b="1" dirty="0"/>
            </a:br>
            <a:br>
              <a:rPr lang="fi-FI" sz="2000" b="1" dirty="0"/>
            </a:br>
            <a:br>
              <a:rPr lang="fi-FI" sz="2000" b="1" dirty="0"/>
            </a:br>
            <a:r>
              <a:rPr lang="fi-FI" sz="2000" b="1" dirty="0"/>
              <a:t>Varhaiskasvatus ja esiopetus</a:t>
            </a:r>
            <a:br>
              <a:rPr lang="fi-FI" sz="2000" b="1" dirty="0"/>
            </a:br>
            <a:br>
              <a:rPr lang="fi-FI" sz="2000" b="1" dirty="0"/>
            </a:br>
            <a:r>
              <a:rPr lang="fi-FI" sz="2000" dirty="0"/>
              <a:t>Varhaiskasvatusmaksujen tai osan, esim. vuorohoidon maksun palauttaminen vaihtoehtona</a:t>
            </a:r>
            <a:br>
              <a:rPr lang="fi-FI" sz="2000" dirty="0"/>
            </a:br>
            <a:br>
              <a:rPr lang="fi-FI" sz="2000" dirty="0"/>
            </a:br>
            <a:r>
              <a:rPr lang="fi-FI" sz="2000" dirty="0"/>
              <a:t>- Nykyisten arvioiden perusteella maksutuotto olisi noin 30 000 euroa vuodessa</a:t>
            </a:r>
            <a:br>
              <a:rPr lang="fi-FI" sz="2000" dirty="0"/>
            </a:br>
            <a:r>
              <a:rPr lang="fi-FI" sz="2000" dirty="0"/>
              <a:t>- Huomioitava hallinnollinen työ, joka liittyy maksujen määräytymiseen (tulorekisterin käyttö), tulotietojen käsittelyyn,  -</a:t>
            </a:r>
            <a:br>
              <a:rPr lang="fi-FI" sz="2000" dirty="0"/>
            </a:br>
            <a:r>
              <a:rPr lang="fi-FI" sz="2000" dirty="0"/>
              <a:t>   laskutukseen sekä asiakasyhteydenpitoon</a:t>
            </a:r>
            <a:br>
              <a:rPr lang="fi-FI" sz="2000" dirty="0"/>
            </a:br>
            <a:r>
              <a:rPr lang="fi-FI" sz="2000" dirty="0"/>
              <a:t>- Uuteen järjestelmään (</a:t>
            </a:r>
            <a:r>
              <a:rPr lang="fi-FI" sz="2000" dirty="0" err="1"/>
              <a:t>eVaka</a:t>
            </a:r>
            <a:r>
              <a:rPr lang="fi-FI" sz="2000" dirty="0"/>
              <a:t>) ei ole otettu integraatiota laskutukseen (hinta) </a:t>
            </a:r>
            <a:br>
              <a:rPr lang="fi-FI" sz="2000" dirty="0"/>
            </a:br>
            <a:r>
              <a:rPr lang="fi-FI" sz="2000" dirty="0"/>
              <a:t>- Laskutukseen menevä aika </a:t>
            </a:r>
            <a:br>
              <a:rPr lang="fi-FI" sz="2000" dirty="0"/>
            </a:br>
            <a:r>
              <a:rPr lang="fi-FI" sz="2000" dirty="0"/>
              <a:t>- Hoitoaikojen tarkempi mietintä (hoitoaikavälykset)</a:t>
            </a:r>
            <a:br>
              <a:rPr lang="fi-FI" sz="2000" dirty="0"/>
            </a:br>
            <a:r>
              <a:rPr lang="fi-FI" sz="2000" dirty="0"/>
              <a:t>- Hoitoaikojen mahdollinen lyhentyminen</a:t>
            </a:r>
            <a:br>
              <a:rPr lang="fi-FI" sz="2000" dirty="0"/>
            </a:br>
            <a:r>
              <a:rPr lang="fi-FI" sz="2000" dirty="0"/>
              <a:t>- Suurimmalla osalla ei maksua, koska tulorajat niin suuret (ei vaikutusta hoitoaikojen pituuteen)</a:t>
            </a:r>
            <a:br>
              <a:rPr lang="fi-FI" sz="2000" dirty="0"/>
            </a:br>
            <a:br>
              <a:rPr lang="fi-FI" sz="2000" dirty="0"/>
            </a:br>
            <a:r>
              <a:rPr lang="fi-FI" sz="2000" dirty="0"/>
              <a:t>Varhaiskasvatuksen asiakasmaksut 1.8.2026 alkaen</a:t>
            </a:r>
          </a:p>
        </p:txBody>
      </p:sp>
      <p:sp>
        <p:nvSpPr>
          <p:cNvPr id="4" name="Slide Number Placeholder 3">
            <a:extLst>
              <a:ext uri="{FF2B5EF4-FFF2-40B4-BE49-F238E27FC236}">
                <a16:creationId xmlns:a16="http://schemas.microsoft.com/office/drawing/2014/main" id="{0DF478A1-9B16-D82B-8F1F-C5B998817AD9}"/>
              </a:ext>
            </a:extLst>
          </p:cNvPr>
          <p:cNvSpPr>
            <a:spLocks noGrp="1"/>
          </p:cNvSpPr>
          <p:nvPr>
            <p:ph type="sldNum" sz="quarter" idx="10"/>
          </p:nvPr>
        </p:nvSpPr>
        <p:spPr/>
        <p:txBody>
          <a:bodyPr/>
          <a:lstStyle/>
          <a:p>
            <a:fld id="{C5FB1059-60CE-CC4A-BAC5-DF1877C21BDD}" type="slidenum">
              <a:rPr lang="fi-FI" smtClean="0"/>
              <a:t>19</a:t>
            </a:fld>
            <a:endParaRPr lang="fi-FI" dirty="0"/>
          </a:p>
        </p:txBody>
      </p:sp>
      <p:graphicFrame>
        <p:nvGraphicFramePr>
          <p:cNvPr id="2" name="Sisällön paikkamerkki 3">
            <a:extLst>
              <a:ext uri="{FF2B5EF4-FFF2-40B4-BE49-F238E27FC236}">
                <a16:creationId xmlns:a16="http://schemas.microsoft.com/office/drawing/2014/main" id="{158598FA-DDCE-55E9-B708-FB083370069E}"/>
              </a:ext>
            </a:extLst>
          </p:cNvPr>
          <p:cNvGraphicFramePr>
            <a:graphicFrameLocks/>
          </p:cNvGraphicFramePr>
          <p:nvPr>
            <p:extLst>
              <p:ext uri="{D42A27DB-BD31-4B8C-83A1-F6EECF244321}">
                <p14:modId xmlns:p14="http://schemas.microsoft.com/office/powerpoint/2010/main" val="151986058"/>
              </p:ext>
            </p:extLst>
          </p:nvPr>
        </p:nvGraphicFramePr>
        <p:xfrm>
          <a:off x="977213" y="5016290"/>
          <a:ext cx="6111240" cy="1705185"/>
        </p:xfrm>
        <a:graphic>
          <a:graphicData uri="http://schemas.openxmlformats.org/drawingml/2006/table">
            <a:tbl>
              <a:tblPr>
                <a:tableStyleId>{5C22544A-7EE6-4342-B048-85BDC9FD1C3A}</a:tableStyleId>
              </a:tblPr>
              <a:tblGrid>
                <a:gridCol w="3055620">
                  <a:extLst>
                    <a:ext uri="{9D8B030D-6E8A-4147-A177-3AD203B41FA5}">
                      <a16:colId xmlns:a16="http://schemas.microsoft.com/office/drawing/2014/main" val="496347517"/>
                    </a:ext>
                  </a:extLst>
                </a:gridCol>
                <a:gridCol w="3055620">
                  <a:extLst>
                    <a:ext uri="{9D8B030D-6E8A-4147-A177-3AD203B41FA5}">
                      <a16:colId xmlns:a16="http://schemas.microsoft.com/office/drawing/2014/main" val="2749678956"/>
                    </a:ext>
                  </a:extLst>
                </a:gridCol>
              </a:tblGrid>
              <a:tr h="256646">
                <a:tc>
                  <a:txBody>
                    <a:bodyPr/>
                    <a:lstStyle/>
                    <a:p>
                      <a:pPr marL="0" marR="0" indent="0" algn="l" rtl="0" fontAlgn="base">
                        <a:buNone/>
                      </a:pPr>
                      <a:r>
                        <a:rPr lang="en-US" sz="1200">
                          <a:effectLst/>
                        </a:rPr>
                        <a:t>Perheen koko</a:t>
                      </a:r>
                      <a:r>
                        <a:rPr lang="fi-FI" sz="1200">
                          <a:effectLst/>
                        </a:rPr>
                        <a:t> </a:t>
                      </a:r>
                      <a:endParaRPr lang="fi-FI"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1200">
                          <a:effectLst/>
                        </a:rPr>
                        <a:t>Tuloraja €/kk</a:t>
                      </a:r>
                      <a:r>
                        <a:rPr lang="fi-FI" sz="1200">
                          <a:effectLst/>
                        </a:rPr>
                        <a:t> </a:t>
                      </a:r>
                      <a:endParaRPr lang="fi-FI" sz="900" b="0" i="0">
                        <a:solidFill>
                          <a:srgbClr val="000000"/>
                        </a:solidFill>
                        <a:effectLst/>
                        <a:latin typeface="Segoe UI" panose="020B0502040204020203" pitchFamily="34" charset="0"/>
                      </a:endParaRPr>
                    </a:p>
                  </a:txBody>
                  <a:tcPr/>
                </a:tc>
                <a:extLst>
                  <a:ext uri="{0D108BD9-81ED-4DB2-BD59-A6C34878D82A}">
                    <a16:rowId xmlns:a16="http://schemas.microsoft.com/office/drawing/2014/main" val="1093025215"/>
                  </a:ext>
                </a:extLst>
              </a:tr>
              <a:tr h="286173">
                <a:tc>
                  <a:txBody>
                    <a:bodyPr/>
                    <a:lstStyle/>
                    <a:p>
                      <a:pPr marL="0" marR="0" indent="0" algn="l" rtl="0" fontAlgn="base">
                        <a:buNone/>
                      </a:pPr>
                      <a:r>
                        <a:rPr lang="en-US" sz="1200" dirty="0">
                          <a:effectLst/>
                        </a:rPr>
                        <a:t>2 </a:t>
                      </a:r>
                      <a:r>
                        <a:rPr lang="en-US" sz="1200" dirty="0" err="1">
                          <a:effectLst/>
                        </a:rPr>
                        <a:t>henkilöä</a:t>
                      </a:r>
                      <a:r>
                        <a:rPr lang="fi-FI" sz="1200" dirty="0">
                          <a:effectLst/>
                        </a:rPr>
                        <a:t> </a:t>
                      </a:r>
                      <a:endParaRPr lang="fi-FI" sz="900" b="0" i="0" dirty="0">
                        <a:solidFill>
                          <a:srgbClr val="000000"/>
                        </a:solidFill>
                        <a:effectLst/>
                        <a:latin typeface="Segoe UI" panose="020B0502040204020203" pitchFamily="34" charset="0"/>
                      </a:endParaRPr>
                    </a:p>
                  </a:txBody>
                  <a:tcPr/>
                </a:tc>
                <a:tc>
                  <a:txBody>
                    <a:bodyPr/>
                    <a:lstStyle/>
                    <a:p>
                      <a:pPr marL="0" marR="0" indent="0" algn="l" rtl="0" fontAlgn="base">
                        <a:buNone/>
                      </a:pPr>
                      <a:r>
                        <a:rPr lang="en-US" sz="1200">
                          <a:effectLst/>
                        </a:rPr>
                        <a:t>4 369</a:t>
                      </a:r>
                      <a:r>
                        <a:rPr lang="fi-FI" sz="1200">
                          <a:effectLst/>
                        </a:rPr>
                        <a:t> </a:t>
                      </a:r>
                      <a:endParaRPr lang="fi-FI" sz="900" b="0" i="0">
                        <a:solidFill>
                          <a:srgbClr val="000000"/>
                        </a:solidFill>
                        <a:effectLst/>
                        <a:latin typeface="Segoe UI" panose="020B0502040204020203" pitchFamily="34" charset="0"/>
                      </a:endParaRPr>
                    </a:p>
                  </a:txBody>
                  <a:tcPr/>
                </a:tc>
                <a:extLst>
                  <a:ext uri="{0D108BD9-81ED-4DB2-BD59-A6C34878D82A}">
                    <a16:rowId xmlns:a16="http://schemas.microsoft.com/office/drawing/2014/main" val="1663685897"/>
                  </a:ext>
                </a:extLst>
              </a:tr>
              <a:tr h="286173">
                <a:tc>
                  <a:txBody>
                    <a:bodyPr/>
                    <a:lstStyle/>
                    <a:p>
                      <a:pPr marL="0" marR="0" indent="0" algn="l" rtl="0" fontAlgn="base">
                        <a:buNone/>
                      </a:pPr>
                      <a:r>
                        <a:rPr lang="en-US" sz="1200" dirty="0">
                          <a:effectLst/>
                        </a:rPr>
                        <a:t>3 </a:t>
                      </a:r>
                      <a:r>
                        <a:rPr lang="en-US" sz="1200" dirty="0" err="1">
                          <a:effectLst/>
                        </a:rPr>
                        <a:t>henkilöä</a:t>
                      </a:r>
                      <a:r>
                        <a:rPr lang="fi-FI" sz="1200" dirty="0">
                          <a:effectLst/>
                        </a:rPr>
                        <a:t> </a:t>
                      </a:r>
                      <a:endParaRPr lang="fi-FI" sz="900" b="0" i="0" dirty="0">
                        <a:solidFill>
                          <a:srgbClr val="000000"/>
                        </a:solidFill>
                        <a:effectLst/>
                        <a:latin typeface="Segoe UI" panose="020B0502040204020203" pitchFamily="34" charset="0"/>
                      </a:endParaRPr>
                    </a:p>
                  </a:txBody>
                  <a:tcPr/>
                </a:tc>
                <a:tc>
                  <a:txBody>
                    <a:bodyPr/>
                    <a:lstStyle/>
                    <a:p>
                      <a:pPr marL="0" marR="0" indent="0" algn="l" rtl="0" fontAlgn="base">
                        <a:buNone/>
                      </a:pPr>
                      <a:r>
                        <a:rPr lang="en-US" sz="1200">
                          <a:effectLst/>
                        </a:rPr>
                        <a:t>5 635</a:t>
                      </a:r>
                      <a:r>
                        <a:rPr lang="fi-FI" sz="1200">
                          <a:effectLst/>
                        </a:rPr>
                        <a:t> </a:t>
                      </a:r>
                      <a:endParaRPr lang="fi-FI" sz="900" b="0" i="0">
                        <a:solidFill>
                          <a:srgbClr val="000000"/>
                        </a:solidFill>
                        <a:effectLst/>
                        <a:latin typeface="Segoe UI" panose="020B0502040204020203" pitchFamily="34" charset="0"/>
                      </a:endParaRPr>
                    </a:p>
                  </a:txBody>
                  <a:tcPr/>
                </a:tc>
                <a:extLst>
                  <a:ext uri="{0D108BD9-81ED-4DB2-BD59-A6C34878D82A}">
                    <a16:rowId xmlns:a16="http://schemas.microsoft.com/office/drawing/2014/main" val="2524180888"/>
                  </a:ext>
                </a:extLst>
              </a:tr>
              <a:tr h="286173">
                <a:tc>
                  <a:txBody>
                    <a:bodyPr/>
                    <a:lstStyle/>
                    <a:p>
                      <a:pPr marL="0" marR="0" indent="0" algn="l" rtl="0" fontAlgn="base">
                        <a:buNone/>
                      </a:pPr>
                      <a:r>
                        <a:rPr lang="en-US" sz="1200">
                          <a:effectLst/>
                        </a:rPr>
                        <a:t>4 henkilöä</a:t>
                      </a:r>
                      <a:r>
                        <a:rPr lang="fi-FI" sz="1200">
                          <a:effectLst/>
                        </a:rPr>
                        <a:t> </a:t>
                      </a:r>
                      <a:endParaRPr lang="fi-FI"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1200">
                          <a:effectLst/>
                        </a:rPr>
                        <a:t>6 399</a:t>
                      </a:r>
                      <a:r>
                        <a:rPr lang="fi-FI" sz="1200">
                          <a:effectLst/>
                        </a:rPr>
                        <a:t> </a:t>
                      </a:r>
                      <a:endParaRPr lang="fi-FI" sz="900" b="0" i="0">
                        <a:solidFill>
                          <a:srgbClr val="000000"/>
                        </a:solidFill>
                        <a:effectLst/>
                        <a:latin typeface="Segoe UI" panose="020B0502040204020203" pitchFamily="34" charset="0"/>
                      </a:endParaRPr>
                    </a:p>
                  </a:txBody>
                  <a:tcPr/>
                </a:tc>
                <a:extLst>
                  <a:ext uri="{0D108BD9-81ED-4DB2-BD59-A6C34878D82A}">
                    <a16:rowId xmlns:a16="http://schemas.microsoft.com/office/drawing/2014/main" val="180095966"/>
                  </a:ext>
                </a:extLst>
              </a:tr>
              <a:tr h="286173">
                <a:tc>
                  <a:txBody>
                    <a:bodyPr/>
                    <a:lstStyle/>
                    <a:p>
                      <a:pPr marL="0" marR="0" indent="0" algn="l" rtl="0" fontAlgn="base">
                        <a:buNone/>
                      </a:pPr>
                      <a:r>
                        <a:rPr lang="en-US" sz="1200">
                          <a:effectLst/>
                        </a:rPr>
                        <a:t>5 henkilöä</a:t>
                      </a:r>
                      <a:r>
                        <a:rPr lang="fi-FI" sz="1200">
                          <a:effectLst/>
                        </a:rPr>
                        <a:t> </a:t>
                      </a:r>
                      <a:endParaRPr lang="fi-FI"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1200">
                          <a:effectLst/>
                        </a:rPr>
                        <a:t>7 163</a:t>
                      </a:r>
                      <a:r>
                        <a:rPr lang="fi-FI" sz="1200">
                          <a:effectLst/>
                        </a:rPr>
                        <a:t> </a:t>
                      </a:r>
                      <a:endParaRPr lang="fi-FI" sz="900" b="0" i="0">
                        <a:solidFill>
                          <a:srgbClr val="000000"/>
                        </a:solidFill>
                        <a:effectLst/>
                        <a:latin typeface="Segoe UI" panose="020B0502040204020203" pitchFamily="34" charset="0"/>
                      </a:endParaRPr>
                    </a:p>
                  </a:txBody>
                  <a:tcPr/>
                </a:tc>
                <a:extLst>
                  <a:ext uri="{0D108BD9-81ED-4DB2-BD59-A6C34878D82A}">
                    <a16:rowId xmlns:a16="http://schemas.microsoft.com/office/drawing/2014/main" val="1262017586"/>
                  </a:ext>
                </a:extLst>
              </a:tr>
              <a:tr h="286173">
                <a:tc>
                  <a:txBody>
                    <a:bodyPr/>
                    <a:lstStyle/>
                    <a:p>
                      <a:pPr marL="0" marR="0" indent="0" algn="l" rtl="0" fontAlgn="base">
                        <a:buNone/>
                      </a:pPr>
                      <a:r>
                        <a:rPr lang="en-US" sz="1200">
                          <a:effectLst/>
                        </a:rPr>
                        <a:t>6 henkilöä</a:t>
                      </a:r>
                      <a:r>
                        <a:rPr lang="fi-FI" sz="1200">
                          <a:effectLst/>
                        </a:rPr>
                        <a:t> </a:t>
                      </a:r>
                      <a:endParaRPr lang="fi-FI" sz="900" b="0" i="0">
                        <a:solidFill>
                          <a:srgbClr val="000000"/>
                        </a:solidFill>
                        <a:effectLst/>
                        <a:latin typeface="Segoe UI" panose="020B0502040204020203" pitchFamily="34" charset="0"/>
                      </a:endParaRPr>
                    </a:p>
                  </a:txBody>
                  <a:tcPr/>
                </a:tc>
                <a:tc>
                  <a:txBody>
                    <a:bodyPr/>
                    <a:lstStyle/>
                    <a:p>
                      <a:pPr marL="0" marR="0" indent="0" algn="l" rtl="0" fontAlgn="base">
                        <a:buNone/>
                      </a:pPr>
                      <a:r>
                        <a:rPr lang="en-US" sz="1200" dirty="0">
                          <a:effectLst/>
                        </a:rPr>
                        <a:t>7 925</a:t>
                      </a:r>
                      <a:r>
                        <a:rPr lang="fi-FI" sz="1200" dirty="0">
                          <a:effectLst/>
                        </a:rPr>
                        <a:t> </a:t>
                      </a:r>
                      <a:endParaRPr lang="fi-FI" sz="900" b="0" i="0" dirty="0">
                        <a:solidFill>
                          <a:srgbClr val="000000"/>
                        </a:solidFill>
                        <a:effectLst/>
                        <a:latin typeface="Segoe UI" panose="020B0502040204020203" pitchFamily="34" charset="0"/>
                      </a:endParaRPr>
                    </a:p>
                  </a:txBody>
                  <a:tcPr/>
                </a:tc>
                <a:extLst>
                  <a:ext uri="{0D108BD9-81ED-4DB2-BD59-A6C34878D82A}">
                    <a16:rowId xmlns:a16="http://schemas.microsoft.com/office/drawing/2014/main" val="2980671478"/>
                  </a:ext>
                </a:extLst>
              </a:tr>
            </a:tbl>
          </a:graphicData>
        </a:graphic>
      </p:graphicFrame>
    </p:spTree>
    <p:extLst>
      <p:ext uri="{BB962C8B-B14F-4D97-AF65-F5344CB8AC3E}">
        <p14:creationId xmlns:p14="http://schemas.microsoft.com/office/powerpoint/2010/main" val="1154565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BE1AB-0C62-AFA5-387C-D4B4BD8B029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EA87D55-4333-46BC-FA9C-7A84BC724A52}"/>
              </a:ext>
            </a:extLst>
          </p:cNvPr>
          <p:cNvSpPr>
            <a:spLocks noGrp="1"/>
          </p:cNvSpPr>
          <p:nvPr>
            <p:ph type="title"/>
          </p:nvPr>
        </p:nvSpPr>
        <p:spPr>
          <a:xfrm>
            <a:off x="934278" y="1554163"/>
            <a:ext cx="11328841" cy="5167312"/>
          </a:xfrm>
        </p:spPr>
        <p:txBody>
          <a:bodyPr>
            <a:noAutofit/>
          </a:bodyPr>
          <a:lstStyle/>
          <a:p>
            <a:r>
              <a:rPr lang="fi-FI" sz="1800" b="1" dirty="0"/>
              <a:t>Perusopetus sekä lukiokoulutus</a:t>
            </a:r>
            <a:br>
              <a:rPr lang="fi-FI" sz="1800" b="1" dirty="0"/>
            </a:br>
            <a:br>
              <a:rPr lang="fi-FI" sz="1800" b="1" dirty="0"/>
            </a:br>
            <a:r>
              <a:rPr lang="fi-FI" sz="1800" b="1" dirty="0"/>
              <a:t>KULJETUS</a:t>
            </a:r>
            <a:br>
              <a:rPr lang="fi-FI" sz="1800" dirty="0"/>
            </a:br>
            <a:r>
              <a:rPr lang="fi-FI" sz="1800" dirty="0"/>
              <a:t>Kuljettamisen lopettaminen tai rajaaminen lukio-opiskelijoilta.</a:t>
            </a:r>
            <a:br>
              <a:rPr lang="fi-FI" sz="1800" dirty="0"/>
            </a:br>
            <a:r>
              <a:rPr lang="fi-FI" sz="1800" dirty="0"/>
              <a:t> </a:t>
            </a:r>
            <a:br>
              <a:rPr lang="fi-FI" sz="1800" dirty="0"/>
            </a:br>
            <a:r>
              <a:rPr lang="fi-FI" sz="1800" b="1" dirty="0"/>
              <a:t>AJOKORTTI</a:t>
            </a:r>
            <a:br>
              <a:rPr lang="fi-FI" sz="1800" dirty="0"/>
            </a:br>
            <a:r>
              <a:rPr lang="fi-FI" sz="1800" dirty="0"/>
              <a:t>Ajokorttietu pois käytöstä, se säästäisi </a:t>
            </a:r>
            <a:r>
              <a:rPr lang="fi-FI" sz="1800" b="1" dirty="0"/>
              <a:t>35 000 e.</a:t>
            </a:r>
            <a:br>
              <a:rPr lang="fi-FI" sz="1800" dirty="0"/>
            </a:br>
            <a:br>
              <a:rPr lang="fi-FI" sz="1800" dirty="0"/>
            </a:br>
            <a:r>
              <a:rPr lang="fi-FI" sz="1800" b="1" dirty="0"/>
              <a:t>INVESTOINNIT </a:t>
            </a:r>
            <a:br>
              <a:rPr lang="fi-FI" sz="1800" dirty="0"/>
            </a:br>
            <a:r>
              <a:rPr lang="fi-FI" sz="1800" dirty="0"/>
              <a:t>Koulun investointisuunnitelman toteuttaminen pidemmällä aikavälillä ja päätökset olemassa olevan talous- ja kilpailutilanteen mukaan.</a:t>
            </a:r>
            <a:br>
              <a:rPr lang="fi-FI" sz="1800" dirty="0"/>
            </a:br>
            <a:br>
              <a:rPr lang="fi-FI" sz="1800" dirty="0"/>
            </a:br>
            <a:r>
              <a:rPr lang="fi-FI" sz="1800" b="1" dirty="0"/>
              <a:t>VUOROVUOSITOTEUTUS</a:t>
            </a:r>
            <a:br>
              <a:rPr lang="fi-FI" sz="1800" dirty="0"/>
            </a:br>
            <a:r>
              <a:rPr lang="fi-FI" sz="1800" dirty="0"/>
              <a:t>Vuonna 2027-2028 tulee opiskelijoiden määrä lukiossa ennusteiden mukaan laskemaan selkeästi. Säästöjä ei saada vielä ensi vuonna kursseista, koska suuri osa on pakollisia kursseja, mutta 2028-2029 voisi siirtää useampia opintojaksoja vuorovuositoteutukseen. Osa kursseista laitettaisiin kolmen vuoden kiertoon, jolloin kurssin voisi halutessaan valita kerran lukion aikana.</a:t>
            </a:r>
            <a:br>
              <a:rPr lang="fi-FI" sz="1800" dirty="0"/>
            </a:br>
            <a:r>
              <a:rPr lang="fi-FI" sz="1800" dirty="0"/>
              <a:t> </a:t>
            </a:r>
            <a:br>
              <a:rPr lang="fi-FI" sz="1800" dirty="0"/>
            </a:br>
            <a:r>
              <a:rPr lang="fi-FI" sz="1800" dirty="0"/>
              <a:t>Jos 10 kurssia jäisi pitämättä ja niitä laitettaisiin tuohon 2-3 vuoden kiertoon, se säästäisi </a:t>
            </a:r>
            <a:r>
              <a:rPr lang="fi-FI" sz="1800" b="1" dirty="0"/>
              <a:t>25 000 e</a:t>
            </a:r>
            <a:r>
              <a:rPr lang="fi-FI" sz="1800" dirty="0"/>
              <a:t>. Erittäin tärkeää tässä säästämisstrategiassa olisi pidemmän aikavälin suunnittelu. Päätös asiasta nyt ja muutos ns. ajaa sisään ja toteutettaisiin huolellisella suunnittelulla ja ohjauksella. Tässä pitää myös ottaa huomioon, että jotkut kurssit on toteutettava järjestyksessä.</a:t>
            </a:r>
            <a:br>
              <a:rPr lang="fi-FI" sz="1800" dirty="0"/>
            </a:br>
            <a:endParaRPr lang="fi-FI" sz="1800" dirty="0"/>
          </a:p>
        </p:txBody>
      </p:sp>
      <p:sp>
        <p:nvSpPr>
          <p:cNvPr id="4" name="Slide Number Placeholder 3">
            <a:extLst>
              <a:ext uri="{FF2B5EF4-FFF2-40B4-BE49-F238E27FC236}">
                <a16:creationId xmlns:a16="http://schemas.microsoft.com/office/drawing/2014/main" id="{B4B720A2-15E4-8C5B-5807-EE0EE0F5DF32}"/>
              </a:ext>
            </a:extLst>
          </p:cNvPr>
          <p:cNvSpPr>
            <a:spLocks noGrp="1"/>
          </p:cNvSpPr>
          <p:nvPr>
            <p:ph type="sldNum" sz="quarter" idx="10"/>
          </p:nvPr>
        </p:nvSpPr>
        <p:spPr/>
        <p:txBody>
          <a:bodyPr/>
          <a:lstStyle/>
          <a:p>
            <a:fld id="{C5FB1059-60CE-CC4A-BAC5-DF1877C21BDD}" type="slidenum">
              <a:rPr lang="fi-FI" smtClean="0"/>
              <a:t>20</a:t>
            </a:fld>
            <a:endParaRPr lang="fi-FI" dirty="0"/>
          </a:p>
        </p:txBody>
      </p:sp>
    </p:spTree>
    <p:extLst>
      <p:ext uri="{BB962C8B-B14F-4D97-AF65-F5344CB8AC3E}">
        <p14:creationId xmlns:p14="http://schemas.microsoft.com/office/powerpoint/2010/main" val="604356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4F758-FB05-2099-A444-D147C02E82D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FA18BE5-CC7F-909D-7732-C196CFD64937}"/>
              </a:ext>
            </a:extLst>
          </p:cNvPr>
          <p:cNvSpPr>
            <a:spLocks noGrp="1"/>
          </p:cNvSpPr>
          <p:nvPr>
            <p:ph type="title"/>
          </p:nvPr>
        </p:nvSpPr>
        <p:spPr>
          <a:xfrm>
            <a:off x="924119" y="771843"/>
            <a:ext cx="11111334" cy="5167312"/>
          </a:xfrm>
        </p:spPr>
        <p:txBody>
          <a:bodyPr>
            <a:noAutofit/>
          </a:bodyPr>
          <a:lstStyle/>
          <a:p>
            <a:r>
              <a:rPr lang="fi-FI" sz="1800" b="1" dirty="0"/>
              <a:t>Perusopetus sekä lukiokoulutus</a:t>
            </a:r>
            <a:br>
              <a:rPr lang="fi-FI" sz="1800" b="1" dirty="0"/>
            </a:br>
            <a:br>
              <a:rPr lang="fi-FI" sz="1800" b="1" dirty="0"/>
            </a:br>
            <a:r>
              <a:rPr lang="fi-FI" sz="1800" b="1" dirty="0"/>
              <a:t>KERTAUS- JA YO-VALMENNUSOPINTOJAKSOT</a:t>
            </a:r>
            <a:br>
              <a:rPr lang="fi-FI" sz="1800" dirty="0"/>
            </a:br>
            <a:r>
              <a:rPr lang="fi-FI" sz="1800" dirty="0"/>
              <a:t>Yksi säästötoimenpide, josta keskustelimme pitkään, voisi olla kertaus- ja yo-valmennusopintojaksot, joita leikattaisiin 50% tuntimäärästä. Kurssit ovat 0,5op kursseja, jolloin niistä tulisi leikkausten jälkeen 0,25op kursseja. Tällainen toimenpide säästäisi noin </a:t>
            </a:r>
            <a:r>
              <a:rPr lang="fi-FI" sz="1800" b="1" dirty="0"/>
              <a:t>15 000e.</a:t>
            </a:r>
            <a:br>
              <a:rPr lang="fi-FI" sz="1800" dirty="0"/>
            </a:br>
            <a:r>
              <a:rPr lang="fi-FI" sz="1800" dirty="0"/>
              <a:t> </a:t>
            </a:r>
            <a:br>
              <a:rPr lang="fi-FI" sz="1800" dirty="0"/>
            </a:br>
            <a:r>
              <a:rPr lang="fi-FI" sz="1800" b="1" dirty="0"/>
              <a:t>VALINNAISET EI-KIRJOITETTAVAT AINEET</a:t>
            </a:r>
            <a:br>
              <a:rPr lang="fi-FI" sz="1800" dirty="0"/>
            </a:br>
            <a:r>
              <a:rPr lang="fi-FI" sz="1800" dirty="0"/>
              <a:t> Lisäksi säästötoimenpiteitä voisi tehdä valinnaisten ei kirjoitettavien aineiden soveltaviin opintojaksoihin. Tätä säästötoimenpidettä on jo käytössä osittain. Säästö tästä olisi n. </a:t>
            </a:r>
            <a:r>
              <a:rPr lang="fi-FI" sz="1800" b="1" dirty="0"/>
              <a:t>2 000 e – 6 000 e</a:t>
            </a:r>
            <a:r>
              <a:rPr lang="fi-FI" sz="1800" dirty="0"/>
              <a:t>.</a:t>
            </a:r>
            <a:br>
              <a:rPr lang="fi-FI" sz="1800" dirty="0"/>
            </a:br>
            <a:r>
              <a:rPr lang="fi-FI" sz="1800" dirty="0"/>
              <a:t> </a:t>
            </a:r>
            <a:br>
              <a:rPr lang="fi-FI" sz="1800" dirty="0"/>
            </a:br>
            <a:r>
              <a:rPr lang="fi-FI" sz="1800" b="1" dirty="0"/>
              <a:t>STARTTIKURSSIT</a:t>
            </a:r>
            <a:br>
              <a:rPr lang="fi-FI" sz="1800" dirty="0"/>
            </a:br>
            <a:r>
              <a:rPr lang="fi-FI" sz="1800" dirty="0"/>
              <a:t> EN0 ja RU0 starttikurssit järjestetään kielten aloituskursseina, jotka voisi muuttaa 1op kursseiksi. Säästöt olisivat arviolta n. </a:t>
            </a:r>
            <a:r>
              <a:rPr lang="fi-FI" sz="1800" b="1" dirty="0"/>
              <a:t>2 000 e – 3 000 e</a:t>
            </a:r>
            <a:r>
              <a:rPr lang="fi-FI" sz="1800" dirty="0"/>
              <a:t>.</a:t>
            </a:r>
            <a:br>
              <a:rPr lang="fi-FI" sz="1800" dirty="0"/>
            </a:br>
            <a:br>
              <a:rPr lang="fi-FI" sz="1800" dirty="0"/>
            </a:br>
            <a:r>
              <a:rPr lang="fi-FI" sz="1800" dirty="0"/>
              <a:t>- sijaistamista laajennetaan 2027 vuoden aikana</a:t>
            </a:r>
            <a:br>
              <a:rPr lang="fi-FI" sz="1800" dirty="0"/>
            </a:br>
            <a:endParaRPr lang="fi-FI" sz="1800" dirty="0"/>
          </a:p>
        </p:txBody>
      </p:sp>
      <p:sp>
        <p:nvSpPr>
          <p:cNvPr id="4" name="Slide Number Placeholder 3">
            <a:extLst>
              <a:ext uri="{FF2B5EF4-FFF2-40B4-BE49-F238E27FC236}">
                <a16:creationId xmlns:a16="http://schemas.microsoft.com/office/drawing/2014/main" id="{47B81A33-4900-8816-3BE0-9A144364A35F}"/>
              </a:ext>
            </a:extLst>
          </p:cNvPr>
          <p:cNvSpPr>
            <a:spLocks noGrp="1"/>
          </p:cNvSpPr>
          <p:nvPr>
            <p:ph type="sldNum" sz="quarter" idx="10"/>
          </p:nvPr>
        </p:nvSpPr>
        <p:spPr/>
        <p:txBody>
          <a:bodyPr/>
          <a:lstStyle/>
          <a:p>
            <a:fld id="{C5FB1059-60CE-CC4A-BAC5-DF1877C21BDD}" type="slidenum">
              <a:rPr lang="fi-FI" smtClean="0"/>
              <a:t>21</a:t>
            </a:fld>
            <a:endParaRPr lang="fi-FI" dirty="0"/>
          </a:p>
        </p:txBody>
      </p:sp>
    </p:spTree>
    <p:extLst>
      <p:ext uri="{BB962C8B-B14F-4D97-AF65-F5344CB8AC3E}">
        <p14:creationId xmlns:p14="http://schemas.microsoft.com/office/powerpoint/2010/main" val="2418038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6DA21-2742-2CFA-1951-3AE4994FF73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D509137-7164-A005-906E-45E84494B494}"/>
              </a:ext>
            </a:extLst>
          </p:cNvPr>
          <p:cNvSpPr>
            <a:spLocks noGrp="1"/>
          </p:cNvSpPr>
          <p:nvPr>
            <p:ph type="title"/>
          </p:nvPr>
        </p:nvSpPr>
        <p:spPr>
          <a:xfrm>
            <a:off x="822519" y="524361"/>
            <a:ext cx="11111334" cy="5167312"/>
          </a:xfrm>
        </p:spPr>
        <p:txBody>
          <a:bodyPr>
            <a:normAutofit fontScale="90000"/>
          </a:bodyPr>
          <a:lstStyle/>
          <a:p>
            <a:pPr marL="457200" lvl="1" indent="0">
              <a:buNone/>
            </a:pPr>
            <a:br>
              <a:rPr lang="fi-FI" sz="2000" b="1" dirty="0">
                <a:latin typeface="+mj-lt"/>
              </a:rPr>
            </a:br>
            <a:br>
              <a:rPr lang="fi-FI" sz="2000" b="1" dirty="0">
                <a:latin typeface="+mj-lt"/>
              </a:rPr>
            </a:br>
            <a:br>
              <a:rPr lang="fi-FI" sz="2000" b="1" dirty="0">
                <a:latin typeface="+mj-lt"/>
              </a:rPr>
            </a:br>
            <a:br>
              <a:rPr lang="fi-FI" sz="2000" b="1" dirty="0">
                <a:latin typeface="+mj-lt"/>
              </a:rPr>
            </a:br>
            <a:br>
              <a:rPr lang="fi-FI" sz="2000" b="1" dirty="0">
                <a:latin typeface="+mj-lt"/>
              </a:rPr>
            </a:br>
            <a:br>
              <a:rPr lang="fi-FI" sz="2000" b="1" dirty="0">
                <a:latin typeface="+mj-lt"/>
              </a:rPr>
            </a:br>
            <a:br>
              <a:rPr lang="fi-FI" sz="2000" b="1" dirty="0">
                <a:latin typeface="+mj-lt"/>
              </a:rPr>
            </a:br>
            <a:br>
              <a:rPr lang="fi-FI" sz="2000" b="1" dirty="0">
                <a:latin typeface="+mj-lt"/>
              </a:rPr>
            </a:br>
            <a:br>
              <a:rPr lang="fi-FI" sz="2000" b="1" dirty="0">
                <a:latin typeface="+mj-lt"/>
              </a:rPr>
            </a:br>
            <a:br>
              <a:rPr lang="fi-FI" sz="2000" b="1" dirty="0">
                <a:latin typeface="+mj-lt"/>
              </a:rPr>
            </a:br>
            <a:r>
              <a:rPr lang="fi-FI" sz="2000" b="1" dirty="0">
                <a:latin typeface="+mj-lt"/>
              </a:rPr>
              <a:t>Kansalaisopisto:</a:t>
            </a:r>
            <a:br>
              <a:rPr lang="fi-FI" sz="2000" dirty="0">
                <a:latin typeface="+mj-lt"/>
              </a:rPr>
            </a:br>
            <a:r>
              <a:rPr lang="fi-FI" sz="2000" dirty="0">
                <a:latin typeface="+mj-lt"/>
              </a:rPr>
              <a:t> - Merikarvialla järjestettävät kansalaisopiston järjestämät yksityiset Kankaanpään musiikkiopiston </a:t>
            </a:r>
            <a:br>
              <a:rPr lang="fi-FI" sz="2000" dirty="0">
                <a:latin typeface="+mj-lt"/>
              </a:rPr>
            </a:br>
            <a:r>
              <a:rPr lang="fi-FI" sz="2000" dirty="0">
                <a:latin typeface="+mj-lt"/>
              </a:rPr>
              <a:t>    järjestämät soitto-opetustunnit harkittavaksi, vastuuhenkilönä sivistysjohtaja</a:t>
            </a:r>
            <a:br>
              <a:rPr lang="fi-FI" sz="2000" dirty="0">
                <a:latin typeface="+mj-lt"/>
              </a:rPr>
            </a:br>
            <a:r>
              <a:rPr lang="fi-FI" sz="2000" dirty="0">
                <a:latin typeface="+mj-lt"/>
              </a:rPr>
              <a:t> </a:t>
            </a:r>
            <a:br>
              <a:rPr lang="fi-FI" sz="2000" dirty="0">
                <a:latin typeface="+mj-lt"/>
              </a:rPr>
            </a:br>
            <a:r>
              <a:rPr lang="fi-FI" sz="2000" dirty="0">
                <a:latin typeface="+mj-lt"/>
              </a:rPr>
              <a:t>Vuoden 2027 talousarvioon tehty seuraavat muutokset verrattuna vuoden 2026 talousarvioon:</a:t>
            </a:r>
            <a:br>
              <a:rPr lang="fi-FI" sz="2000" dirty="0">
                <a:latin typeface="+mj-lt"/>
              </a:rPr>
            </a:br>
            <a:r>
              <a:rPr lang="fi-FI" sz="2000" dirty="0">
                <a:latin typeface="+mj-lt"/>
              </a:rPr>
              <a:t>- yksityisopetustunteja ei ole kurssitarjonnassa enää mukana</a:t>
            </a:r>
            <a:br>
              <a:rPr lang="fi-FI" sz="2000" dirty="0">
                <a:latin typeface="+mj-lt"/>
              </a:rPr>
            </a:br>
            <a:r>
              <a:rPr lang="fi-FI" sz="2000" dirty="0">
                <a:latin typeface="+mj-lt"/>
              </a:rPr>
              <a:t>- Kurssimaksuja tarkistetaan noin 10 % ylöspäin,</a:t>
            </a:r>
            <a:br>
              <a:rPr lang="fi-FI" sz="2000" dirty="0">
                <a:latin typeface="+mj-lt"/>
              </a:rPr>
            </a:br>
            <a:r>
              <a:rPr lang="fi-FI" sz="2000" dirty="0">
                <a:latin typeface="+mj-lt"/>
              </a:rPr>
              <a:t>- harkinnanvaraisista palkkionmaksuista (mm. kevätjuhlan järjestämiseen liittyvät palkkiot) luovutaan,</a:t>
            </a:r>
            <a:br>
              <a:rPr lang="fi-FI" sz="2000" dirty="0">
                <a:latin typeface="+mj-lt"/>
              </a:rPr>
            </a:br>
            <a:r>
              <a:rPr lang="fi-FI" sz="2000" dirty="0">
                <a:latin typeface="+mj-lt"/>
              </a:rPr>
              <a:t>- aktiivikortin hintaa nostetaan 10 %,</a:t>
            </a:r>
            <a:br>
              <a:rPr lang="fi-FI" sz="2000" dirty="0">
                <a:latin typeface="+mj-lt"/>
              </a:rPr>
            </a:br>
            <a:r>
              <a:rPr lang="fi-FI" sz="2000" dirty="0">
                <a:latin typeface="+mj-lt"/>
              </a:rPr>
              <a:t>- painetusta kurssiesitteestä luovutaan.</a:t>
            </a:r>
            <a:br>
              <a:rPr lang="fi-FI" sz="2000" dirty="0">
                <a:latin typeface="+mj-lt"/>
              </a:rPr>
            </a:br>
            <a:br>
              <a:rPr lang="fi-FI" sz="2000" dirty="0">
                <a:latin typeface="+mj-lt"/>
              </a:rPr>
            </a:br>
            <a:r>
              <a:rPr lang="fi-FI" sz="2000" dirty="0">
                <a:latin typeface="+mj-lt"/>
              </a:rPr>
              <a:t>Kustannusvaikutuksen lasketaan olevan yhteensä noin </a:t>
            </a:r>
            <a:r>
              <a:rPr lang="fi-FI" sz="2000" b="1" dirty="0">
                <a:latin typeface="+mj-lt"/>
              </a:rPr>
              <a:t>14 000 e</a:t>
            </a:r>
            <a:r>
              <a:rPr lang="fi-FI" sz="2000" dirty="0">
                <a:latin typeface="+mj-lt"/>
              </a:rPr>
              <a:t>.</a:t>
            </a:r>
            <a:br>
              <a:rPr lang="fi-FI" sz="2000" dirty="0">
                <a:latin typeface="+mj-lt"/>
              </a:rPr>
            </a:br>
            <a:br>
              <a:rPr lang="fi-FI" dirty="0">
                <a:latin typeface="+mj-lt"/>
              </a:rPr>
            </a:br>
            <a:br>
              <a:rPr lang="fi-FI" sz="2000" dirty="0">
                <a:latin typeface="+mj-lt"/>
              </a:rPr>
            </a:br>
            <a:br>
              <a:rPr lang="fi-FI" sz="2000" dirty="0">
                <a:latin typeface="+mj-lt"/>
              </a:rPr>
            </a:br>
            <a:r>
              <a:rPr lang="fi-FI" sz="2000" dirty="0">
                <a:latin typeface="+mj-lt"/>
              </a:rPr>
              <a:t> </a:t>
            </a:r>
          </a:p>
        </p:txBody>
      </p:sp>
      <p:sp>
        <p:nvSpPr>
          <p:cNvPr id="4" name="Slide Number Placeholder 3">
            <a:extLst>
              <a:ext uri="{FF2B5EF4-FFF2-40B4-BE49-F238E27FC236}">
                <a16:creationId xmlns:a16="http://schemas.microsoft.com/office/drawing/2014/main" id="{1B1CFD90-AB5B-90A4-7FB0-4E56AD551B67}"/>
              </a:ext>
            </a:extLst>
          </p:cNvPr>
          <p:cNvSpPr>
            <a:spLocks noGrp="1"/>
          </p:cNvSpPr>
          <p:nvPr>
            <p:ph type="sldNum" sz="quarter" idx="10"/>
          </p:nvPr>
        </p:nvSpPr>
        <p:spPr/>
        <p:txBody>
          <a:bodyPr/>
          <a:lstStyle/>
          <a:p>
            <a:fld id="{C5FB1059-60CE-CC4A-BAC5-DF1877C21BDD}" type="slidenum">
              <a:rPr lang="fi-FI" smtClean="0"/>
              <a:t>22</a:t>
            </a:fld>
            <a:endParaRPr lang="fi-FI" dirty="0"/>
          </a:p>
        </p:txBody>
      </p:sp>
    </p:spTree>
    <p:extLst>
      <p:ext uri="{BB962C8B-B14F-4D97-AF65-F5344CB8AC3E}">
        <p14:creationId xmlns:p14="http://schemas.microsoft.com/office/powerpoint/2010/main" val="418807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3A9BC-02C7-762E-4FCD-F7A6E51AC3D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541B83B-4E38-9E35-F775-1025F940E8D7}"/>
              </a:ext>
            </a:extLst>
          </p:cNvPr>
          <p:cNvSpPr>
            <a:spLocks noGrp="1"/>
          </p:cNvSpPr>
          <p:nvPr>
            <p:ph type="title"/>
          </p:nvPr>
        </p:nvSpPr>
        <p:spPr>
          <a:xfrm>
            <a:off x="822519" y="524361"/>
            <a:ext cx="11111334" cy="5167312"/>
          </a:xfrm>
        </p:spPr>
        <p:txBody>
          <a:bodyPr>
            <a:normAutofit fontScale="90000"/>
          </a:bodyPr>
          <a:lstStyle/>
          <a:p>
            <a:pPr marL="457200" lvl="1" indent="0">
              <a:buNone/>
            </a:pPr>
            <a:br>
              <a:rPr lang="fi-FI" sz="2000" b="1" dirty="0">
                <a:latin typeface="+mj-lt"/>
              </a:rPr>
            </a:br>
            <a:br>
              <a:rPr lang="fi-FI" sz="2000" b="1" dirty="0">
                <a:latin typeface="+mj-lt"/>
              </a:rPr>
            </a:br>
            <a:br>
              <a:rPr lang="fi-FI" sz="2000" b="1" dirty="0">
                <a:latin typeface="+mj-lt"/>
              </a:rPr>
            </a:br>
            <a:br>
              <a:rPr lang="fi-FI" sz="2000" b="1" dirty="0">
                <a:latin typeface="+mj-lt"/>
              </a:rPr>
            </a:br>
            <a:br>
              <a:rPr lang="fi-FI" sz="2000" b="1" dirty="0">
                <a:latin typeface="+mj-lt"/>
              </a:rPr>
            </a:br>
            <a:br>
              <a:rPr lang="fi-FI" sz="2000" b="1" dirty="0">
                <a:latin typeface="+mj-lt"/>
              </a:rPr>
            </a:br>
            <a:br>
              <a:rPr lang="fi-FI" sz="2000" b="1" dirty="0">
                <a:latin typeface="+mj-lt"/>
              </a:rPr>
            </a:br>
            <a:br>
              <a:rPr lang="fi-FI" sz="2000" b="1" dirty="0">
                <a:latin typeface="+mj-lt"/>
              </a:rPr>
            </a:br>
            <a:br>
              <a:rPr lang="fi-FI" sz="2000" b="1" dirty="0">
                <a:latin typeface="+mj-lt"/>
              </a:rPr>
            </a:br>
            <a:br>
              <a:rPr lang="fi-FI" sz="2000" b="1" dirty="0">
                <a:latin typeface="+mj-lt"/>
              </a:rPr>
            </a:br>
            <a:br>
              <a:rPr lang="fi-FI" sz="2000" b="1" dirty="0">
                <a:latin typeface="+mj-lt"/>
              </a:rPr>
            </a:br>
            <a:br>
              <a:rPr lang="fi-FI" sz="2000" b="1" dirty="0">
                <a:latin typeface="+mj-lt"/>
              </a:rPr>
            </a:br>
            <a:r>
              <a:rPr lang="fi-FI" sz="2000" b="1" dirty="0">
                <a:latin typeface="+mj-lt"/>
              </a:rPr>
              <a:t>Kirjasto:</a:t>
            </a:r>
            <a:br>
              <a:rPr lang="fi-FI" sz="2000" b="1" dirty="0">
                <a:latin typeface="+mj-lt"/>
              </a:rPr>
            </a:br>
            <a:r>
              <a:rPr lang="fi-FI" sz="2000" b="1" dirty="0">
                <a:latin typeface="+mj-lt"/>
              </a:rPr>
              <a:t> </a:t>
            </a:r>
            <a:r>
              <a:rPr lang="fi-FI" sz="2000" dirty="0">
                <a:latin typeface="+mj-lt"/>
              </a:rPr>
              <a:t>- kirjaston henkilöstön lomien sijaistaminen Merikarvian kunnan henkilöstön toimesta. </a:t>
            </a:r>
            <a:br>
              <a:rPr lang="fi-FI" sz="2000" dirty="0">
                <a:latin typeface="+mj-lt"/>
              </a:rPr>
            </a:br>
            <a:r>
              <a:rPr lang="fi-FI" sz="2000" dirty="0">
                <a:latin typeface="+mj-lt"/>
              </a:rPr>
              <a:t> - Merikarvian kunnan henkilöstö, joka sijaistaa kirjastolla, osoitetaan tehtävään pidemmälle   </a:t>
            </a:r>
            <a:br>
              <a:rPr lang="fi-FI" sz="2000" dirty="0">
                <a:latin typeface="+mj-lt"/>
              </a:rPr>
            </a:br>
            <a:r>
              <a:rPr lang="fi-FI" sz="2000" dirty="0">
                <a:latin typeface="+mj-lt"/>
              </a:rPr>
              <a:t>   ajanjaksolle</a:t>
            </a:r>
            <a:br>
              <a:rPr lang="fi-FI" sz="2000" dirty="0">
                <a:latin typeface="+mj-lt"/>
              </a:rPr>
            </a:br>
            <a:r>
              <a:rPr lang="fi-FI" sz="2000" dirty="0">
                <a:latin typeface="+mj-lt"/>
              </a:rPr>
              <a:t> - jatkovalmisteluvastuu kirjaston sijaistamisessa sivistysjohtajalla, mukana valmistelussa  </a:t>
            </a:r>
            <a:br>
              <a:rPr lang="fi-FI" sz="2000" dirty="0">
                <a:latin typeface="+mj-lt"/>
              </a:rPr>
            </a:br>
            <a:r>
              <a:rPr lang="fi-FI" sz="2000" dirty="0">
                <a:latin typeface="+mj-lt"/>
              </a:rPr>
              <a:t>   pääluottamusedustaja</a:t>
            </a:r>
            <a:br>
              <a:rPr lang="fi-FI" sz="2000" dirty="0">
                <a:latin typeface="+mj-lt"/>
              </a:rPr>
            </a:br>
            <a:r>
              <a:rPr lang="fi-FI" sz="2000" dirty="0">
                <a:latin typeface="+mj-lt"/>
              </a:rPr>
              <a:t> - sijaistamiskäytäntö otettu käyttöön kesän 2025 sijaistamisissa ja jatketaan koko vuoden lomien osalta </a:t>
            </a:r>
            <a:br>
              <a:rPr lang="fi-FI" sz="2000" dirty="0">
                <a:latin typeface="+mj-lt"/>
              </a:rPr>
            </a:br>
            <a:r>
              <a:rPr lang="fi-FI" sz="2000" dirty="0">
                <a:latin typeface="+mj-lt"/>
              </a:rPr>
              <a:t>   2027 alkaen</a:t>
            </a:r>
            <a:br>
              <a:rPr lang="fi-FI" sz="2000" dirty="0">
                <a:latin typeface="+mj-lt"/>
              </a:rPr>
            </a:br>
            <a:r>
              <a:rPr lang="fi-FI" sz="2000" dirty="0">
                <a:latin typeface="+mj-lt"/>
              </a:rPr>
              <a:t> </a:t>
            </a:r>
            <a:br>
              <a:rPr lang="fi-FI" dirty="0">
                <a:latin typeface="+mj-lt"/>
              </a:rPr>
            </a:br>
            <a:r>
              <a:rPr lang="fi-FI" sz="2000" dirty="0">
                <a:latin typeface="+mj-lt"/>
              </a:rPr>
              <a:t>Kirjaston suunnitellut säästökohteet 2027</a:t>
            </a:r>
            <a:br>
              <a:rPr lang="fi-FI" sz="2000" dirty="0">
                <a:latin typeface="+mj-lt"/>
              </a:rPr>
            </a:br>
            <a:br>
              <a:rPr lang="fi-FI" sz="2000" dirty="0">
                <a:latin typeface="+mj-lt"/>
              </a:rPr>
            </a:br>
            <a:r>
              <a:rPr lang="fi-FI" sz="2000" dirty="0">
                <a:latin typeface="+mj-lt"/>
              </a:rPr>
              <a:t>Vuoden 2027 talousarvioon tehty seuraava muutokset verrattuna vuoden 2026 talousarvioon:</a:t>
            </a:r>
            <a:br>
              <a:rPr lang="fi-FI" sz="2000" dirty="0">
                <a:latin typeface="+mj-lt"/>
              </a:rPr>
            </a:br>
            <a:br>
              <a:rPr lang="fi-FI" sz="2000" dirty="0">
                <a:latin typeface="+mj-lt"/>
              </a:rPr>
            </a:br>
            <a:r>
              <a:rPr lang="fi-FI" sz="2000" dirty="0">
                <a:latin typeface="+mj-lt"/>
              </a:rPr>
              <a:t>Aineistomäärärahaa leikataan 2 000 e,</a:t>
            </a:r>
            <a:br>
              <a:rPr lang="fi-FI" sz="2000" dirty="0">
                <a:latin typeface="+mj-lt"/>
              </a:rPr>
            </a:br>
            <a:r>
              <a:rPr lang="fi-FI" sz="2000" dirty="0">
                <a:latin typeface="+mj-lt"/>
              </a:rPr>
              <a:t>Ei liikuntakirjastoon (perustettu 2026) liittyviä hankintoja.</a:t>
            </a:r>
            <a:br>
              <a:rPr lang="fi-FI" sz="2000" dirty="0">
                <a:latin typeface="+mj-lt"/>
              </a:rPr>
            </a:br>
            <a:br>
              <a:rPr lang="fi-FI" sz="2000" dirty="0">
                <a:latin typeface="+mj-lt"/>
              </a:rPr>
            </a:br>
            <a:r>
              <a:rPr lang="fi-FI" sz="2000" dirty="0">
                <a:latin typeface="+mj-lt"/>
              </a:rPr>
              <a:t>Kustannusvaikutuksen lasketaan olevan noin </a:t>
            </a:r>
            <a:r>
              <a:rPr lang="fi-FI" sz="2000" b="1" dirty="0">
                <a:latin typeface="+mj-lt"/>
              </a:rPr>
              <a:t>6 000 e</a:t>
            </a:r>
            <a:r>
              <a:rPr lang="fi-FI" sz="2000" dirty="0">
                <a:latin typeface="+mj-lt"/>
              </a:rPr>
              <a:t>.</a:t>
            </a:r>
            <a:br>
              <a:rPr lang="fi-FI" sz="2000" dirty="0">
                <a:latin typeface="+mj-lt"/>
              </a:rPr>
            </a:br>
            <a:br>
              <a:rPr lang="fi-FI" sz="2000" dirty="0">
                <a:latin typeface="+mj-lt"/>
              </a:rPr>
            </a:br>
            <a:br>
              <a:rPr lang="fi-FI" sz="2000" dirty="0">
                <a:latin typeface="+mj-lt"/>
              </a:rPr>
            </a:br>
            <a:r>
              <a:rPr lang="fi-FI" sz="2000" dirty="0">
                <a:latin typeface="+mj-lt"/>
              </a:rPr>
              <a:t> </a:t>
            </a:r>
          </a:p>
        </p:txBody>
      </p:sp>
      <p:sp>
        <p:nvSpPr>
          <p:cNvPr id="4" name="Slide Number Placeholder 3">
            <a:extLst>
              <a:ext uri="{FF2B5EF4-FFF2-40B4-BE49-F238E27FC236}">
                <a16:creationId xmlns:a16="http://schemas.microsoft.com/office/drawing/2014/main" id="{172C9DFD-1E60-84E0-28E5-EDB8ABD8D84F}"/>
              </a:ext>
            </a:extLst>
          </p:cNvPr>
          <p:cNvSpPr>
            <a:spLocks noGrp="1"/>
          </p:cNvSpPr>
          <p:nvPr>
            <p:ph type="sldNum" sz="quarter" idx="10"/>
          </p:nvPr>
        </p:nvSpPr>
        <p:spPr/>
        <p:txBody>
          <a:bodyPr/>
          <a:lstStyle/>
          <a:p>
            <a:fld id="{C5FB1059-60CE-CC4A-BAC5-DF1877C21BDD}" type="slidenum">
              <a:rPr lang="fi-FI" smtClean="0"/>
              <a:t>23</a:t>
            </a:fld>
            <a:endParaRPr lang="fi-FI" dirty="0"/>
          </a:p>
        </p:txBody>
      </p:sp>
    </p:spTree>
    <p:extLst>
      <p:ext uri="{BB962C8B-B14F-4D97-AF65-F5344CB8AC3E}">
        <p14:creationId xmlns:p14="http://schemas.microsoft.com/office/powerpoint/2010/main" val="3272517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E008D-FA31-7836-7694-CB485FCA1E6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C4B789E-EC17-F59C-826D-26CC03D6532D}"/>
              </a:ext>
            </a:extLst>
          </p:cNvPr>
          <p:cNvSpPr>
            <a:spLocks noGrp="1"/>
          </p:cNvSpPr>
          <p:nvPr>
            <p:ph type="title"/>
          </p:nvPr>
        </p:nvSpPr>
        <p:spPr>
          <a:xfrm>
            <a:off x="802199" y="1093321"/>
            <a:ext cx="11111334" cy="5167312"/>
          </a:xfrm>
        </p:spPr>
        <p:txBody>
          <a:bodyPr>
            <a:normAutofit/>
          </a:bodyPr>
          <a:lstStyle/>
          <a:p>
            <a:r>
              <a:rPr lang="fi-FI" sz="2000" b="1" dirty="0"/>
              <a:t>Tekninen toimi, investoinnit, vesi- ja viemärilaitos sekä rakennusvalvonta</a:t>
            </a:r>
            <a:br>
              <a:rPr lang="fi-FI" sz="2000" dirty="0"/>
            </a:br>
            <a:r>
              <a:rPr lang="fi-FI" sz="2000" dirty="0"/>
              <a:t> - investointien maltti talousarvio ja taloussuunnitelmavuosien (2027, 2028, 2029 ja 2030) mukaan</a:t>
            </a:r>
            <a:br>
              <a:rPr lang="fi-FI" sz="2000" dirty="0"/>
            </a:br>
            <a:r>
              <a:rPr lang="fi-FI" sz="2000" dirty="0"/>
              <a:t>	</a:t>
            </a:r>
            <a:r>
              <a:rPr lang="fi-FI" sz="2000" dirty="0">
                <a:sym typeface="Wingdings" panose="05000000000000000000" pitchFamily="2" charset="2"/>
              </a:rPr>
              <a:t> investointitasoehdotus 800 000 – 1 000 000 euroa / vuosi</a:t>
            </a:r>
            <a:br>
              <a:rPr lang="fi-FI" sz="2000" dirty="0"/>
            </a:br>
            <a:r>
              <a:rPr lang="fi-FI" sz="2000" dirty="0"/>
              <a:t> - investointien maltti auttaa kassan hallinnassa</a:t>
            </a:r>
            <a:br>
              <a:rPr lang="fi-FI" sz="2000" dirty="0"/>
            </a:br>
            <a:r>
              <a:rPr lang="fi-FI" sz="2000" dirty="0"/>
              <a:t> - huomioitava investoinneissa vesi- ja viemärilaitoksen tarpeita </a:t>
            </a:r>
            <a:br>
              <a:rPr lang="fi-FI" sz="2000" dirty="0"/>
            </a:br>
            <a:r>
              <a:rPr lang="fi-FI" sz="2000" dirty="0"/>
              <a:t> </a:t>
            </a:r>
            <a:br>
              <a:rPr lang="fi-FI" sz="2000" dirty="0"/>
            </a:br>
            <a:r>
              <a:rPr lang="fi-FI" sz="2000" dirty="0"/>
              <a:t> - vesi- ja viemärilaitoksen osaamista laitosmiehille laajemmin</a:t>
            </a:r>
            <a:br>
              <a:rPr lang="fi-FI" sz="2000" dirty="0">
                <a:sym typeface="Wingdings" panose="05000000000000000000" pitchFamily="2" charset="2"/>
              </a:rPr>
            </a:br>
            <a:r>
              <a:rPr lang="fi-FI" sz="2000" dirty="0">
                <a:sym typeface="Wingdings" panose="05000000000000000000" pitchFamily="2" charset="2"/>
              </a:rPr>
              <a:t> - investointien sijaan toiminnoittain jako rakennustarkastajan ja palvelupäällikön välillä</a:t>
            </a:r>
            <a:br>
              <a:rPr lang="fi-FI" sz="2000" dirty="0">
                <a:sym typeface="Wingdings" panose="05000000000000000000" pitchFamily="2" charset="2"/>
              </a:rPr>
            </a:br>
            <a:r>
              <a:rPr lang="fi-FI" sz="2000" dirty="0">
                <a:sym typeface="Wingdings" panose="05000000000000000000" pitchFamily="2" charset="2"/>
              </a:rPr>
              <a:t>	 näin päätöksenteko ja talous ovat samalla viranhaltijalla, molemmilla siis sekä käyttötaloutta </a:t>
            </a:r>
            <a:br>
              <a:rPr lang="fi-FI" sz="2000" dirty="0">
                <a:sym typeface="Wingdings" panose="05000000000000000000" pitchFamily="2" charset="2"/>
              </a:rPr>
            </a:br>
            <a:r>
              <a:rPr lang="fi-FI" sz="2000" dirty="0">
                <a:sym typeface="Wingdings" panose="05000000000000000000" pitchFamily="2" charset="2"/>
              </a:rPr>
              <a:t>	     että investointeja  selventää vastuut ja velvoitteet!</a:t>
            </a:r>
            <a:br>
              <a:rPr lang="fi-FI" sz="2000" dirty="0"/>
            </a:br>
            <a:br>
              <a:rPr lang="fi-FI" sz="2000" dirty="0"/>
            </a:br>
            <a:r>
              <a:rPr lang="fi-FI" sz="2000" dirty="0"/>
              <a:t> - rakennusvalvonnan sijaistaminen Porin kaupungin rakennusvalvonnasta</a:t>
            </a:r>
            <a:br>
              <a:rPr lang="fi-FI" sz="2000" dirty="0"/>
            </a:br>
            <a:r>
              <a:rPr lang="fi-FI" sz="2000" dirty="0"/>
              <a:t> - rakennustarkastaja kunnanjohtajan alaisuuteen ja johtoryhmän jäseneksi</a:t>
            </a:r>
            <a:br>
              <a:rPr lang="fi-FI" sz="2000" dirty="0"/>
            </a:br>
            <a:r>
              <a:rPr lang="fi-FI" sz="2000" dirty="0"/>
              <a:t> - rakennustarkastaja vesi- ja jätevesihuollon henkilöstön esihenkilöksi sekä toimistosihteerin esihenkilöksi</a:t>
            </a:r>
            <a:br>
              <a:rPr lang="fi-FI" sz="2000" dirty="0"/>
            </a:br>
            <a:r>
              <a:rPr lang="fi-FI" sz="2000" dirty="0"/>
              <a:t> - rakennustarkastajan nimike mietittävä uudelleen sekä palkkaus muutosten jälkeen </a:t>
            </a:r>
            <a:br>
              <a:rPr lang="fi-FI" sz="2000" dirty="0"/>
            </a:br>
            <a:r>
              <a:rPr lang="fi-FI" sz="2000" dirty="0"/>
              <a:t> - sijaistamista laajennetaan 2027 vuoden aikana</a:t>
            </a:r>
          </a:p>
        </p:txBody>
      </p:sp>
      <p:sp>
        <p:nvSpPr>
          <p:cNvPr id="4" name="Slide Number Placeholder 3">
            <a:extLst>
              <a:ext uri="{FF2B5EF4-FFF2-40B4-BE49-F238E27FC236}">
                <a16:creationId xmlns:a16="http://schemas.microsoft.com/office/drawing/2014/main" id="{E8322585-0EDA-96F5-1049-C85CE36FB196}"/>
              </a:ext>
            </a:extLst>
          </p:cNvPr>
          <p:cNvSpPr>
            <a:spLocks noGrp="1"/>
          </p:cNvSpPr>
          <p:nvPr>
            <p:ph type="sldNum" sz="quarter" idx="10"/>
          </p:nvPr>
        </p:nvSpPr>
        <p:spPr/>
        <p:txBody>
          <a:bodyPr/>
          <a:lstStyle/>
          <a:p>
            <a:fld id="{C5FB1059-60CE-CC4A-BAC5-DF1877C21BDD}" type="slidenum">
              <a:rPr lang="fi-FI" smtClean="0"/>
              <a:t>24</a:t>
            </a:fld>
            <a:endParaRPr lang="fi-FI" dirty="0"/>
          </a:p>
        </p:txBody>
      </p:sp>
    </p:spTree>
    <p:extLst>
      <p:ext uri="{BB962C8B-B14F-4D97-AF65-F5344CB8AC3E}">
        <p14:creationId xmlns:p14="http://schemas.microsoft.com/office/powerpoint/2010/main" val="498370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E7B2C-3214-4CCA-E558-F5ED6E6DA2F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4FE535B-AD78-3213-C77E-6AAE0D7F0FA1}"/>
              </a:ext>
            </a:extLst>
          </p:cNvPr>
          <p:cNvSpPr>
            <a:spLocks noGrp="1"/>
          </p:cNvSpPr>
          <p:nvPr>
            <p:ph type="title"/>
          </p:nvPr>
        </p:nvSpPr>
        <p:spPr>
          <a:xfrm>
            <a:off x="883479" y="920601"/>
            <a:ext cx="11111334" cy="5167312"/>
          </a:xfrm>
        </p:spPr>
        <p:txBody>
          <a:bodyPr>
            <a:normAutofit/>
          </a:bodyPr>
          <a:lstStyle/>
          <a:p>
            <a:r>
              <a:rPr lang="fi-FI" sz="2000" b="1" dirty="0"/>
              <a:t>Tekninen toimi, käyttötalous, laitosmiespalvelut, ateria- ja puhtauspalvelut</a:t>
            </a:r>
            <a:br>
              <a:rPr lang="fi-FI" sz="2000" dirty="0"/>
            </a:br>
            <a:r>
              <a:rPr lang="fi-FI" sz="2000" dirty="0"/>
              <a:t> - kiinteistöhuollon mitoituksen teettäminen ulkopuolisella</a:t>
            </a:r>
            <a:br>
              <a:rPr lang="fi-FI" sz="2000" dirty="0"/>
            </a:br>
            <a:r>
              <a:rPr lang="fi-FI" sz="2000" dirty="0"/>
              <a:t>	</a:t>
            </a:r>
            <a:r>
              <a:rPr lang="fi-FI" sz="2000" dirty="0">
                <a:sym typeface="Wingdings" panose="05000000000000000000" pitchFamily="2" charset="2"/>
              </a:rPr>
              <a:t> tämän jälkeen tarkempia linjauksia mitoitusraportin mukaan</a:t>
            </a:r>
            <a:br>
              <a:rPr lang="fi-FI" sz="2000" dirty="0">
                <a:sym typeface="Wingdings" panose="05000000000000000000" pitchFamily="2" charset="2"/>
              </a:rPr>
            </a:br>
            <a:r>
              <a:rPr lang="fi-FI" sz="2000" dirty="0">
                <a:sym typeface="Wingdings" panose="05000000000000000000" pitchFamily="2" charset="2"/>
              </a:rPr>
              <a:t> - huoltokirjat kiinteistöissä käyttöön</a:t>
            </a:r>
            <a:br>
              <a:rPr lang="fi-FI" sz="2000" dirty="0">
                <a:sym typeface="Wingdings" panose="05000000000000000000" pitchFamily="2" charset="2"/>
              </a:rPr>
            </a:br>
            <a:r>
              <a:rPr lang="fi-FI" sz="2000" dirty="0">
                <a:sym typeface="Wingdings" panose="05000000000000000000" pitchFamily="2" charset="2"/>
              </a:rPr>
              <a:t> - työhön osallistuvan laitosmiehen roolin vahvistaminen töiden koordinoinnissa</a:t>
            </a:r>
            <a:br>
              <a:rPr lang="fi-FI" sz="2000" dirty="0">
                <a:sym typeface="Wingdings" panose="05000000000000000000" pitchFamily="2" charset="2"/>
              </a:rPr>
            </a:br>
            <a:r>
              <a:rPr lang="fi-FI" sz="2000" dirty="0">
                <a:sym typeface="Wingdings" panose="05000000000000000000" pitchFamily="2" charset="2"/>
              </a:rPr>
              <a:t> - laitosmiehet saman esihenkilön alaisuudessa  sama malli sekä laitosmiehillä että ruokahuollossa</a:t>
            </a:r>
            <a:br>
              <a:rPr lang="fi-FI" sz="2000" dirty="0">
                <a:sym typeface="Wingdings" panose="05000000000000000000" pitchFamily="2" charset="2"/>
              </a:rPr>
            </a:br>
            <a:r>
              <a:rPr lang="fi-FI" sz="2000" dirty="0">
                <a:sym typeface="Wingdings" panose="05000000000000000000" pitchFamily="2" charset="2"/>
              </a:rPr>
              <a:t> - laitosmiehille koulutus tietotekniikkaan ja sovelluksiin</a:t>
            </a:r>
            <a:br>
              <a:rPr lang="fi-FI" sz="2000" dirty="0">
                <a:sym typeface="Wingdings" panose="05000000000000000000" pitchFamily="2" charset="2"/>
              </a:rPr>
            </a:br>
            <a:r>
              <a:rPr lang="fi-FI" sz="2000" dirty="0">
                <a:sym typeface="Wingdings" panose="05000000000000000000" pitchFamily="2" charset="2"/>
              </a:rPr>
              <a:t>	 tekemisen kohdentaminen, jotta saadaan selkeästi laskutettua tehty työ sekä kunnan 	  </a:t>
            </a:r>
            <a:br>
              <a:rPr lang="fi-FI" sz="2000" dirty="0">
                <a:sym typeface="Wingdings" panose="05000000000000000000" pitchFamily="2" charset="2"/>
              </a:rPr>
            </a:br>
            <a:r>
              <a:rPr lang="fi-FI" sz="2000" dirty="0">
                <a:sym typeface="Wingdings" panose="05000000000000000000" pitchFamily="2" charset="2"/>
              </a:rPr>
              <a:t>	      hallintokuntien sisällä että konserniyhtiöiden suuntaan, huomioiden myös jäähallin ja </a:t>
            </a:r>
            <a:br>
              <a:rPr lang="fi-FI" sz="2000" dirty="0">
                <a:sym typeface="Wingdings" panose="05000000000000000000" pitchFamily="2" charset="2"/>
              </a:rPr>
            </a:br>
            <a:r>
              <a:rPr lang="fi-FI" sz="2000" dirty="0">
                <a:sym typeface="Wingdings" panose="05000000000000000000" pitchFamily="2" charset="2"/>
              </a:rPr>
              <a:t>	      Vanhustenkotiyhdistyksen</a:t>
            </a:r>
            <a:br>
              <a:rPr lang="fi-FI" sz="2000" dirty="0">
                <a:sym typeface="Wingdings" panose="05000000000000000000" pitchFamily="2" charset="2"/>
              </a:rPr>
            </a:br>
            <a:r>
              <a:rPr lang="fi-FI" sz="2000" dirty="0">
                <a:sym typeface="Wingdings" panose="05000000000000000000" pitchFamily="2" charset="2"/>
              </a:rPr>
              <a:t> - hinnoitellaan työ kuukausiperusteiseksi eikä nykymallin mukaiseksi eli jokaisella oman palkan mukainen </a:t>
            </a:r>
            <a:br>
              <a:rPr lang="fi-FI" sz="2000" dirty="0">
                <a:sym typeface="Wingdings" panose="05000000000000000000" pitchFamily="2" charset="2"/>
              </a:rPr>
            </a:br>
            <a:r>
              <a:rPr lang="fi-FI" sz="2000" dirty="0">
                <a:sym typeface="Wingdings" panose="05000000000000000000" pitchFamily="2" charset="2"/>
              </a:rPr>
              <a:t>    hinta erityisesti laskutettavat työt – ei sisäiset siis kunnan hallintokuntien väliset  vähentää myös </a:t>
            </a:r>
            <a:br>
              <a:rPr lang="fi-FI" sz="2000" dirty="0">
                <a:sym typeface="Wingdings" panose="05000000000000000000" pitchFamily="2" charset="2"/>
              </a:rPr>
            </a:br>
            <a:r>
              <a:rPr lang="fi-FI" sz="2000" dirty="0">
                <a:sym typeface="Wingdings" panose="05000000000000000000" pitchFamily="2" charset="2"/>
              </a:rPr>
              <a:t>    hallinnon työtä</a:t>
            </a:r>
            <a:br>
              <a:rPr lang="fi-FI" sz="2000" dirty="0">
                <a:sym typeface="Wingdings" panose="05000000000000000000" pitchFamily="2" charset="2"/>
              </a:rPr>
            </a:br>
            <a:r>
              <a:rPr lang="fi-FI" sz="2000" dirty="0">
                <a:sym typeface="Wingdings" panose="05000000000000000000" pitchFamily="2" charset="2"/>
              </a:rPr>
              <a:t> - lomat porrastetusti, jotta selvitään mahdollisimman hyvin ilman sijaisia kaikilla osa-alueilla</a:t>
            </a:r>
            <a:br>
              <a:rPr lang="fi-FI" sz="2000" dirty="0">
                <a:sym typeface="Wingdings" panose="05000000000000000000" pitchFamily="2" charset="2"/>
              </a:rPr>
            </a:br>
            <a:r>
              <a:rPr lang="fi-FI" sz="2000" dirty="0">
                <a:sym typeface="Wingdings" panose="05000000000000000000" pitchFamily="2" charset="2"/>
              </a:rPr>
              <a:t> - yksi laitosmiesrinki, jossa mukana muut paitsi Vellu </a:t>
            </a:r>
            <a:br>
              <a:rPr lang="fi-FI" sz="2000" dirty="0">
                <a:sym typeface="Wingdings" panose="05000000000000000000" pitchFamily="2" charset="2"/>
              </a:rPr>
            </a:br>
            <a:r>
              <a:rPr lang="fi-FI" sz="2000" dirty="0">
                <a:sym typeface="Wingdings" panose="05000000000000000000" pitchFamily="2" charset="2"/>
              </a:rPr>
              <a:t> </a:t>
            </a:r>
            <a:r>
              <a:rPr lang="fi-FI" sz="2000" dirty="0"/>
              <a:t>- sijaistamista laajennetaan 2027 vuoden aikana</a:t>
            </a:r>
          </a:p>
        </p:txBody>
      </p:sp>
      <p:sp>
        <p:nvSpPr>
          <p:cNvPr id="4" name="Slide Number Placeholder 3">
            <a:extLst>
              <a:ext uri="{FF2B5EF4-FFF2-40B4-BE49-F238E27FC236}">
                <a16:creationId xmlns:a16="http://schemas.microsoft.com/office/drawing/2014/main" id="{615D2A2B-82B9-D52F-D9C3-E32D35C038B1}"/>
              </a:ext>
            </a:extLst>
          </p:cNvPr>
          <p:cNvSpPr>
            <a:spLocks noGrp="1"/>
          </p:cNvSpPr>
          <p:nvPr>
            <p:ph type="sldNum" sz="quarter" idx="10"/>
          </p:nvPr>
        </p:nvSpPr>
        <p:spPr/>
        <p:txBody>
          <a:bodyPr/>
          <a:lstStyle/>
          <a:p>
            <a:fld id="{C5FB1059-60CE-CC4A-BAC5-DF1877C21BDD}" type="slidenum">
              <a:rPr lang="fi-FI" smtClean="0"/>
              <a:t>25</a:t>
            </a:fld>
            <a:endParaRPr lang="fi-FI" dirty="0"/>
          </a:p>
        </p:txBody>
      </p:sp>
    </p:spTree>
    <p:extLst>
      <p:ext uri="{BB962C8B-B14F-4D97-AF65-F5344CB8AC3E}">
        <p14:creationId xmlns:p14="http://schemas.microsoft.com/office/powerpoint/2010/main" val="39566953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36479-6DE5-4DB1-8CD5-7CBCA27BAB9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D8F3A0B-8ED7-B58B-C549-E8715888D059}"/>
              </a:ext>
            </a:extLst>
          </p:cNvPr>
          <p:cNvSpPr>
            <a:spLocks noGrp="1"/>
          </p:cNvSpPr>
          <p:nvPr>
            <p:ph type="title"/>
          </p:nvPr>
        </p:nvSpPr>
        <p:spPr>
          <a:xfrm>
            <a:off x="970280" y="0"/>
            <a:ext cx="10515600" cy="1325563"/>
          </a:xfrm>
        </p:spPr>
        <p:txBody>
          <a:bodyPr>
            <a:normAutofit/>
          </a:bodyPr>
          <a:lstStyle/>
          <a:p>
            <a:r>
              <a:rPr lang="fi-FI" sz="3200" b="1" dirty="0"/>
              <a:t>Vapaa-aikatoimi ja hyvinvointiyksikkö</a:t>
            </a:r>
            <a:br>
              <a:rPr lang="fi-FI" sz="3200" dirty="0"/>
            </a:br>
            <a:r>
              <a:rPr lang="fi-FI" sz="3200" dirty="0"/>
              <a:t>Talouden tasapainotusesitykset</a:t>
            </a:r>
          </a:p>
        </p:txBody>
      </p:sp>
      <p:sp>
        <p:nvSpPr>
          <p:cNvPr id="4" name="Dian numeron paikkamerkki 3">
            <a:extLst>
              <a:ext uri="{FF2B5EF4-FFF2-40B4-BE49-F238E27FC236}">
                <a16:creationId xmlns:a16="http://schemas.microsoft.com/office/drawing/2014/main" id="{5CD27689-0FC2-80D9-8820-23D6BC41BB63}"/>
              </a:ext>
            </a:extLst>
          </p:cNvPr>
          <p:cNvSpPr>
            <a:spLocks noGrp="1"/>
          </p:cNvSpPr>
          <p:nvPr>
            <p:ph type="sldNum" sz="quarter" idx="10"/>
          </p:nvPr>
        </p:nvSpPr>
        <p:spPr/>
        <p:txBody>
          <a:bodyPr/>
          <a:lstStyle/>
          <a:p>
            <a:fld id="{C5FB1059-60CE-CC4A-BAC5-DF1877C21BDD}" type="slidenum">
              <a:rPr lang="fi-FI" smtClean="0"/>
              <a:t>26</a:t>
            </a:fld>
            <a:endParaRPr lang="fi-FI"/>
          </a:p>
        </p:txBody>
      </p:sp>
      <p:sp>
        <p:nvSpPr>
          <p:cNvPr id="5" name="Sisällön paikkamerkki 4">
            <a:extLst>
              <a:ext uri="{FF2B5EF4-FFF2-40B4-BE49-F238E27FC236}">
                <a16:creationId xmlns:a16="http://schemas.microsoft.com/office/drawing/2014/main" id="{67EF8F2A-E339-C2B3-5E55-80AC06DBACFE}"/>
              </a:ext>
            </a:extLst>
          </p:cNvPr>
          <p:cNvSpPr>
            <a:spLocks noGrp="1"/>
          </p:cNvSpPr>
          <p:nvPr>
            <p:ph idx="1"/>
          </p:nvPr>
        </p:nvSpPr>
        <p:spPr>
          <a:xfrm>
            <a:off x="970280" y="1122363"/>
            <a:ext cx="11146536" cy="5781040"/>
          </a:xfrm>
        </p:spPr>
        <p:txBody>
          <a:bodyPr>
            <a:normAutofit fontScale="55000" lnSpcReduction="20000"/>
          </a:bodyPr>
          <a:lstStyle/>
          <a:p>
            <a:pPr marL="342900" indent="-342900">
              <a:buFont typeface="Arial" panose="020B0604020202020204" pitchFamily="34" charset="0"/>
              <a:buChar char="•"/>
            </a:pPr>
            <a:r>
              <a:rPr lang="fi-FI" sz="2900" dirty="0"/>
              <a:t>Kaikkien pääsymaksujen palauttaminen ja korotus 10% </a:t>
            </a:r>
          </a:p>
          <a:p>
            <a:pPr marL="0" indent="0">
              <a:buNone/>
            </a:pPr>
            <a:r>
              <a:rPr lang="fi-FI" sz="2900" dirty="0"/>
              <a:t>	</a:t>
            </a:r>
            <a:r>
              <a:rPr lang="fi-FI" sz="2900" dirty="0">
                <a:sym typeface="Wingdings" panose="05000000000000000000" pitchFamily="2" charset="2"/>
              </a:rPr>
              <a:t></a:t>
            </a:r>
            <a:r>
              <a:rPr lang="fi-FI" sz="2900" dirty="0"/>
              <a:t> vaikutusarvio </a:t>
            </a:r>
            <a:r>
              <a:rPr lang="fi-FI" sz="2900" b="1" dirty="0"/>
              <a:t>40 000 € - 50 000 €</a:t>
            </a:r>
          </a:p>
          <a:p>
            <a:pPr marL="0" indent="0">
              <a:buNone/>
            </a:pPr>
            <a:endParaRPr lang="fi-FI" sz="2900" b="1" dirty="0"/>
          </a:p>
          <a:p>
            <a:pPr marL="342900" indent="-342900">
              <a:buFont typeface="Arial" panose="020B0604020202020204" pitchFamily="34" charset="0"/>
              <a:buChar char="•"/>
            </a:pPr>
            <a:r>
              <a:rPr lang="fi-FI" sz="2900" dirty="0"/>
              <a:t> Järjestöavustusten lasku liikunta- nuorisoavustuksissa (muita korotuksia esimerkiksi eläkeläisjärjestöt yms. ei ole huomioitu)</a:t>
            </a:r>
          </a:p>
          <a:p>
            <a:pPr marL="0" indent="0">
              <a:buNone/>
            </a:pPr>
            <a:r>
              <a:rPr lang="fi-FI" sz="2900" dirty="0">
                <a:sym typeface="Wingdings" panose="05000000000000000000" pitchFamily="2" charset="2"/>
              </a:rPr>
              <a:t>	 </a:t>
            </a:r>
            <a:r>
              <a:rPr lang="fi-FI" sz="2900" dirty="0"/>
              <a:t>vaikutusarvio </a:t>
            </a:r>
            <a:r>
              <a:rPr lang="fi-FI" sz="2900" b="1" dirty="0"/>
              <a:t>10 000 €</a:t>
            </a:r>
            <a:r>
              <a:rPr lang="fi-FI" sz="2900" dirty="0"/>
              <a:t> </a:t>
            </a:r>
          </a:p>
          <a:p>
            <a:pPr marL="342900" indent="-342900">
              <a:buFont typeface="Arial" panose="020B0604020202020204" pitchFamily="34" charset="0"/>
              <a:buChar char="•"/>
            </a:pPr>
            <a:endParaRPr lang="fi-FI" sz="2900" dirty="0"/>
          </a:p>
          <a:p>
            <a:pPr marL="342900" indent="-342900">
              <a:buFont typeface="Arial" panose="020B0604020202020204" pitchFamily="34" charset="0"/>
              <a:buChar char="•"/>
            </a:pPr>
            <a:r>
              <a:rPr lang="fi-FI" sz="2900" dirty="0"/>
              <a:t>Uimahallin yksi sulkupäivä ja koululaisuinnit kahteen päivään </a:t>
            </a:r>
          </a:p>
          <a:p>
            <a:pPr marL="0" indent="0">
              <a:buNone/>
            </a:pPr>
            <a:r>
              <a:rPr lang="fi-FI" sz="2900" dirty="0"/>
              <a:t>	</a:t>
            </a:r>
            <a:r>
              <a:rPr lang="fi-FI" sz="2900" dirty="0">
                <a:sym typeface="Wingdings" panose="05000000000000000000" pitchFamily="2" charset="2"/>
              </a:rPr>
              <a:t></a:t>
            </a:r>
            <a:r>
              <a:rPr lang="fi-FI" sz="2900" dirty="0"/>
              <a:t> 0,5 htv (sijaiskuluista) = </a:t>
            </a:r>
            <a:r>
              <a:rPr lang="fi-FI" sz="2900" b="1" dirty="0"/>
              <a:t>15 000 €</a:t>
            </a:r>
          </a:p>
          <a:p>
            <a:pPr marL="342900" indent="-342900">
              <a:buFont typeface="Arial" panose="020B0604020202020204" pitchFamily="34" charset="0"/>
              <a:buChar char="•"/>
            </a:pPr>
            <a:endParaRPr lang="fi-FI" sz="2900" dirty="0"/>
          </a:p>
          <a:p>
            <a:pPr marL="342900" indent="-342900">
              <a:buFont typeface="Arial" panose="020B0604020202020204" pitchFamily="34" charset="0"/>
              <a:buChar char="•"/>
            </a:pPr>
            <a:r>
              <a:rPr lang="fi-FI" sz="2900" dirty="0"/>
              <a:t>Etsivän nuorisotyön palvelun myynti Siikaisille </a:t>
            </a:r>
          </a:p>
          <a:p>
            <a:pPr marL="0" indent="0">
              <a:buNone/>
            </a:pPr>
            <a:r>
              <a:rPr lang="fi-FI" sz="2900" dirty="0"/>
              <a:t>    	</a:t>
            </a:r>
            <a:r>
              <a:rPr lang="fi-FI" sz="2900" dirty="0">
                <a:sym typeface="Wingdings" panose="05000000000000000000" pitchFamily="2" charset="2"/>
              </a:rPr>
              <a:t></a:t>
            </a:r>
            <a:r>
              <a:rPr lang="fi-FI" sz="2900" dirty="0"/>
              <a:t> 0,4 htv (tulolisäys) = </a:t>
            </a:r>
            <a:r>
              <a:rPr lang="fi-FI" sz="2900" b="1" dirty="0"/>
              <a:t>13 000€</a:t>
            </a:r>
            <a:endParaRPr lang="fi-FI" sz="2900" dirty="0"/>
          </a:p>
          <a:p>
            <a:pPr marL="342900" indent="-342900">
              <a:buFont typeface="Arial" panose="020B0604020202020204" pitchFamily="34" charset="0"/>
              <a:buChar char="•"/>
            </a:pPr>
            <a:endParaRPr lang="fi-FI" sz="2900" dirty="0"/>
          </a:p>
          <a:p>
            <a:pPr marL="342900" indent="-342900">
              <a:buFont typeface="Arial" panose="020B0604020202020204" pitchFamily="34" charset="0"/>
              <a:buChar char="•"/>
            </a:pPr>
            <a:r>
              <a:rPr lang="fi-FI" sz="2900" dirty="0"/>
              <a:t>Ei järjestetä kulttuuritapahtumia kunnan toimesta vaan myönnetään tukia Merikarvialaisille toimijoille, nyt toteutettuna kulut 46 000 € </a:t>
            </a:r>
          </a:p>
          <a:p>
            <a:pPr marL="0" indent="0">
              <a:buNone/>
            </a:pPr>
            <a:r>
              <a:rPr lang="fi-FI" sz="2900" dirty="0"/>
              <a:t>	</a:t>
            </a:r>
            <a:r>
              <a:rPr lang="fi-FI" sz="2900" dirty="0">
                <a:sym typeface="Wingdings" panose="05000000000000000000" pitchFamily="2" charset="2"/>
              </a:rPr>
              <a:t> </a:t>
            </a:r>
            <a:r>
              <a:rPr lang="fi-FI" sz="2900" dirty="0"/>
              <a:t>Tukia myönnetään 20 000 € ja varataan 6 000 € lasten kulttuurin toimintaan sekä juokseviin </a:t>
            </a:r>
          </a:p>
          <a:p>
            <a:pPr marL="0" indent="0">
              <a:buNone/>
            </a:pPr>
            <a:r>
              <a:rPr lang="fi-FI" sz="2900" dirty="0"/>
              <a:t>	     kuluihin yhteiskunnallisissa esiintyjissä. </a:t>
            </a:r>
            <a:r>
              <a:rPr lang="fi-FI" sz="2900" dirty="0">
                <a:sym typeface="Wingdings" panose="05000000000000000000" pitchFamily="2" charset="2"/>
              </a:rPr>
              <a:t></a:t>
            </a:r>
            <a:r>
              <a:rPr lang="fi-FI" sz="2900" dirty="0"/>
              <a:t> vaikutusarvio </a:t>
            </a:r>
            <a:r>
              <a:rPr lang="fi-FI" sz="2900" b="1" dirty="0"/>
              <a:t>20 000 €</a:t>
            </a:r>
          </a:p>
          <a:p>
            <a:pPr marL="0" indent="0">
              <a:buNone/>
            </a:pPr>
            <a:endParaRPr lang="fi-FI" sz="2900" b="1" dirty="0"/>
          </a:p>
          <a:p>
            <a:pPr marL="342900" indent="-342900">
              <a:buFont typeface="Arial" panose="020B0604020202020204" pitchFamily="34" charset="0"/>
              <a:buChar char="•"/>
            </a:pPr>
            <a:r>
              <a:rPr lang="fi-FI" sz="2900" dirty="0"/>
              <a:t>Alueiden kunnossapidon osuuden mahdollisia tasapainotustoimia ei ole huomioitu euromääräisesti vielä</a:t>
            </a:r>
          </a:p>
          <a:p>
            <a:pPr marL="457200" lvl="1" indent="0">
              <a:buNone/>
            </a:pPr>
            <a:r>
              <a:rPr lang="fi-FI" sz="2900" dirty="0"/>
              <a:t>	</a:t>
            </a:r>
            <a:r>
              <a:rPr lang="fi-FI" sz="2900" dirty="0">
                <a:sym typeface="Wingdings" panose="05000000000000000000" pitchFamily="2" charset="2"/>
              </a:rPr>
              <a:t> Ulkopuolisista palveluista luopuminen  vaikutusarvio </a:t>
            </a:r>
          </a:p>
          <a:p>
            <a:pPr marL="457200" lvl="1" indent="0">
              <a:buNone/>
            </a:pPr>
            <a:r>
              <a:rPr lang="fi-FI" sz="2900" dirty="0">
                <a:sym typeface="Wingdings" panose="05000000000000000000" pitchFamily="2" charset="2"/>
              </a:rPr>
              <a:t>- </a:t>
            </a:r>
            <a:r>
              <a:rPr lang="fi-FI" sz="3200" dirty="0"/>
              <a:t>sijaistamista laajennetaan 2027 vuoden aikana</a:t>
            </a:r>
            <a:endParaRPr lang="fi-FI" sz="2900" dirty="0"/>
          </a:p>
          <a:p>
            <a:pPr marL="342900" indent="-342900">
              <a:buFont typeface="Arial" panose="020B0604020202020204" pitchFamily="34" charset="0"/>
              <a:buChar char="•"/>
            </a:pPr>
            <a:endParaRPr lang="fi-FI" dirty="0"/>
          </a:p>
        </p:txBody>
      </p:sp>
    </p:spTree>
    <p:extLst>
      <p:ext uri="{BB962C8B-B14F-4D97-AF65-F5344CB8AC3E}">
        <p14:creationId xmlns:p14="http://schemas.microsoft.com/office/powerpoint/2010/main" val="1079495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E765D-5AEE-5AEE-DA1D-C8AAFCA9379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5F9DCB7D-7EB4-E33D-F2E0-A9443BCEA48C}"/>
              </a:ext>
            </a:extLst>
          </p:cNvPr>
          <p:cNvSpPr>
            <a:spLocks noGrp="1"/>
          </p:cNvSpPr>
          <p:nvPr>
            <p:ph type="title"/>
          </p:nvPr>
        </p:nvSpPr>
        <p:spPr>
          <a:xfrm>
            <a:off x="838200" y="365125"/>
            <a:ext cx="11120120" cy="1325563"/>
          </a:xfrm>
        </p:spPr>
        <p:txBody>
          <a:bodyPr>
            <a:noAutofit/>
          </a:bodyPr>
          <a:lstStyle/>
          <a:p>
            <a:br>
              <a:rPr lang="fi-FI" sz="3600" dirty="0"/>
            </a:br>
            <a:r>
              <a:rPr lang="fi-FI" sz="3600" dirty="0"/>
              <a:t>Uimahallin aukioloajat – voimassa oleva vs. suunnitelma. </a:t>
            </a:r>
            <a:br>
              <a:rPr lang="fi-FI" sz="3600" dirty="0"/>
            </a:br>
            <a:br>
              <a:rPr lang="fi-FI" sz="3600" dirty="0"/>
            </a:br>
            <a:r>
              <a:rPr lang="fi-FI" sz="3600" dirty="0"/>
              <a:t>Kellonajat suuntaa-antavia ja varsinaisia aukioloaikoja ei tule päättää muutosneuvottelujen yhteydessä. 	</a:t>
            </a:r>
          </a:p>
        </p:txBody>
      </p:sp>
      <p:sp>
        <p:nvSpPr>
          <p:cNvPr id="4" name="Dian numeron paikkamerkki 3">
            <a:extLst>
              <a:ext uri="{FF2B5EF4-FFF2-40B4-BE49-F238E27FC236}">
                <a16:creationId xmlns:a16="http://schemas.microsoft.com/office/drawing/2014/main" id="{CEDC585B-12AD-4685-9518-C1E48EF8E781}"/>
              </a:ext>
            </a:extLst>
          </p:cNvPr>
          <p:cNvSpPr>
            <a:spLocks noGrp="1"/>
          </p:cNvSpPr>
          <p:nvPr>
            <p:ph type="sldNum" sz="quarter" idx="10"/>
          </p:nvPr>
        </p:nvSpPr>
        <p:spPr/>
        <p:txBody>
          <a:bodyPr/>
          <a:lstStyle/>
          <a:p>
            <a:fld id="{C5FB1059-60CE-CC4A-BAC5-DF1877C21BDD}" type="slidenum">
              <a:rPr lang="fi-FI" smtClean="0"/>
              <a:t>27</a:t>
            </a:fld>
            <a:endParaRPr lang="fi-FI"/>
          </a:p>
        </p:txBody>
      </p:sp>
      <p:graphicFrame>
        <p:nvGraphicFramePr>
          <p:cNvPr id="6" name="Sisällön paikkamerkki 4">
            <a:extLst>
              <a:ext uri="{FF2B5EF4-FFF2-40B4-BE49-F238E27FC236}">
                <a16:creationId xmlns:a16="http://schemas.microsoft.com/office/drawing/2014/main" id="{7A4ED451-BC2A-38A1-F2B8-1E15221B28FD}"/>
              </a:ext>
            </a:extLst>
          </p:cNvPr>
          <p:cNvGraphicFramePr>
            <a:graphicFrameLocks/>
          </p:cNvGraphicFramePr>
          <p:nvPr>
            <p:extLst>
              <p:ext uri="{D42A27DB-BD31-4B8C-83A1-F6EECF244321}">
                <p14:modId xmlns:p14="http://schemas.microsoft.com/office/powerpoint/2010/main" val="1965031320"/>
              </p:ext>
            </p:extLst>
          </p:nvPr>
        </p:nvGraphicFramePr>
        <p:xfrm>
          <a:off x="382520" y="2549271"/>
          <a:ext cx="11411715" cy="1559560"/>
        </p:xfrm>
        <a:graphic>
          <a:graphicData uri="http://schemas.openxmlformats.org/drawingml/2006/table">
            <a:tbl>
              <a:tblPr firstRow="1" bandRow="1">
                <a:tableStyleId>{5C22544A-7EE6-4342-B048-85BDC9FD1C3A}</a:tableStyleId>
              </a:tblPr>
              <a:tblGrid>
                <a:gridCol w="1243584">
                  <a:extLst>
                    <a:ext uri="{9D8B030D-6E8A-4147-A177-3AD203B41FA5}">
                      <a16:colId xmlns:a16="http://schemas.microsoft.com/office/drawing/2014/main" val="2634217575"/>
                    </a:ext>
                  </a:extLst>
                </a:gridCol>
                <a:gridCol w="1673352">
                  <a:extLst>
                    <a:ext uri="{9D8B030D-6E8A-4147-A177-3AD203B41FA5}">
                      <a16:colId xmlns:a16="http://schemas.microsoft.com/office/drawing/2014/main" val="2069644071"/>
                    </a:ext>
                  </a:extLst>
                </a:gridCol>
                <a:gridCol w="1719072">
                  <a:extLst>
                    <a:ext uri="{9D8B030D-6E8A-4147-A177-3AD203B41FA5}">
                      <a16:colId xmlns:a16="http://schemas.microsoft.com/office/drawing/2014/main" val="3432973717"/>
                    </a:ext>
                  </a:extLst>
                </a:gridCol>
                <a:gridCol w="1700784">
                  <a:extLst>
                    <a:ext uri="{9D8B030D-6E8A-4147-A177-3AD203B41FA5}">
                      <a16:colId xmlns:a16="http://schemas.microsoft.com/office/drawing/2014/main" val="3762169915"/>
                    </a:ext>
                  </a:extLst>
                </a:gridCol>
                <a:gridCol w="1814433">
                  <a:extLst>
                    <a:ext uri="{9D8B030D-6E8A-4147-A177-3AD203B41FA5}">
                      <a16:colId xmlns:a16="http://schemas.microsoft.com/office/drawing/2014/main" val="3909234021"/>
                    </a:ext>
                  </a:extLst>
                </a:gridCol>
                <a:gridCol w="1630245">
                  <a:extLst>
                    <a:ext uri="{9D8B030D-6E8A-4147-A177-3AD203B41FA5}">
                      <a16:colId xmlns:a16="http://schemas.microsoft.com/office/drawing/2014/main" val="2370626643"/>
                    </a:ext>
                  </a:extLst>
                </a:gridCol>
                <a:gridCol w="1630245">
                  <a:extLst>
                    <a:ext uri="{9D8B030D-6E8A-4147-A177-3AD203B41FA5}">
                      <a16:colId xmlns:a16="http://schemas.microsoft.com/office/drawing/2014/main" val="73950374"/>
                    </a:ext>
                  </a:extLst>
                </a:gridCol>
              </a:tblGrid>
              <a:tr h="370840">
                <a:tc>
                  <a:txBody>
                    <a:bodyPr/>
                    <a:lstStyle/>
                    <a:p>
                      <a:r>
                        <a:rPr lang="fi-FI" dirty="0"/>
                        <a:t>Maanantai </a:t>
                      </a:r>
                    </a:p>
                  </a:txBody>
                  <a:tcPr/>
                </a:tc>
                <a:tc>
                  <a:txBody>
                    <a:bodyPr/>
                    <a:lstStyle/>
                    <a:p>
                      <a:r>
                        <a:rPr lang="fi-FI" dirty="0"/>
                        <a:t>Tiistai</a:t>
                      </a:r>
                    </a:p>
                  </a:txBody>
                  <a:tcPr/>
                </a:tc>
                <a:tc>
                  <a:txBody>
                    <a:bodyPr/>
                    <a:lstStyle/>
                    <a:p>
                      <a:r>
                        <a:rPr lang="fi-FI" dirty="0"/>
                        <a:t>Keskiviikko</a:t>
                      </a:r>
                    </a:p>
                  </a:txBody>
                  <a:tcPr/>
                </a:tc>
                <a:tc>
                  <a:txBody>
                    <a:bodyPr/>
                    <a:lstStyle/>
                    <a:p>
                      <a:r>
                        <a:rPr lang="fi-FI" dirty="0"/>
                        <a:t>Torstai</a:t>
                      </a:r>
                    </a:p>
                  </a:txBody>
                  <a:tcPr/>
                </a:tc>
                <a:tc>
                  <a:txBody>
                    <a:bodyPr/>
                    <a:lstStyle/>
                    <a:p>
                      <a:r>
                        <a:rPr lang="fi-FI" dirty="0"/>
                        <a:t>Perjantai </a:t>
                      </a:r>
                    </a:p>
                  </a:txBody>
                  <a:tcPr/>
                </a:tc>
                <a:tc>
                  <a:txBody>
                    <a:bodyPr/>
                    <a:lstStyle/>
                    <a:p>
                      <a:r>
                        <a:rPr lang="fi-FI" dirty="0"/>
                        <a:t>Lauantai</a:t>
                      </a:r>
                    </a:p>
                  </a:txBody>
                  <a:tcPr/>
                </a:tc>
                <a:tc>
                  <a:txBody>
                    <a:bodyPr/>
                    <a:lstStyle/>
                    <a:p>
                      <a:r>
                        <a:rPr lang="fi-FI" dirty="0"/>
                        <a:t>Sunnuntai</a:t>
                      </a:r>
                    </a:p>
                  </a:txBody>
                  <a:tcPr/>
                </a:tc>
                <a:extLst>
                  <a:ext uri="{0D108BD9-81ED-4DB2-BD59-A6C34878D82A}">
                    <a16:rowId xmlns:a16="http://schemas.microsoft.com/office/drawing/2014/main" val="3611410673"/>
                  </a:ext>
                </a:extLst>
              </a:tr>
              <a:tr h="370840">
                <a:tc>
                  <a:txBody>
                    <a:bodyPr/>
                    <a:lstStyle/>
                    <a:p>
                      <a:r>
                        <a:rPr lang="fi-FI" dirty="0"/>
                        <a:t>15-21</a:t>
                      </a:r>
                    </a:p>
                  </a:txBody>
                  <a:tcPr/>
                </a:tc>
                <a:tc>
                  <a:txBody>
                    <a:bodyPr/>
                    <a:lstStyle/>
                    <a:p>
                      <a:r>
                        <a:rPr lang="fi-FI" dirty="0"/>
                        <a:t>Aamujumppa</a:t>
                      </a:r>
                    </a:p>
                    <a:p>
                      <a:r>
                        <a:rPr lang="fi-FI" dirty="0"/>
                        <a:t>Koululaisuinteja</a:t>
                      </a:r>
                    </a:p>
                    <a:p>
                      <a:r>
                        <a:rPr lang="fi-FI" dirty="0"/>
                        <a:t>15-21</a:t>
                      </a:r>
                    </a:p>
                  </a:txBody>
                  <a:tcPr/>
                </a:tc>
                <a:tc>
                  <a:txBody>
                    <a:bodyPr/>
                    <a:lstStyle/>
                    <a:p>
                      <a:r>
                        <a:rPr lang="fi-FI" dirty="0"/>
                        <a:t>6-9</a:t>
                      </a:r>
                    </a:p>
                    <a:p>
                      <a:r>
                        <a:rPr lang="fi-FI" dirty="0"/>
                        <a:t>Koululaisuinteja</a:t>
                      </a:r>
                    </a:p>
                    <a:p>
                      <a:r>
                        <a:rPr lang="fi-FI" dirty="0"/>
                        <a:t>15-21 </a:t>
                      </a:r>
                    </a:p>
                  </a:txBody>
                  <a:tcPr/>
                </a:tc>
                <a:tc>
                  <a:txBody>
                    <a:bodyPr/>
                    <a:lstStyle/>
                    <a:p>
                      <a:r>
                        <a:rPr lang="fi-FI" dirty="0"/>
                        <a:t>Koululaisuinteja</a:t>
                      </a:r>
                    </a:p>
                    <a:p>
                      <a:r>
                        <a:rPr lang="fi-FI" dirty="0"/>
                        <a:t>15-21</a:t>
                      </a:r>
                    </a:p>
                    <a:p>
                      <a:endParaRPr lang="fi-FI" dirty="0"/>
                    </a:p>
                  </a:txBody>
                  <a:tcPr/>
                </a:tc>
                <a:tc>
                  <a:txBody>
                    <a:bodyPr/>
                    <a:lstStyle/>
                    <a:p>
                      <a:r>
                        <a:rPr lang="fi-FI" dirty="0"/>
                        <a:t>6-9</a:t>
                      </a:r>
                    </a:p>
                    <a:p>
                      <a:r>
                        <a:rPr lang="fi-FI" dirty="0"/>
                        <a:t>Koululaisuinteja</a:t>
                      </a:r>
                    </a:p>
                    <a:p>
                      <a:r>
                        <a:rPr lang="fi-FI" dirty="0"/>
                        <a:t>15-21 </a:t>
                      </a:r>
                    </a:p>
                    <a:p>
                      <a:endParaRPr lang="fi-FI" dirty="0"/>
                    </a:p>
                  </a:txBody>
                  <a:tcPr/>
                </a:tc>
                <a:tc>
                  <a:txBody>
                    <a:bodyPr/>
                    <a:lstStyle/>
                    <a:p>
                      <a:r>
                        <a:rPr lang="fi-FI" dirty="0"/>
                        <a:t>11-18</a:t>
                      </a:r>
                    </a:p>
                  </a:txBody>
                  <a:tcPr/>
                </a:tc>
                <a:tc>
                  <a:txBody>
                    <a:bodyPr/>
                    <a:lstStyle/>
                    <a:p>
                      <a:r>
                        <a:rPr lang="fi-FI" dirty="0"/>
                        <a:t>Suljettu</a:t>
                      </a:r>
                    </a:p>
                  </a:txBody>
                  <a:tcPr/>
                </a:tc>
                <a:extLst>
                  <a:ext uri="{0D108BD9-81ED-4DB2-BD59-A6C34878D82A}">
                    <a16:rowId xmlns:a16="http://schemas.microsoft.com/office/drawing/2014/main" val="1033278326"/>
                  </a:ext>
                </a:extLst>
              </a:tr>
            </a:tbl>
          </a:graphicData>
        </a:graphic>
      </p:graphicFrame>
      <p:graphicFrame>
        <p:nvGraphicFramePr>
          <p:cNvPr id="8" name="Sisällön paikkamerkki 4">
            <a:extLst>
              <a:ext uri="{FF2B5EF4-FFF2-40B4-BE49-F238E27FC236}">
                <a16:creationId xmlns:a16="http://schemas.microsoft.com/office/drawing/2014/main" id="{0993FF96-3E47-35DA-5E7C-4D6E4F32E987}"/>
              </a:ext>
            </a:extLst>
          </p:cNvPr>
          <p:cNvGraphicFramePr>
            <a:graphicFrameLocks/>
          </p:cNvGraphicFramePr>
          <p:nvPr>
            <p:extLst>
              <p:ext uri="{D42A27DB-BD31-4B8C-83A1-F6EECF244321}">
                <p14:modId xmlns:p14="http://schemas.microsoft.com/office/powerpoint/2010/main" val="2243773337"/>
              </p:ext>
            </p:extLst>
          </p:nvPr>
        </p:nvGraphicFramePr>
        <p:xfrm>
          <a:off x="397765" y="4385945"/>
          <a:ext cx="11396470" cy="1833880"/>
        </p:xfrm>
        <a:graphic>
          <a:graphicData uri="http://schemas.openxmlformats.org/drawingml/2006/table">
            <a:tbl>
              <a:tblPr firstRow="1" bandRow="1">
                <a:tableStyleId>{5C22544A-7EE6-4342-B048-85BDC9FD1C3A}</a:tableStyleId>
              </a:tblPr>
              <a:tblGrid>
                <a:gridCol w="1219198">
                  <a:extLst>
                    <a:ext uri="{9D8B030D-6E8A-4147-A177-3AD203B41FA5}">
                      <a16:colId xmlns:a16="http://schemas.microsoft.com/office/drawing/2014/main" val="2634217575"/>
                    </a:ext>
                  </a:extLst>
                </a:gridCol>
                <a:gridCol w="1627632">
                  <a:extLst>
                    <a:ext uri="{9D8B030D-6E8A-4147-A177-3AD203B41FA5}">
                      <a16:colId xmlns:a16="http://schemas.microsoft.com/office/drawing/2014/main" val="2069644071"/>
                    </a:ext>
                  </a:extLst>
                </a:gridCol>
                <a:gridCol w="2167128">
                  <a:extLst>
                    <a:ext uri="{9D8B030D-6E8A-4147-A177-3AD203B41FA5}">
                      <a16:colId xmlns:a16="http://schemas.microsoft.com/office/drawing/2014/main" val="3432973717"/>
                    </a:ext>
                  </a:extLst>
                </a:gridCol>
                <a:gridCol w="1655064">
                  <a:extLst>
                    <a:ext uri="{9D8B030D-6E8A-4147-A177-3AD203B41FA5}">
                      <a16:colId xmlns:a16="http://schemas.microsoft.com/office/drawing/2014/main" val="3762169915"/>
                    </a:ext>
                  </a:extLst>
                </a:gridCol>
                <a:gridCol w="2029968">
                  <a:extLst>
                    <a:ext uri="{9D8B030D-6E8A-4147-A177-3AD203B41FA5}">
                      <a16:colId xmlns:a16="http://schemas.microsoft.com/office/drawing/2014/main" val="3909234021"/>
                    </a:ext>
                  </a:extLst>
                </a:gridCol>
                <a:gridCol w="1060704">
                  <a:extLst>
                    <a:ext uri="{9D8B030D-6E8A-4147-A177-3AD203B41FA5}">
                      <a16:colId xmlns:a16="http://schemas.microsoft.com/office/drawing/2014/main" val="2370626643"/>
                    </a:ext>
                  </a:extLst>
                </a:gridCol>
                <a:gridCol w="1636776">
                  <a:extLst>
                    <a:ext uri="{9D8B030D-6E8A-4147-A177-3AD203B41FA5}">
                      <a16:colId xmlns:a16="http://schemas.microsoft.com/office/drawing/2014/main" val="73950374"/>
                    </a:ext>
                  </a:extLst>
                </a:gridCol>
              </a:tblGrid>
              <a:tr h="370840">
                <a:tc>
                  <a:txBody>
                    <a:bodyPr/>
                    <a:lstStyle/>
                    <a:p>
                      <a:r>
                        <a:rPr lang="fi-FI" dirty="0"/>
                        <a:t>Maanantai </a:t>
                      </a:r>
                    </a:p>
                  </a:txBody>
                  <a:tcPr/>
                </a:tc>
                <a:tc>
                  <a:txBody>
                    <a:bodyPr/>
                    <a:lstStyle/>
                    <a:p>
                      <a:r>
                        <a:rPr lang="fi-FI" dirty="0"/>
                        <a:t>Tiistai</a:t>
                      </a:r>
                    </a:p>
                  </a:txBody>
                  <a:tcPr/>
                </a:tc>
                <a:tc>
                  <a:txBody>
                    <a:bodyPr/>
                    <a:lstStyle/>
                    <a:p>
                      <a:r>
                        <a:rPr lang="fi-FI" dirty="0"/>
                        <a:t>Keskiviikko</a:t>
                      </a:r>
                    </a:p>
                  </a:txBody>
                  <a:tcPr/>
                </a:tc>
                <a:tc>
                  <a:txBody>
                    <a:bodyPr/>
                    <a:lstStyle/>
                    <a:p>
                      <a:r>
                        <a:rPr lang="fi-FI" dirty="0"/>
                        <a:t>Torstai</a:t>
                      </a:r>
                    </a:p>
                  </a:txBody>
                  <a:tcPr/>
                </a:tc>
                <a:tc>
                  <a:txBody>
                    <a:bodyPr/>
                    <a:lstStyle/>
                    <a:p>
                      <a:r>
                        <a:rPr lang="fi-FI" dirty="0"/>
                        <a:t>Perjantai </a:t>
                      </a:r>
                    </a:p>
                  </a:txBody>
                  <a:tcPr/>
                </a:tc>
                <a:tc>
                  <a:txBody>
                    <a:bodyPr/>
                    <a:lstStyle/>
                    <a:p>
                      <a:r>
                        <a:rPr lang="fi-FI" dirty="0"/>
                        <a:t>Lauantai</a:t>
                      </a:r>
                    </a:p>
                  </a:txBody>
                  <a:tcPr/>
                </a:tc>
                <a:tc>
                  <a:txBody>
                    <a:bodyPr/>
                    <a:lstStyle/>
                    <a:p>
                      <a:r>
                        <a:rPr lang="fi-FI" dirty="0"/>
                        <a:t>Sunnuntai</a:t>
                      </a:r>
                    </a:p>
                  </a:txBody>
                  <a:tcPr/>
                </a:tc>
                <a:extLst>
                  <a:ext uri="{0D108BD9-81ED-4DB2-BD59-A6C34878D82A}">
                    <a16:rowId xmlns:a16="http://schemas.microsoft.com/office/drawing/2014/main" val="3611410673"/>
                  </a:ext>
                </a:extLst>
              </a:tr>
              <a:tr h="370840">
                <a:tc>
                  <a:txBody>
                    <a:bodyPr/>
                    <a:lstStyle/>
                    <a:p>
                      <a:r>
                        <a:rPr lang="fi-FI" dirty="0"/>
                        <a:t>Suljettu</a:t>
                      </a:r>
                    </a:p>
                  </a:txBody>
                  <a:tcPr/>
                </a:tc>
                <a:tc>
                  <a:txBody>
                    <a:bodyPr/>
                    <a:lstStyle/>
                    <a:p>
                      <a:r>
                        <a:rPr lang="fi-FI" dirty="0"/>
                        <a:t>Aamujumppa</a:t>
                      </a:r>
                    </a:p>
                    <a:p>
                      <a:r>
                        <a:rPr lang="fi-FI" dirty="0"/>
                        <a:t>Koululaisuinteja</a:t>
                      </a:r>
                    </a:p>
                    <a:p>
                      <a:r>
                        <a:rPr lang="fi-FI" dirty="0"/>
                        <a:t>15-21</a:t>
                      </a:r>
                    </a:p>
                    <a:p>
                      <a:endParaRPr lang="fi-FI" dirty="0"/>
                    </a:p>
                  </a:txBody>
                  <a:tcPr/>
                </a:tc>
                <a:tc>
                  <a:txBody>
                    <a:bodyPr/>
                    <a:lstStyle/>
                    <a:p>
                      <a:r>
                        <a:rPr lang="fi-FI" dirty="0"/>
                        <a:t>6-9 (ohjaaja valvoo)</a:t>
                      </a:r>
                    </a:p>
                    <a:p>
                      <a:r>
                        <a:rPr lang="fi-FI" dirty="0"/>
                        <a:t>15-21 </a:t>
                      </a:r>
                    </a:p>
                    <a:p>
                      <a:endParaRPr lang="fi-FI" dirty="0"/>
                    </a:p>
                  </a:txBody>
                  <a:tcPr/>
                </a:tc>
                <a:tc>
                  <a:txBody>
                    <a:bodyPr/>
                    <a:lstStyle/>
                    <a:p>
                      <a:r>
                        <a:rPr lang="fi-FI" dirty="0"/>
                        <a:t>Aamujumppa</a:t>
                      </a:r>
                    </a:p>
                    <a:p>
                      <a:r>
                        <a:rPr lang="fi-FI" dirty="0"/>
                        <a:t>Koululaisuinteja</a:t>
                      </a:r>
                    </a:p>
                    <a:p>
                      <a:r>
                        <a:rPr lang="fi-FI" dirty="0"/>
                        <a:t>15-21</a:t>
                      </a:r>
                    </a:p>
                    <a:p>
                      <a:endParaRPr lang="fi-FI" dirty="0"/>
                    </a:p>
                  </a:txBody>
                  <a:tcPr/>
                </a:tc>
                <a:tc>
                  <a:txBody>
                    <a:bodyPr/>
                    <a:lstStyle/>
                    <a:p>
                      <a:r>
                        <a:rPr lang="fi-FI" dirty="0"/>
                        <a:t>6-9 (ohjaaja valvoo)</a:t>
                      </a:r>
                    </a:p>
                    <a:p>
                      <a:r>
                        <a:rPr lang="fi-FI" dirty="0"/>
                        <a:t>15-21 </a:t>
                      </a:r>
                    </a:p>
                    <a:p>
                      <a:endParaRPr lang="fi-FI" dirty="0"/>
                    </a:p>
                  </a:txBody>
                  <a:tcPr/>
                </a:tc>
                <a:tc>
                  <a:txBody>
                    <a:bodyPr/>
                    <a:lstStyle/>
                    <a:p>
                      <a:r>
                        <a:rPr lang="fi-FI" dirty="0"/>
                        <a:t>11-18</a:t>
                      </a:r>
                    </a:p>
                  </a:txBody>
                  <a:tcPr/>
                </a:tc>
                <a:tc>
                  <a:txBody>
                    <a:bodyPr/>
                    <a:lstStyle/>
                    <a:p>
                      <a:r>
                        <a:rPr lang="fi-FI" dirty="0"/>
                        <a:t>Suljettu</a:t>
                      </a:r>
                    </a:p>
                  </a:txBody>
                  <a:tcPr/>
                </a:tc>
                <a:extLst>
                  <a:ext uri="{0D108BD9-81ED-4DB2-BD59-A6C34878D82A}">
                    <a16:rowId xmlns:a16="http://schemas.microsoft.com/office/drawing/2014/main" val="1033278326"/>
                  </a:ext>
                </a:extLst>
              </a:tr>
            </a:tbl>
          </a:graphicData>
        </a:graphic>
      </p:graphicFrame>
      <p:sp>
        <p:nvSpPr>
          <p:cNvPr id="10" name="Sisällön paikkamerkki 9">
            <a:extLst>
              <a:ext uri="{FF2B5EF4-FFF2-40B4-BE49-F238E27FC236}">
                <a16:creationId xmlns:a16="http://schemas.microsoft.com/office/drawing/2014/main" id="{CF97F779-E44A-9608-9D63-CBCFA1A7567D}"/>
              </a:ext>
            </a:extLst>
          </p:cNvPr>
          <p:cNvSpPr>
            <a:spLocks noGrp="1"/>
          </p:cNvSpPr>
          <p:nvPr>
            <p:ph idx="1"/>
          </p:nvPr>
        </p:nvSpPr>
        <p:spPr>
          <a:xfrm>
            <a:off x="516130" y="6252749"/>
            <a:ext cx="10210800" cy="605251"/>
          </a:xfrm>
        </p:spPr>
        <p:txBody>
          <a:bodyPr/>
          <a:lstStyle/>
          <a:p>
            <a:pPr marL="0" indent="0">
              <a:buNone/>
            </a:pPr>
            <a:r>
              <a:rPr lang="fi-FI" dirty="0"/>
              <a:t>Koululaisuinnit ja ryhmät toteutetaan kahtena päivänä. </a:t>
            </a:r>
          </a:p>
        </p:txBody>
      </p:sp>
    </p:spTree>
    <p:extLst>
      <p:ext uri="{BB962C8B-B14F-4D97-AF65-F5344CB8AC3E}">
        <p14:creationId xmlns:p14="http://schemas.microsoft.com/office/powerpoint/2010/main" val="18084124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2BA59-635C-36CA-6E0F-C4543B3276C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8CD0536-B61E-32FA-B51C-F64DC5C50D9E}"/>
              </a:ext>
            </a:extLst>
          </p:cNvPr>
          <p:cNvSpPr>
            <a:spLocks noGrp="1"/>
          </p:cNvSpPr>
          <p:nvPr>
            <p:ph type="title"/>
          </p:nvPr>
        </p:nvSpPr>
        <p:spPr>
          <a:xfrm>
            <a:off x="822519" y="524361"/>
            <a:ext cx="11111334" cy="5167312"/>
          </a:xfrm>
        </p:spPr>
        <p:txBody>
          <a:bodyPr>
            <a:normAutofit/>
          </a:bodyPr>
          <a:lstStyle/>
          <a:p>
            <a:r>
              <a:rPr lang="fi-FI" sz="2000" b="1" dirty="0"/>
              <a:t>Hallinto ja johtaminen</a:t>
            </a:r>
            <a:br>
              <a:rPr lang="fi-FI" sz="2000" b="1" dirty="0"/>
            </a:br>
            <a:r>
              <a:rPr lang="fi-FI" sz="2000" dirty="0"/>
              <a:t> - kunnanjohtaja- vai pormestarimalli </a:t>
            </a:r>
            <a:r>
              <a:rPr lang="fi-FI" sz="2000" dirty="0">
                <a:sym typeface="Wingdings" panose="05000000000000000000" pitchFamily="2" charset="2"/>
              </a:rPr>
              <a:t> kunnanhallituksen päätös asiasta</a:t>
            </a:r>
            <a:br>
              <a:rPr lang="fi-FI" sz="2000" dirty="0">
                <a:sym typeface="Wingdings" panose="05000000000000000000" pitchFamily="2" charset="2"/>
              </a:rPr>
            </a:br>
            <a:r>
              <a:rPr lang="fi-FI" sz="2000" dirty="0">
                <a:sym typeface="Wingdings" panose="05000000000000000000" pitchFamily="2" charset="2"/>
              </a:rPr>
              <a:t> - </a:t>
            </a:r>
            <a:r>
              <a:rPr lang="fi-FI" sz="2000" dirty="0"/>
              <a:t>sijaistamiskäytännöt kolmen työntekijän sijaistamispooleissa kunnanvirastolla, vastuuhenkilöinä </a:t>
            </a:r>
            <a:br>
              <a:rPr lang="fi-FI" sz="2000" dirty="0"/>
            </a:br>
            <a:r>
              <a:rPr lang="fi-FI" sz="2000" dirty="0"/>
              <a:t>    esihenkilöt</a:t>
            </a:r>
            <a:br>
              <a:rPr lang="fi-FI" sz="2000" dirty="0"/>
            </a:br>
            <a:r>
              <a:rPr lang="fi-FI" sz="2000" dirty="0"/>
              <a:t> - hallinnon sovellusten käyttäminen entistä laajemmin</a:t>
            </a:r>
            <a:br>
              <a:rPr lang="fi-FI" sz="2000" dirty="0"/>
            </a:br>
            <a:r>
              <a:rPr lang="fi-FI" sz="2000" dirty="0"/>
              <a:t> - paperitonta hallintoa edistetään entisestään laajentaen</a:t>
            </a:r>
            <a:br>
              <a:rPr lang="fi-FI" sz="2000" dirty="0"/>
            </a:br>
            <a:r>
              <a:rPr lang="fi-FI" sz="2000" dirty="0"/>
              <a:t> - johtoryhmän koko pienenee ja vastuiden tarkasteltua tehdään</a:t>
            </a:r>
            <a:br>
              <a:rPr lang="fi-FI" sz="2000" dirty="0"/>
            </a:br>
            <a:r>
              <a:rPr lang="fi-FI" sz="2000" dirty="0"/>
              <a:t> - esihenkilötapaamisen osallistujat, ajankohdat ja teemat päätetään erikseen kunnanjohtajan toimesta</a:t>
            </a:r>
            <a:br>
              <a:rPr lang="fi-FI" sz="2000" dirty="0"/>
            </a:br>
            <a:r>
              <a:rPr lang="fi-FI" sz="2000" dirty="0"/>
              <a:t> - toimenkuvien läpikäynti ja hyväksyminen henkilöstön ja esihenkilöiden osalta</a:t>
            </a:r>
            <a:br>
              <a:rPr lang="fi-FI" sz="2000" dirty="0"/>
            </a:br>
            <a:r>
              <a:rPr lang="fi-FI" sz="2000" dirty="0"/>
              <a:t> </a:t>
            </a:r>
          </a:p>
        </p:txBody>
      </p:sp>
      <p:sp>
        <p:nvSpPr>
          <p:cNvPr id="4" name="Slide Number Placeholder 3">
            <a:extLst>
              <a:ext uri="{FF2B5EF4-FFF2-40B4-BE49-F238E27FC236}">
                <a16:creationId xmlns:a16="http://schemas.microsoft.com/office/drawing/2014/main" id="{4A3AB0D6-DED5-B7D1-1B3E-8191068877D8}"/>
              </a:ext>
            </a:extLst>
          </p:cNvPr>
          <p:cNvSpPr>
            <a:spLocks noGrp="1"/>
          </p:cNvSpPr>
          <p:nvPr>
            <p:ph type="sldNum" sz="quarter" idx="10"/>
          </p:nvPr>
        </p:nvSpPr>
        <p:spPr/>
        <p:txBody>
          <a:bodyPr/>
          <a:lstStyle/>
          <a:p>
            <a:fld id="{C5FB1059-60CE-CC4A-BAC5-DF1877C21BDD}" type="slidenum">
              <a:rPr lang="fi-FI" smtClean="0"/>
              <a:t>28</a:t>
            </a:fld>
            <a:endParaRPr lang="fi-FI" dirty="0"/>
          </a:p>
        </p:txBody>
      </p:sp>
    </p:spTree>
    <p:extLst>
      <p:ext uri="{BB962C8B-B14F-4D97-AF65-F5344CB8AC3E}">
        <p14:creationId xmlns:p14="http://schemas.microsoft.com/office/powerpoint/2010/main" val="26428710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E2C6C-876D-9DAE-CD2B-6372E2B2A3CD}"/>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F4247754-732D-0EC5-EF1B-983235D8B58E}"/>
              </a:ext>
            </a:extLst>
          </p:cNvPr>
          <p:cNvSpPr>
            <a:spLocks noGrp="1"/>
          </p:cNvSpPr>
          <p:nvPr>
            <p:ph type="body" idx="1"/>
          </p:nvPr>
        </p:nvSpPr>
        <p:spPr>
          <a:xfrm>
            <a:off x="838200" y="419402"/>
            <a:ext cx="10515600" cy="961291"/>
          </a:xfrm>
        </p:spPr>
        <p:txBody>
          <a:bodyPr>
            <a:normAutofit/>
          </a:bodyPr>
          <a:lstStyle/>
          <a:p>
            <a:pPr fontAlgn="base"/>
            <a:r>
              <a:rPr lang="fi-FI" dirty="0"/>
              <a:t>Tehtävänkuvan muutokset osana muutosneuvotteluja</a:t>
            </a:r>
          </a:p>
        </p:txBody>
      </p:sp>
      <p:sp>
        <p:nvSpPr>
          <p:cNvPr id="4" name="Tekstiruutu 3">
            <a:extLst>
              <a:ext uri="{FF2B5EF4-FFF2-40B4-BE49-F238E27FC236}">
                <a16:creationId xmlns:a16="http://schemas.microsoft.com/office/drawing/2014/main" id="{89A32717-A58B-157C-D77E-5FEA268A2759}"/>
              </a:ext>
            </a:extLst>
          </p:cNvPr>
          <p:cNvSpPr txBox="1"/>
          <p:nvPr/>
        </p:nvSpPr>
        <p:spPr>
          <a:xfrm>
            <a:off x="838200" y="1861453"/>
            <a:ext cx="11278232" cy="2031325"/>
          </a:xfrm>
          <a:prstGeom prst="rect">
            <a:avLst/>
          </a:prstGeom>
          <a:noFill/>
        </p:spPr>
        <p:txBody>
          <a:bodyPr wrap="square">
            <a:spAutoFit/>
          </a:bodyPr>
          <a:lstStyle/>
          <a:p>
            <a:pPr lvl="0"/>
            <a:r>
              <a:rPr lang="fi-FI" dirty="0"/>
              <a:t>Jokaisen esihenkilön toimesta tarkastetaan, että toimenkuvat ovat kunnossa ja tehtynä. Päivitetään tarvittaessa</a:t>
            </a:r>
          </a:p>
          <a:p>
            <a:pPr lvl="0"/>
            <a:r>
              <a:rPr lang="fi-FI" dirty="0"/>
              <a:t>ko. henkilön kanssa ja tehdään tapaamisesta sekä kirjauksista muistiot. </a:t>
            </a:r>
          </a:p>
          <a:p>
            <a:pPr lvl="0"/>
            <a:endParaRPr lang="fi-FI" dirty="0"/>
          </a:p>
          <a:p>
            <a:pPr lvl="0"/>
            <a:r>
              <a:rPr lang="fi-FI" dirty="0"/>
              <a:t>Yhteisresurssit valmistellaan ko. vastuuviranhaltijoiden kesken ennen ko. henkilön kanssa olevaa tapaamista.</a:t>
            </a:r>
          </a:p>
          <a:p>
            <a:pPr lvl="0"/>
            <a:endParaRPr lang="fi-FI" dirty="0"/>
          </a:p>
          <a:p>
            <a:pPr lvl="0"/>
            <a:r>
              <a:rPr lang="fi-FI" dirty="0"/>
              <a:t>Päivitetyt ja kaikki tehtävänkuvat viedään päätettäväksi ja hyväksyttäväksi. Oleelliset muutokset myös palkkatoimi-</a:t>
            </a:r>
          </a:p>
          <a:p>
            <a:pPr lvl="0"/>
            <a:r>
              <a:rPr lang="fi-FI" dirty="0"/>
              <a:t>kuntaan tarkasteltavaksi.</a:t>
            </a:r>
          </a:p>
        </p:txBody>
      </p:sp>
    </p:spTree>
    <p:extLst>
      <p:ext uri="{BB962C8B-B14F-4D97-AF65-F5344CB8AC3E}">
        <p14:creationId xmlns:p14="http://schemas.microsoft.com/office/powerpoint/2010/main" val="3989752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99D08-663D-AC52-47F5-0230AAF7A3A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4C5BA94-1012-7A3B-8833-9938E4F09B62}"/>
              </a:ext>
            </a:extLst>
          </p:cNvPr>
          <p:cNvSpPr>
            <a:spLocks noGrp="1"/>
          </p:cNvSpPr>
          <p:nvPr>
            <p:ph type="title"/>
          </p:nvPr>
        </p:nvSpPr>
        <p:spPr>
          <a:xfrm>
            <a:off x="838200" y="1256711"/>
            <a:ext cx="11111334" cy="6538912"/>
          </a:xfrm>
        </p:spPr>
        <p:txBody>
          <a:bodyPr>
            <a:normAutofit/>
          </a:bodyPr>
          <a:lstStyle/>
          <a:p>
            <a:r>
              <a:rPr lang="fi-FI" sz="2000" b="1" dirty="0"/>
              <a:t>Henkilöstövähennykset: 	14 henkilötyövuotta! (2026-2029) </a:t>
            </a:r>
            <a:br>
              <a:rPr lang="fi-FI" sz="2000" b="1" dirty="0"/>
            </a:br>
            <a:r>
              <a:rPr lang="fi-FI" sz="2000" b="1" dirty="0">
                <a:sym typeface="Wingdings" panose="05000000000000000000" pitchFamily="2" charset="2"/>
              </a:rPr>
              <a:t> </a:t>
            </a:r>
            <a:r>
              <a:rPr lang="fi-FI" sz="2000" b="1" dirty="0"/>
              <a:t>Henkilöstökulut lomarahoineen ja sivukuluineen </a:t>
            </a:r>
            <a:r>
              <a:rPr lang="fi-FI" sz="2800" b="1" i="1" u="sng" dirty="0"/>
              <a:t>710 697,51 euroa</a:t>
            </a:r>
            <a:r>
              <a:rPr lang="fi-FI" sz="2000" b="1" dirty="0"/>
              <a:t>!</a:t>
            </a:r>
            <a:br>
              <a:rPr lang="fi-FI" sz="2000" b="1" dirty="0"/>
            </a:br>
            <a:br>
              <a:rPr lang="fi-FI" sz="2000" b="1" dirty="0"/>
            </a:br>
            <a:r>
              <a:rPr lang="fi-FI" sz="2000" b="1" dirty="0"/>
              <a:t> - eläköitymiset		seitsemän henkilötyövuotta  </a:t>
            </a:r>
            <a:br>
              <a:rPr lang="fi-FI" sz="2000" b="1" dirty="0"/>
            </a:br>
            <a:r>
              <a:rPr lang="fi-FI" sz="2000" b="1" dirty="0"/>
              <a:t>    </a:t>
            </a:r>
            <a:r>
              <a:rPr lang="fi-FI" sz="2000" dirty="0"/>
              <a:t>(256 637,84 ilman lomarahoja ja sivukuluja)</a:t>
            </a:r>
            <a:r>
              <a:rPr lang="fi-FI" sz="2000" b="1" dirty="0"/>
              <a:t> </a:t>
            </a:r>
            <a:r>
              <a:rPr lang="fi-FI" sz="2000" b="1" dirty="0">
                <a:sym typeface="Wingdings" panose="05000000000000000000" pitchFamily="2" charset="2"/>
              </a:rPr>
              <a:t> 320 797,30 euroa sisältäen lomarahat ja sivukulut!</a:t>
            </a:r>
            <a:br>
              <a:rPr lang="fi-FI" sz="2000" b="1" dirty="0">
                <a:sym typeface="Wingdings" panose="05000000000000000000" pitchFamily="2" charset="2"/>
              </a:rPr>
            </a:br>
            <a:br>
              <a:rPr lang="fi-FI" sz="2000" b="1" dirty="0">
                <a:sym typeface="Wingdings" panose="05000000000000000000" pitchFamily="2" charset="2"/>
              </a:rPr>
            </a:br>
            <a:r>
              <a:rPr lang="fi-FI" sz="2000" b="1" dirty="0"/>
              <a:t>- määräaikaiset		neljä ja puoli henkilötyövuotta </a:t>
            </a:r>
            <a:br>
              <a:rPr lang="fi-FI" sz="2000" b="1" dirty="0"/>
            </a:br>
            <a:r>
              <a:rPr lang="fi-FI" sz="2000" b="1" dirty="0"/>
              <a:t>   </a:t>
            </a:r>
            <a:r>
              <a:rPr lang="fi-FI" sz="2000" dirty="0"/>
              <a:t>(211 035,32 ilman lomarahoja ja sivukuluja)</a:t>
            </a:r>
            <a:r>
              <a:rPr lang="fi-FI" sz="2000" b="1" dirty="0"/>
              <a:t> </a:t>
            </a:r>
            <a:r>
              <a:rPr lang="fi-FI" sz="2000" b="1" dirty="0">
                <a:sym typeface="Wingdings" panose="05000000000000000000" pitchFamily="2" charset="2"/>
              </a:rPr>
              <a:t> 263 794,16 euroa sisältäen lomarahat ja sivukulut! </a:t>
            </a:r>
            <a:br>
              <a:rPr lang="fi-FI" sz="2000" b="1" dirty="0"/>
            </a:br>
            <a:br>
              <a:rPr lang="fi-FI" sz="2000" dirty="0"/>
            </a:br>
            <a:r>
              <a:rPr lang="fi-FI" sz="2000" b="1" dirty="0"/>
              <a:t> - sijaiskustannukset		puolitoista henkilötyövuotta 45 000 euroa</a:t>
            </a:r>
            <a:br>
              <a:rPr lang="fi-FI" sz="2000" dirty="0"/>
            </a:br>
            <a:r>
              <a:rPr lang="fi-FI" sz="2000" dirty="0"/>
              <a:t>	varhaiskasvatus, Rysä ja kirjasto – sisäiset järjestelyt - laajemminkin sisäiset järjestelyt</a:t>
            </a:r>
            <a:br>
              <a:rPr lang="fi-FI" sz="2000" dirty="0"/>
            </a:br>
            <a:r>
              <a:rPr lang="fi-FI" sz="2000" dirty="0"/>
              <a:t>  </a:t>
            </a:r>
            <a:br>
              <a:rPr lang="fi-FI" sz="2000" dirty="0"/>
            </a:br>
            <a:r>
              <a:rPr lang="fi-FI" sz="2000" dirty="0"/>
              <a:t> - </a:t>
            </a:r>
            <a:r>
              <a:rPr lang="fi-FI" sz="2000" b="1" dirty="0"/>
              <a:t>irtisanomiset</a:t>
            </a:r>
            <a:r>
              <a:rPr lang="fi-FI" sz="2000" dirty="0"/>
              <a:t>		</a:t>
            </a:r>
            <a:r>
              <a:rPr lang="fi-FI" sz="2000" b="1" dirty="0"/>
              <a:t>yksi henkilötyövuosi </a:t>
            </a:r>
            <a:r>
              <a:rPr lang="fi-FI" sz="2000" b="1" dirty="0">
                <a:sym typeface="Wingdings" panose="05000000000000000000" pitchFamily="2" charset="2"/>
              </a:rPr>
              <a:t>81 106,05 euroa</a:t>
            </a:r>
            <a:br>
              <a:rPr lang="fi-FI" sz="2000" dirty="0"/>
            </a:br>
            <a:r>
              <a:rPr lang="fi-FI" sz="2000" dirty="0"/>
              <a:t>	yksi irtisanominen tehty!, (64 884,84)</a:t>
            </a:r>
            <a:r>
              <a:rPr lang="fi-FI" sz="2000" b="1" dirty="0"/>
              <a:t> </a:t>
            </a:r>
            <a:r>
              <a:rPr lang="fi-FI" sz="2000" b="1" dirty="0">
                <a:sym typeface="Wingdings" panose="05000000000000000000" pitchFamily="2" charset="2"/>
              </a:rPr>
              <a:t> 81 106,05 euroa</a:t>
            </a:r>
            <a:br>
              <a:rPr lang="fi-FI" sz="2000" dirty="0"/>
            </a:br>
            <a:br>
              <a:rPr lang="fi-FI" sz="2000" dirty="0"/>
            </a:br>
            <a:r>
              <a:rPr lang="fi-FI" sz="2000" dirty="0"/>
              <a:t> </a:t>
            </a:r>
            <a:r>
              <a:rPr lang="fi-FI" sz="2000" b="1" dirty="0"/>
              <a:t>- osa-aikaistamiset	</a:t>
            </a:r>
            <a:br>
              <a:rPr lang="fi-FI" sz="2000" b="1" dirty="0"/>
            </a:br>
            <a:r>
              <a:rPr lang="fi-FI" sz="2000" b="1" dirty="0"/>
              <a:t>	</a:t>
            </a:r>
            <a:r>
              <a:rPr lang="fi-FI" sz="2000" dirty="0"/>
              <a:t>ei toimenpiteenä </a:t>
            </a:r>
            <a:br>
              <a:rPr lang="fi-FI" sz="2000" dirty="0"/>
            </a:br>
            <a:r>
              <a:rPr lang="fi-FI" sz="2000" b="1" dirty="0"/>
              <a:t> - lomautukset		</a:t>
            </a:r>
            <a:br>
              <a:rPr lang="fi-FI" sz="2000" b="1" dirty="0"/>
            </a:br>
            <a:r>
              <a:rPr lang="fi-FI" sz="2000" b="1" dirty="0"/>
              <a:t>	</a:t>
            </a:r>
            <a:r>
              <a:rPr lang="fi-FI" sz="2000" dirty="0"/>
              <a:t>ei toimenpiteenä</a:t>
            </a:r>
            <a:br>
              <a:rPr lang="fi-FI" sz="2000" b="1" dirty="0"/>
            </a:br>
            <a:r>
              <a:rPr lang="fi-FI" sz="2000" b="1" dirty="0">
                <a:sym typeface="Wingdings" panose="05000000000000000000" pitchFamily="2" charset="2"/>
              </a:rPr>
              <a:t> </a:t>
            </a:r>
            <a:br>
              <a:rPr lang="fi-FI" sz="2000" b="1" dirty="0"/>
            </a:br>
            <a:br>
              <a:rPr lang="fi-FI" sz="2000" b="1" dirty="0"/>
            </a:br>
            <a:r>
              <a:rPr lang="fi-FI" sz="2000" b="1" dirty="0"/>
              <a:t>	</a:t>
            </a:r>
            <a:br>
              <a:rPr lang="fi-FI" sz="2000" dirty="0"/>
            </a:br>
            <a:r>
              <a:rPr lang="fi-FI" sz="2000" b="1" dirty="0"/>
              <a:t> </a:t>
            </a:r>
            <a:endParaRPr lang="fi-FI" sz="2000" dirty="0"/>
          </a:p>
        </p:txBody>
      </p:sp>
      <p:sp>
        <p:nvSpPr>
          <p:cNvPr id="4" name="Slide Number Placeholder 3">
            <a:extLst>
              <a:ext uri="{FF2B5EF4-FFF2-40B4-BE49-F238E27FC236}">
                <a16:creationId xmlns:a16="http://schemas.microsoft.com/office/drawing/2014/main" id="{9F7F77AF-BFB6-6E7B-4C24-8914E6A553E3}"/>
              </a:ext>
            </a:extLst>
          </p:cNvPr>
          <p:cNvSpPr>
            <a:spLocks noGrp="1"/>
          </p:cNvSpPr>
          <p:nvPr>
            <p:ph type="sldNum" sz="quarter" idx="10"/>
          </p:nvPr>
        </p:nvSpPr>
        <p:spPr/>
        <p:txBody>
          <a:bodyPr/>
          <a:lstStyle/>
          <a:p>
            <a:fld id="{C5FB1059-60CE-CC4A-BAC5-DF1877C21BDD}" type="slidenum">
              <a:rPr lang="fi-FI" smtClean="0"/>
              <a:t>30</a:t>
            </a:fld>
            <a:endParaRPr lang="fi-FI" dirty="0"/>
          </a:p>
        </p:txBody>
      </p:sp>
    </p:spTree>
    <p:extLst>
      <p:ext uri="{BB962C8B-B14F-4D97-AF65-F5344CB8AC3E}">
        <p14:creationId xmlns:p14="http://schemas.microsoft.com/office/powerpoint/2010/main" val="259543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80CED-C68E-245F-FF29-BDC3CB2B7C7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622707F-CA81-34B6-F185-C5CFB05A76ED}"/>
              </a:ext>
            </a:extLst>
          </p:cNvPr>
          <p:cNvSpPr>
            <a:spLocks noGrp="1"/>
          </p:cNvSpPr>
          <p:nvPr>
            <p:ph type="title"/>
          </p:nvPr>
        </p:nvSpPr>
        <p:spPr>
          <a:xfrm>
            <a:off x="887832" y="1046875"/>
            <a:ext cx="11405767" cy="5167312"/>
          </a:xfrm>
        </p:spPr>
        <p:txBody>
          <a:bodyPr>
            <a:normAutofit fontScale="90000"/>
          </a:bodyPr>
          <a:lstStyle/>
          <a:p>
            <a:br>
              <a:rPr lang="fi-FI" sz="2000" b="1" dirty="0"/>
            </a:br>
            <a:br>
              <a:rPr lang="fi-FI" sz="2000" b="1" dirty="0"/>
            </a:br>
            <a:br>
              <a:rPr lang="fi-FI" sz="2000" b="1" dirty="0"/>
            </a:br>
            <a:r>
              <a:rPr lang="fi-FI" sz="2200" b="1" dirty="0"/>
              <a:t>Yhteenveto	YHTEENSÄ	2026		  2027		  2028	              2029	    2030</a:t>
            </a:r>
            <a:br>
              <a:rPr lang="fi-FI" sz="2200" b="1" dirty="0"/>
            </a:br>
            <a:r>
              <a:rPr lang="fi-FI" sz="2000" b="1" dirty="0"/>
              <a:t>Tulojen lisäykset:	350 840		2 810		248 030	                  100 000</a:t>
            </a:r>
            <a:br>
              <a:rPr lang="fi-FI" sz="2000" b="1" dirty="0"/>
            </a:br>
            <a:r>
              <a:rPr lang="fi-FI" sz="2000" b="1" dirty="0"/>
              <a:t> </a:t>
            </a:r>
            <a:r>
              <a:rPr lang="fi-FI" sz="2000" dirty="0"/>
              <a:t>- kiinteistöt, uudet vuokratut		2 810		163 030	               	  50 000	</a:t>
            </a:r>
            <a:br>
              <a:rPr lang="fi-FI" sz="2000" dirty="0"/>
            </a:br>
            <a:r>
              <a:rPr lang="fi-FI" sz="2000" dirty="0"/>
              <a:t> - kiinteistöt, vuokraamatta				  35 000		  20 000</a:t>
            </a:r>
            <a:br>
              <a:rPr lang="fi-FI" sz="2000" dirty="0"/>
            </a:br>
            <a:r>
              <a:rPr lang="fi-FI" sz="2000" dirty="0"/>
              <a:t> - kiinteistöt, myynnit				  50 000		  30 000</a:t>
            </a:r>
            <a:br>
              <a:rPr lang="fi-FI" sz="2000" dirty="0"/>
            </a:br>
            <a:r>
              <a:rPr lang="fi-FI" sz="2000" dirty="0"/>
              <a:t>		</a:t>
            </a:r>
            <a:br>
              <a:rPr lang="fi-FI" sz="2000" b="1" dirty="0"/>
            </a:br>
            <a:r>
              <a:rPr lang="fi-FI" sz="2000" b="1" dirty="0"/>
              <a:t>Aineet ja tarvikkeet:					</a:t>
            </a:r>
            <a:br>
              <a:rPr lang="fi-FI" sz="2000" b="1" dirty="0"/>
            </a:br>
            <a:r>
              <a:rPr lang="fi-FI" sz="2000" dirty="0"/>
              <a:t> - uusi energiaratkaisu väliaikaisen 			</a:t>
            </a:r>
            <a:br>
              <a:rPr lang="fi-FI" sz="2000" dirty="0"/>
            </a:br>
            <a:r>
              <a:rPr lang="fi-FI" sz="2000" dirty="0"/>
              <a:t> - vakuutukset					</a:t>
            </a:r>
            <a:br>
              <a:rPr lang="fi-FI" sz="2000" dirty="0"/>
            </a:br>
            <a:br>
              <a:rPr lang="fi-FI" sz="2000" dirty="0"/>
            </a:br>
            <a:r>
              <a:rPr lang="fi-FI" sz="2000" b="1" dirty="0"/>
              <a:t>Ostopalvelut:					</a:t>
            </a:r>
            <a:br>
              <a:rPr lang="fi-FI" sz="2000" b="1" dirty="0"/>
            </a:br>
            <a:r>
              <a:rPr lang="fi-FI" sz="2000" dirty="0"/>
              <a:t> - koulukuljetukset					</a:t>
            </a:r>
            <a:br>
              <a:rPr lang="fi-FI" sz="2000" dirty="0"/>
            </a:br>
            <a:r>
              <a:rPr lang="fi-FI" sz="2000" dirty="0"/>
              <a:t> - ajokorttien hankinta				</a:t>
            </a:r>
            <a:br>
              <a:rPr lang="fi-FI" sz="2000" dirty="0"/>
            </a:br>
            <a:r>
              <a:rPr lang="fi-FI" sz="2000" dirty="0"/>
              <a:t> - tietotekniset sovellukset					  </a:t>
            </a:r>
            <a:br>
              <a:rPr lang="fi-FI" sz="2000" b="1" dirty="0"/>
            </a:br>
            <a:br>
              <a:rPr lang="fi-FI" sz="2000" b="1" dirty="0"/>
            </a:br>
            <a:r>
              <a:rPr lang="fi-FI" sz="2000" b="1" dirty="0"/>
              <a:t>Henkilöstömenot:	710 697,54	24 023,62		354 439,62	144 422,14           86 656,73     101 155,43</a:t>
            </a:r>
            <a:br>
              <a:rPr lang="fi-FI" sz="2000" b="1" dirty="0"/>
            </a:br>
            <a:r>
              <a:rPr lang="fi-FI" sz="2000" dirty="0"/>
              <a:t> - eläköitymiset,       320 797,33	  3 933,63		  56 368,76	  72 682,78           86 656,73     101 155,43</a:t>
            </a:r>
            <a:br>
              <a:rPr lang="fi-FI" sz="2000" dirty="0"/>
            </a:br>
            <a:r>
              <a:rPr lang="fi-FI" sz="2000" dirty="0"/>
              <a:t> - määräaikaiset	263 794,16	20 089,99	191 964,81	  51 739,36	  </a:t>
            </a:r>
            <a:br>
              <a:rPr lang="fi-FI" sz="2000" dirty="0"/>
            </a:br>
            <a:r>
              <a:rPr lang="fi-FI" sz="2000" dirty="0"/>
              <a:t> - sijaiskustannukset	  45 000,00			  25 000,00                 20 000,00	 </a:t>
            </a:r>
            <a:br>
              <a:rPr lang="fi-FI" sz="2000" dirty="0"/>
            </a:br>
            <a:r>
              <a:rPr lang="fi-FI" sz="2000" dirty="0"/>
              <a:t> - irtisanomiset	  81 106,05			  81 106,05	  	</a:t>
            </a:r>
            <a:br>
              <a:rPr lang="fi-FI" sz="2200" b="1" dirty="0"/>
            </a:br>
            <a:r>
              <a:rPr lang="fi-FI" sz="2200" b="1" dirty="0"/>
              <a:t> Yhteensä         1 061 537,54	26 833,62               602 469,62            244 422,14        86 656,73  101 155,43</a:t>
            </a:r>
          </a:p>
        </p:txBody>
      </p:sp>
      <p:sp>
        <p:nvSpPr>
          <p:cNvPr id="4" name="Slide Number Placeholder 3">
            <a:extLst>
              <a:ext uri="{FF2B5EF4-FFF2-40B4-BE49-F238E27FC236}">
                <a16:creationId xmlns:a16="http://schemas.microsoft.com/office/drawing/2014/main" id="{9D8DDDBF-F0BE-29E9-9BAD-D97C6AB52F91}"/>
              </a:ext>
            </a:extLst>
          </p:cNvPr>
          <p:cNvSpPr>
            <a:spLocks noGrp="1"/>
          </p:cNvSpPr>
          <p:nvPr>
            <p:ph type="sldNum" sz="quarter" idx="10"/>
          </p:nvPr>
        </p:nvSpPr>
        <p:spPr/>
        <p:txBody>
          <a:bodyPr/>
          <a:lstStyle/>
          <a:p>
            <a:endParaRPr lang="fi-FI" dirty="0"/>
          </a:p>
        </p:txBody>
      </p:sp>
    </p:spTree>
    <p:extLst>
      <p:ext uri="{BB962C8B-B14F-4D97-AF65-F5344CB8AC3E}">
        <p14:creationId xmlns:p14="http://schemas.microsoft.com/office/powerpoint/2010/main" val="26911466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41086-D4CD-E806-EE5D-3A4F0534195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2EF25DA-A207-E51F-543F-9389A2B19F3B}"/>
              </a:ext>
            </a:extLst>
          </p:cNvPr>
          <p:cNvSpPr>
            <a:spLocks noGrp="1"/>
          </p:cNvSpPr>
          <p:nvPr>
            <p:ph type="title"/>
          </p:nvPr>
        </p:nvSpPr>
        <p:spPr>
          <a:xfrm>
            <a:off x="831850" y="1690688"/>
            <a:ext cx="8983954" cy="5167312"/>
          </a:xfrm>
        </p:spPr>
        <p:txBody>
          <a:bodyPr>
            <a:normAutofit/>
          </a:bodyPr>
          <a:lstStyle/>
          <a:p>
            <a:pPr marL="457200" lvl="1"/>
            <a:r>
              <a:rPr lang="fi-FI" sz="1600" dirty="0">
                <a:solidFill>
                  <a:srgbClr val="141827"/>
                </a:solidFill>
                <a:latin typeface="Helvetica Neue"/>
              </a:rPr>
              <a:t>Työnantajan muutosneuvottelujen perusteella laatiman talouden tasapainotusohjelman hyväksyminen</a:t>
            </a:r>
            <a:br>
              <a:rPr lang="fi-FI" sz="1600" dirty="0">
                <a:solidFill>
                  <a:srgbClr val="141827"/>
                </a:solidFill>
                <a:latin typeface="Helvetica Neue"/>
              </a:rPr>
            </a:br>
            <a:br>
              <a:rPr lang="fi-FI" sz="1600" dirty="0"/>
            </a:br>
            <a:r>
              <a:rPr lang="fi-FI" sz="1600" b="0" i="0" dirty="0">
                <a:solidFill>
                  <a:srgbClr val="000000"/>
                </a:solidFill>
                <a:effectLst/>
                <a:latin typeface="Arial" panose="020B0604020202020204" pitchFamily="34" charset="0"/>
              </a:rPr>
              <a:t>Kunnanhallitus toteaa </a:t>
            </a:r>
            <a:r>
              <a:rPr lang="fi-FI" sz="1600" dirty="0">
                <a:solidFill>
                  <a:srgbClr val="000000"/>
                </a:solidFill>
                <a:latin typeface="Arial" panose="020B0604020202020204" pitchFamily="34" charset="0"/>
              </a:rPr>
              <a:t>muutos</a:t>
            </a:r>
            <a:r>
              <a:rPr lang="fi-FI" sz="1600" b="0" i="0" dirty="0">
                <a:solidFill>
                  <a:srgbClr val="000000"/>
                </a:solidFill>
                <a:effectLst/>
                <a:latin typeface="Arial" panose="020B0604020202020204" pitchFamily="34" charset="0"/>
              </a:rPr>
              <a:t>neuvottelut käydyksi yhteistoimintavelvoitteen mukaisesti ja on päättänyt neuvotteluosapuolien yksimielisen ehdotuksen mukaisesti muutosneuvottelut 7.10.2026.</a:t>
            </a:r>
            <a:br>
              <a:rPr lang="fi-FI" sz="1600" b="0" i="0" dirty="0">
                <a:solidFill>
                  <a:srgbClr val="000000"/>
                </a:solidFill>
                <a:effectLst/>
                <a:latin typeface="Arial" panose="020B0604020202020204" pitchFamily="34" charset="0"/>
              </a:rPr>
            </a:br>
            <a:br>
              <a:rPr lang="fi-FI" sz="1600" b="0" i="0" dirty="0">
                <a:solidFill>
                  <a:srgbClr val="000000"/>
                </a:solidFill>
                <a:effectLst/>
                <a:latin typeface="Arial" panose="020B0604020202020204" pitchFamily="34" charset="0"/>
              </a:rPr>
            </a:br>
            <a:r>
              <a:rPr lang="fi-FI" sz="1600" b="0" i="0" dirty="0">
                <a:solidFill>
                  <a:srgbClr val="000000"/>
                </a:solidFill>
                <a:effectLst/>
                <a:latin typeface="Arial" panose="020B0604020202020204" pitchFamily="34" charset="0"/>
              </a:rPr>
              <a:t>Kunnanhallitus hyväksyy neuvottelutulokseen kirjatut työnantajan esittämät sopeuttamistoimet ja määrää asianosaiset viranhaltijat hallintosäännön mukaisesti toimeenpanemaan osa-aikaistamiset ja muutokset palvelussuhteiden sisällöissä.</a:t>
            </a:r>
            <a:br>
              <a:rPr lang="fi-FI" sz="1600" b="0" i="0" dirty="0">
                <a:solidFill>
                  <a:srgbClr val="000000"/>
                </a:solidFill>
                <a:effectLst/>
                <a:latin typeface="Arial" panose="020B0604020202020204" pitchFamily="34" charset="0"/>
              </a:rPr>
            </a:br>
            <a:r>
              <a:rPr lang="fi-FI" sz="1600" b="0" i="0" dirty="0">
                <a:solidFill>
                  <a:srgbClr val="000000"/>
                </a:solidFill>
                <a:effectLst/>
                <a:latin typeface="Arial" panose="020B0604020202020204" pitchFamily="34" charset="0"/>
              </a:rPr>
              <a:t> </a:t>
            </a:r>
            <a:br>
              <a:rPr lang="fi-FI" sz="1600" b="0" i="0" dirty="0">
                <a:solidFill>
                  <a:srgbClr val="000000"/>
                </a:solidFill>
                <a:effectLst/>
                <a:latin typeface="Arial" panose="020B0604020202020204" pitchFamily="34" charset="0"/>
              </a:rPr>
            </a:br>
            <a:endParaRPr lang="fi-FI" sz="1600" dirty="0"/>
          </a:p>
        </p:txBody>
      </p:sp>
      <p:sp>
        <p:nvSpPr>
          <p:cNvPr id="4" name="Slide Number Placeholder 3">
            <a:extLst>
              <a:ext uri="{FF2B5EF4-FFF2-40B4-BE49-F238E27FC236}">
                <a16:creationId xmlns:a16="http://schemas.microsoft.com/office/drawing/2014/main" id="{0D3AA6DF-6EE8-48F6-76EA-2EF7A540A5B3}"/>
              </a:ext>
            </a:extLst>
          </p:cNvPr>
          <p:cNvSpPr>
            <a:spLocks noGrp="1"/>
          </p:cNvSpPr>
          <p:nvPr>
            <p:ph type="sldNum" sz="quarter" idx="10"/>
          </p:nvPr>
        </p:nvSpPr>
        <p:spPr/>
        <p:txBody>
          <a:bodyPr/>
          <a:lstStyle/>
          <a:p>
            <a:fld id="{C5FB1059-60CE-CC4A-BAC5-DF1877C21BDD}" type="slidenum">
              <a:rPr lang="fi-FI" smtClean="0"/>
              <a:t>32</a:t>
            </a:fld>
            <a:endParaRPr lang="fi-FI" dirty="0"/>
          </a:p>
        </p:txBody>
      </p:sp>
    </p:spTree>
    <p:extLst>
      <p:ext uri="{BB962C8B-B14F-4D97-AF65-F5344CB8AC3E}">
        <p14:creationId xmlns:p14="http://schemas.microsoft.com/office/powerpoint/2010/main" val="1181438262"/>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69202</TotalTime>
  <Words>3744</Words>
  <Application>Microsoft Office PowerPoint</Application>
  <PresentationFormat>Laajakuva</PresentationFormat>
  <Paragraphs>320</Paragraphs>
  <Slides>32</Slides>
  <Notes>12</Notes>
  <HiddenSlides>0</HiddenSlides>
  <MMClips>0</MMClips>
  <ScaleCrop>false</ScaleCrop>
  <HeadingPairs>
    <vt:vector size="6" baseType="variant">
      <vt:variant>
        <vt:lpstr>Käytetyt fontit</vt:lpstr>
      </vt:variant>
      <vt:variant>
        <vt:i4>10</vt:i4>
      </vt:variant>
      <vt:variant>
        <vt:lpstr>Teema</vt:lpstr>
      </vt:variant>
      <vt:variant>
        <vt:i4>1</vt:i4>
      </vt:variant>
      <vt:variant>
        <vt:lpstr>Dian otsikot</vt:lpstr>
      </vt:variant>
      <vt:variant>
        <vt:i4>32</vt:i4>
      </vt:variant>
    </vt:vector>
  </HeadingPairs>
  <TitlesOfParts>
    <vt:vector size="43" baseType="lpstr">
      <vt:lpstr>Aptos</vt:lpstr>
      <vt:lpstr>Arial</vt:lpstr>
      <vt:lpstr>calibri</vt:lpstr>
      <vt:lpstr>calibri</vt:lpstr>
      <vt:lpstr>Calibri Light</vt:lpstr>
      <vt:lpstr>Helvetica Neue</vt:lpstr>
      <vt:lpstr>Segoe UI</vt:lpstr>
      <vt:lpstr>Times New Roman</vt:lpstr>
      <vt:lpstr>Tinos</vt:lpstr>
      <vt:lpstr>Wingdings</vt:lpstr>
      <vt:lpstr>Office-teema</vt:lpstr>
      <vt:lpstr>Muutosneuvottelujen toimenpideohjelman luonnos 2026 – 2030  menossa kunnanhallitukseen hyväksyttäväksi 12.10.2026</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   TYÖNANTAJAN LISÄYKSET:  - rekrytointikielto jatkuu edelleen eli tarvitaan erillisiä päätöksiä rekrytointeihin toimielimeltä,     johtoryhmältä tai kunnanjohtajalta.  - sijaiskustannusten leikkaaminen edellyttää jatkuvaa suunnittelua.  - talouden tasapainotusohjelmien toteuttaminen edellyttää sitoutumista ja kurinalaisuutta kaikilla      hallinnon tasoilla.  - hallinnonalojen välille tulee esihenkilöiden toimesta rakentaa tiivistä ja tuloksellista yhteistyötä.  - prosessien kuvaaminen alkaa IMS:illä muutosneuvottelujen jälkeen ja LEAN –ajattelua edistetään  Lomarahavapaat  - KVTES luku 4 19 § 1 mom.: ”Työnantajan on selvitettävä työntekijöille / viranhaltijoille tai heidän      edustajilleen lomarahavapaasta sopimisesta työpaikalla noudatettavat yleiset periaatteet”  Lomarahavapaan käyttö Lomarahavapaita saa käyttää vasta kun, 1. lomanmääräytymisvuoden vuosilomapäivät on pidetty 2. kertyneet ylityöpäivät on pidetty 3. lomarahavapaan pitäminen ei edellytä sijaisen käyttöä  Anotut lomarahavapaat Anotut, mutta käyttämättä jääneet lomarahavapaapäivät maksetaan rahana hakijalle, mikäli päiviä ei ole mahdollista pitää vapaana ennen määräpäivää.  Esimerkiksi lomanmääräytymisvuoden 1.4.2026-31.3.2027 lomarahat tulee pitää ennen 1.5.2028. Jos vapaita ei ehdi käyttää 1.5.2028 mennessä, maksetaan ne rahana.  </vt:lpstr>
      <vt:lpstr>   Tulojen lisääminen, kiinteistöjen vuokraaminen ja myynti   - tilojen vuokraaminen, uudet kohteet:  Repolantie 9: Lassila &amp; Tikanoja Ympäristöpalvelut Oy    13 000 euroa / kk 1.1.2027 alkaen   vuosivaikutus 156 000 euroa  Repolantie 10 siirtyminen Yrittäjäntieltä: Siemens Gamesa Oy   470 euroa / kk vuokran nousu  vuosivaikutus 5 640 euroa  Neuvotteluja tilojen vuokraamisesta käynnissä:   Messinginmäen kahdesta hallista (vuokrattavana, 110 m2 ja 165 m2):  Kirjaston pääty (vuokrattavana 75 m2):   Sahan alueen tiloista ja tontista (neljä varastoa, yksi halli ja maa-aluetta)  Repolantie 2:n osoitteessa olevan tonttikaupan jälkeen yhtiön lajittelukeskuksen rakentaminen ja        sijoittuminen.  Kunnanvirasto: etätyötilat sekä paljon toimistotilaa  Terveysasema: entinen fysioterapeutin tila ja Suvannon suunnasta sisäänkäynnistä kaksi tilaa   Koulun ja kirjaston välissä oleva suuli: vuokrattavaksi Ouraoopperalle Friikoolin rakennuksen sijaaan </vt:lpstr>
      <vt:lpstr>Tulojen lisääminen, kiinteistöjen myynti  Yksittäisiä maa-alueita/tontteja: Friikoolintien maa-alue, Köörtilän maa-alue, Luotsinmäen maa-alue,       Merimiehentien maa-alue, Sarporannan maa-alue ja Luotsinmäen toinen alue sekä yksi         vanhalta yhteiskoululta. Tapion alueen ranta-alue ja Tattuun alueen kehittäminen.  Tontti: Friikoolin uusi merenrantatontti, Jukolanniemen merenrantatontit, Tapion alueelle ranta-       alueen tontit ja Holman tontti – myyntiin edellä mainitut  Silkrunni: myyntiin kokonaisuudessaan   Hajula: myyntiin kokonaisuudessaan  Hamskeri: myyntiin kokonaisuudessaan  Vanha Virastotalo: myyntiin kokonaisuudessaan</vt:lpstr>
      <vt:lpstr>          Varhaiskasvatus ja esiopetus  Merikarvialla varhaiskasvatus on perheille maksutonta. Maksuttomuus on rajattu 10,5 kuukauteen vuodessa. Tämä on ohjannut perheitä pitämään lapsilleen vuosittaiset loma-ajat suunnitellusti. Käytännössä kaikki perheet ovat hyödyntäneet maksuttomuuden ehtona olevan kuuden viikon poissaolojakson, mikä on vähentänyt palvelun käyttöä loma-aikoina.  harkitaan kahden viikon pidennystä poissaolojaksoon siis yhteensä kahdeksan viikkoa  Toiminnan suunnittelua vaikeuttavat kuitenkin tilanteet, joissa varattuja hoitoaikoja ei peruta tai peruutus tehdään vasta hoitopäivänä. Tämä heikentää mahdollisuuksia kohdentaa henkilöstöresursseja todellisen tarpeen mukaisesti. Kesäajan henkilöstömitoitukseen vaikuttavat samanaikaisesti lasten hoitotarpeiden vaihtelu sekä henkilöstön vuosilomat ja lomarahavapaat, mikä lisää resurssisuunnittelun haastavuutta.  Vuoden 2027 talousarviovalmistelussa arvioidaan mahdollisuutta ottaa käyttöön sakkomaksu  Sijaiskulujen vähentäminen  - koulunkäynnin ohjaajien työpanos optimoidaan varhaiskasvatuksen lomien toiminnassa   - lomakausien toiminta suunnitellaan vuosittain ennen lomakausien ja lomajaksojen alkua  - toiminnan suunnittelusta vastaavat varhaiskasvatuspäällikkö, rehtori ja apulaisrehtori sivistysjohtajan     ohjauksessa, mukana myös pääluottamusedustaja mahdollisuuksien mukaan  - laajennetaan käyttöä 2027 vuoden aikana</vt:lpstr>
      <vt:lpstr>            Varhaiskasvatus ja esiopetus  Hoitopaikkatakuu Kesäajan hoidon tarpeen ennakointi ja henkilöstöresurssien tehokkaampi käyttö.  Perhe voi keskeyttää varhaiskasvatuksen ajalle 1.6.-31.7. menettämättä hoitopaikkaa. Keskeytyksestä ilmoitetaan etukäteen sitovasti.   Mahdolliset vaikutukset  Tarkempi tieto kesän todellisesta hoidontarpeesta.  Paremmat mahdollisuudet suunnitella henkilöstön lomat.  Vähemmän sijaisjärjestelyjä.  Mahdollisia säästöjä henkilöstö- ja ruokailukuluissa.   Mahdolliset vaikutukset:  Kesäajan varhaiskasvatuksen käyttö voi vähentyä, jos perheet hyödyntävät mahdollisuuden pitää lapset  kotona kesäaikana.   Lisää kotihoidontuen käyttöä eli kustannuksia tulee sinne.   Vaikutusten suuruus selviää vasta käytännön kokemusten perusteella.  Hoitopaikkatakuu olisi ennen kaikkea henkilöstö- ja resurssisuunnittelun väline, ei asiakasmaksuihin liittyvä  etuus. Otetaan keskusteluun 2027 talousarvion valmistelussa.    </vt:lpstr>
      <vt:lpstr>    Varhaiskasvatus ja esiopetus  Varhaiskasvatusmaksujen tai osan, esim. vuorohoidon maksun palauttaminen vaihtoehtona  - Nykyisten arvioiden perusteella maksutuotto olisi noin 30 000 euroa vuodessa - Huomioitava hallinnollinen työ, joka liittyy maksujen määräytymiseen (tulorekisterin käyttö), tulotietojen käsittelyyn,  -    laskutukseen sekä asiakasyhteydenpitoon - Uuteen järjestelmään (eVaka) ei ole otettu integraatiota laskutukseen (hinta)  - Laskutukseen menevä aika  - Hoitoaikojen tarkempi mietintä (hoitoaikavälykset) - Hoitoaikojen mahdollinen lyhentyminen - Suurimmalla osalla ei maksua, koska tulorajat niin suuret (ei vaikutusta hoitoaikojen pituuteen)  Varhaiskasvatuksen asiakasmaksut 1.8.2026 alkaen</vt:lpstr>
      <vt:lpstr>Perusopetus sekä lukiokoulutus  KULJETUS Kuljettamisen lopettaminen tai rajaaminen lukio-opiskelijoilta.   AJOKORTTI Ajokorttietu pois käytöstä, se säästäisi 35 000 e.  INVESTOINNIT  Koulun investointisuunnitelman toteuttaminen pidemmällä aikavälillä ja päätökset olemassa olevan talous- ja kilpailutilanteen mukaan.  VUOROVUOSITOTEUTUS Vuonna 2027-2028 tulee opiskelijoiden määrä lukiossa ennusteiden mukaan laskemaan selkeästi. Säästöjä ei saada vielä ensi vuonna kursseista, koska suuri osa on pakollisia kursseja, mutta 2028-2029 voisi siirtää useampia opintojaksoja vuorovuositoteutukseen. Osa kursseista laitettaisiin kolmen vuoden kiertoon, jolloin kurssin voisi halutessaan valita kerran lukion aikana.   Jos 10 kurssia jäisi pitämättä ja niitä laitettaisiin tuohon 2-3 vuoden kiertoon, se säästäisi 25 000 e. Erittäin tärkeää tässä säästämisstrategiassa olisi pidemmän aikavälin suunnittelu. Päätös asiasta nyt ja muutos ns. ajaa sisään ja toteutettaisiin huolellisella suunnittelulla ja ohjauksella. Tässä pitää myös ottaa huomioon, että jotkut kurssit on toteutettava järjestyksessä. </vt:lpstr>
      <vt:lpstr>Perusopetus sekä lukiokoulutus  KERTAUS- JA YO-VALMENNUSOPINTOJAKSOT Yksi säästötoimenpide, josta keskustelimme pitkään, voisi olla kertaus- ja yo-valmennusopintojaksot, joita leikattaisiin 50% tuntimäärästä. Kurssit ovat 0,5op kursseja, jolloin niistä tulisi leikkausten jälkeen 0,25op kursseja. Tällainen toimenpide säästäisi noin 15 000e.   VALINNAISET EI-KIRJOITETTAVAT AINEET  Lisäksi säästötoimenpiteitä voisi tehdä valinnaisten ei kirjoitettavien aineiden soveltaviin opintojaksoihin. Tätä säästötoimenpidettä on jo käytössä osittain. Säästö tästä olisi n. 2 000 e – 6 000 e.   STARTTIKURSSIT  EN0 ja RU0 starttikurssit järjestetään kielten aloituskursseina, jotka voisi muuttaa 1op kursseiksi. Säästöt olisivat arviolta n. 2 000 e – 3 000 e.  - sijaistamista laajennetaan 2027 vuoden aikana </vt:lpstr>
      <vt:lpstr>          Kansalaisopisto:  - Merikarvialla järjestettävät kansalaisopiston järjestämät yksityiset Kankaanpään musiikkiopiston      järjestämät soitto-opetustunnit harkittavaksi, vastuuhenkilönä sivistysjohtaja   Vuoden 2027 talousarvioon tehty seuraavat muutokset verrattuna vuoden 2026 talousarvioon: - yksityisopetustunteja ei ole kurssitarjonnassa enää mukana - Kurssimaksuja tarkistetaan noin 10 % ylöspäin, - harkinnanvaraisista palkkionmaksuista (mm. kevätjuhlan järjestämiseen liittyvät palkkiot) luovutaan, - aktiivikortin hintaa nostetaan 10 %, - painetusta kurssiesitteestä luovutaan.  Kustannusvaikutuksen lasketaan olevan yhteensä noin 14 000 e.     </vt:lpstr>
      <vt:lpstr>            Kirjasto:  - kirjaston henkilöstön lomien sijaistaminen Merikarvian kunnan henkilöstön toimesta.   - Merikarvian kunnan henkilöstö, joka sijaistaa kirjastolla, osoitetaan tehtävään pidemmälle       ajanjaksolle  - jatkovalmisteluvastuu kirjaston sijaistamisessa sivistysjohtajalla, mukana valmistelussa      pääluottamusedustaja  - sijaistamiskäytäntö otettu käyttöön kesän 2025 sijaistamisissa ja jatketaan koko vuoden lomien osalta     2027 alkaen   Kirjaston suunnitellut säästökohteet 2027  Vuoden 2027 talousarvioon tehty seuraava muutokset verrattuna vuoden 2026 talousarvioon:  Aineistomäärärahaa leikataan 2 000 e, Ei liikuntakirjastoon (perustettu 2026) liittyviä hankintoja.  Kustannusvaikutuksen lasketaan olevan noin 6 000 e.    </vt:lpstr>
      <vt:lpstr>Tekninen toimi, investoinnit, vesi- ja viemärilaitos sekä rakennusvalvonta  - investointien maltti talousarvio ja taloussuunnitelmavuosien (2027, 2028, 2029 ja 2030) mukaan   investointitasoehdotus 800 000 – 1 000 000 euroa / vuosi  - investointien maltti auttaa kassan hallinnassa  - huomioitava investoinneissa vesi- ja viemärilaitoksen tarpeita     - vesi- ja viemärilaitoksen osaamista laitosmiehille laajemmin  - investointien sijaan toiminnoittain jako rakennustarkastajan ja palvelupäällikön välillä   näin päätöksenteko ja talous ovat samalla viranhaltijalla, molemmilla siis sekä käyttötaloutta        että investointeja  selventää vastuut ja velvoitteet!   - rakennusvalvonnan sijaistaminen Porin kaupungin rakennusvalvonnasta  - rakennustarkastaja kunnanjohtajan alaisuuteen ja johtoryhmän jäseneksi  - rakennustarkastaja vesi- ja jätevesihuollon henkilöstön esihenkilöksi sekä toimistosihteerin esihenkilöksi  - rakennustarkastajan nimike mietittävä uudelleen sekä palkkaus muutosten jälkeen   - sijaistamista laajennetaan 2027 vuoden aikana</vt:lpstr>
      <vt:lpstr>Tekninen toimi, käyttötalous, laitosmiespalvelut, ateria- ja puhtauspalvelut  - kiinteistöhuollon mitoituksen teettäminen ulkopuolisella   tämän jälkeen tarkempia linjauksia mitoitusraportin mukaan  - huoltokirjat kiinteistöissä käyttöön  - työhön osallistuvan laitosmiehen roolin vahvistaminen töiden koordinoinnissa  - laitosmiehet saman esihenkilön alaisuudessa  sama malli sekä laitosmiehillä että ruokahuollossa  - laitosmiehille koulutus tietotekniikkaan ja sovelluksiin   tekemisen kohdentaminen, jotta saadaan selkeästi laskutettua tehty työ sekä kunnan            hallintokuntien sisällä että konserniyhtiöiden suuntaan, huomioiden myös jäähallin ja         Vanhustenkotiyhdistyksen  - hinnoitellaan työ kuukausiperusteiseksi eikä nykymallin mukaiseksi eli jokaisella oman palkan mukainen      hinta erityisesti laskutettavat työt – ei sisäiset siis kunnan hallintokuntien väliset  vähentää myös      hallinnon työtä  - lomat porrastetusti, jotta selvitään mahdollisimman hyvin ilman sijaisia kaikilla osa-alueilla  - yksi laitosmiesrinki, jossa mukana muut paitsi Vellu   - sijaistamista laajennetaan 2027 vuoden aikana</vt:lpstr>
      <vt:lpstr>Vapaa-aikatoimi ja hyvinvointiyksikkö Talouden tasapainotusesitykset</vt:lpstr>
      <vt:lpstr> Uimahallin aukioloajat – voimassa oleva vs. suunnitelma.   Kellonajat suuntaa-antavia ja varsinaisia aukioloaikoja ei tule päättää muutosneuvottelujen yhteydessä.  </vt:lpstr>
      <vt:lpstr>Hallinto ja johtaminen  - kunnanjohtaja- vai pormestarimalli  kunnanhallituksen päätös asiasta  - sijaistamiskäytännöt kolmen työntekijän sijaistamispooleissa kunnanvirastolla, vastuuhenkilöinä      esihenkilöt  - hallinnon sovellusten käyttäminen entistä laajemmin  - paperitonta hallintoa edistetään entisestään laajentaen  - johtoryhmän koko pienenee ja vastuiden tarkasteltua tehdään  - esihenkilötapaamisen osallistujat, ajankohdat ja teemat päätetään erikseen kunnanjohtajan toimesta  - toimenkuvien läpikäynti ja hyväksyminen henkilöstön ja esihenkilöiden osalta  </vt:lpstr>
      <vt:lpstr>PowerPoint-esitys</vt:lpstr>
      <vt:lpstr>Henkilöstövähennykset:  14 henkilötyövuotta! (2026-2029)   Henkilöstökulut lomarahoineen ja sivukuluineen 710 697,51 euroa!   - eläköitymiset  seitsemän henkilötyövuotta       (256 637,84 ilman lomarahoja ja sivukuluja)  320 797,30 euroa sisältäen lomarahat ja sivukulut!  - määräaikaiset  neljä ja puoli henkilötyövuotta     (211 035,32 ilman lomarahoja ja sivukuluja)  263 794,16 euroa sisältäen lomarahat ja sivukulut!    - sijaiskustannukset  puolitoista henkilötyövuotta 45 000 euroa  varhaiskasvatus, Rysä ja kirjasto – sisäiset järjestelyt - laajemminkin sisäiset järjestelyt     - irtisanomiset  yksi henkilötyövuosi 81 106,05 euroa  yksi irtisanominen tehty!, (64 884,84)  81 106,05 euroa   - osa-aikaistamiset   ei toimenpiteenä   - lomautukset    ei toimenpiteenä       </vt:lpstr>
      <vt:lpstr>   Yhteenveto YHTEENSÄ 2026    2027    2028               2029     2030 Tulojen lisäykset: 350 840  2 810  248 030                   100 000  - kiinteistöt, uudet vuokratut  2 810  163 030                   50 000   - kiinteistöt, vuokraamatta      35 000    20 000  - kiinteistöt, myynnit      50 000    30 000    Aineet ja tarvikkeet:       - uusi energiaratkaisu väliaikaisen      - vakuutukset       Ostopalvelut:       - koulukuljetukset       - ajokorttien hankinta      - tietotekniset sovellukset         Henkilöstömenot: 710 697,54 24 023,62  354 439,62 144 422,14           86 656,73     101 155,43  - eläköitymiset,       320 797,33   3 933,63    56 368,76   72 682,78           86 656,73     101 155,43  - määräaikaiset 263 794,16 20 089,99 191 964,81   51 739,36     - sijaiskustannukset   45 000,00     25 000,00                 20 000,00    - irtisanomiset   81 106,05     81 106,05      Yhteensä         1 061 537,54 26 833,62               602 469,62            244 422,14        86 656,73  101 155,43</vt:lpstr>
      <vt:lpstr>Työnantajan muutosneuvottelujen perusteella laatiman talouden tasapainotusohjelman hyväksyminen  Kunnanhallitus toteaa muutosneuvottelut käydyksi yhteistoimintavelvoitteen mukaisesti ja on päättänyt neuvotteluosapuolien yksimielisen ehdotuksen mukaisesti muutosneuvottelut 7.10.2026.  Kunnanhallitus hyväksyy neuvottelutulokseen kirjatut työnantajan esittämät sopeuttamistoimet ja määrää asianosaiset viranhaltijat hallintosäännön mukaisesti toimeenpanemaan osa-aikaistamiset ja muutokset palvelussuhteiden sisällöissä.   </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Merikarvia</dc:title>
  <dc:creator>Kimmo Puolitaival</dc:creator>
  <cp:lastModifiedBy>Juha Vasama</cp:lastModifiedBy>
  <cp:revision>34</cp:revision>
  <dcterms:created xsi:type="dcterms:W3CDTF">2024-02-24T03:33:01Z</dcterms:created>
  <dcterms:modified xsi:type="dcterms:W3CDTF">2026-09-27T17:19:45Z</dcterms:modified>
</cp:coreProperties>
</file>