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8"/>
  </p:notesMasterIdLst>
  <p:sldIdLst>
    <p:sldId id="257" r:id="rId4"/>
    <p:sldId id="357" r:id="rId5"/>
    <p:sldId id="363" r:id="rId6"/>
    <p:sldId id="355" r:id="rId7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én Jorma (OKM)" initials="WJ(" lastIdx="24" clrIdx="0">
    <p:extLst>
      <p:ext uri="{19B8F6BF-5375-455C-9EA6-DF929625EA0E}">
        <p15:presenceInfo xmlns:p15="http://schemas.microsoft.com/office/powerpoint/2012/main" userId="S-1-5-21-3521595049-301303566-333748410-39048" providerId="AD"/>
      </p:ext>
    </p:extLst>
  </p:cmAuthor>
  <p:cmAuthor id="2" name="Kastinen Jutta (OKM)" initials="KJ(" lastIdx="4" clrIdx="1">
    <p:extLst>
      <p:ext uri="{19B8F6BF-5375-455C-9EA6-DF929625EA0E}">
        <p15:presenceInfo xmlns:p15="http://schemas.microsoft.com/office/powerpoint/2012/main" userId="S-1-5-21-3521595049-301303566-333748410-171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1C403-E80F-46F6-AC0F-580465628E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FC83DF2-5370-4654-9C6A-64B5BCBDB8B7}">
      <dgm:prSet phldrT="[Teksti]" custT="1"/>
      <dgm:spPr/>
      <dgm:t>
        <a:bodyPr/>
        <a:lstStyle/>
        <a:p>
          <a:r>
            <a:rPr kumimoji="0" lang="fi-FI" sz="12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AIM for Data </a:t>
          </a:r>
          <a:r>
            <a:rPr kumimoji="0" lang="fi-FI" sz="12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networks</a:t>
          </a:r>
          <a:r>
            <a:rPr kumimoji="0" lang="fi-FI" sz="1200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&amp;</a:t>
          </a:r>
          <a:r>
            <a:rPr kumimoji="0" lang="fi-FI" sz="12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APIs</a:t>
          </a:r>
          <a:endParaRPr kumimoji="0" lang="fi-FI" sz="1200" b="1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w Cen MT" panose="020B0602020104020603"/>
            <a:ea typeface="+mn-ea"/>
            <a:cs typeface="+mn-cs"/>
          </a:endParaRPr>
        </a:p>
        <a:p>
          <a:r>
            <a:rPr kumimoji="0" lang="fi-FI" sz="1200" b="1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Platforms</a:t>
          </a:r>
          <a:endParaRPr lang="fi-FI" sz="1200" b="1" dirty="0">
            <a:solidFill>
              <a:schemeClr val="bg1"/>
            </a:solidFill>
          </a:endParaRPr>
        </a:p>
      </dgm:t>
    </dgm:pt>
    <dgm:pt modelId="{5743F4E3-11B2-433C-AB3D-380369763CC7}" type="parTrans" cxnId="{9D33D9DA-1FF6-44C0-8AD3-EFA335F90649}">
      <dgm:prSet/>
      <dgm:spPr/>
      <dgm:t>
        <a:bodyPr/>
        <a:lstStyle/>
        <a:p>
          <a:endParaRPr lang="fi-FI"/>
        </a:p>
      </dgm:t>
    </dgm:pt>
    <dgm:pt modelId="{751CCFA5-F4C2-470C-B34D-B1823BB06CA2}" type="sibTrans" cxnId="{9D33D9DA-1FF6-44C0-8AD3-EFA335F90649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endParaRPr lang="fi-FI"/>
        </a:p>
      </dgm:t>
    </dgm:pt>
    <dgm:pt modelId="{ED6E8613-4F16-4806-B095-EB27E0FD147D}">
      <dgm:prSet phldrT="[Teksti]" custT="1"/>
      <dgm:spPr/>
      <dgm:t>
        <a:bodyPr/>
        <a:lstStyle/>
        <a:p>
          <a:r>
            <a:rPr lang="en-US" sz="1200" dirty="0">
              <a:solidFill>
                <a:schemeClr val="tx1"/>
              </a:solidFill>
            </a:rPr>
            <a:t>Declaration and</a:t>
          </a:r>
        </a:p>
        <a:p>
          <a:r>
            <a:rPr lang="en-US" sz="1200" dirty="0">
              <a:solidFill>
                <a:schemeClr val="tx1"/>
              </a:solidFill>
            </a:rPr>
            <a:t>verification of copyright </a:t>
          </a:r>
          <a:r>
            <a:rPr lang="en-US" sz="1200" dirty="0">
              <a:solidFill>
                <a:schemeClr val="bg2"/>
              </a:solidFill>
            </a:rPr>
            <a:t>data</a:t>
          </a:r>
          <a:endParaRPr lang="fi-FI" sz="1200" dirty="0">
            <a:solidFill>
              <a:schemeClr val="bg2"/>
            </a:solidFill>
          </a:endParaRPr>
        </a:p>
      </dgm:t>
    </dgm:pt>
    <dgm:pt modelId="{5CC6D2F6-FA25-41B4-8A70-6E60ECD6560D}" type="parTrans" cxnId="{2D3A6EA1-97E6-4A59-9AAA-F0A7C99614E7}">
      <dgm:prSet/>
      <dgm:spPr/>
      <dgm:t>
        <a:bodyPr/>
        <a:lstStyle/>
        <a:p>
          <a:endParaRPr lang="fi-FI"/>
        </a:p>
      </dgm:t>
    </dgm:pt>
    <dgm:pt modelId="{049F9E65-EB42-4AF8-9C24-70C872E7098A}" type="sibTrans" cxnId="{2D3A6EA1-97E6-4A59-9AAA-F0A7C99614E7}">
      <dgm:prSet/>
      <dgm:spPr/>
      <dgm:t>
        <a:bodyPr/>
        <a:lstStyle/>
        <a:p>
          <a:endParaRPr lang="fi-FI"/>
        </a:p>
      </dgm:t>
    </dgm:pt>
    <dgm:pt modelId="{8D52DB35-0FCB-485B-B6AC-71A7EE6B77D0}">
      <dgm:prSet phldrT="[Teksti]" custT="1"/>
      <dgm:spPr/>
      <dgm:t>
        <a:bodyPr/>
        <a:lstStyle/>
        <a:p>
          <a:r>
            <a:rPr lang="fi-FI" sz="1000" b="1" dirty="0">
              <a:solidFill>
                <a:schemeClr val="bg1"/>
              </a:solidFill>
            </a:rPr>
            <a:t>HOW? MUTUALLY BENEFICIAL</a:t>
          </a:r>
        </a:p>
        <a:p>
          <a:r>
            <a:rPr lang="fi-FI" sz="1100" b="1" dirty="0">
              <a:solidFill>
                <a:schemeClr val="bg1"/>
              </a:solidFill>
            </a:rPr>
            <a:t>USE CASES</a:t>
          </a:r>
        </a:p>
      </dgm:t>
    </dgm:pt>
    <dgm:pt modelId="{A6EEA318-6450-4995-9132-F13FD50E0387}" type="parTrans" cxnId="{79BC226D-D91D-4705-B7F8-DD49BCD46281}">
      <dgm:prSet/>
      <dgm:spPr/>
      <dgm:t>
        <a:bodyPr/>
        <a:lstStyle/>
        <a:p>
          <a:endParaRPr lang="fi-FI"/>
        </a:p>
      </dgm:t>
    </dgm:pt>
    <dgm:pt modelId="{7F673610-B483-4158-84FE-889F9623F5BB}" type="sibTrans" cxnId="{79BC226D-D91D-4705-B7F8-DD49BCD4628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8CD17104-2C11-4D27-AA84-F52BCD9CDD51}">
      <dgm:prSet phldrT="[Teksti]"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copyright </a:t>
          </a:r>
          <a:r>
            <a:rPr lang="en-US" sz="1400" dirty="0" err="1">
              <a:solidFill>
                <a:schemeClr val="tx1"/>
              </a:solidFill>
            </a:rPr>
            <a:t>disputes</a:t>
          </a:r>
          <a:r>
            <a:rPr lang="en-US" sz="1000" dirty="0" err="1">
              <a:solidFill>
                <a:schemeClr val="bg2"/>
              </a:solidFill>
            </a:rPr>
            <a:t>s</a:t>
          </a:r>
          <a:endParaRPr lang="fi-FI" sz="1000" dirty="0">
            <a:solidFill>
              <a:schemeClr val="bg2"/>
            </a:solidFill>
          </a:endParaRPr>
        </a:p>
      </dgm:t>
    </dgm:pt>
    <dgm:pt modelId="{F6CC91F0-02FF-4DAC-837E-780998FAEB85}" type="parTrans" cxnId="{0D2FBB67-EF42-4C6D-AD18-C67379F2A7B8}">
      <dgm:prSet/>
      <dgm:spPr/>
      <dgm:t>
        <a:bodyPr/>
        <a:lstStyle/>
        <a:p>
          <a:endParaRPr lang="fi-FI"/>
        </a:p>
      </dgm:t>
    </dgm:pt>
    <dgm:pt modelId="{82204BD7-A5DE-4F22-8B99-50BBBBF89361}" type="sibTrans" cxnId="{0D2FBB67-EF42-4C6D-AD18-C67379F2A7B8}">
      <dgm:prSet/>
      <dgm:spPr/>
      <dgm:t>
        <a:bodyPr/>
        <a:lstStyle/>
        <a:p>
          <a:endParaRPr lang="fi-FI"/>
        </a:p>
      </dgm:t>
    </dgm:pt>
    <dgm:pt modelId="{39DF3542-E7FA-4C5D-B983-DEE421FAC78C}">
      <dgm:prSet custT="1"/>
      <dgm:spPr/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3. Develop</a:t>
          </a:r>
        </a:p>
        <a:p>
          <a:r>
            <a:rPr lang="en-US" sz="1100" b="1" dirty="0">
              <a:solidFill>
                <a:schemeClr val="bg1"/>
              </a:solidFill>
            </a:rPr>
            <a:t>EU-level standards for quality metadata </a:t>
          </a:r>
          <a:endParaRPr lang="fi-FI" sz="1100" b="1" dirty="0">
            <a:solidFill>
              <a:schemeClr val="bg1"/>
            </a:solidFill>
          </a:endParaRPr>
        </a:p>
      </dgm:t>
    </dgm:pt>
    <dgm:pt modelId="{9DF103A4-0139-4CA5-B609-DD463CC598B7}" type="parTrans" cxnId="{E5967517-EA39-4283-BCF7-13D87946E77E}">
      <dgm:prSet/>
      <dgm:spPr/>
      <dgm:t>
        <a:bodyPr/>
        <a:lstStyle/>
        <a:p>
          <a:endParaRPr lang="fi-FI"/>
        </a:p>
      </dgm:t>
    </dgm:pt>
    <dgm:pt modelId="{8C0EC940-192E-47DE-BEE5-90A6ED2453A1}" type="sibTrans" cxnId="{E5967517-EA39-4283-BCF7-13D87946E77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i-FI"/>
        </a:p>
      </dgm:t>
    </dgm:pt>
    <dgm:pt modelId="{021C3D56-4156-40A6-8427-D76D4CE297AA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000" b="1" dirty="0">
              <a:solidFill>
                <a:schemeClr val="bg1"/>
              </a:solidFill>
            </a:rPr>
            <a:t>FOR</a:t>
          </a:r>
        </a:p>
        <a:p>
          <a:r>
            <a:rPr lang="en-US" sz="1000" b="1" dirty="0">
              <a:solidFill>
                <a:schemeClr val="bg1"/>
              </a:solidFill>
            </a:rPr>
            <a:t>European SMEs, CMOs, creative individuals and society </a:t>
          </a:r>
          <a:endParaRPr lang="fi-FI" sz="1000" b="1" dirty="0">
            <a:solidFill>
              <a:schemeClr val="bg1"/>
            </a:solidFill>
          </a:endParaRPr>
        </a:p>
      </dgm:t>
    </dgm:pt>
    <dgm:pt modelId="{3B3C23EA-A31F-4B17-9A85-1BD1D218CEDB}" type="sibTrans" cxnId="{2B326EA8-4C98-482A-A957-8923D560939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i-FI"/>
        </a:p>
      </dgm:t>
    </dgm:pt>
    <dgm:pt modelId="{367C3485-0DAE-4D27-AFC9-F7016EA01042}" type="parTrans" cxnId="{2B326EA8-4C98-482A-A957-8923D5609399}">
      <dgm:prSet/>
      <dgm:spPr/>
      <dgm:t>
        <a:bodyPr/>
        <a:lstStyle/>
        <a:p>
          <a:endParaRPr lang="fi-FI"/>
        </a:p>
      </dgm:t>
    </dgm:pt>
    <dgm:pt modelId="{EEC9F509-77F5-47B0-AE43-9FECBDCBBAE3}">
      <dgm:prSet phldrT="[Teksti]" custT="1"/>
      <dgm:spPr/>
      <dgm:t>
        <a:bodyPr/>
        <a:lstStyle/>
        <a:p>
          <a:r>
            <a:rPr lang="fi-FI" sz="2000" dirty="0">
              <a:solidFill>
                <a:schemeClr val="tx1"/>
              </a:solidFill>
            </a:rPr>
            <a:t>DATA</a:t>
          </a:r>
        </a:p>
        <a:p>
          <a:r>
            <a:rPr lang="fi-FI" sz="2000" dirty="0">
              <a:solidFill>
                <a:schemeClr val="tx1"/>
              </a:solidFill>
            </a:rPr>
            <a:t>FLOW</a:t>
          </a:r>
          <a:endParaRPr lang="fi-FI" sz="1050" dirty="0">
            <a:solidFill>
              <a:schemeClr val="tx1"/>
            </a:solidFill>
          </a:endParaRPr>
        </a:p>
      </dgm:t>
    </dgm:pt>
    <dgm:pt modelId="{A10F0218-C4E8-4AA1-8262-D4918AE1F951}" type="sibTrans" cxnId="{2081FEBA-BB55-4CA5-995B-305A874E53A6}">
      <dgm:prSet/>
      <dgm:spPr/>
      <dgm:t>
        <a:bodyPr/>
        <a:lstStyle/>
        <a:p>
          <a:endParaRPr lang="fi-FI"/>
        </a:p>
      </dgm:t>
    </dgm:pt>
    <dgm:pt modelId="{76551263-023A-4544-93BD-0499E789ECB1}" type="parTrans" cxnId="{2081FEBA-BB55-4CA5-995B-305A874E53A6}">
      <dgm:prSet/>
      <dgm:spPr/>
      <dgm:t>
        <a:bodyPr/>
        <a:lstStyle/>
        <a:p>
          <a:endParaRPr lang="fi-FI"/>
        </a:p>
      </dgm:t>
    </dgm:pt>
    <dgm:pt modelId="{5A7E860A-2981-4E11-A87B-83018715CA50}" type="pres">
      <dgm:prSet presAssocID="{32C1C403-E80F-46F6-AC0F-580465628E8B}" presName="Name0" presStyleCnt="0">
        <dgm:presLayoutVars>
          <dgm:chMax/>
          <dgm:chPref/>
          <dgm:dir/>
          <dgm:animLvl val="lvl"/>
        </dgm:presLayoutVars>
      </dgm:prSet>
      <dgm:spPr/>
    </dgm:pt>
    <dgm:pt modelId="{90FC5D5B-CAB4-473A-9AA4-4BD660EE25F7}" type="pres">
      <dgm:prSet presAssocID="{021C3D56-4156-40A6-8427-D76D4CE297AA}" presName="composite" presStyleCnt="0"/>
      <dgm:spPr/>
    </dgm:pt>
    <dgm:pt modelId="{3A5035A6-B362-46EE-A93E-FD870087EE5A}" type="pres">
      <dgm:prSet presAssocID="{021C3D56-4156-40A6-8427-D76D4CE297AA}" presName="Parent1" presStyleLbl="node1" presStyleIdx="0" presStyleCnt="8" custLinFactNeighborX="3090" custLinFactNeighborY="110">
        <dgm:presLayoutVars>
          <dgm:chMax val="1"/>
          <dgm:chPref val="1"/>
          <dgm:bulletEnabled val="1"/>
        </dgm:presLayoutVars>
      </dgm:prSet>
      <dgm:spPr/>
    </dgm:pt>
    <dgm:pt modelId="{9A71C572-F87A-41DB-B04F-075E1ED84D40}" type="pres">
      <dgm:prSet presAssocID="{021C3D56-4156-40A6-8427-D76D4CE297AA}" presName="Childtext1" presStyleLbl="revTx" presStyleIdx="0" presStyleCnt="4" custScaleX="75222" custScaleY="62504">
        <dgm:presLayoutVars>
          <dgm:chMax val="0"/>
          <dgm:chPref val="0"/>
          <dgm:bulletEnabled val="1"/>
        </dgm:presLayoutVars>
      </dgm:prSet>
      <dgm:spPr/>
    </dgm:pt>
    <dgm:pt modelId="{1F5CA400-8FF9-4103-AEDD-AD2ED06ACE90}" type="pres">
      <dgm:prSet presAssocID="{021C3D56-4156-40A6-8427-D76D4CE297AA}" presName="BalanceSpacing" presStyleCnt="0"/>
      <dgm:spPr/>
    </dgm:pt>
    <dgm:pt modelId="{CE9A397D-F99A-4D75-B525-27CBD32ACD75}" type="pres">
      <dgm:prSet presAssocID="{021C3D56-4156-40A6-8427-D76D4CE297AA}" presName="BalanceSpacing1" presStyleCnt="0"/>
      <dgm:spPr/>
    </dgm:pt>
    <dgm:pt modelId="{C52B3553-C5D4-4207-AD00-D29388F9A4DB}" type="pres">
      <dgm:prSet presAssocID="{3B3C23EA-A31F-4B17-9A85-1BD1D218CEDB}" presName="Accent1Text" presStyleLbl="node1" presStyleIdx="1" presStyleCnt="8"/>
      <dgm:spPr/>
    </dgm:pt>
    <dgm:pt modelId="{604A54C9-47CA-4E5C-8E02-F05C328A02BA}" type="pres">
      <dgm:prSet presAssocID="{3B3C23EA-A31F-4B17-9A85-1BD1D218CEDB}" presName="spaceBetweenRectangles" presStyleCnt="0"/>
      <dgm:spPr/>
    </dgm:pt>
    <dgm:pt modelId="{64553350-80B5-4B19-A642-1C3CFA041A8E}" type="pres">
      <dgm:prSet presAssocID="{39DF3542-E7FA-4C5D-B983-DEE421FAC78C}" presName="composite" presStyleCnt="0"/>
      <dgm:spPr/>
    </dgm:pt>
    <dgm:pt modelId="{EFA00130-F01D-428A-8A3E-B8E6A0D5A4A9}" type="pres">
      <dgm:prSet presAssocID="{39DF3542-E7FA-4C5D-B983-DEE421FAC78C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4CCFA652-CA62-4559-AE03-25AC4ED5D4CB}" type="pres">
      <dgm:prSet presAssocID="{39DF3542-E7FA-4C5D-B983-DEE421FAC78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742F935-7EDC-4788-8BC2-23066BA74E6F}" type="pres">
      <dgm:prSet presAssocID="{39DF3542-E7FA-4C5D-B983-DEE421FAC78C}" presName="BalanceSpacing" presStyleCnt="0"/>
      <dgm:spPr/>
    </dgm:pt>
    <dgm:pt modelId="{61CE5441-D499-4412-A149-618BC4267787}" type="pres">
      <dgm:prSet presAssocID="{39DF3542-E7FA-4C5D-B983-DEE421FAC78C}" presName="BalanceSpacing1" presStyleCnt="0"/>
      <dgm:spPr/>
    </dgm:pt>
    <dgm:pt modelId="{7DB2E834-54E8-441C-AC26-B60B9F6D7C09}" type="pres">
      <dgm:prSet presAssocID="{8C0EC940-192E-47DE-BEE5-90A6ED2453A1}" presName="Accent1Text" presStyleLbl="node1" presStyleIdx="3" presStyleCnt="8"/>
      <dgm:spPr/>
    </dgm:pt>
    <dgm:pt modelId="{417BCE03-494D-4458-B2C9-5F4D7637DEC6}" type="pres">
      <dgm:prSet presAssocID="{8C0EC940-192E-47DE-BEE5-90A6ED2453A1}" presName="spaceBetweenRectangles" presStyleCnt="0"/>
      <dgm:spPr/>
    </dgm:pt>
    <dgm:pt modelId="{03EAE2E4-6966-4119-992D-4FCA61F80A6B}" type="pres">
      <dgm:prSet presAssocID="{EFC83DF2-5370-4654-9C6A-64B5BCBDB8B7}" presName="composite" presStyleCnt="0"/>
      <dgm:spPr/>
    </dgm:pt>
    <dgm:pt modelId="{A4555BD2-E707-49B2-9939-3E0ECB9AA997}" type="pres">
      <dgm:prSet presAssocID="{EFC83DF2-5370-4654-9C6A-64B5BCBDB8B7}" presName="Parent1" presStyleLbl="node1" presStyleIdx="4" presStyleCnt="8" custScaleX="104988">
        <dgm:presLayoutVars>
          <dgm:chMax val="1"/>
          <dgm:chPref val="1"/>
          <dgm:bulletEnabled val="1"/>
        </dgm:presLayoutVars>
      </dgm:prSet>
      <dgm:spPr/>
    </dgm:pt>
    <dgm:pt modelId="{4A621543-B58B-48D0-A3F1-B389C0162EE6}" type="pres">
      <dgm:prSet presAssocID="{EFC83DF2-5370-4654-9C6A-64B5BCBDB8B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39FDA1A-DE7E-4B6C-8952-CE24CF6D4209}" type="pres">
      <dgm:prSet presAssocID="{EFC83DF2-5370-4654-9C6A-64B5BCBDB8B7}" presName="BalanceSpacing" presStyleCnt="0"/>
      <dgm:spPr/>
    </dgm:pt>
    <dgm:pt modelId="{A4F0E332-9680-4139-8BEE-47891A39420D}" type="pres">
      <dgm:prSet presAssocID="{EFC83DF2-5370-4654-9C6A-64B5BCBDB8B7}" presName="BalanceSpacing1" presStyleCnt="0"/>
      <dgm:spPr/>
    </dgm:pt>
    <dgm:pt modelId="{56E5448B-74E2-4550-B694-F874BFEF5117}" type="pres">
      <dgm:prSet presAssocID="{751CCFA5-F4C2-470C-B34D-B1823BB06CA2}" presName="Accent1Text" presStyleLbl="node1" presStyleIdx="5" presStyleCnt="8"/>
      <dgm:spPr/>
    </dgm:pt>
    <dgm:pt modelId="{195033AB-FAD9-455E-BD4B-8FD2C2F15C9A}" type="pres">
      <dgm:prSet presAssocID="{751CCFA5-F4C2-470C-B34D-B1823BB06CA2}" presName="spaceBetweenRectangles" presStyleCnt="0"/>
      <dgm:spPr/>
    </dgm:pt>
    <dgm:pt modelId="{C3FF32D1-E811-4DC6-A03A-077A0D7E8345}" type="pres">
      <dgm:prSet presAssocID="{8D52DB35-0FCB-485B-B6AC-71A7EE6B77D0}" presName="composite" presStyleCnt="0"/>
      <dgm:spPr/>
    </dgm:pt>
    <dgm:pt modelId="{86B6D4A2-B206-4026-A3F0-651FAA6417C7}" type="pres">
      <dgm:prSet presAssocID="{8D52DB35-0FCB-485B-B6AC-71A7EE6B77D0}" presName="Parent1" presStyleLbl="node1" presStyleIdx="6" presStyleCnt="8" custScaleX="105921" custScaleY="103746" custLinFactX="14190" custLinFactNeighborX="100000" custLinFactNeighborY="-2956">
        <dgm:presLayoutVars>
          <dgm:chMax val="1"/>
          <dgm:chPref val="1"/>
          <dgm:bulletEnabled val="1"/>
        </dgm:presLayoutVars>
      </dgm:prSet>
      <dgm:spPr/>
    </dgm:pt>
    <dgm:pt modelId="{7B34217E-BEA4-44C7-8819-137A19865E2B}" type="pres">
      <dgm:prSet presAssocID="{8D52DB35-0FCB-485B-B6AC-71A7EE6B77D0}" presName="Childtext1" presStyleLbl="revTx" presStyleIdx="3" presStyleCnt="4" custLinFactNeighborX="71015" custLinFactNeighborY="-47376">
        <dgm:presLayoutVars>
          <dgm:chMax val="0"/>
          <dgm:chPref val="0"/>
          <dgm:bulletEnabled val="1"/>
        </dgm:presLayoutVars>
      </dgm:prSet>
      <dgm:spPr/>
    </dgm:pt>
    <dgm:pt modelId="{148653BB-CDAA-4877-9A87-1FFEA2C540B5}" type="pres">
      <dgm:prSet presAssocID="{8D52DB35-0FCB-485B-B6AC-71A7EE6B77D0}" presName="BalanceSpacing" presStyleCnt="0"/>
      <dgm:spPr/>
    </dgm:pt>
    <dgm:pt modelId="{BA568070-AA9E-4E2C-B42D-A70571A2D2DE}" type="pres">
      <dgm:prSet presAssocID="{8D52DB35-0FCB-485B-B6AC-71A7EE6B77D0}" presName="BalanceSpacing1" presStyleCnt="0"/>
      <dgm:spPr/>
    </dgm:pt>
    <dgm:pt modelId="{19667BF9-56EF-46BE-A197-A92B95069A72}" type="pres">
      <dgm:prSet presAssocID="{7F673610-B483-4158-84FE-889F9623F5BB}" presName="Accent1Text" presStyleLbl="node1" presStyleIdx="7" presStyleCnt="8" custLinFactX="-100000" custLinFactY="-73571" custLinFactNeighborX="-116424" custLinFactNeighborY="-100000"/>
      <dgm:spPr/>
    </dgm:pt>
  </dgm:ptLst>
  <dgm:cxnLst>
    <dgm:cxn modelId="{6DB98707-B938-413A-ACB4-CD484F25C1F2}" type="presOf" srcId="{8D52DB35-0FCB-485B-B6AC-71A7EE6B77D0}" destId="{86B6D4A2-B206-4026-A3F0-651FAA6417C7}" srcOrd="0" destOrd="0" presId="urn:microsoft.com/office/officeart/2008/layout/AlternatingHexagons"/>
    <dgm:cxn modelId="{7755B70B-FF25-485B-B70E-1C93F0519918}" type="presOf" srcId="{751CCFA5-F4C2-470C-B34D-B1823BB06CA2}" destId="{56E5448B-74E2-4550-B694-F874BFEF5117}" srcOrd="0" destOrd="0" presId="urn:microsoft.com/office/officeart/2008/layout/AlternatingHexagons"/>
    <dgm:cxn modelId="{072E050C-7AD2-436D-A24A-FEA373B4C377}" type="presOf" srcId="{32C1C403-E80F-46F6-AC0F-580465628E8B}" destId="{5A7E860A-2981-4E11-A87B-83018715CA50}" srcOrd="0" destOrd="0" presId="urn:microsoft.com/office/officeart/2008/layout/AlternatingHexagons"/>
    <dgm:cxn modelId="{E5967517-EA39-4283-BCF7-13D87946E77E}" srcId="{32C1C403-E80F-46F6-AC0F-580465628E8B}" destId="{39DF3542-E7FA-4C5D-B983-DEE421FAC78C}" srcOrd="1" destOrd="0" parTransId="{9DF103A4-0139-4CA5-B609-DD463CC598B7}" sibTransId="{8C0EC940-192E-47DE-BEE5-90A6ED2453A1}"/>
    <dgm:cxn modelId="{F9DA2B24-F4BE-4780-A3CF-083A4C915E2D}" type="presOf" srcId="{8CD17104-2C11-4D27-AA84-F52BCD9CDD51}" destId="{7B34217E-BEA4-44C7-8819-137A19865E2B}" srcOrd="0" destOrd="0" presId="urn:microsoft.com/office/officeart/2008/layout/AlternatingHexagons"/>
    <dgm:cxn modelId="{DC5AD533-7648-4FBB-AD2A-A6DBD0B0E413}" type="presOf" srcId="{39DF3542-E7FA-4C5D-B983-DEE421FAC78C}" destId="{EFA00130-F01D-428A-8A3E-B8E6A0D5A4A9}" srcOrd="0" destOrd="0" presId="urn:microsoft.com/office/officeart/2008/layout/AlternatingHexagons"/>
    <dgm:cxn modelId="{4A286642-CD5C-410E-BEF0-FA9F8B40D8F4}" type="presOf" srcId="{EFC83DF2-5370-4654-9C6A-64B5BCBDB8B7}" destId="{A4555BD2-E707-49B2-9939-3E0ECB9AA997}" srcOrd="0" destOrd="0" presId="urn:microsoft.com/office/officeart/2008/layout/AlternatingHexagons"/>
    <dgm:cxn modelId="{0D2FBB67-EF42-4C6D-AD18-C67379F2A7B8}" srcId="{8D52DB35-0FCB-485B-B6AC-71A7EE6B77D0}" destId="{8CD17104-2C11-4D27-AA84-F52BCD9CDD51}" srcOrd="0" destOrd="0" parTransId="{F6CC91F0-02FF-4DAC-837E-780998FAEB85}" sibTransId="{82204BD7-A5DE-4F22-8B99-50BBBBF89361}"/>
    <dgm:cxn modelId="{740A814C-BA15-4107-B359-66062B94556C}" type="presOf" srcId="{EEC9F509-77F5-47B0-AE43-9FECBDCBBAE3}" destId="{9A71C572-F87A-41DB-B04F-075E1ED84D40}" srcOrd="0" destOrd="0" presId="urn:microsoft.com/office/officeart/2008/layout/AlternatingHexagons"/>
    <dgm:cxn modelId="{79BC226D-D91D-4705-B7F8-DD49BCD46281}" srcId="{32C1C403-E80F-46F6-AC0F-580465628E8B}" destId="{8D52DB35-0FCB-485B-B6AC-71A7EE6B77D0}" srcOrd="3" destOrd="0" parTransId="{A6EEA318-6450-4995-9132-F13FD50E0387}" sibTransId="{7F673610-B483-4158-84FE-889F9623F5BB}"/>
    <dgm:cxn modelId="{2BC09B83-1B89-4E17-A610-0FCC195AB780}" type="presOf" srcId="{021C3D56-4156-40A6-8427-D76D4CE297AA}" destId="{3A5035A6-B362-46EE-A93E-FD870087EE5A}" srcOrd="0" destOrd="0" presId="urn:microsoft.com/office/officeart/2008/layout/AlternatingHexagons"/>
    <dgm:cxn modelId="{2D3A6EA1-97E6-4A59-9AAA-F0A7C99614E7}" srcId="{EFC83DF2-5370-4654-9C6A-64B5BCBDB8B7}" destId="{ED6E8613-4F16-4806-B095-EB27E0FD147D}" srcOrd="0" destOrd="0" parTransId="{5CC6D2F6-FA25-41B4-8A70-6E60ECD6560D}" sibTransId="{049F9E65-EB42-4AF8-9C24-70C872E7098A}"/>
    <dgm:cxn modelId="{81EAC2A7-AAF2-41A1-A066-44F7493E222A}" type="presOf" srcId="{7F673610-B483-4158-84FE-889F9623F5BB}" destId="{19667BF9-56EF-46BE-A197-A92B95069A72}" srcOrd="0" destOrd="0" presId="urn:microsoft.com/office/officeart/2008/layout/AlternatingHexagons"/>
    <dgm:cxn modelId="{2B326EA8-4C98-482A-A957-8923D5609399}" srcId="{32C1C403-E80F-46F6-AC0F-580465628E8B}" destId="{021C3D56-4156-40A6-8427-D76D4CE297AA}" srcOrd="0" destOrd="0" parTransId="{367C3485-0DAE-4D27-AFC9-F7016EA01042}" sibTransId="{3B3C23EA-A31F-4B17-9A85-1BD1D218CEDB}"/>
    <dgm:cxn modelId="{2081FEBA-BB55-4CA5-995B-305A874E53A6}" srcId="{021C3D56-4156-40A6-8427-D76D4CE297AA}" destId="{EEC9F509-77F5-47B0-AE43-9FECBDCBBAE3}" srcOrd="0" destOrd="0" parTransId="{76551263-023A-4544-93BD-0499E789ECB1}" sibTransId="{A10F0218-C4E8-4AA1-8262-D4918AE1F951}"/>
    <dgm:cxn modelId="{6A9AC1C3-13CB-4C49-9EB4-9049542F5B38}" type="presOf" srcId="{ED6E8613-4F16-4806-B095-EB27E0FD147D}" destId="{4A621543-B58B-48D0-A3F1-B389C0162EE6}" srcOrd="0" destOrd="0" presId="urn:microsoft.com/office/officeart/2008/layout/AlternatingHexagons"/>
    <dgm:cxn modelId="{C33B5CCC-98E1-4AC1-8A0A-CA024E9AD916}" type="presOf" srcId="{3B3C23EA-A31F-4B17-9A85-1BD1D218CEDB}" destId="{C52B3553-C5D4-4207-AD00-D29388F9A4DB}" srcOrd="0" destOrd="0" presId="urn:microsoft.com/office/officeart/2008/layout/AlternatingHexagons"/>
    <dgm:cxn modelId="{9D33D9DA-1FF6-44C0-8AD3-EFA335F90649}" srcId="{32C1C403-E80F-46F6-AC0F-580465628E8B}" destId="{EFC83DF2-5370-4654-9C6A-64B5BCBDB8B7}" srcOrd="2" destOrd="0" parTransId="{5743F4E3-11B2-433C-AB3D-380369763CC7}" sibTransId="{751CCFA5-F4C2-470C-B34D-B1823BB06CA2}"/>
    <dgm:cxn modelId="{5721D8DD-505B-43DE-8439-51E0636BD39F}" type="presOf" srcId="{8C0EC940-192E-47DE-BEE5-90A6ED2453A1}" destId="{7DB2E834-54E8-441C-AC26-B60B9F6D7C09}" srcOrd="0" destOrd="0" presId="urn:microsoft.com/office/officeart/2008/layout/AlternatingHexagons"/>
    <dgm:cxn modelId="{FA81E8F3-EEEC-4F24-8DCD-851086F0E4EE}" type="presParOf" srcId="{5A7E860A-2981-4E11-A87B-83018715CA50}" destId="{90FC5D5B-CAB4-473A-9AA4-4BD660EE25F7}" srcOrd="0" destOrd="0" presId="urn:microsoft.com/office/officeart/2008/layout/AlternatingHexagons"/>
    <dgm:cxn modelId="{F4F1A63F-B03E-40B1-AEA0-535A84F317FC}" type="presParOf" srcId="{90FC5D5B-CAB4-473A-9AA4-4BD660EE25F7}" destId="{3A5035A6-B362-46EE-A93E-FD870087EE5A}" srcOrd="0" destOrd="0" presId="urn:microsoft.com/office/officeart/2008/layout/AlternatingHexagons"/>
    <dgm:cxn modelId="{D8E09700-7E4C-4158-AE74-FFD1DADECFBF}" type="presParOf" srcId="{90FC5D5B-CAB4-473A-9AA4-4BD660EE25F7}" destId="{9A71C572-F87A-41DB-B04F-075E1ED84D40}" srcOrd="1" destOrd="0" presId="urn:microsoft.com/office/officeart/2008/layout/AlternatingHexagons"/>
    <dgm:cxn modelId="{50F9584A-09BF-46CE-B2D3-7BC29A4AED17}" type="presParOf" srcId="{90FC5D5B-CAB4-473A-9AA4-4BD660EE25F7}" destId="{1F5CA400-8FF9-4103-AEDD-AD2ED06ACE90}" srcOrd="2" destOrd="0" presId="urn:microsoft.com/office/officeart/2008/layout/AlternatingHexagons"/>
    <dgm:cxn modelId="{7815A7A8-4939-4E6C-8321-9759B0F74D70}" type="presParOf" srcId="{90FC5D5B-CAB4-473A-9AA4-4BD660EE25F7}" destId="{CE9A397D-F99A-4D75-B525-27CBD32ACD75}" srcOrd="3" destOrd="0" presId="urn:microsoft.com/office/officeart/2008/layout/AlternatingHexagons"/>
    <dgm:cxn modelId="{B3F16B18-AD1B-404F-B951-94B6F206F1C9}" type="presParOf" srcId="{90FC5D5B-CAB4-473A-9AA4-4BD660EE25F7}" destId="{C52B3553-C5D4-4207-AD00-D29388F9A4DB}" srcOrd="4" destOrd="0" presId="urn:microsoft.com/office/officeart/2008/layout/AlternatingHexagons"/>
    <dgm:cxn modelId="{14C0EA7E-F30B-48F8-868E-88D62F5F8AA0}" type="presParOf" srcId="{5A7E860A-2981-4E11-A87B-83018715CA50}" destId="{604A54C9-47CA-4E5C-8E02-F05C328A02BA}" srcOrd="1" destOrd="0" presId="urn:microsoft.com/office/officeart/2008/layout/AlternatingHexagons"/>
    <dgm:cxn modelId="{493A8C17-E226-43E3-AEB9-34BCC343B7D6}" type="presParOf" srcId="{5A7E860A-2981-4E11-A87B-83018715CA50}" destId="{64553350-80B5-4B19-A642-1C3CFA041A8E}" srcOrd="2" destOrd="0" presId="urn:microsoft.com/office/officeart/2008/layout/AlternatingHexagons"/>
    <dgm:cxn modelId="{123310C5-74E8-43FC-B9E6-A37DA52E43C1}" type="presParOf" srcId="{64553350-80B5-4B19-A642-1C3CFA041A8E}" destId="{EFA00130-F01D-428A-8A3E-B8E6A0D5A4A9}" srcOrd="0" destOrd="0" presId="urn:microsoft.com/office/officeart/2008/layout/AlternatingHexagons"/>
    <dgm:cxn modelId="{C4E72FDA-73E4-4030-8173-224E496CAA2F}" type="presParOf" srcId="{64553350-80B5-4B19-A642-1C3CFA041A8E}" destId="{4CCFA652-CA62-4559-AE03-25AC4ED5D4CB}" srcOrd="1" destOrd="0" presId="urn:microsoft.com/office/officeart/2008/layout/AlternatingHexagons"/>
    <dgm:cxn modelId="{EFF304F6-A0AC-4AFB-BD51-DF41814C55B0}" type="presParOf" srcId="{64553350-80B5-4B19-A642-1C3CFA041A8E}" destId="{C742F935-7EDC-4788-8BC2-23066BA74E6F}" srcOrd="2" destOrd="0" presId="urn:microsoft.com/office/officeart/2008/layout/AlternatingHexagons"/>
    <dgm:cxn modelId="{A2CF333C-6998-495F-BEF5-890606956D3E}" type="presParOf" srcId="{64553350-80B5-4B19-A642-1C3CFA041A8E}" destId="{61CE5441-D499-4412-A149-618BC4267787}" srcOrd="3" destOrd="0" presId="urn:microsoft.com/office/officeart/2008/layout/AlternatingHexagons"/>
    <dgm:cxn modelId="{41535426-B087-42B2-9974-8A9F73E261E3}" type="presParOf" srcId="{64553350-80B5-4B19-A642-1C3CFA041A8E}" destId="{7DB2E834-54E8-441C-AC26-B60B9F6D7C09}" srcOrd="4" destOrd="0" presId="urn:microsoft.com/office/officeart/2008/layout/AlternatingHexagons"/>
    <dgm:cxn modelId="{F8AFCE31-D306-4273-9854-2C350F61A1EE}" type="presParOf" srcId="{5A7E860A-2981-4E11-A87B-83018715CA50}" destId="{417BCE03-494D-4458-B2C9-5F4D7637DEC6}" srcOrd="3" destOrd="0" presId="urn:microsoft.com/office/officeart/2008/layout/AlternatingHexagons"/>
    <dgm:cxn modelId="{A5C976F8-A4F1-47FD-97FE-CAE39A35AD68}" type="presParOf" srcId="{5A7E860A-2981-4E11-A87B-83018715CA50}" destId="{03EAE2E4-6966-4119-992D-4FCA61F80A6B}" srcOrd="4" destOrd="0" presId="urn:microsoft.com/office/officeart/2008/layout/AlternatingHexagons"/>
    <dgm:cxn modelId="{9D8D71E2-8FBA-4BF4-A100-9A36DF172D53}" type="presParOf" srcId="{03EAE2E4-6966-4119-992D-4FCA61F80A6B}" destId="{A4555BD2-E707-49B2-9939-3E0ECB9AA997}" srcOrd="0" destOrd="0" presId="urn:microsoft.com/office/officeart/2008/layout/AlternatingHexagons"/>
    <dgm:cxn modelId="{AE8DBBA3-9A55-454F-87A3-AFFCB1ED831B}" type="presParOf" srcId="{03EAE2E4-6966-4119-992D-4FCA61F80A6B}" destId="{4A621543-B58B-48D0-A3F1-B389C0162EE6}" srcOrd="1" destOrd="0" presId="urn:microsoft.com/office/officeart/2008/layout/AlternatingHexagons"/>
    <dgm:cxn modelId="{9308FE9A-7D05-44BE-A570-3866D7715465}" type="presParOf" srcId="{03EAE2E4-6966-4119-992D-4FCA61F80A6B}" destId="{039FDA1A-DE7E-4B6C-8952-CE24CF6D4209}" srcOrd="2" destOrd="0" presId="urn:microsoft.com/office/officeart/2008/layout/AlternatingHexagons"/>
    <dgm:cxn modelId="{551A1D1F-245C-4473-92E3-8F0599D485AF}" type="presParOf" srcId="{03EAE2E4-6966-4119-992D-4FCA61F80A6B}" destId="{A4F0E332-9680-4139-8BEE-47891A39420D}" srcOrd="3" destOrd="0" presId="urn:microsoft.com/office/officeart/2008/layout/AlternatingHexagons"/>
    <dgm:cxn modelId="{D821AB02-2D30-44F4-81D2-D3962A7091FE}" type="presParOf" srcId="{03EAE2E4-6966-4119-992D-4FCA61F80A6B}" destId="{56E5448B-74E2-4550-B694-F874BFEF5117}" srcOrd="4" destOrd="0" presId="urn:microsoft.com/office/officeart/2008/layout/AlternatingHexagons"/>
    <dgm:cxn modelId="{493C01CE-6A60-4355-B4A6-64CE9BABD173}" type="presParOf" srcId="{5A7E860A-2981-4E11-A87B-83018715CA50}" destId="{195033AB-FAD9-455E-BD4B-8FD2C2F15C9A}" srcOrd="5" destOrd="0" presId="urn:microsoft.com/office/officeart/2008/layout/AlternatingHexagons"/>
    <dgm:cxn modelId="{24E07EA9-B29D-49AA-948E-F41E9F122C71}" type="presParOf" srcId="{5A7E860A-2981-4E11-A87B-83018715CA50}" destId="{C3FF32D1-E811-4DC6-A03A-077A0D7E8345}" srcOrd="6" destOrd="0" presId="urn:microsoft.com/office/officeart/2008/layout/AlternatingHexagons"/>
    <dgm:cxn modelId="{5AE854F3-36FD-4014-A940-CA3C4EC0C5FF}" type="presParOf" srcId="{C3FF32D1-E811-4DC6-A03A-077A0D7E8345}" destId="{86B6D4A2-B206-4026-A3F0-651FAA6417C7}" srcOrd="0" destOrd="0" presId="urn:microsoft.com/office/officeart/2008/layout/AlternatingHexagons"/>
    <dgm:cxn modelId="{CA7D39E1-0E1C-4591-B555-389977D938C3}" type="presParOf" srcId="{C3FF32D1-E811-4DC6-A03A-077A0D7E8345}" destId="{7B34217E-BEA4-44C7-8819-137A19865E2B}" srcOrd="1" destOrd="0" presId="urn:microsoft.com/office/officeart/2008/layout/AlternatingHexagons"/>
    <dgm:cxn modelId="{975A5E1B-2BD1-456E-95B8-B7D02A643008}" type="presParOf" srcId="{C3FF32D1-E811-4DC6-A03A-077A0D7E8345}" destId="{148653BB-CDAA-4877-9A87-1FFEA2C540B5}" srcOrd="2" destOrd="0" presId="urn:microsoft.com/office/officeart/2008/layout/AlternatingHexagons"/>
    <dgm:cxn modelId="{83676DF0-DC49-41D0-BF9E-6EDC5E34EBA2}" type="presParOf" srcId="{C3FF32D1-E811-4DC6-A03A-077A0D7E8345}" destId="{BA568070-AA9E-4E2C-B42D-A70571A2D2DE}" srcOrd="3" destOrd="0" presId="urn:microsoft.com/office/officeart/2008/layout/AlternatingHexagons"/>
    <dgm:cxn modelId="{AFECE33E-BFAD-434C-850B-945D59522619}" type="presParOf" srcId="{C3FF32D1-E811-4DC6-A03A-077A0D7E8345}" destId="{19667BF9-56EF-46BE-A197-A92B95069A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35A6-B362-46EE-A93E-FD870087EE5A}">
      <dsp:nvSpPr>
        <dsp:cNvPr id="0" name=""/>
        <dsp:cNvSpPr/>
      </dsp:nvSpPr>
      <dsp:spPr>
        <a:xfrm rot="5400000">
          <a:off x="3685636" y="102760"/>
          <a:ext cx="1510329" cy="13139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3">
                <a:tint val="94000"/>
                <a:satMod val="105000"/>
                <a:lumMod val="102000"/>
              </a:schemeClr>
            </a:gs>
            <a:gs pos="100000">
              <a:schemeClr val="accent3"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FOR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bg1"/>
              </a:solidFill>
            </a:rPr>
            <a:t>European SMEs, CMOs, creative individuals and society </a:t>
          </a:r>
          <a:endParaRPr lang="fi-FI" sz="1000" b="1" kern="1200" dirty="0">
            <a:solidFill>
              <a:schemeClr val="bg1"/>
            </a:solidFill>
          </a:endParaRPr>
        </a:p>
      </dsp:txBody>
      <dsp:txXfrm rot="-5400000">
        <a:off x="3988570" y="239949"/>
        <a:ext cx="904460" cy="1039609"/>
      </dsp:txXfrm>
    </dsp:sp>
    <dsp:sp modelId="{9A71C572-F87A-41DB-B04F-075E1ED84D40}">
      <dsp:nvSpPr>
        <dsp:cNvPr id="0" name=""/>
        <dsp:cNvSpPr/>
      </dsp:nvSpPr>
      <dsp:spPr>
        <a:xfrm>
          <a:off x="5305885" y="474888"/>
          <a:ext cx="1267887" cy="566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DATA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/>
              </a:solidFill>
            </a:rPr>
            <a:t>FLOW</a:t>
          </a:r>
          <a:endParaRPr lang="fi-FI" sz="1050" kern="1200" dirty="0">
            <a:solidFill>
              <a:schemeClr val="tx1"/>
            </a:solidFill>
          </a:endParaRPr>
        </a:p>
      </dsp:txBody>
      <dsp:txXfrm>
        <a:off x="5305885" y="474888"/>
        <a:ext cx="1267887" cy="566409"/>
      </dsp:txXfrm>
    </dsp:sp>
    <dsp:sp modelId="{C52B3553-C5D4-4207-AD00-D29388F9A4DB}">
      <dsp:nvSpPr>
        <dsp:cNvPr id="0" name=""/>
        <dsp:cNvSpPr/>
      </dsp:nvSpPr>
      <dsp:spPr>
        <a:xfrm rot="5400000">
          <a:off x="2225928" y="101099"/>
          <a:ext cx="1510329" cy="13139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2528862" y="238288"/>
        <a:ext cx="904460" cy="1039609"/>
      </dsp:txXfrm>
    </dsp:sp>
    <dsp:sp modelId="{EFA00130-F01D-428A-8A3E-B8E6A0D5A4A9}">
      <dsp:nvSpPr>
        <dsp:cNvPr id="0" name=""/>
        <dsp:cNvSpPr/>
      </dsp:nvSpPr>
      <dsp:spPr>
        <a:xfrm rot="5400000">
          <a:off x="2932762" y="1383067"/>
          <a:ext cx="1510329" cy="131398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3. Develop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EU-level standards for quality metadata </a:t>
          </a:r>
          <a:endParaRPr lang="fi-FI" sz="1100" b="1" kern="1200" dirty="0">
            <a:solidFill>
              <a:schemeClr val="bg1"/>
            </a:solidFill>
          </a:endParaRPr>
        </a:p>
      </dsp:txBody>
      <dsp:txXfrm rot="-5400000">
        <a:off x="3235696" y="1520256"/>
        <a:ext cx="904460" cy="1039609"/>
      </dsp:txXfrm>
    </dsp:sp>
    <dsp:sp modelId="{4CCFA652-CA62-4559-AE03-25AC4ED5D4CB}">
      <dsp:nvSpPr>
        <dsp:cNvPr id="0" name=""/>
        <dsp:cNvSpPr/>
      </dsp:nvSpPr>
      <dsp:spPr>
        <a:xfrm>
          <a:off x="1345406" y="1586962"/>
          <a:ext cx="1631156" cy="90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2E834-54E8-441C-AC26-B60B9F6D7C09}">
      <dsp:nvSpPr>
        <dsp:cNvPr id="0" name=""/>
        <dsp:cNvSpPr/>
      </dsp:nvSpPr>
      <dsp:spPr>
        <a:xfrm rot="5400000">
          <a:off x="4351868" y="1383067"/>
          <a:ext cx="1510329" cy="1313986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4654802" y="1520256"/>
        <a:ext cx="904460" cy="1039609"/>
      </dsp:txXfrm>
    </dsp:sp>
    <dsp:sp modelId="{A4555BD2-E707-49B2-9939-3E0ECB9AA997}">
      <dsp:nvSpPr>
        <dsp:cNvPr id="0" name=""/>
        <dsp:cNvSpPr/>
      </dsp:nvSpPr>
      <dsp:spPr>
        <a:xfrm rot="5400000">
          <a:off x="3645034" y="2632264"/>
          <a:ext cx="1510329" cy="13795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AIM for Data </a:t>
          </a:r>
          <a:r>
            <a:rPr kumimoji="0" lang="fi-FI" sz="12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networks</a:t>
          </a:r>
          <a:r>
            <a: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 &amp;</a:t>
          </a:r>
          <a:r>
            <a:rPr kumimoji="0" lang="fi-FI" sz="12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APIs</a:t>
          </a:r>
          <a:endParaRPr kumimoji="0" lang="fi-FI" sz="1200" b="1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Tw Cen MT" panose="020B0602020104020603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i-FI" sz="1200" b="1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rPr>
            <a:t>Platforms</a:t>
          </a:r>
          <a:endParaRPr lang="fi-FI" sz="1200" b="1" kern="1200" dirty="0">
            <a:solidFill>
              <a:schemeClr val="bg1"/>
            </a:solidFill>
          </a:endParaRPr>
        </a:p>
      </dsp:txBody>
      <dsp:txXfrm rot="-5400000">
        <a:off x="3930399" y="2807685"/>
        <a:ext cx="939598" cy="1028687"/>
      </dsp:txXfrm>
    </dsp:sp>
    <dsp:sp modelId="{4A621543-B58B-48D0-A3F1-B389C0162EE6}">
      <dsp:nvSpPr>
        <dsp:cNvPr id="0" name=""/>
        <dsp:cNvSpPr/>
      </dsp:nvSpPr>
      <dsp:spPr>
        <a:xfrm>
          <a:off x="5097065" y="2868930"/>
          <a:ext cx="1685528" cy="90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Declaration and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verification of copyright </a:t>
          </a:r>
          <a:r>
            <a:rPr lang="en-US" sz="1200" kern="1200" dirty="0">
              <a:solidFill>
                <a:schemeClr val="bg2"/>
              </a:solidFill>
            </a:rPr>
            <a:t>data</a:t>
          </a:r>
          <a:endParaRPr lang="fi-FI" sz="1200" kern="1200" dirty="0">
            <a:solidFill>
              <a:schemeClr val="bg2"/>
            </a:solidFill>
          </a:endParaRPr>
        </a:p>
      </dsp:txBody>
      <dsp:txXfrm>
        <a:off x="5097065" y="2868930"/>
        <a:ext cx="1685528" cy="906197"/>
      </dsp:txXfrm>
    </dsp:sp>
    <dsp:sp modelId="{56E5448B-74E2-4550-B694-F874BFEF5117}">
      <dsp:nvSpPr>
        <dsp:cNvPr id="0" name=""/>
        <dsp:cNvSpPr/>
      </dsp:nvSpPr>
      <dsp:spPr>
        <a:xfrm rot="5400000">
          <a:off x="2225928" y="2665035"/>
          <a:ext cx="1510329" cy="13139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tint val="94000"/>
                <a:satMod val="105000"/>
                <a:lumMod val="102000"/>
              </a:schemeClr>
            </a:gs>
            <a:gs pos="100000">
              <a:schemeClr val="accent6"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2528862" y="2802224"/>
        <a:ext cx="904460" cy="1039609"/>
      </dsp:txXfrm>
    </dsp:sp>
    <dsp:sp modelId="{86B6D4A2-B206-4026-A3F0-651FAA6417C7}">
      <dsp:nvSpPr>
        <dsp:cNvPr id="0" name=""/>
        <dsp:cNvSpPr/>
      </dsp:nvSpPr>
      <dsp:spPr>
        <a:xfrm rot="5400000">
          <a:off x="4404916" y="3891746"/>
          <a:ext cx="1566906" cy="13917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bg1"/>
              </a:solidFill>
            </a:rPr>
            <a:t>HOW? MUTUALLY BENEFICIAL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 dirty="0">
              <a:solidFill>
                <a:schemeClr val="bg1"/>
              </a:solidFill>
            </a:rPr>
            <a:t>USE CASES</a:t>
          </a:r>
        </a:p>
      </dsp:txBody>
      <dsp:txXfrm rot="-5400000">
        <a:off x="4711477" y="4050745"/>
        <a:ext cx="953784" cy="1073790"/>
      </dsp:txXfrm>
    </dsp:sp>
    <dsp:sp modelId="{7B34217E-BEA4-44C7-8819-137A19865E2B}">
      <dsp:nvSpPr>
        <dsp:cNvPr id="0" name=""/>
        <dsp:cNvSpPr/>
      </dsp:nvSpPr>
      <dsp:spPr>
        <a:xfrm>
          <a:off x="2503771" y="3749866"/>
          <a:ext cx="1631156" cy="90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copyright </a:t>
          </a:r>
          <a:r>
            <a:rPr lang="en-US" sz="1400" kern="1200" dirty="0" err="1">
              <a:solidFill>
                <a:schemeClr val="tx1"/>
              </a:solidFill>
            </a:rPr>
            <a:t>disputes</a:t>
          </a:r>
          <a:r>
            <a:rPr lang="en-US" sz="1000" kern="1200" dirty="0" err="1">
              <a:solidFill>
                <a:schemeClr val="bg2"/>
              </a:solidFill>
            </a:rPr>
            <a:t>s</a:t>
          </a:r>
          <a:endParaRPr lang="fi-FI" sz="1000" kern="1200" dirty="0">
            <a:solidFill>
              <a:schemeClr val="bg2"/>
            </a:solidFill>
          </a:endParaRPr>
        </a:p>
      </dsp:txBody>
      <dsp:txXfrm>
        <a:off x="2503771" y="3749866"/>
        <a:ext cx="1631156" cy="906197"/>
      </dsp:txXfrm>
    </dsp:sp>
    <dsp:sp modelId="{19667BF9-56EF-46BE-A197-A92B95069A72}">
      <dsp:nvSpPr>
        <dsp:cNvPr id="0" name=""/>
        <dsp:cNvSpPr/>
      </dsp:nvSpPr>
      <dsp:spPr>
        <a:xfrm rot="5400000">
          <a:off x="1508085" y="1353797"/>
          <a:ext cx="1510329" cy="1313986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tint val="58000"/>
                <a:satMod val="108000"/>
                <a:lumMod val="110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3600" kern="1200"/>
        </a:p>
      </dsp:txBody>
      <dsp:txXfrm rot="-5400000">
        <a:off x="1811019" y="1490986"/>
        <a:ext cx="904460" cy="103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81609-19CE-429C-BD01-538A251B9740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1B88-551E-49D3-8784-5F6C825A5D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59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49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34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uva 50">
            <a:extLst>
              <a:ext uri="{FF2B5EF4-FFF2-40B4-BE49-F238E27FC236}">
                <a16:creationId xmlns:a16="http://schemas.microsoft.com/office/drawing/2014/main" id="{674E1DF1-D745-334E-A202-ECAD9A3D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34" name="Kuva 33" descr="OKM tunnus">
            <a:extLst>
              <a:ext uri="{FF2B5EF4-FFF2-40B4-BE49-F238E27FC236}">
                <a16:creationId xmlns:a16="http://schemas.microsoft.com/office/drawing/2014/main" id="{65741BAE-8E1F-484C-8AC2-B698A4C96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4927600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D4202D0-A146-3E4A-B757-AE655FD3E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82C0B85-284A-2644-93F6-5855E310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000" y="6576000"/>
            <a:ext cx="2362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76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6EEA18D-8E5C-DF42-9F29-35C93C90F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OKM tunnus">
            <a:extLst>
              <a:ext uri="{FF2B5EF4-FFF2-40B4-BE49-F238E27FC236}">
                <a16:creationId xmlns:a16="http://schemas.microsoft.com/office/drawing/2014/main" id="{45232931-1C90-3C47-94AA-6914584BF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5427133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7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D3D6CFC-6956-3848-B237-B89464381A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133" y="0"/>
            <a:ext cx="4097867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911424" y="2468894"/>
            <a:ext cx="7776864" cy="2794037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911424" y="5419437"/>
            <a:ext cx="7776864" cy="8898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OKM tunnus">
            <a:extLst>
              <a:ext uri="{FF2B5EF4-FFF2-40B4-BE49-F238E27FC236}">
                <a16:creationId xmlns:a16="http://schemas.microsoft.com/office/drawing/2014/main" id="{7555AA51-3D4D-0C4F-962B-BB19A193F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1600" y="638400"/>
            <a:ext cx="5427133" cy="8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2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533C68-251E-E644-B3E6-CDE0C3002E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03EED3F-305C-434F-87FD-DB87F4645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0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55D46C-FFDD-D244-BC09-59C228F6F1B8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CB053BE-F551-0641-BB2A-654A312D8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52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tsikko ja 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E0330A5-0DA1-C444-9FE6-FC75D0C6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2667" y="0"/>
            <a:ext cx="3979333" cy="6858000"/>
          </a:xfrm>
          <a:prstGeom prst="rect">
            <a:avLst/>
          </a:prstGeom>
        </p:spPr>
      </p:pic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10319487" cy="4524001"/>
          </a:xfrm>
        </p:spPr>
        <p:txBody>
          <a:bodyPr numCol="2" spcCol="216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1CB7-8F1B-444E-B8D3-CD39903DB0C1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7DC8F35-B537-CB41-A279-87DE00C4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EC919DBA-775F-C143-BA1A-8BEA2775C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3678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198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 2 palsta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577047" y="313787"/>
            <a:ext cx="10965805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965805" cy="4524001"/>
          </a:xfrm>
        </p:spPr>
        <p:txBody>
          <a:bodyPr numCol="2" spcCol="28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946121-9641-4246-86F5-98C73DC6AF7E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807B0C4-9666-9848-AF9A-184E8E89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8A7AEA6C-467C-E44B-8F40-1B88B2864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59949" y="1983329"/>
            <a:ext cx="0" cy="4320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33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52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 kuva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C4985D96-D16C-0C49-AE04-3E3B678109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4682" y="1"/>
            <a:ext cx="4456369" cy="6859185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7200000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6960000" cy="4524001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11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kuva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A26EC93E-9CA7-3D43-919D-2096F1FC30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74727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5" y="313787"/>
            <a:ext cx="3600000" cy="1963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2564904"/>
            <a:ext cx="3360000" cy="384042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0A027F-9FF5-CB4C-940B-4F58B54F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7BCCC73-BADC-C646-99CD-5C980D53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CBD4-DFD8-5A41-8E32-433BE3A53EED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49C94B79-370D-774F-AC35-1F262D9B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089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F540042-77BC-B146-A22F-6FF3D87A8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F5E89F-08F7-A149-9295-A56E25A34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Väliotsikko ja kuva 1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41EA593-14C4-1D42-92B9-CB410918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4682" y="1"/>
            <a:ext cx="4456369" cy="6859185"/>
          </a:xfrm>
          <a:custGeom>
            <a:avLst/>
            <a:gdLst>
              <a:gd name="connsiteX0" fmla="*/ 770354 w 3342277"/>
              <a:gd name="connsiteY0" fmla="*/ 0 h 5144389"/>
              <a:gd name="connsiteX1" fmla="*/ 3342277 w 3342277"/>
              <a:gd name="connsiteY1" fmla="*/ 0 h 5144389"/>
              <a:gd name="connsiteX2" fmla="*/ 3342277 w 3342277"/>
              <a:gd name="connsiteY2" fmla="*/ 5144389 h 5144389"/>
              <a:gd name="connsiteX3" fmla="*/ 770608 w 3342277"/>
              <a:gd name="connsiteY3" fmla="*/ 5144389 h 5144389"/>
              <a:gd name="connsiteX4" fmla="*/ 228682 w 3342277"/>
              <a:gd name="connsiteY4" fmla="*/ 4017011 h 5144389"/>
              <a:gd name="connsiteX5" fmla="*/ 228682 w 3342277"/>
              <a:gd name="connsiteY5" fmla="*/ 4017010 h 5144389"/>
              <a:gd name="connsiteX6" fmla="*/ 770354 w 3342277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2277" h="5144389">
                <a:moveTo>
                  <a:pt x="770354" y="0"/>
                </a:moveTo>
                <a:lnTo>
                  <a:pt x="3342277" y="0"/>
                </a:lnTo>
                <a:lnTo>
                  <a:pt x="3342277" y="5144389"/>
                </a:lnTo>
                <a:lnTo>
                  <a:pt x="770608" y="5144389"/>
                </a:lnTo>
                <a:cubicBezTo>
                  <a:pt x="540216" y="4794542"/>
                  <a:pt x="357942" y="4415355"/>
                  <a:pt x="228682" y="4017011"/>
                </a:cubicBezTo>
                <a:lnTo>
                  <a:pt x="228682" y="4017010"/>
                </a:lnTo>
                <a:cubicBezTo>
                  <a:pt x="-210148" y="2665259"/>
                  <a:pt x="-10897" y="1187625"/>
                  <a:pt x="7703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69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69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86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Väliotsikko ja kuva 2/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2A0F82-E5F3-EE40-B81C-F3A2AB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74727" y="1"/>
            <a:ext cx="8218811" cy="6859185"/>
          </a:xfrm>
          <a:custGeom>
            <a:avLst/>
            <a:gdLst>
              <a:gd name="connsiteX0" fmla="*/ 769741 w 6164108"/>
              <a:gd name="connsiteY0" fmla="*/ 0 h 5144389"/>
              <a:gd name="connsiteX1" fmla="*/ 6164108 w 6164108"/>
              <a:gd name="connsiteY1" fmla="*/ 0 h 5144389"/>
              <a:gd name="connsiteX2" fmla="*/ 6164108 w 6164108"/>
              <a:gd name="connsiteY2" fmla="*/ 5144389 h 5144389"/>
              <a:gd name="connsiteX3" fmla="*/ 769995 w 6164108"/>
              <a:gd name="connsiteY3" fmla="*/ 5144389 h 5144389"/>
              <a:gd name="connsiteX4" fmla="*/ 228500 w 6164108"/>
              <a:gd name="connsiteY4" fmla="*/ 4017011 h 5144389"/>
              <a:gd name="connsiteX5" fmla="*/ 228500 w 6164108"/>
              <a:gd name="connsiteY5" fmla="*/ 4017010 h 5144389"/>
              <a:gd name="connsiteX6" fmla="*/ 769741 w 6164108"/>
              <a:gd name="connsiteY6" fmla="*/ 0 h 514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4108" h="5144389">
                <a:moveTo>
                  <a:pt x="769741" y="0"/>
                </a:moveTo>
                <a:lnTo>
                  <a:pt x="6164108" y="0"/>
                </a:lnTo>
                <a:lnTo>
                  <a:pt x="6164108" y="5144389"/>
                </a:lnTo>
                <a:lnTo>
                  <a:pt x="769995" y="5144389"/>
                </a:lnTo>
                <a:cubicBezTo>
                  <a:pt x="539785" y="4794542"/>
                  <a:pt x="357657" y="4415355"/>
                  <a:pt x="228500" y="4017011"/>
                </a:cubicBezTo>
                <a:lnTo>
                  <a:pt x="228500" y="4017010"/>
                </a:lnTo>
                <a:cubicBezTo>
                  <a:pt x="-209981" y="2665259"/>
                  <a:pt x="-10889" y="1187625"/>
                  <a:pt x="7697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575999" y="548680"/>
            <a:ext cx="3360000" cy="3956083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76000" y="4677139"/>
            <a:ext cx="3360000" cy="201622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28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1ADD7-83EA-0241-B06B-D43CB2F96A7E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8156CF1-980E-444A-931D-5876E4267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5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7C6964E-0786-FF40-B4BA-E755C899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668106" y="2341010"/>
            <a:ext cx="6178703" cy="1866900"/>
          </a:xfrm>
        </p:spPr>
        <p:txBody>
          <a:bodyPr anchor="b" anchorCtr="0">
            <a:noAutofit/>
          </a:bodyPr>
          <a:lstStyle>
            <a:lvl1pPr algn="l">
              <a:defRPr sz="5333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668106" y="4550811"/>
            <a:ext cx="6127460" cy="175850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197E10E-861F-5849-B6F7-776CAE87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0800" y="6576000"/>
            <a:ext cx="263313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6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6" y="3602037"/>
            <a:ext cx="8791575" cy="1655763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2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2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3" y="5410200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6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33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3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92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503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5"/>
            <a:ext cx="4878389" cy="354171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5"/>
            <a:ext cx="4875211" cy="354171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5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1" y="2249487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8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8"/>
            <a:ext cx="487521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91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96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2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5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5"/>
            <a:ext cx="3856037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27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1"/>
            <a:ext cx="5934508" cy="16398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2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249485"/>
            <a:ext cx="5934511" cy="35417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13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5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5"/>
            <a:ext cx="9912355" cy="329977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39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6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814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578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9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4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708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7"/>
            <a:ext cx="319524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9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9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7"/>
            <a:ext cx="3200400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9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8"/>
            <a:ext cx="3200400" cy="8103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9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3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63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48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16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50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20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75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9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3B37-4E3D-4CD6-9BD8-E3D77557BAAB}" type="datetimeFigureOut">
              <a:rPr lang="fi-FI" smtClean="0"/>
              <a:t>10.6.2026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7681-0C26-42A5-AAC6-C747D89B09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7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312000"/>
            <a:ext cx="10769597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1" y="1881602"/>
            <a:ext cx="10769599" cy="433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2805FD-2C99-B24D-A1F0-5CBBF0716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6497453"/>
            <a:ext cx="538948" cy="268137"/>
          </a:xfrm>
          <a:prstGeom prst="rect">
            <a:avLst/>
          </a:prstGeom>
        </p:spPr>
        <p:txBody>
          <a:bodyPr rIns="18000" anchor="ctr"/>
          <a:lstStyle>
            <a:lvl1pPr algn="r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0B3E321-BF3D-0844-B5E0-C3C7EDBB0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7047" y="6497452"/>
            <a:ext cx="91142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84199F-228D-3B4C-87BF-B841326F3407}" type="datetime1">
              <a:rPr lang="fi-FI" smtClean="0"/>
              <a:t>10.6.2026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B519091-1A7D-2B4B-B4A5-2F1313E3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3499" y="6497452"/>
            <a:ext cx="3648405" cy="258163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Lorem ipsum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067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57708" indent="-35770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58827" indent="-349242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534" indent="-243411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57828" indent="-241294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5" indent="-232828" algn="l" defTabSz="1219170" rtl="0" eaLnBrk="1" latinLnBrk="0" hangingPunct="1">
        <a:spcBef>
          <a:spcPts val="1867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1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7"/>
            <a:ext cx="9905999" cy="1478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6"/>
            <a:ext cx="9905999" cy="3541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6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5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D41793B-8337-724F-A4D1-F147F165F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b="1" dirty="0"/>
              <a:t>COPYRIGHT INFRASTRUCTURE ON EU-</a:t>
            </a:r>
            <a:r>
              <a:rPr lang="fi-FI" sz="4000" b="1" dirty="0" err="1"/>
              <a:t>level</a:t>
            </a:r>
            <a:br>
              <a:rPr lang="fi-FI" sz="4000" b="1" dirty="0"/>
            </a:br>
            <a:r>
              <a:rPr lang="fi-FI" sz="2800" b="1" i="1" dirty="0"/>
              <a:t>- In-person </a:t>
            </a:r>
            <a:r>
              <a:rPr lang="fi-FI" sz="2800" b="1" i="1" dirty="0" err="1"/>
              <a:t>Meet-up</a:t>
            </a:r>
            <a:r>
              <a:rPr lang="fi-FI" sz="2800" b="1" i="1" dirty="0"/>
              <a:t> </a:t>
            </a:r>
            <a:r>
              <a:rPr lang="fi-FI" sz="2800" i="1" dirty="0"/>
              <a:t>19 </a:t>
            </a:r>
            <a:r>
              <a:rPr lang="fi-FI" sz="2800" i="1" dirty="0" err="1"/>
              <a:t>September</a:t>
            </a:r>
            <a:r>
              <a:rPr lang="fi-FI" sz="2800" i="1" dirty="0"/>
              <a:t> 2024, </a:t>
            </a:r>
            <a:r>
              <a:rPr lang="fi-FI" sz="2800" i="1" dirty="0" err="1"/>
              <a:t>Brussels</a:t>
            </a:r>
            <a:br>
              <a:rPr lang="fi-FI" sz="4000" b="1" dirty="0"/>
            </a:br>
            <a:br>
              <a:rPr lang="fi-FI" sz="4000" b="1" dirty="0"/>
            </a:br>
            <a:r>
              <a:rPr lang="fi-FI" sz="3600" dirty="0"/>
              <a:t>Anna Vuopala</a:t>
            </a:r>
            <a:br>
              <a:rPr lang="fi-FI" sz="3200" dirty="0"/>
            </a:br>
            <a:endParaRPr lang="fi-FI" sz="2000" dirty="0"/>
          </a:p>
        </p:txBody>
      </p:sp>
      <p:sp>
        <p:nvSpPr>
          <p:cNvPr id="2" name="Alaotsikko 1">
            <a:extLst>
              <a:ext uri="{FF2B5EF4-FFF2-40B4-BE49-F238E27FC236}">
                <a16:creationId xmlns:a16="http://schemas.microsoft.com/office/drawing/2014/main" id="{054249AD-CFFE-F6C6-3012-0703035387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28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Copyright </a:t>
            </a:r>
            <a:r>
              <a:rPr lang="fi-FI" dirty="0" err="1"/>
              <a:t>Infrastructure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</a:t>
            </a:r>
            <a:r>
              <a:rPr lang="fi-FI" dirty="0" err="1"/>
              <a:t>Force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of the project will be reported to the Copyright Infrastructure Task Force</a:t>
            </a:r>
          </a:p>
          <a:p>
            <a:r>
              <a:rPr lang="en-US" dirty="0"/>
              <a:t>CITF is a network of EU member state representatives led by Finland</a:t>
            </a:r>
          </a:p>
          <a:p>
            <a:pPr lvl="1"/>
            <a:r>
              <a:rPr lang="en-US" dirty="0"/>
              <a:t>Aims to define the Open Rights Data Framework</a:t>
            </a:r>
          </a:p>
          <a:p>
            <a:pPr lvl="1"/>
            <a:r>
              <a:rPr lang="en-US" dirty="0"/>
              <a:t>Ensuring </a:t>
            </a:r>
            <a:r>
              <a:rPr lang="en-US" b="1" dirty="0"/>
              <a:t>interoperability and trust of copyright data</a:t>
            </a:r>
          </a:p>
          <a:p>
            <a:r>
              <a:rPr lang="en-US" dirty="0"/>
              <a:t>In June 2024</a:t>
            </a:r>
          </a:p>
          <a:p>
            <a:pPr lvl="1"/>
            <a:r>
              <a:rPr lang="en-US" dirty="0"/>
              <a:t>Finland, Estonia, Latvia, Lithuania</a:t>
            </a:r>
          </a:p>
          <a:p>
            <a:pPr lvl="1"/>
            <a:r>
              <a:rPr lang="en-US" dirty="0"/>
              <a:t>Germany, Spain, Italy, France, Belgium, Hungary, </a:t>
            </a:r>
            <a:r>
              <a:rPr lang="en-US" dirty="0" err="1"/>
              <a:t>Czechia</a:t>
            </a:r>
            <a:r>
              <a:rPr lang="en-US" dirty="0"/>
              <a:t>, Portugal, Slovenia and also Norway, Iceland and Commission and EUIPO as observers</a:t>
            </a:r>
          </a:p>
          <a:p>
            <a:pPr lvl="1"/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64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-11699" y="-25248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fi-FI" dirty="0">
              <a:solidFill>
                <a:prstClr val="white"/>
              </a:solidFill>
              <a:latin typeface="Tw Cen MT" panose="020B0602020104020603"/>
            </a:endParaRPr>
          </a:p>
        </p:txBody>
      </p:sp>
      <p:graphicFrame>
        <p:nvGraphicFramePr>
          <p:cNvPr id="2" name="Kaaviokuva 1"/>
          <p:cNvGraphicFramePr/>
          <p:nvPr/>
        </p:nvGraphicFramePr>
        <p:xfrm>
          <a:off x="2032000" y="719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7927848" y="5709225"/>
            <a:ext cx="4233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sz="2400" dirty="0">
                <a:solidFill>
                  <a:prstClr val="white"/>
                </a:solidFill>
                <a:latin typeface="Tw Cen MT" panose="020B0602020104020603"/>
              </a:rPr>
              <a:t>common digital infrastructures/</a:t>
            </a:r>
          </a:p>
          <a:p>
            <a:pPr defTabSz="457178"/>
            <a:r>
              <a:rPr lang="en-US" sz="2400" dirty="0">
                <a:solidFill>
                  <a:prstClr val="white"/>
                </a:solidFill>
                <a:latin typeface="Tw Cen MT" panose="020B0602020104020603"/>
              </a:rPr>
              <a:t>data spaces for copyright data</a:t>
            </a:r>
            <a:endParaRPr lang="fi-FI" sz="2400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8605775" y="610928"/>
            <a:ext cx="2340864" cy="12893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fi-FI" b="1" dirty="0">
                <a:solidFill>
                  <a:prstClr val="white"/>
                </a:solidFill>
                <a:latin typeface="Tw Cen MT" panose="020B0602020104020603"/>
              </a:rPr>
              <a:t>ALL KINDS OF WORKS AND PROTECTED SUBJECT MATTER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927848" y="2203479"/>
            <a:ext cx="279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b="1" dirty="0">
                <a:solidFill>
                  <a:prstClr val="white"/>
                </a:solidFill>
                <a:latin typeface="Tw Cen MT" panose="020B0602020104020603"/>
              </a:rPr>
              <a:t>boosts sustainability of the copyright system, uptake, resilience and scalability of new technologies</a:t>
            </a:r>
            <a:endParaRPr lang="fi-FI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7" name="Tekstiruutu 6"/>
          <p:cNvSpPr txBox="1"/>
          <p:nvPr/>
        </p:nvSpPr>
        <p:spPr>
          <a:xfrm flipH="1">
            <a:off x="3281564" y="81707"/>
            <a:ext cx="613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fi-FI" sz="2400" dirty="0" err="1">
                <a:solidFill>
                  <a:prstClr val="white"/>
                </a:solidFill>
                <a:latin typeface="Tw Cen MT" panose="020B0602020104020603"/>
              </a:rPr>
              <a:t>Scope</a:t>
            </a:r>
            <a:r>
              <a:rPr lang="fi-FI" sz="2400" dirty="0">
                <a:solidFill>
                  <a:prstClr val="white"/>
                </a:solidFill>
                <a:latin typeface="Tw Cen MT" panose="020B0602020104020603"/>
              </a:rPr>
              <a:t> of </a:t>
            </a:r>
            <a:r>
              <a:rPr lang="en-US" sz="2400" dirty="0">
                <a:solidFill>
                  <a:prstClr val="white"/>
                </a:solidFill>
                <a:latin typeface="Tw Cen MT" panose="020B0602020104020603"/>
              </a:rPr>
              <a:t>digital transition of creative sectors in the DSM </a:t>
            </a:r>
            <a:r>
              <a:rPr lang="fi-FI" sz="2400" dirty="0">
                <a:solidFill>
                  <a:prstClr val="white"/>
                </a:solidFill>
                <a:latin typeface="Tw Cen MT" panose="020B0602020104020603"/>
              </a:rPr>
              <a:t>?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590535" y="2348374"/>
            <a:ext cx="1419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/>
            <a:r>
              <a:rPr lang="fi-FI" sz="1200" b="1" dirty="0">
                <a:solidFill>
                  <a:prstClr val="black"/>
                </a:solidFill>
                <a:latin typeface="Tw Cen MT" panose="020B0602020104020603"/>
              </a:rPr>
              <a:t>2.COORDINATED</a:t>
            </a:r>
          </a:p>
          <a:p>
            <a:pPr algn="ctr" defTabSz="457178"/>
            <a:r>
              <a:rPr lang="fi-FI" sz="1600" b="1" dirty="0">
                <a:solidFill>
                  <a:prstClr val="black"/>
                </a:solidFill>
                <a:latin typeface="Tw Cen MT" panose="020B0602020104020603"/>
              </a:rPr>
              <a:t>INVEST</a:t>
            </a:r>
          </a:p>
          <a:p>
            <a:pPr algn="ctr" defTabSz="457178"/>
            <a:r>
              <a:rPr lang="fi-FI" sz="1600" b="1" dirty="0">
                <a:solidFill>
                  <a:prstClr val="black"/>
                </a:solidFill>
                <a:latin typeface="Tw Cen MT" panose="020B0602020104020603"/>
              </a:rPr>
              <a:t>MENTS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440353" y="3535369"/>
            <a:ext cx="12709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4. </a:t>
            </a:r>
            <a:r>
              <a:rPr lang="fi-FI" sz="1400" dirty="0" err="1">
                <a:solidFill>
                  <a:prstClr val="black"/>
                </a:solidFill>
                <a:latin typeface="Tw Cen MT" panose="020B0602020104020603"/>
              </a:rPr>
              <a:t>Discuss</a:t>
            </a:r>
            <a:endParaRPr lang="fi-FI" sz="1400" dirty="0">
              <a:solidFill>
                <a:prstClr val="black"/>
              </a:solidFill>
              <a:latin typeface="Tw Cen MT" panose="020B0602020104020603"/>
            </a:endParaRPr>
          </a:p>
          <a:p>
            <a:pPr defTabSz="457178"/>
            <a:r>
              <a:rPr lang="fi-FI" sz="1400" dirty="0" err="1">
                <a:solidFill>
                  <a:prstClr val="black"/>
                </a:solidFill>
                <a:latin typeface="Tw Cen MT" panose="020B0602020104020603"/>
              </a:rPr>
              <a:t>Choreography</a:t>
            </a:r>
            <a:r>
              <a:rPr lang="fi-FI" sz="1400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  <a:p>
            <a:pPr defTabSz="457178"/>
            <a:r>
              <a:rPr lang="fi-FI" sz="1400" dirty="0">
                <a:solidFill>
                  <a:prstClr val="black"/>
                </a:solidFill>
                <a:latin typeface="Tw Cen MT" panose="020B0602020104020603"/>
              </a:rPr>
              <a:t>&amp; data </a:t>
            </a:r>
            <a:r>
              <a:rPr lang="fi-FI" sz="1400" dirty="0" err="1">
                <a:solidFill>
                  <a:prstClr val="black"/>
                </a:solidFill>
                <a:latin typeface="Tw Cen MT" panose="020B0602020104020603"/>
              </a:rPr>
              <a:t>models</a:t>
            </a:r>
            <a:endParaRPr lang="fi-FI" sz="14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6748399" y="2431313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endParaRPr lang="fi-FI" dirty="0">
              <a:solidFill>
                <a:srgbClr val="8AC4A7">
                  <a:lumMod val="60000"/>
                  <a:lumOff val="40000"/>
                </a:srgbClr>
              </a:solidFill>
              <a:latin typeface="Tw Cen MT" panose="020B0602020104020603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6551945" y="2348373"/>
            <a:ext cx="114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78"/>
            <a:r>
              <a:rPr lang="fi-FI" b="1" dirty="0">
                <a:solidFill>
                  <a:prstClr val="black"/>
                </a:solidFill>
                <a:latin typeface="Tw Cen MT" panose="020B0602020104020603"/>
              </a:rPr>
              <a:t>5. </a:t>
            </a:r>
            <a:r>
              <a:rPr lang="fi-FI" b="1" dirty="0" err="1">
                <a:solidFill>
                  <a:prstClr val="black"/>
                </a:solidFill>
                <a:latin typeface="Tw Cen MT" panose="020B0602020104020603"/>
              </a:rPr>
              <a:t>Enable</a:t>
            </a:r>
            <a:endParaRPr lang="fi-FI" b="1" dirty="0">
              <a:solidFill>
                <a:prstClr val="black"/>
              </a:solidFill>
              <a:latin typeface="Tw Cen MT" panose="020B0602020104020603"/>
            </a:endParaRPr>
          </a:p>
          <a:p>
            <a:pPr algn="ctr" defTabSz="457178"/>
            <a:r>
              <a:rPr lang="fi-FI" b="1" dirty="0">
                <a:solidFill>
                  <a:prstClr val="black"/>
                </a:solidFill>
                <a:latin typeface="Tw Cen MT" panose="020B0602020104020603"/>
              </a:rPr>
              <a:t>PPP </a:t>
            </a:r>
            <a:r>
              <a:rPr lang="fi-FI" b="1" dirty="0" err="1">
                <a:solidFill>
                  <a:prstClr val="black"/>
                </a:solidFill>
                <a:latin typeface="Tw Cen MT" panose="020B0602020104020603"/>
              </a:rPr>
              <a:t>consortia</a:t>
            </a:r>
            <a:endParaRPr lang="fi-FI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277702" y="996832"/>
            <a:ext cx="1465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78"/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1.Coherently </a:t>
            </a:r>
          </a:p>
          <a:p>
            <a:pPr algn="ctr" defTabSz="457178"/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available</a:t>
            </a:r>
          </a:p>
          <a:p>
            <a:pPr algn="ctr" defTabSz="457178"/>
            <a:r>
              <a:rPr lang="fi-FI" b="1" dirty="0" err="1">
                <a:solidFill>
                  <a:prstClr val="black"/>
                </a:solidFill>
                <a:latin typeface="Tw Cen MT" panose="020B0602020104020603"/>
              </a:rPr>
              <a:t>support</a:t>
            </a:r>
            <a:endParaRPr lang="fi-FI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0" name="Nuoli oikealle 19"/>
          <p:cNvSpPr/>
          <p:nvPr/>
        </p:nvSpPr>
        <p:spPr>
          <a:xfrm>
            <a:off x="408125" y="283467"/>
            <a:ext cx="2399083" cy="96026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Challenges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with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quality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metadata</a:t>
            </a:r>
          </a:p>
        </p:txBody>
      </p:sp>
      <p:sp>
        <p:nvSpPr>
          <p:cNvPr id="21" name="Nuoli oikealle 20"/>
          <p:cNvSpPr/>
          <p:nvPr/>
        </p:nvSpPr>
        <p:spPr>
          <a:xfrm>
            <a:off x="432075" y="1243730"/>
            <a:ext cx="2457884" cy="105267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r>
              <a:rPr lang="fi-FI" sz="1600" dirty="0" err="1">
                <a:solidFill>
                  <a:prstClr val="black"/>
                </a:solidFill>
                <a:latin typeface="Tw Cen MT" panose="020B0602020104020603"/>
              </a:rPr>
              <a:t>Challenges</a:t>
            </a:r>
            <a:r>
              <a:rPr lang="fi-FI" sz="1600" dirty="0">
                <a:solidFill>
                  <a:prstClr val="black"/>
                </a:solidFill>
                <a:latin typeface="Tw Cen MT" panose="020B0602020104020603"/>
              </a:rPr>
              <a:t> in </a:t>
            </a:r>
            <a:r>
              <a:rPr lang="fi-FI" sz="1600" dirty="0" err="1">
                <a:solidFill>
                  <a:prstClr val="black"/>
                </a:solidFill>
                <a:latin typeface="Tw Cen MT" panose="020B0602020104020603"/>
              </a:rPr>
              <a:t>accessing</a:t>
            </a:r>
            <a:r>
              <a:rPr lang="fi-FI" sz="1600" dirty="0">
                <a:solidFill>
                  <a:prstClr val="black"/>
                </a:solidFill>
                <a:latin typeface="Tw Cen MT" panose="020B0602020104020603"/>
              </a:rPr>
              <a:t> data/</a:t>
            </a:r>
            <a:r>
              <a:rPr lang="fi-FI" sz="1600" dirty="0" err="1">
                <a:solidFill>
                  <a:prstClr val="black"/>
                </a:solidFill>
                <a:latin typeface="Tw Cen MT" panose="020B0602020104020603"/>
              </a:rPr>
              <a:t>content</a:t>
            </a:r>
            <a:endParaRPr lang="fi-FI" sz="16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395563" y="2328717"/>
            <a:ext cx="2594631" cy="1075035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Huge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income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deficit</a:t>
            </a:r>
            <a:endParaRPr lang="fi-FI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3" name="Nuoli oikealle 22"/>
          <p:cNvSpPr/>
          <p:nvPr/>
        </p:nvSpPr>
        <p:spPr>
          <a:xfrm>
            <a:off x="519614" y="3429000"/>
            <a:ext cx="3048209" cy="125049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r>
              <a:rPr lang="fi-FI" b="1" dirty="0" err="1">
                <a:solidFill>
                  <a:prstClr val="black"/>
                </a:solidFill>
                <a:latin typeface="Tw Cen MT" panose="020B0602020104020603"/>
              </a:rPr>
              <a:t>Boost</a:t>
            </a:r>
            <a:r>
              <a:rPr lang="fi-FI" b="1" dirty="0">
                <a:solidFill>
                  <a:prstClr val="black"/>
                </a:solidFill>
                <a:latin typeface="Tw Cen MT" panose="020B0602020104020603"/>
              </a:rPr>
              <a:t> data </a:t>
            </a:r>
            <a:r>
              <a:rPr lang="fi-FI" b="1" dirty="0" err="1">
                <a:solidFill>
                  <a:prstClr val="black"/>
                </a:solidFill>
                <a:latin typeface="Tw Cen MT" panose="020B0602020104020603"/>
              </a:rPr>
              <a:t>sovereignity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</a:p>
        </p:txBody>
      </p:sp>
      <p:sp>
        <p:nvSpPr>
          <p:cNvPr id="24" name="Nuoli oikealle 23"/>
          <p:cNvSpPr/>
          <p:nvPr/>
        </p:nvSpPr>
        <p:spPr>
          <a:xfrm>
            <a:off x="395564" y="5535917"/>
            <a:ext cx="4680283" cy="111509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178"/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Ensure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trust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and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value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from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available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metadata </a:t>
            </a:r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voluntarily</a:t>
            </a:r>
            <a:endParaRPr lang="fi-FI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5" name="Nuoli oikealle 24"/>
          <p:cNvSpPr/>
          <p:nvPr/>
        </p:nvSpPr>
        <p:spPr>
          <a:xfrm>
            <a:off x="476661" y="4488740"/>
            <a:ext cx="3766155" cy="122048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78"/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Invest in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identities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 of </a:t>
            </a:r>
            <a:r>
              <a:rPr lang="fi-FI" dirty="0" err="1">
                <a:solidFill>
                  <a:prstClr val="black"/>
                </a:solidFill>
                <a:latin typeface="Tw Cen MT" panose="020B0602020104020603"/>
              </a:rPr>
              <a:t>things</a:t>
            </a:r>
            <a:r>
              <a:rPr lang="fi-FI" dirty="0">
                <a:solidFill>
                  <a:prstClr val="black"/>
                </a:solidFill>
                <a:latin typeface="Tw Cen MT" panose="020B0602020104020603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Tw Cen MT" panose="020B0602020104020603"/>
              </a:rPr>
              <a:t>individuals and companies </a:t>
            </a:r>
            <a:endParaRPr lang="fi-FI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6" name="Tekstiruutu 25"/>
          <p:cNvSpPr txBox="1"/>
          <p:nvPr/>
        </p:nvSpPr>
        <p:spPr>
          <a:xfrm>
            <a:off x="9172149" y="3518233"/>
            <a:ext cx="268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b="1" dirty="0">
                <a:solidFill>
                  <a:prstClr val="white"/>
                </a:solidFill>
                <a:latin typeface="Tw Cen MT" panose="020B0602020104020603"/>
              </a:rPr>
              <a:t>Research, development and Innovation (RDI)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8553325" y="4335588"/>
            <a:ext cx="324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/>
            <a:r>
              <a:rPr lang="en-US" b="1" dirty="0">
                <a:solidFill>
                  <a:prstClr val="white"/>
                </a:solidFill>
                <a:latin typeface="Tw Cen MT" panose="020B0602020104020603"/>
              </a:rPr>
              <a:t>digitizing licensing/transparent usage rules for content and data re-use</a:t>
            </a:r>
          </a:p>
          <a:p>
            <a:pPr defTabSz="457178"/>
            <a:r>
              <a:rPr lang="en-US" b="1" dirty="0">
                <a:solidFill>
                  <a:prstClr val="white"/>
                </a:solidFill>
                <a:latin typeface="Tw Cen MT" panose="020B0602020104020603"/>
              </a:rPr>
              <a:t>= EU GOAL? </a:t>
            </a:r>
            <a:endParaRPr lang="fi-FI" b="1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9" name="Kuvatekstinuoli ylös 28"/>
          <p:cNvSpPr/>
          <p:nvPr/>
        </p:nvSpPr>
        <p:spPr>
          <a:xfrm>
            <a:off x="5037301" y="5207728"/>
            <a:ext cx="1435499" cy="1295984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178"/>
            <a:r>
              <a:rPr lang="fi-FI" b="1" dirty="0">
                <a:solidFill>
                  <a:prstClr val="black"/>
                </a:solidFill>
                <a:latin typeface="Tw Cen MT" panose="020B0602020104020603"/>
              </a:rPr>
              <a:t>DSA, DGA DMA, DSM…</a:t>
            </a:r>
          </a:p>
        </p:txBody>
      </p:sp>
      <p:sp>
        <p:nvSpPr>
          <p:cNvPr id="28" name="Suorakulmio 27"/>
          <p:cNvSpPr/>
          <p:nvPr/>
        </p:nvSpPr>
        <p:spPr>
          <a:xfrm>
            <a:off x="30321" y="3346146"/>
            <a:ext cx="3094283" cy="464895"/>
          </a:xfrm>
          <a:prstGeom prst="rect">
            <a:avLst/>
          </a:prstGeom>
          <a:solidFill>
            <a:srgbClr val="9ACD4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Use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the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EU data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strategy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goals</a:t>
            </a:r>
            <a:endParaRPr lang="fi-FI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30322" y="-18272"/>
            <a:ext cx="2800951" cy="483671"/>
          </a:xfrm>
          <a:prstGeom prst="rect">
            <a:avLst/>
          </a:prstGeom>
          <a:solidFill>
            <a:srgbClr val="9ACD4C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We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know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that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we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often</a:t>
            </a:r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 </a:t>
            </a:r>
            <a:r>
              <a:rPr lang="fi-FI" dirty="0" err="1">
                <a:solidFill>
                  <a:prstClr val="white"/>
                </a:solidFill>
                <a:latin typeface="Tw Cen MT" panose="020B0602020104020603"/>
              </a:rPr>
              <a:t>have</a:t>
            </a:r>
            <a:endParaRPr lang="fi-FI" dirty="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3101174" y="132704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fi-FI" dirty="0">
                <a:solidFill>
                  <a:prstClr val="white"/>
                </a:solidFill>
                <a:latin typeface="Tw Cen MT" panose="020B0602020104020603"/>
              </a:rPr>
              <a:t>WE NEED</a:t>
            </a:r>
          </a:p>
        </p:txBody>
      </p:sp>
    </p:spTree>
    <p:extLst>
      <p:ext uri="{BB962C8B-B14F-4D97-AF65-F5344CB8AC3E}">
        <p14:creationId xmlns:p14="http://schemas.microsoft.com/office/powerpoint/2010/main" val="263881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More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Europeum</a:t>
            </a:r>
            <a:r>
              <a:rPr lang="fi-FI" dirty="0"/>
              <a:t> EDIC &amp; EBSI (</a:t>
            </a:r>
            <a:r>
              <a:rPr lang="fi-FI" dirty="0" err="1"/>
              <a:t>trust</a:t>
            </a:r>
            <a:r>
              <a:rPr lang="fi-FI" dirty="0"/>
              <a:t>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7047" y="1881330"/>
            <a:ext cx="10811389" cy="497667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Europeum</a:t>
            </a:r>
            <a:r>
              <a:rPr lang="en-US" dirty="0"/>
              <a:t> EDIC maintains the EU </a:t>
            </a:r>
            <a:r>
              <a:rPr lang="en-US" dirty="0" err="1"/>
              <a:t>blockchain</a:t>
            </a:r>
            <a:r>
              <a:rPr lang="en-US" dirty="0"/>
              <a:t> service infrastructure EBSI</a:t>
            </a:r>
          </a:p>
          <a:p>
            <a:pPr lvl="1"/>
            <a:r>
              <a:rPr lang="en-US" dirty="0"/>
              <a:t>In May 2024, the Commission appointed Belgium from the applications of 8 EU countries</a:t>
            </a:r>
          </a:p>
          <a:p>
            <a:pPr lvl="1"/>
            <a:r>
              <a:rPr lang="en-US" dirty="0"/>
              <a:t>the operation will start at the beginning of 2025</a:t>
            </a:r>
          </a:p>
          <a:p>
            <a:r>
              <a:rPr lang="en-US" dirty="0"/>
              <a:t>Supports the cross-border cooperation of authorities in the field of Web3 and distributed technologies </a:t>
            </a:r>
          </a:p>
          <a:p>
            <a:r>
              <a:rPr lang="en-US" dirty="0"/>
              <a:t>promote innovation and the interoperability of such solutions with other technologies</a:t>
            </a:r>
          </a:p>
          <a:p>
            <a:r>
              <a:rPr lang="en-US" dirty="0"/>
              <a:t>Application areas: </a:t>
            </a:r>
          </a:p>
          <a:p>
            <a:pPr lvl="1"/>
            <a:r>
              <a:rPr lang="en-US" dirty="0"/>
              <a:t>Diplomas, social security, IP rights, work permit matters... </a:t>
            </a:r>
          </a:p>
          <a:p>
            <a:pPr lvl="1"/>
            <a:r>
              <a:rPr lang="en-US" dirty="0"/>
              <a:t>Enables the connecting reliable copyright information to digital wallets piloted in ESBI (EU </a:t>
            </a:r>
            <a:r>
              <a:rPr lang="en-US" dirty="0" err="1"/>
              <a:t>Blockchain</a:t>
            </a:r>
            <a:r>
              <a:rPr lang="en-US" dirty="0"/>
              <a:t> Service Infrastructure), as well as to digital identity (EUDI, DID) for creators in the creative industry who do not have an existing standardized identifier from the organization</a:t>
            </a:r>
          </a:p>
          <a:p>
            <a:r>
              <a:rPr lang="en-US" dirty="0"/>
              <a:t>The EU has wanted to invest in a secure </a:t>
            </a:r>
            <a:r>
              <a:rPr lang="en-US" dirty="0" err="1"/>
              <a:t>blockchain</a:t>
            </a:r>
            <a:r>
              <a:rPr lang="en-US" dirty="0"/>
              <a:t> to prevent deep counterfeiting, generative artificial intelligence and e.g. due to the increase in fraud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823689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KM-SIN-EN-05/2021">
  <a:themeElements>
    <a:clrScheme name="Mukautetut 6">
      <a:dk1>
        <a:srgbClr val="000000"/>
      </a:dk1>
      <a:lt1>
        <a:srgbClr val="FFFFFF"/>
      </a:lt1>
      <a:dk2>
        <a:srgbClr val="165C7D"/>
      </a:dk2>
      <a:lt2>
        <a:srgbClr val="FFFFFF"/>
      </a:lt2>
      <a:accent1>
        <a:srgbClr val="002F6C"/>
      </a:accent1>
      <a:accent2>
        <a:srgbClr val="8EBEFF"/>
      </a:accent2>
      <a:accent3>
        <a:srgbClr val="3659BD"/>
      </a:accent3>
      <a:accent4>
        <a:srgbClr val="79C699"/>
      </a:accent4>
      <a:accent5>
        <a:srgbClr val="007070"/>
      </a:accent5>
      <a:accent6>
        <a:srgbClr val="66C9C3"/>
      </a:accent6>
      <a:hlink>
        <a:srgbClr val="165C7D"/>
      </a:hlink>
      <a:folHlink>
        <a:srgbClr val="889399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A5800768-00B7-4FCC-9AB8-08E08D147AAF}" vid="{29D76CD4-9592-4A6C-A98F-B32206C1D717}"/>
    </a:ext>
  </a:extLst>
</a:theme>
</file>

<file path=ppt/theme/theme3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441</Words>
  <Application>Microsoft Office PowerPoint</Application>
  <PresentationFormat>Laajakuva</PresentationFormat>
  <Paragraphs>61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Tw Cen MT</vt:lpstr>
      <vt:lpstr>Office-teema</vt:lpstr>
      <vt:lpstr>OKM-SIN-EN-05/2021</vt:lpstr>
      <vt:lpstr>Piiri</vt:lpstr>
      <vt:lpstr>COPYRIGHT INFRASTRUCTURE ON EU-level - In-person Meet-up 19 September 2024, Brussels  Anna Vuopala </vt:lpstr>
      <vt:lpstr>Copyright Infrastructure Task Force</vt:lpstr>
      <vt:lpstr>PowerPoint-esitys</vt:lpstr>
      <vt:lpstr>More about Europeum EDIC &amp; EBSI (trust)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Tekijänoikeuslain uudistus:  HE 43/2022  5.4.2022/ TEK</dc:title>
  <dc:creator>Vuopala Anna (OKM)</dc:creator>
  <cp:lastModifiedBy>Vuopala Anna (OKM)</cp:lastModifiedBy>
  <cp:revision>622</cp:revision>
  <dcterms:created xsi:type="dcterms:W3CDTF">2022-04-25T07:41:37Z</dcterms:created>
  <dcterms:modified xsi:type="dcterms:W3CDTF">2026-06-10T03:50:46Z</dcterms:modified>
</cp:coreProperties>
</file>