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5768" r:id="rId5"/>
    <p:sldId id="5800" r:id="rId6"/>
    <p:sldId id="267" r:id="rId7"/>
    <p:sldId id="259" r:id="rId8"/>
    <p:sldId id="5779" r:id="rId9"/>
    <p:sldId id="5805" r:id="rId10"/>
    <p:sldId id="5806" r:id="rId11"/>
    <p:sldId id="5787" r:id="rId12"/>
    <p:sldId id="5772" r:id="rId13"/>
    <p:sldId id="5808" r:id="rId14"/>
    <p:sldId id="5810" r:id="rId15"/>
    <p:sldId id="5809" r:id="rId16"/>
    <p:sldId id="58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157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26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7138C-F476-4014-DD4A-319D5F6B57BE}" name="Pihlaja, Päivi Maria" initials="PP" userId="S::ppihlaja@ad.helsinki.fi::387ca7ab-fc41-443b-a642-a3e4dec6ed4e" providerId="AD"/>
  <p188:author id="{400ABAA5-5D34-C753-E758-644F3900228F}" name="Philippe Rixhon" initials="PR" userId="S::philippe_rixhon.net#ext#@helsinkifi.onmicrosoft.com::9a8bce51-4b12-43a1-87d4-159b1939c20b" providerId="AD"/>
  <p188:author id="{908156C0-048E-5F28-CAC6-B318F73FB327}" name="Vuopala Anna (OKM)" initials="AV" userId="S::anna.vuopala@gov.fi::e86ff598-d95e-46d8-85df-8a0febc023f1" providerId="AD"/>
  <p188:author id="{FA6846C9-525C-A129-1E2E-65D8AB12AD3F}" name="Lilja, E Johanna" initials="LE" userId="S::jolilja@ad.helsinki.fi::18982902-ff44-4b10-93b7-26b40743be90" providerId="AD"/>
  <p188:author id="{35B22FCB-EBD6-CACA-97D3-4DECA0269740}" name="Partanen, Niko T" initials="PN" userId="S::npartane@ad.helsinki.fi::a640dc3e-0639-4345-be47-c12f132f65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B2"/>
    <a:srgbClr val="A40042"/>
    <a:srgbClr val="21305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845"/>
        <p:guide pos="7469"/>
        <p:guide pos="1572"/>
        <p:guide pos="3840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71ED-DF0F-4474-901F-AE41C1DFC52B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4E51-DE2A-40C7-9A22-80BC14A92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8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69B81-8F07-4680-AF2A-F2DF30F1F3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B40A-8137-82A8-35A6-D33197E3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7DA34-0440-1DD7-A38B-6F14DD733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B0E37-EF00-86E8-5ECE-02480C9E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0771-BA4C-5A53-4515-804301EE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2B1A-4FE5-13ED-DC0C-A36E09F4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6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DCE4-80DF-352A-E032-72D98C60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4B9F3-FA5C-49F1-6D0B-9F3EAB3C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A857-FF35-A2B7-C17C-C5A951E5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367C-8717-45F0-4812-6AF1EDFF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47E4-BBD8-BA82-AAA3-91FC7241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4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0B869-F2B4-1A58-4FE1-A7E2A890E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E08B3-4068-D963-4F18-061F3E919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9258-AD34-3DAF-2484-E17F94C3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19ACF-B978-8FFD-A254-A82098F6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56BA-CBA0-F657-C04B-DC1B3CF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5E6F-64B1-E186-6932-D107F4E5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7BE0-544E-16CE-4227-54990832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2F034-3AFC-4DD4-DCBE-7468CB16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FCF7-B709-51BC-CFF7-91028095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D31E1-AC31-F911-9A8C-5C05FF53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867C-1C64-64B5-A7DC-710ACB35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03735-6390-6676-C482-B59E6FE0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98636-6585-CDF4-853F-E124B36C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C27D-2D8A-63B3-D110-594622E9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46391-FBF4-288E-A7B7-796C233E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3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C02A-FCF3-D859-7C9E-DBF25156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4E94-B144-D0E6-B2A9-C0DD1ABFB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EC12E-84C8-4224-B6DF-B50E8814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5BCF9-9471-B381-BDF5-4003216B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F1E81-DA26-AF7B-56A0-A80BC916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06C93-1D08-342E-363E-6D3C14AB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E207-0B18-7BD0-2DD1-54B65CDB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0E05-E283-5ECC-3D67-C6B56DDA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7F87E-EE9F-53CF-2974-3853998A1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6AFA5-5AA4-F7E6-5ED9-0F575EDAD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ED16D-0DC1-9601-AF0A-8FC2A3A6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4A739-1DF9-3E2A-7605-F529065B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7C41A-4F97-D2CA-0030-BC6B1D05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3DC42-7CAE-74EA-F768-BB84C64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FEA3-02AF-3674-A92D-4919100B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5089-0732-D97E-3CC4-4FAD8078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567F9-E8DA-C5ED-B253-AA692413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8A32D-D0F6-12A9-CF24-87383A51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4CCE1-CBC5-A101-CAF3-AC1A8754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22C7A-C34F-8A12-69AF-322A6BA2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7FAA-AAF3-6B98-7FA6-D3A14BCF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EDEE-4256-1DAA-CD43-603801A6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8DE0-0DA6-680D-5693-B1298E93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D2D51-D5DE-EDFE-A708-29099A03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38842-B8D6-1D81-9D47-1E3127E5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16408-0463-50D4-E1CC-E78B691A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859B0-BE05-55F9-FEC9-9C62A636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3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A388-D3EF-3E6B-79E4-B5A0C945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61CE6-A54D-CAA8-7A06-B4DA3595F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254DD-F55B-98FD-FF95-8A8EDF8BC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32D0-20BD-1CB8-EB39-766B1427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443B7-772F-4657-B06B-F475F332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5961D-CC6A-AA51-743B-52C156F3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7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772FF-871A-9446-F5AD-5D2D2745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4C6CE-D03D-5420-124E-28F89069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42A55-1A71-841B-70D0-0A04F3131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E5BBE-185F-4DAE-AFE5-6CA7700E5C5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9D98-DE38-D18D-A4D7-36A5B1098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0972-EBD2-6B57-F3BE-A2978D329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onsilium.europa.eu/doc/document/ST-15016-2019-INIT/en/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2CB85-4171-930F-3F64-7605A6A92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image">
            <a:extLst>
              <a:ext uri="{FF2B5EF4-FFF2-40B4-BE49-F238E27FC236}">
                <a16:creationId xmlns:a16="http://schemas.microsoft.com/office/drawing/2014/main" id="{23157077-EEBD-0871-DF8C-FAF2C5E3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BF65F-959E-DFD9-4EBD-23BB421ED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0" t="8042" r="4602" b="8431"/>
          <a:stretch/>
        </p:blipFill>
        <p:spPr>
          <a:xfrm>
            <a:off x="4904480" y="1105564"/>
            <a:ext cx="4752000" cy="2348680"/>
          </a:xfrm>
          <a:prstGeom prst="rect">
            <a:avLst/>
          </a:prstGeom>
        </p:spPr>
      </p:pic>
      <p:sp>
        <p:nvSpPr>
          <p:cNvPr id="5" name="Google Shape;125;p49">
            <a:extLst>
              <a:ext uri="{FF2B5EF4-FFF2-40B4-BE49-F238E27FC236}">
                <a16:creationId xmlns:a16="http://schemas.microsoft.com/office/drawing/2014/main" id="{E14BA90F-08F9-660B-23E4-BE3EE4EF4092}"/>
              </a:ext>
            </a:extLst>
          </p:cNvPr>
          <p:cNvSpPr txBox="1"/>
          <p:nvPr/>
        </p:nvSpPr>
        <p:spPr>
          <a:xfrm>
            <a:off x="704940" y="4046143"/>
            <a:ext cx="10782119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GB" sz="3450" dirty="0">
                <a:solidFill>
                  <a:schemeClr val="tx1"/>
                </a:solidFill>
                <a:latin typeface="Poppins SemiBold"/>
                <a:cs typeface="Poppins SemiBold"/>
                <a:sym typeface="Poppins"/>
              </a:rPr>
              <a:t>Council working party 25 September (AOB)</a:t>
            </a:r>
          </a:p>
          <a:p>
            <a:pPr algn="ctr">
              <a:spcBef>
                <a:spcPts val="1200"/>
              </a:spcBef>
            </a:pPr>
            <a:r>
              <a:rPr lang="en-GB" sz="3450" dirty="0">
                <a:solidFill>
                  <a:schemeClr val="tx1"/>
                </a:solidFill>
                <a:latin typeface="Poppins SemiBold"/>
                <a:cs typeface="Poppins SemiBold"/>
                <a:sym typeface="Poppins"/>
              </a:rPr>
              <a:t>AI &amp; Copyright: </a:t>
            </a:r>
          </a:p>
          <a:p>
            <a:pPr algn="ctr">
              <a:spcBef>
                <a:spcPts val="1200"/>
              </a:spcBef>
            </a:pPr>
            <a:r>
              <a:rPr lang="en-GB" sz="3450" dirty="0">
                <a:solidFill>
                  <a:schemeClr val="tx1"/>
                </a:solidFill>
                <a:latin typeface="Poppins SemiBold"/>
                <a:cs typeface="Poppins SemiBold"/>
                <a:sym typeface="Poppins"/>
              </a:rPr>
              <a:t>Interoperable and trustworthy copyright data</a:t>
            </a:r>
          </a:p>
          <a:p>
            <a:pPr algn="ctr">
              <a:spcBef>
                <a:spcPts val="1200"/>
              </a:spcBef>
            </a:pPr>
            <a:r>
              <a:rPr lang="en-GB" sz="3450" dirty="0">
                <a:solidFill>
                  <a:schemeClr val="tx1"/>
                </a:solidFill>
                <a:latin typeface="Poppins SemiBold"/>
                <a:cs typeface="Poppins SemiBold"/>
                <a:sym typeface="Poppins"/>
              </a:rPr>
              <a:t>- The report (to be published)</a:t>
            </a:r>
            <a:endParaRPr lang="en-US" sz="3450" dirty="0">
              <a:solidFill>
                <a:schemeClr val="tx1"/>
              </a:solidFill>
              <a:latin typeface="Poppins SemiBold"/>
              <a:cs typeface="Poppins SemiBold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0753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54FDF-F465-E919-D2F5-59D48918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Publication</a:t>
            </a:r>
            <a:endParaRPr lang="fi-FI" sz="2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0D2B6-D8DB-E0BC-A387-34EA24E89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/>
            <a:r>
              <a:rPr lang="en-US" dirty="0"/>
              <a:t>“AI &amp; Copyright: Interoperable, trustworthy and machine-readable copyright data</a:t>
            </a:r>
            <a:r>
              <a:rPr lang="fi-FI" dirty="0"/>
              <a:t>, </a:t>
            </a:r>
            <a:r>
              <a:rPr lang="en-US" dirty="0"/>
              <a:t>Report of the CITF First Project”</a:t>
            </a:r>
          </a:p>
          <a:p>
            <a:pPr eaLnBrk="0"/>
            <a:r>
              <a:rPr lang="en-US" dirty="0"/>
              <a:t>Will be published in the Publication Series of the Ministry of Education and Culture in Finland </a:t>
            </a:r>
          </a:p>
          <a:p>
            <a:pPr eaLnBrk="0"/>
            <a:endParaRPr lang="en-US" dirty="0"/>
          </a:p>
          <a:p>
            <a:endParaRPr lang="fi-FI" dirty="0"/>
          </a:p>
        </p:txBody>
      </p:sp>
      <p:sp>
        <p:nvSpPr>
          <p:cNvPr id="5" name="Google Shape;126;p49">
            <a:extLst>
              <a:ext uri="{FF2B5EF4-FFF2-40B4-BE49-F238E27FC236}">
                <a16:creationId xmlns:a16="http://schemas.microsoft.com/office/drawing/2014/main" id="{45FF3540-32D5-C712-5F47-B5240BEC7B69}"/>
              </a:ext>
            </a:extLst>
          </p:cNvPr>
          <p:cNvSpPr/>
          <p:nvPr/>
        </p:nvSpPr>
        <p:spPr>
          <a:xfrm flipV="1">
            <a:off x="489856" y="973476"/>
            <a:ext cx="241029" cy="45719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50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6ED09-E620-F017-CB33-9DE25D95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38F2B-D2C2-F07A-6646-2A8BF0F6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CITF </a:t>
            </a:r>
            <a:r>
              <a:rPr lang="fi-FI" sz="26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First</a:t>
            </a:r>
            <a:r>
              <a:rPr lang="fi-FI" sz="2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Project </a:t>
            </a:r>
            <a:r>
              <a:rPr lang="fi-FI" sz="26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Seminar</a:t>
            </a:r>
            <a:endParaRPr lang="fi-FI" sz="2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E68E20-2896-9892-B408-F59E7906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/>
            <a:r>
              <a:rPr lang="en-US" dirty="0"/>
              <a:t>CITF First </a:t>
            </a:r>
            <a:r>
              <a:rPr lang="en-US"/>
              <a:t>Project Seminar</a:t>
            </a:r>
            <a:endParaRPr lang="en-US" dirty="0"/>
          </a:p>
          <a:p>
            <a:pPr lvl="1" eaLnBrk="0"/>
            <a:r>
              <a:rPr lang="en-US" b="1" dirty="0"/>
              <a:t>Interoperable, trustworthy and machine-readable copyright data</a:t>
            </a:r>
          </a:p>
          <a:p>
            <a:pPr lvl="1" eaLnBrk="0"/>
            <a:r>
              <a:rPr lang="en-US" dirty="0"/>
              <a:t>16 June, 2025 Brussels EU Thon hotel</a:t>
            </a:r>
          </a:p>
          <a:p>
            <a:pPr lvl="1" eaLnBrk="0"/>
            <a:r>
              <a:rPr lang="en-US" dirty="0"/>
              <a:t>Introduction of outcomes</a:t>
            </a:r>
          </a:p>
          <a:p>
            <a:pPr lvl="2" eaLnBrk="0"/>
            <a:r>
              <a:rPr lang="en-US" dirty="0"/>
              <a:t>Additional “fire chat” about Trust in Media (standardization)</a:t>
            </a:r>
          </a:p>
          <a:p>
            <a:pPr lvl="2" eaLnBrk="0"/>
            <a:r>
              <a:rPr lang="en-US" dirty="0"/>
              <a:t>Panel discussion about more options for creators from new technologies</a:t>
            </a:r>
          </a:p>
          <a:p>
            <a:pPr lvl="2" eaLnBrk="0"/>
            <a:r>
              <a:rPr lang="en-US" dirty="0"/>
              <a:t>140 participants on site and online</a:t>
            </a:r>
          </a:p>
          <a:p>
            <a:pPr marL="457200" lvl="1" indent="0" eaLnBrk="0">
              <a:buNone/>
            </a:pPr>
            <a:r>
              <a:rPr lang="en-US" dirty="0"/>
              <a:t> </a:t>
            </a:r>
          </a:p>
          <a:p>
            <a:pPr eaLnBrk="0"/>
            <a:r>
              <a:rPr lang="en-US" dirty="0"/>
              <a:t>Video available now</a:t>
            </a:r>
          </a:p>
          <a:p>
            <a:pPr lvl="1" eaLnBrk="0"/>
            <a:r>
              <a:rPr lang="en-US" dirty="0"/>
              <a:t> </a:t>
            </a:r>
          </a:p>
          <a:p>
            <a:pPr eaLnBrk="0"/>
            <a:r>
              <a:rPr lang="en-US" dirty="0"/>
              <a:t>Articles on CITF by </a:t>
            </a:r>
            <a:r>
              <a:rPr lang="en-US" dirty="0" err="1"/>
              <a:t>Contexte</a:t>
            </a:r>
            <a:endParaRPr lang="en-US" dirty="0"/>
          </a:p>
          <a:p>
            <a:pPr lvl="1" eaLnBrk="0"/>
            <a:r>
              <a:rPr lang="en-US" dirty="0"/>
              <a:t> </a:t>
            </a:r>
          </a:p>
          <a:p>
            <a:pPr eaLnBrk="0"/>
            <a:endParaRPr lang="en-US" dirty="0"/>
          </a:p>
          <a:p>
            <a:endParaRPr lang="fi-FI" dirty="0"/>
          </a:p>
        </p:txBody>
      </p:sp>
      <p:sp>
        <p:nvSpPr>
          <p:cNvPr id="5" name="Google Shape;126;p49">
            <a:extLst>
              <a:ext uri="{FF2B5EF4-FFF2-40B4-BE49-F238E27FC236}">
                <a16:creationId xmlns:a16="http://schemas.microsoft.com/office/drawing/2014/main" id="{0F96691C-F5C6-8527-3B58-A444ACF69894}"/>
              </a:ext>
            </a:extLst>
          </p:cNvPr>
          <p:cNvSpPr/>
          <p:nvPr/>
        </p:nvSpPr>
        <p:spPr>
          <a:xfrm flipV="1">
            <a:off x="489856" y="973476"/>
            <a:ext cx="241029" cy="45719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51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BEEB28-E9DA-2CC7-4ADD-CA494493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CITF </a:t>
            </a:r>
            <a:r>
              <a:rPr lang="fi-FI" sz="2600" b="1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Webpage</a:t>
            </a:r>
            <a:endParaRPr lang="fi-FI" sz="2600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6150EC-E436-9CCF-2C9A-38C2E1588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Webpage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opened</a:t>
            </a:r>
            <a:r>
              <a:rPr lang="fi-FI" dirty="0"/>
              <a:t> in October 2025</a:t>
            </a:r>
          </a:p>
        </p:txBody>
      </p:sp>
      <p:sp>
        <p:nvSpPr>
          <p:cNvPr id="4" name="Google Shape;126;p49">
            <a:extLst>
              <a:ext uri="{FF2B5EF4-FFF2-40B4-BE49-F238E27FC236}">
                <a16:creationId xmlns:a16="http://schemas.microsoft.com/office/drawing/2014/main" id="{67703A34-484F-D9A9-E6F9-EC8BC087AF63}"/>
              </a:ext>
            </a:extLst>
          </p:cNvPr>
          <p:cNvSpPr/>
          <p:nvPr/>
        </p:nvSpPr>
        <p:spPr>
          <a:xfrm>
            <a:off x="478200" y="955906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16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85DBA-403D-3944-34EB-B9F5BCE9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Poppins SemiBold"/>
                <a:cs typeface="Poppins SemiBold"/>
              </a:rPr>
              <a:t>Feedback and validation of the outcomes</a:t>
            </a:r>
            <a:br>
              <a:rPr lang="en-GB" sz="2400" dirty="0">
                <a:latin typeface="Poppins SemiBold"/>
                <a:cs typeface="Poppins SemiBold"/>
              </a:rPr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3B0DBA-61E1-12A2-3348-FEC6E51C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Sessions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held</a:t>
            </a:r>
            <a:r>
              <a:rPr lang="fi-FI" dirty="0"/>
              <a:t> in </a:t>
            </a:r>
            <a:r>
              <a:rPr lang="fi-FI" dirty="0" err="1"/>
              <a:t>September</a:t>
            </a:r>
            <a:r>
              <a:rPr lang="fi-FI" dirty="0"/>
              <a:t> – </a:t>
            </a:r>
            <a:r>
              <a:rPr lang="fi-FI" dirty="0" err="1"/>
              <a:t>December</a:t>
            </a:r>
            <a:r>
              <a:rPr lang="fi-FI" dirty="0"/>
              <a:t> 2025</a:t>
            </a:r>
          </a:p>
        </p:txBody>
      </p:sp>
      <p:sp>
        <p:nvSpPr>
          <p:cNvPr id="4" name="Google Shape;126;p49">
            <a:extLst>
              <a:ext uri="{FF2B5EF4-FFF2-40B4-BE49-F238E27FC236}">
                <a16:creationId xmlns:a16="http://schemas.microsoft.com/office/drawing/2014/main" id="{C5AA651D-A2AA-CE2D-ADD4-905921EDA28A}"/>
              </a:ext>
            </a:extLst>
          </p:cNvPr>
          <p:cNvSpPr/>
          <p:nvPr/>
        </p:nvSpPr>
        <p:spPr>
          <a:xfrm>
            <a:off x="478200" y="708931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41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A559-19CB-769A-F6EA-A89E562E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438881-1660-8643-AAFB-467A8844F897}"/>
              </a:ext>
            </a:extLst>
          </p:cNvPr>
          <p:cNvSpPr txBox="1"/>
          <p:nvPr/>
        </p:nvSpPr>
        <p:spPr>
          <a:xfrm>
            <a:off x="932400" y="4191000"/>
            <a:ext cx="10404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/>
              <a:t>Rights management information must be –</a:t>
            </a:r>
          </a:p>
          <a:p>
            <a:pPr marL="714375" lvl="2" indent="-2571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C2CB2"/>
                </a:solidFill>
              </a:rPr>
              <a:t>trustworthy</a:t>
            </a:r>
          </a:p>
          <a:p>
            <a:pPr marL="714375" lvl="2" indent="-2571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C2CB2"/>
                </a:solidFill>
              </a:rPr>
              <a:t>interoperable</a:t>
            </a:r>
            <a:r>
              <a:rPr lang="en-GB" sz="2800"/>
              <a:t>, and</a:t>
            </a:r>
          </a:p>
          <a:p>
            <a:pPr marL="714375" lvl="2" indent="-2571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C2CB2"/>
                </a:solidFill>
              </a:rPr>
              <a:t>machine-readable</a:t>
            </a:r>
            <a:r>
              <a:rPr lang="en-GB" sz="2800"/>
              <a:t>.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0F88F-FF98-4908-4989-CD8E1D26403F}"/>
              </a:ext>
            </a:extLst>
          </p:cNvPr>
          <p:cNvSpPr txBox="1"/>
          <p:nvPr/>
        </p:nvSpPr>
        <p:spPr>
          <a:xfrm>
            <a:off x="11702232" y="6580800"/>
            <a:ext cx="26641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3</a:t>
            </a:r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58518-DD81-7A09-59E9-0D81960E52E3}"/>
              </a:ext>
            </a:extLst>
          </p:cNvPr>
          <p:cNvSpPr txBox="1"/>
          <p:nvPr/>
        </p:nvSpPr>
        <p:spPr>
          <a:xfrm>
            <a:off x="933450" y="963630"/>
            <a:ext cx="1033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The creative industries will benefit from –</a:t>
            </a:r>
          </a:p>
          <a:p>
            <a:pPr marL="714375" lvl="1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/>
              <a:t>a </a:t>
            </a:r>
            <a:r>
              <a:rPr lang="en-US" sz="2800">
                <a:solidFill>
                  <a:srgbClr val="2C2CB2"/>
                </a:solidFill>
              </a:rPr>
              <a:t>well-functioning copyright infrastructure</a:t>
            </a:r>
          </a:p>
          <a:p>
            <a:pPr lvl="1"/>
            <a:r>
              <a:rPr lang="en-US" sz="2400" i="1"/>
              <a:t>    </a:t>
            </a:r>
            <a:r>
              <a:rPr lang="en-US" sz="400" i="1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i="1"/>
              <a:t>Stocktaking document of the Working Party on Intellectual Property,</a:t>
            </a:r>
          </a:p>
          <a:p>
            <a:pPr lvl="1"/>
            <a:r>
              <a:rPr lang="en-US" sz="2400" i="1"/>
              <a:t>    Council of the European Union, 2019</a:t>
            </a:r>
          </a:p>
          <a:p>
            <a:pPr marL="714375" lvl="1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/>
              <a:t>an </a:t>
            </a:r>
            <a:r>
              <a:rPr lang="en-US" sz="2800">
                <a:solidFill>
                  <a:srgbClr val="2C2CB2"/>
                </a:solidFill>
              </a:rPr>
              <a:t>open rights data framework</a:t>
            </a:r>
          </a:p>
          <a:p>
            <a:pPr lvl="1"/>
            <a:r>
              <a:rPr lang="en-US" sz="2400" i="1"/>
              <a:t>    Study on Copyright and New Technologies, European Commission, 2022</a:t>
            </a:r>
            <a:endParaRPr lang="en-GB" sz="2400" i="1"/>
          </a:p>
        </p:txBody>
      </p:sp>
      <p:sp>
        <p:nvSpPr>
          <p:cNvPr id="2" name="Google Shape;125;p49">
            <a:extLst>
              <a:ext uri="{FF2B5EF4-FFF2-40B4-BE49-F238E27FC236}">
                <a16:creationId xmlns:a16="http://schemas.microsoft.com/office/drawing/2014/main" id="{B3FCC249-BE04-87BA-57AC-5EA69FD8EAC9}"/>
              </a:ext>
            </a:extLst>
          </p:cNvPr>
          <p:cNvSpPr txBox="1"/>
          <p:nvPr/>
        </p:nvSpPr>
        <p:spPr>
          <a:xfrm>
            <a:off x="745200" y="180000"/>
            <a:ext cx="103813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Origin and mantra of the Copyright I</a:t>
            </a:r>
            <a:r>
              <a:rPr lang="en-GB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n</a:t>
            </a:r>
            <a:r>
              <a:rPr lang="en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frastructure Task Force</a:t>
            </a:r>
            <a:endParaRPr sz="260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Poppins"/>
            </a:endParaRPr>
          </a:p>
        </p:txBody>
      </p:sp>
      <p:sp>
        <p:nvSpPr>
          <p:cNvPr id="6" name="Google Shape;126;p49">
            <a:extLst>
              <a:ext uri="{FF2B5EF4-FFF2-40B4-BE49-F238E27FC236}">
                <a16:creationId xmlns:a16="http://schemas.microsoft.com/office/drawing/2014/main" id="{F0F31986-0980-9F07-7541-9510BC25D6B5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AEFC5-BDAF-9ED1-A269-F07B513F5758}"/>
              </a:ext>
            </a:extLst>
          </p:cNvPr>
          <p:cNvSpPr txBox="1"/>
          <p:nvPr/>
        </p:nvSpPr>
        <p:spPr>
          <a:xfrm>
            <a:off x="4028545" y="6583375"/>
            <a:ext cx="41520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200">
                <a:latin typeface="Poppins"/>
                <a:cs typeface="Poppins"/>
              </a:rPr>
              <a:t>Presentation of the first CITF project – 16 June 2025</a:t>
            </a:r>
            <a:endParaRPr lang="pt-BR" sz="1200">
              <a:solidFill>
                <a:srgbClr val="2C2CB2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415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48FE4-03CC-3199-9253-3128D365B7F5}"/>
              </a:ext>
            </a:extLst>
          </p:cNvPr>
          <p:cNvSpPr txBox="1"/>
          <p:nvPr/>
        </p:nvSpPr>
        <p:spPr>
          <a:xfrm>
            <a:off x="2366527" y="1229455"/>
            <a:ext cx="7462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tabLst>
                <a:tab pos="5108575" algn="l"/>
              </a:tabLst>
              <a:defRPr sz="2800">
                <a:cs typeface="Poppins SemiBold" panose="00000700000000000000" pitchFamily="2" charset="0"/>
              </a:defRPr>
            </a:lvl1pPr>
          </a:lstStyle>
          <a:p>
            <a:r>
              <a:rPr lang="en-US"/>
              <a:t>The three layers of the copyright infrastructure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6F277-0109-D90C-BBC1-BE149B569831}"/>
              </a:ext>
            </a:extLst>
          </p:cNvPr>
          <p:cNvSpPr txBox="1"/>
          <p:nvPr/>
        </p:nvSpPr>
        <p:spPr>
          <a:xfrm>
            <a:off x="2065709" y="4999214"/>
            <a:ext cx="806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cs typeface="Segoe UI Semibold" panose="020B0702040204020203" pitchFamily="34" charset="0"/>
              </a:rPr>
              <a:t>FOUNDATIONAL LEGAL LAYER</a:t>
            </a:r>
          </a:p>
          <a:p>
            <a:pPr algn="ctr"/>
            <a:r>
              <a:rPr lang="en-GB" sz="2400">
                <a:cs typeface="Segoe UI" panose="020B0502040204020203" pitchFamily="34" charset="0"/>
              </a:rPr>
              <a:t>defining authors’ rights by conventions, treaties, directives, acts, and regulations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9709F-DE9C-4858-AD73-68295CBDAC9F}"/>
              </a:ext>
            </a:extLst>
          </p:cNvPr>
          <p:cNvSpPr txBox="1"/>
          <p:nvPr/>
        </p:nvSpPr>
        <p:spPr>
          <a:xfrm>
            <a:off x="2065709" y="2818912"/>
            <a:ext cx="8064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GB" sz="2400">
                <a:solidFill>
                  <a:srgbClr val="2C2CB2"/>
                </a:solidFill>
                <a:latin typeface="+mn-lt"/>
                <a:cs typeface="Segoe UI Semibold" panose="020B0702040204020203" pitchFamily="34" charset="0"/>
              </a:rPr>
              <a:t>SEMANTIC LAYER</a:t>
            </a:r>
          </a:p>
          <a:p>
            <a:pPr algn="ctr"/>
            <a:r>
              <a:rPr lang="en-GB" sz="2400">
                <a:solidFill>
                  <a:srgbClr val="2C2CB2"/>
                </a:solidFill>
                <a:latin typeface="+mn-lt"/>
              </a:rPr>
              <a:t>addressing the challenges of declaration and intermediation where the meaning of identification and rights management information is made clear and consistent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DDF9E90-3C01-619B-9136-8249687C8E7A}"/>
              </a:ext>
            </a:extLst>
          </p:cNvPr>
          <p:cNvSpPr/>
          <p:nvPr/>
        </p:nvSpPr>
        <p:spPr>
          <a:xfrm flipV="1">
            <a:off x="5593856" y="4405247"/>
            <a:ext cx="1007707" cy="5760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D84D1-F30D-2716-7ED9-1149FBE703C1}"/>
              </a:ext>
            </a:extLst>
          </p:cNvPr>
          <p:cNvSpPr txBox="1"/>
          <p:nvPr/>
        </p:nvSpPr>
        <p:spPr>
          <a:xfrm>
            <a:off x="2065709" y="1004906"/>
            <a:ext cx="806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GB" sz="240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TECHNICAL LAYER</a:t>
            </a:r>
          </a:p>
          <a:p>
            <a:pPr algn="ctr"/>
            <a:r>
              <a:rPr lang="en-GB" sz="2400">
                <a:solidFill>
                  <a:schemeClr val="tx1"/>
                </a:solidFill>
                <a:latin typeface="+mn-lt"/>
              </a:rPr>
              <a:t>providing mechanisms for trust and interoperation of identification and rights management information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FBA6832-CEAE-E65F-2C9D-8596F5B805D4}"/>
              </a:ext>
            </a:extLst>
          </p:cNvPr>
          <p:cNvSpPr/>
          <p:nvPr/>
        </p:nvSpPr>
        <p:spPr>
          <a:xfrm flipV="1">
            <a:off x="5593856" y="2224948"/>
            <a:ext cx="1007707" cy="5760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68A97-F894-251D-96EA-55C78F150368}"/>
              </a:ext>
            </a:extLst>
          </p:cNvPr>
          <p:cNvSpPr txBox="1"/>
          <p:nvPr/>
        </p:nvSpPr>
        <p:spPr>
          <a:xfrm>
            <a:off x="11702232" y="6580800"/>
            <a:ext cx="26641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4</a:t>
            </a:r>
            <a:endParaRPr lang="en-GB" sz="1200"/>
          </a:p>
        </p:txBody>
      </p:sp>
      <p:sp>
        <p:nvSpPr>
          <p:cNvPr id="3" name="Google Shape;125;p49">
            <a:extLst>
              <a:ext uri="{FF2B5EF4-FFF2-40B4-BE49-F238E27FC236}">
                <a16:creationId xmlns:a16="http://schemas.microsoft.com/office/drawing/2014/main" id="{155C3632-FAE7-27B1-C1D1-47B7FAF6424D}"/>
              </a:ext>
            </a:extLst>
          </p:cNvPr>
          <p:cNvSpPr txBox="1"/>
          <p:nvPr/>
        </p:nvSpPr>
        <p:spPr>
          <a:xfrm>
            <a:off x="745200" y="180000"/>
            <a:ext cx="80906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" sz="260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The three layers of the copyright infrastructure</a:t>
            </a:r>
            <a:endParaRPr sz="2600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Poppins"/>
            </a:endParaRPr>
          </a:p>
        </p:txBody>
      </p:sp>
      <p:sp>
        <p:nvSpPr>
          <p:cNvPr id="5" name="Google Shape;126;p49">
            <a:extLst>
              <a:ext uri="{FF2B5EF4-FFF2-40B4-BE49-F238E27FC236}">
                <a16:creationId xmlns:a16="http://schemas.microsoft.com/office/drawing/2014/main" id="{07777ECF-9342-6AC8-0509-E412884B9CDB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126C9-B816-8572-CFF4-1AB35E0C0F02}"/>
              </a:ext>
            </a:extLst>
          </p:cNvPr>
          <p:cNvSpPr txBox="1"/>
          <p:nvPr/>
        </p:nvSpPr>
        <p:spPr>
          <a:xfrm>
            <a:off x="4021660" y="6583375"/>
            <a:ext cx="41520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200">
                <a:latin typeface="Poppins"/>
                <a:cs typeface="Poppins"/>
              </a:rPr>
              <a:t>Presentation of the first CITF project – 16 June 2025</a:t>
            </a:r>
            <a:endParaRPr lang="pt-BR" sz="1200">
              <a:solidFill>
                <a:srgbClr val="2C2CB2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5228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2F62A4-76D6-03D3-491C-D4FB1404FF0F}"/>
              </a:ext>
            </a:extLst>
          </p:cNvPr>
          <p:cNvSpPr txBox="1"/>
          <p:nvPr/>
        </p:nvSpPr>
        <p:spPr>
          <a:xfrm>
            <a:off x="9371854" y="2401929"/>
            <a:ext cx="2412000" cy="384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Aptos SemiBold" panose="020B0004020202020204" pitchFamily="34" charset="0"/>
                <a:cs typeface="Poppins" panose="00000500000000000000" pitchFamily="2" charset="0"/>
              </a:rPr>
              <a:t>Deliverables</a:t>
            </a:r>
          </a:p>
          <a:p>
            <a:endParaRPr lang="en-GB" sz="2100">
              <a:solidFill>
                <a:srgbClr val="0000FF"/>
              </a:solidFill>
              <a:cs typeface="Poppins" panose="00000500000000000000" pitchFamily="2" charset="0"/>
            </a:endParaRPr>
          </a:p>
          <a:p>
            <a:r>
              <a:rPr lang="en-GB" sz="2100">
                <a:solidFill>
                  <a:srgbClr val="2C2CB2"/>
                </a:solidFill>
                <a:cs typeface="Poppins" panose="00000500000000000000" pitchFamily="2" charset="0"/>
              </a:rPr>
              <a:t>Innovative architecture of identifiers and metadata schemas</a:t>
            </a:r>
          </a:p>
          <a:p>
            <a:endParaRPr lang="en-GB" sz="2100">
              <a:solidFill>
                <a:srgbClr val="0000FF"/>
              </a:solidFill>
              <a:cs typeface="Poppins" panose="00000500000000000000" pitchFamily="2" charset="0"/>
            </a:endParaRPr>
          </a:p>
          <a:p>
            <a:r>
              <a:rPr lang="en-GB" sz="2100">
                <a:solidFill>
                  <a:srgbClr val="A40042"/>
                </a:solidFill>
                <a:cs typeface="Poppins" panose="00000500000000000000" pitchFamily="2" charset="0"/>
              </a:rPr>
              <a:t>Copyright-specific, current, interactive technology guidelines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B0EE4-CF22-54EF-7642-BA7E9A11B147}"/>
              </a:ext>
            </a:extLst>
          </p:cNvPr>
          <p:cNvSpPr txBox="1"/>
          <p:nvPr/>
        </p:nvSpPr>
        <p:spPr>
          <a:xfrm>
            <a:off x="504825" y="981535"/>
            <a:ext cx="1118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noProof="0">
                <a:cs typeface="Poppins" panose="00000500000000000000" pitchFamily="2" charset="0"/>
              </a:rPr>
              <a:t>… to identify and promote the </a:t>
            </a:r>
            <a:r>
              <a:rPr lang="en-GB" sz="2600" noProof="0">
                <a:solidFill>
                  <a:srgbClr val="2C2CB2"/>
                </a:solidFill>
                <a:cs typeface="Poppins" panose="00000500000000000000" pitchFamily="2" charset="0"/>
              </a:rPr>
              <a:t>standards</a:t>
            </a:r>
            <a:r>
              <a:rPr lang="en-GB" sz="2600" noProof="0">
                <a:cs typeface="Poppins" panose="00000500000000000000" pitchFamily="2" charset="0"/>
              </a:rPr>
              <a:t> and </a:t>
            </a:r>
            <a:r>
              <a:rPr lang="en-GB" sz="2600" noProof="0">
                <a:solidFill>
                  <a:srgbClr val="A40042"/>
                </a:solidFill>
                <a:cs typeface="Poppins" panose="00000500000000000000" pitchFamily="2" charset="0"/>
              </a:rPr>
              <a:t>technologies</a:t>
            </a:r>
            <a:r>
              <a:rPr lang="en-GB" sz="2600" noProof="0">
                <a:solidFill>
                  <a:srgbClr val="00B050"/>
                </a:solidFill>
                <a:cs typeface="Poppins" panose="00000500000000000000" pitchFamily="2" charset="0"/>
              </a:rPr>
              <a:t> </a:t>
            </a:r>
            <a:r>
              <a:rPr lang="en-GB" sz="2600" noProof="0">
                <a:cs typeface="Poppins" panose="00000500000000000000" pitchFamily="2" charset="0"/>
              </a:rPr>
              <a:t>needed</a:t>
            </a:r>
            <a:r>
              <a:rPr lang="en-GB" sz="2600">
                <a:cs typeface="Poppins" panose="00000500000000000000" pitchFamily="2" charset="0"/>
              </a:rPr>
              <a:t> to</a:t>
            </a:r>
            <a:r>
              <a:rPr lang="en-GB" sz="2600" noProof="0">
                <a:cs typeface="Poppins" panose="00000500000000000000" pitchFamily="2" charset="0"/>
              </a:rPr>
              <a:t> raise trustworthiness, interoperability, and machine-readability of rights data.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E63B47-A250-E56E-E915-A54C189D3BF3}"/>
              </a:ext>
            </a:extLst>
          </p:cNvPr>
          <p:cNvGrpSpPr/>
          <p:nvPr/>
        </p:nvGrpSpPr>
        <p:grpSpPr>
          <a:xfrm>
            <a:off x="5326376" y="2401930"/>
            <a:ext cx="4046224" cy="3848400"/>
            <a:chOff x="5326376" y="2306680"/>
            <a:chExt cx="4046224" cy="3848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C76B1C-7CD3-D33B-0B52-5FCCD05F4B00}"/>
                </a:ext>
              </a:extLst>
            </p:cNvPr>
            <p:cNvSpPr txBox="1"/>
            <p:nvPr/>
          </p:nvSpPr>
          <p:spPr>
            <a:xfrm>
              <a:off x="5326376" y="2306680"/>
              <a:ext cx="2970108" cy="3848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endParaRPr lang="en-GB" sz="200">
                <a:cs typeface="Poppins" panose="00000500000000000000" pitchFamily="2" charset="0"/>
              </a:endParaRPr>
            </a:p>
            <a:p>
              <a:pPr algn="ctr"/>
              <a:r>
                <a:rPr lang="en-GB" sz="2400">
                  <a:latin typeface="Aptos SemiBold" panose="020B0004020202020204" pitchFamily="34" charset="0"/>
                  <a:cs typeface="Poppins" panose="00000500000000000000" pitchFamily="2" charset="0"/>
                </a:rPr>
                <a:t>Methodology</a:t>
              </a:r>
            </a:p>
            <a:p>
              <a:pPr>
                <a:spcBef>
                  <a:spcPts val="1500"/>
                </a:spcBef>
              </a:pPr>
              <a:r>
                <a:rPr lang="en-GB" sz="2100">
                  <a:cs typeface="Poppins" panose="00000500000000000000" pitchFamily="2" charset="0"/>
                </a:rPr>
                <a:t>Market assessment</a:t>
              </a:r>
            </a:p>
            <a:p>
              <a:pPr>
                <a:spcBef>
                  <a:spcPts val="1500"/>
                </a:spcBef>
              </a:pPr>
              <a:r>
                <a:rPr lang="en-GB" sz="2100">
                  <a:cs typeface="Poppins" panose="00000500000000000000" pitchFamily="2" charset="0"/>
                </a:rPr>
                <a:t>Prioritised </a:t>
              </a:r>
              <a:r>
                <a:rPr lang="en-GB" sz="2100">
                  <a:latin typeface="Aptos SemiBold" panose="020B0004020202020204" pitchFamily="34" charset="0"/>
                  <a:cs typeface="Poppins SemiBold" panose="00000700000000000000" pitchFamily="2" charset="0"/>
                </a:rPr>
                <a:t>use cases</a:t>
              </a:r>
            </a:p>
            <a:p>
              <a:pPr>
                <a:spcBef>
                  <a:spcPts val="1500"/>
                </a:spcBef>
              </a:pPr>
              <a:r>
                <a:rPr lang="en-GB" sz="2100">
                  <a:cs typeface="Poppins" panose="00000500000000000000" pitchFamily="2" charset="0"/>
                </a:rPr>
                <a:t>Engagement plan</a:t>
              </a:r>
            </a:p>
            <a:p>
              <a:pPr>
                <a:spcBef>
                  <a:spcPts val="1500"/>
                </a:spcBef>
              </a:pPr>
              <a:r>
                <a:rPr lang="en-GB" sz="2100">
                  <a:cs typeface="Poppins" panose="00000500000000000000" pitchFamily="2" charset="0"/>
                </a:rPr>
                <a:t>Liaison agreements</a:t>
              </a:r>
            </a:p>
            <a:p>
              <a:pPr>
                <a:spcBef>
                  <a:spcPts val="1500"/>
                </a:spcBef>
              </a:pPr>
              <a:r>
                <a:rPr lang="en-GB" sz="2100">
                  <a:cs typeface="Poppins" panose="00000500000000000000" pitchFamily="2" charset="0"/>
                </a:rPr>
                <a:t>Terms &amp; definitions</a:t>
              </a:r>
            </a:p>
            <a:p>
              <a:pPr>
                <a:spcBef>
                  <a:spcPts val="1500"/>
                </a:spcBef>
              </a:pPr>
              <a:r>
                <a:rPr lang="en-GB" sz="2100">
                  <a:latin typeface="Aptos SemiBold" panose="020B0004020202020204" pitchFamily="34" charset="0"/>
                  <a:cs typeface="Poppins SemiBold" panose="00000700000000000000" pitchFamily="2" charset="0"/>
                </a:rPr>
                <a:t>Requirements</a:t>
              </a:r>
              <a:r>
                <a:rPr lang="en-GB" sz="2100">
                  <a:cs typeface="Poppins" panose="00000500000000000000" pitchFamily="2" charset="0"/>
                </a:rPr>
                <a:t> &amp; criteria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D65AF6-2826-3759-6AA8-8530BE7C6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1275" y="5809089"/>
              <a:ext cx="1641600" cy="77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640097B-F959-E23F-5F45-81BC78BCF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000" y="3761214"/>
              <a:ext cx="1152000" cy="77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E3C01-D792-A28C-4A21-D91414CE5FAF}"/>
                </a:ext>
              </a:extLst>
            </p:cNvPr>
            <p:cNvCxnSpPr>
              <a:cxnSpLocks/>
            </p:cNvCxnSpPr>
            <p:nvPr/>
          </p:nvCxnSpPr>
          <p:spPr>
            <a:xfrm>
              <a:off x="9372600" y="2306680"/>
              <a:ext cx="0" cy="38484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966CE3E-3C17-2E78-918D-6567FBA7D662}"/>
                </a:ext>
              </a:extLst>
            </p:cNvPr>
            <p:cNvCxnSpPr/>
            <p:nvPr/>
          </p:nvCxnSpPr>
          <p:spPr>
            <a:xfrm>
              <a:off x="8239125" y="5657850"/>
              <a:ext cx="11160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CE4563-2A47-D3BA-A455-64B9AB49DD83}"/>
              </a:ext>
            </a:extLst>
          </p:cNvPr>
          <p:cNvGrpSpPr/>
          <p:nvPr/>
        </p:nvGrpSpPr>
        <p:grpSpPr>
          <a:xfrm>
            <a:off x="419100" y="2401930"/>
            <a:ext cx="4956675" cy="3848997"/>
            <a:chOff x="419100" y="2306680"/>
            <a:chExt cx="4956675" cy="38489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7E43B0-6C1A-4CAF-44A7-166C50866DFE}"/>
                </a:ext>
              </a:extLst>
            </p:cNvPr>
            <p:cNvSpPr txBox="1"/>
            <p:nvPr/>
          </p:nvSpPr>
          <p:spPr>
            <a:xfrm>
              <a:off x="419100" y="2307277"/>
              <a:ext cx="3876675" cy="3848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400">
                  <a:latin typeface="Aptos SemiBold" panose="020B0004020202020204" pitchFamily="34" charset="0"/>
                  <a:ea typeface="Calibri" panose="020F0502020204030204" pitchFamily="34" charset="0"/>
                  <a:cs typeface="Poppins SemiBold" panose="00000700000000000000" pitchFamily="2" charset="0"/>
                </a:rPr>
                <a:t>1</a:t>
              </a:r>
              <a:r>
                <a:rPr lang="en-GB" sz="2400" baseline="30000">
                  <a:latin typeface="Aptos SemiBold" panose="020B0004020202020204" pitchFamily="34" charset="0"/>
                  <a:ea typeface="Calibri" panose="020F0502020204030204" pitchFamily="34" charset="0"/>
                  <a:cs typeface="Poppins SemiBold" panose="00000700000000000000" pitchFamily="2" charset="0"/>
                </a:rPr>
                <a:t>st</a:t>
              </a:r>
              <a:r>
                <a:rPr lang="en-GB" sz="2400">
                  <a:latin typeface="Aptos SemiBold" panose="020B0004020202020204" pitchFamily="34" charset="0"/>
                  <a:ea typeface="Calibri" panose="020F0502020204030204" pitchFamily="34" charset="0"/>
                  <a:cs typeface="Poppins SemiBold" panose="00000700000000000000" pitchFamily="2" charset="0"/>
                </a:rPr>
                <a:t> use case: AI &amp; copyright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2100">
                  <a:latin typeface="Aptos SemiBold" panose="020B0004020202020204" pitchFamily="34" charset="0"/>
                  <a:ea typeface="Calibri" panose="020F0502020204030204" pitchFamily="34" charset="0"/>
                  <a:cs typeface="Poppins SemiBold" panose="00000700000000000000" pitchFamily="2" charset="0"/>
                </a:rPr>
                <a:t>Information</a:t>
              </a:r>
              <a:r>
                <a:rPr lang="en-GB" sz="2100">
                  <a:ea typeface="Calibri" panose="020F0502020204030204" pitchFamily="34" charset="0"/>
                  <a:cs typeface="Poppins" panose="00000500000000000000" pitchFamily="2" charset="0"/>
                </a:rPr>
                <a:t>: standardise interoperable identifiers and AI-related reservations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2100">
                  <a:latin typeface="Aptos SemiBold" panose="020B0004020202020204" pitchFamily="34" charset="0"/>
                  <a:ea typeface="Calibri" panose="020F0502020204030204" pitchFamily="34" charset="0"/>
                  <a:cs typeface="Poppins SemiBold" panose="00000700000000000000" pitchFamily="2" charset="0"/>
                </a:rPr>
                <a:t>Traceability</a:t>
              </a:r>
              <a:r>
                <a:rPr lang="en-GB" sz="2100">
                  <a:ea typeface="Calibri" panose="020F0502020204030204" pitchFamily="34" charset="0"/>
                  <a:cs typeface="Poppins" panose="00000500000000000000" pitchFamily="2" charset="0"/>
                </a:rPr>
                <a:t>: i</a:t>
              </a:r>
              <a:r>
                <a:rPr lang="en-GB" sz="2100">
                  <a:effectLst/>
                  <a:ea typeface="Calibri" panose="020F0502020204030204" pitchFamily="34" charset="0"/>
                  <a:cs typeface="Poppins" panose="00000500000000000000" pitchFamily="2" charset="0"/>
                </a:rPr>
                <a:t>dentify content that has been generated by AI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2100">
                  <a:effectLst/>
                  <a:latin typeface="Aptos SemiBold" panose="020B0004020202020204" pitchFamily="34" charset="0"/>
                  <a:ea typeface="Calibri" panose="020F0502020204030204" pitchFamily="34" charset="0"/>
                  <a:cs typeface="Poppins SemiBold" panose="00000700000000000000" pitchFamily="2" charset="0"/>
                </a:rPr>
                <a:t>Transparency</a:t>
              </a:r>
              <a:r>
                <a:rPr lang="en-GB" sz="2100">
                  <a:effectLst/>
                  <a:ea typeface="Calibri" panose="020F0502020204030204" pitchFamily="34" charset="0"/>
                  <a:cs typeface="Poppins" panose="00000500000000000000" pitchFamily="2" charset="0"/>
                </a:rPr>
                <a:t>: document the training and generation algorithms used to produce AI-generated content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A5A4F7-BDEE-E9A5-08BE-F960B54E0484}"/>
                </a:ext>
              </a:extLst>
            </p:cNvPr>
            <p:cNvCxnSpPr>
              <a:cxnSpLocks/>
            </p:cNvCxnSpPr>
            <p:nvPr/>
          </p:nvCxnSpPr>
          <p:spPr>
            <a:xfrm>
              <a:off x="4295775" y="2306680"/>
              <a:ext cx="0" cy="38484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49A8F4-A27B-94D7-DF7F-A64DF7D0F138}"/>
                </a:ext>
              </a:extLst>
            </p:cNvPr>
            <p:cNvCxnSpPr/>
            <p:nvPr/>
          </p:nvCxnSpPr>
          <p:spPr>
            <a:xfrm>
              <a:off x="4295775" y="3609975"/>
              <a:ext cx="10800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8654FBA-C923-CFBC-3CFB-95547D60AB68}"/>
              </a:ext>
            </a:extLst>
          </p:cNvPr>
          <p:cNvSpPr txBox="1"/>
          <p:nvPr/>
        </p:nvSpPr>
        <p:spPr>
          <a:xfrm>
            <a:off x="11702232" y="6580800"/>
            <a:ext cx="26641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5</a:t>
            </a:r>
            <a:endParaRPr lang="en-GB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DBEB9-9A2A-9F04-D1B2-DCFB5F5DC465}"/>
              </a:ext>
            </a:extLst>
          </p:cNvPr>
          <p:cNvSpPr txBox="1"/>
          <p:nvPr/>
        </p:nvSpPr>
        <p:spPr>
          <a:xfrm>
            <a:off x="4028545" y="6583375"/>
            <a:ext cx="41520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200">
                <a:latin typeface="Poppins"/>
                <a:cs typeface="Poppins"/>
              </a:rPr>
              <a:t>Presentation of the first CITF project – 16 June 2025</a:t>
            </a:r>
            <a:endParaRPr lang="pt-BR" sz="1200">
              <a:solidFill>
                <a:srgbClr val="2C2CB2"/>
              </a:solidFill>
              <a:latin typeface="Poppins"/>
              <a:cs typeface="Poppins"/>
            </a:endParaRPr>
          </a:p>
        </p:txBody>
      </p:sp>
      <p:sp>
        <p:nvSpPr>
          <p:cNvPr id="7" name="Google Shape;125;p49">
            <a:extLst>
              <a:ext uri="{FF2B5EF4-FFF2-40B4-BE49-F238E27FC236}">
                <a16:creationId xmlns:a16="http://schemas.microsoft.com/office/drawing/2014/main" id="{5316E028-7E9F-978C-5C31-E092E147C01D}"/>
              </a:ext>
            </a:extLst>
          </p:cNvPr>
          <p:cNvSpPr txBox="1"/>
          <p:nvPr/>
        </p:nvSpPr>
        <p:spPr>
          <a:xfrm>
            <a:off x="745200" y="180000"/>
            <a:ext cx="8868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The Copyright I</a:t>
            </a:r>
            <a:r>
              <a:rPr lang="en-GB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n</a:t>
            </a:r>
            <a:r>
              <a:rPr lang="en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frastructure Task Force is a forum…</a:t>
            </a:r>
            <a:endParaRPr sz="260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Poppins"/>
            </a:endParaRPr>
          </a:p>
        </p:txBody>
      </p:sp>
      <p:sp>
        <p:nvSpPr>
          <p:cNvPr id="9" name="Google Shape;126;p49">
            <a:extLst>
              <a:ext uri="{FF2B5EF4-FFF2-40B4-BE49-F238E27FC236}">
                <a16:creationId xmlns:a16="http://schemas.microsoft.com/office/drawing/2014/main" id="{A14DB0E8-06FB-C400-C4CE-4CEA3A1CE4A8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5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49">
            <a:extLst>
              <a:ext uri="{FF2B5EF4-FFF2-40B4-BE49-F238E27FC236}">
                <a16:creationId xmlns:a16="http://schemas.microsoft.com/office/drawing/2014/main" id="{85F9FDB1-4AC1-7D7E-9756-EE70584CD9D9}"/>
              </a:ext>
            </a:extLst>
          </p:cNvPr>
          <p:cNvSpPr txBox="1"/>
          <p:nvPr/>
        </p:nvSpPr>
        <p:spPr>
          <a:xfrm>
            <a:off x="745200" y="180000"/>
            <a:ext cx="5221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Objectives of the fir</a:t>
            </a:r>
            <a:r>
              <a:rPr lang="en-GB" sz="2600" err="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st</a:t>
            </a:r>
            <a:r>
              <a:rPr lang="en" sz="26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Poppins"/>
              </a:rPr>
              <a:t> project</a:t>
            </a:r>
            <a:endParaRPr sz="260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Poppins"/>
            </a:endParaRPr>
          </a:p>
        </p:txBody>
      </p:sp>
      <p:sp>
        <p:nvSpPr>
          <p:cNvPr id="3" name="Google Shape;126;p49">
            <a:extLst>
              <a:ext uri="{FF2B5EF4-FFF2-40B4-BE49-F238E27FC236}">
                <a16:creationId xmlns:a16="http://schemas.microsoft.com/office/drawing/2014/main" id="{50F55FA5-E927-AD7B-7CBE-8CC999750A0A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F9BB9-4BFC-14F3-57E1-3DFAB480DADA}"/>
              </a:ext>
            </a:extLst>
          </p:cNvPr>
          <p:cNvSpPr txBox="1"/>
          <p:nvPr/>
        </p:nvSpPr>
        <p:spPr>
          <a:xfrm>
            <a:off x="1669125" y="1000125"/>
            <a:ext cx="885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>
                <a:solidFill>
                  <a:srgbClr val="2C2CB2"/>
                </a:solidFill>
              </a:rPr>
              <a:t>Objectives:</a:t>
            </a:r>
            <a:r>
              <a:rPr lang="en-US" sz="2400">
                <a:solidFill>
                  <a:srgbClr val="0000FF"/>
                </a:solidFill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Investigate opt-out and the use of generative AI </a:t>
            </a:r>
            <a:r>
              <a:rPr lang="en-US" sz="2400"/>
              <a:t>​</a:t>
            </a:r>
            <a:r>
              <a:rPr lang="en-GB" sz="2400"/>
              <a:t>through use cases and scenarios </a:t>
            </a:r>
            <a:endParaRPr lang="en-US" sz="240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Assume future developments and formulate requirements for the copyright infrastructure</a:t>
            </a:r>
            <a:r>
              <a:rPr lang="en-US" sz="2400"/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Analyse technology-neutral requirements for their </a:t>
            </a:r>
            <a:r>
              <a:rPr lang="en-GB" sz="2400" i="1"/>
              <a:t>benefits</a:t>
            </a:r>
            <a:r>
              <a:rPr lang="en-GB" sz="2400"/>
              <a:t> and </a:t>
            </a:r>
            <a:r>
              <a:rPr lang="en-GB" sz="2400" i="1"/>
              <a:t>challenges </a:t>
            </a:r>
            <a:r>
              <a:rPr lang="en-GB" sz="2400"/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Adapt the point of view from the library sector​</a:t>
            </a:r>
          </a:p>
          <a:p>
            <a:pPr fontAlgn="base"/>
            <a:endParaRPr lang="en-US"/>
          </a:p>
          <a:p>
            <a:pPr fontAlgn="base"/>
            <a:r>
              <a:rPr lang="en-US" sz="2400"/>
              <a:t>​</a:t>
            </a:r>
            <a:r>
              <a:rPr lang="en-US" sz="2400">
                <a:solidFill>
                  <a:srgbClr val="2C2CB2"/>
                </a:solidFill>
              </a:rPr>
              <a:t>Partners:</a:t>
            </a:r>
            <a:r>
              <a:rPr lang="en-US" sz="2400">
                <a:solidFill>
                  <a:srgbClr val="0000FF"/>
                </a:solidFill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National Library of Finland​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National Library of Latvia</a:t>
            </a:r>
            <a:r>
              <a:rPr lang="en-US" sz="2400"/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Culture Information Systems Centre (Latvia)​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 err="1"/>
              <a:t>TalTech</a:t>
            </a:r>
            <a:r>
              <a:rPr lang="en-GB" sz="2400"/>
              <a:t> (Estonia)​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400"/>
              <a:t>Valunode (Estonia)​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0DAAB-B156-85D3-2EA8-835AC817A5AF}"/>
              </a:ext>
            </a:extLst>
          </p:cNvPr>
          <p:cNvSpPr txBox="1"/>
          <p:nvPr/>
        </p:nvSpPr>
        <p:spPr>
          <a:xfrm>
            <a:off x="11702232" y="6580800"/>
            <a:ext cx="26641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6</a:t>
            </a:r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32472-7F54-7868-CCE4-6DD04869DBCB}"/>
              </a:ext>
            </a:extLst>
          </p:cNvPr>
          <p:cNvSpPr txBox="1"/>
          <p:nvPr/>
        </p:nvSpPr>
        <p:spPr>
          <a:xfrm>
            <a:off x="4028545" y="6583375"/>
            <a:ext cx="41520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200">
                <a:latin typeface="Poppins"/>
                <a:cs typeface="Poppins"/>
              </a:rPr>
              <a:t>Presentation of the first CITF project – 16 June 2025</a:t>
            </a:r>
            <a:endParaRPr lang="pt-BR" sz="1200">
              <a:solidFill>
                <a:srgbClr val="2C2CB2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6784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CA293-AA45-A5D8-C072-70A6A1DF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24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b="1" dirty="0" err="1"/>
              <a:t>Specific</a:t>
            </a:r>
            <a:r>
              <a:rPr lang="fi-FI" sz="3200" b="1" dirty="0"/>
              <a:t> </a:t>
            </a:r>
            <a:r>
              <a:rPr lang="fi-FI" sz="3200" b="1" dirty="0" err="1"/>
              <a:t>aspects</a:t>
            </a:r>
            <a:r>
              <a:rPr lang="fi-FI" sz="3200" b="1" dirty="0"/>
              <a:t> </a:t>
            </a:r>
            <a:r>
              <a:rPr lang="fi-FI" sz="3200" b="1" dirty="0" err="1"/>
              <a:t>that</a:t>
            </a:r>
            <a:r>
              <a:rPr lang="fi-FI" sz="3200" b="1" dirty="0"/>
              <a:t> </a:t>
            </a:r>
            <a:r>
              <a:rPr lang="fi-FI" sz="3200" b="1" dirty="0" err="1"/>
              <a:t>the</a:t>
            </a:r>
            <a:r>
              <a:rPr lang="fi-FI" sz="3200" b="1" dirty="0"/>
              <a:t> </a:t>
            </a:r>
            <a:r>
              <a:rPr lang="fi-FI" sz="3200" b="1" dirty="0" err="1"/>
              <a:t>project</a:t>
            </a:r>
            <a:r>
              <a:rPr lang="fi-FI" sz="3200" b="1" dirty="0"/>
              <a:t> </a:t>
            </a:r>
            <a:r>
              <a:rPr lang="fi-FI" sz="3200" b="1" dirty="0" err="1"/>
              <a:t>looked</a:t>
            </a:r>
            <a:r>
              <a:rPr lang="fi-FI" sz="3200" b="1" dirty="0"/>
              <a:t> at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F3AC4D-C27A-D855-9226-F4D77C33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86" y="1426087"/>
            <a:ext cx="10515600" cy="44663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2C2CB2"/>
                </a:solidFill>
              </a:rPr>
              <a:t>Media asset</a:t>
            </a:r>
          </a:p>
          <a:p>
            <a:pPr lvl="1"/>
            <a:r>
              <a:rPr lang="en-US" dirty="0"/>
              <a:t>what is what, and who can tell, and the need for </a:t>
            </a:r>
            <a:r>
              <a:rPr lang="en-US" b="1" dirty="0"/>
              <a:t>asset identifiers</a:t>
            </a:r>
            <a:r>
              <a:rPr lang="en-US" dirty="0"/>
              <a:t> (</a:t>
            </a:r>
            <a:r>
              <a:rPr lang="en-US" i="1" dirty="0"/>
              <a:t>identification metadata</a:t>
            </a:r>
            <a:r>
              <a:rPr lang="en-US" dirty="0"/>
              <a:t>); </a:t>
            </a:r>
            <a:endParaRPr lang="fi-FI" dirty="0"/>
          </a:p>
          <a:p>
            <a:pPr lvl="0"/>
            <a:r>
              <a:rPr lang="en-US" dirty="0">
                <a:solidFill>
                  <a:srgbClr val="2C2CB2"/>
                </a:solidFill>
              </a:rPr>
              <a:t>Parties </a:t>
            </a:r>
          </a:p>
          <a:p>
            <a:pPr lvl="1"/>
            <a:r>
              <a:rPr lang="en-US" dirty="0"/>
              <a:t>who is who, and who is accredited with work authorship or right ownership, and the need for </a:t>
            </a:r>
            <a:r>
              <a:rPr lang="en-US" b="1" dirty="0"/>
              <a:t>agent identifiers</a:t>
            </a:r>
            <a:r>
              <a:rPr lang="en-US" dirty="0"/>
              <a:t> (</a:t>
            </a:r>
            <a:r>
              <a:rPr lang="en-US" i="1" dirty="0"/>
              <a:t>identification metadata</a:t>
            </a:r>
            <a:r>
              <a:rPr lang="en-US" dirty="0"/>
              <a:t>); </a:t>
            </a:r>
            <a:endParaRPr lang="fi-FI" dirty="0"/>
          </a:p>
          <a:p>
            <a:pPr lvl="0"/>
            <a:r>
              <a:rPr lang="en-US" dirty="0">
                <a:solidFill>
                  <a:srgbClr val="2C2CB2"/>
                </a:solidFill>
              </a:rPr>
              <a:t>Attribution and terms &amp; conditions</a:t>
            </a:r>
          </a:p>
          <a:p>
            <a:pPr lvl="1"/>
            <a:r>
              <a:rPr lang="en-US" dirty="0"/>
              <a:t>who did what, who owns what, what may be done with what, how authors or rightsholders can </a:t>
            </a:r>
            <a:r>
              <a:rPr lang="en-US" b="1" dirty="0"/>
              <a:t>opt-out of text and data mining</a:t>
            </a:r>
            <a:r>
              <a:rPr lang="en-US" dirty="0"/>
              <a:t>, and the need for </a:t>
            </a:r>
            <a:r>
              <a:rPr lang="en-US" b="1" dirty="0"/>
              <a:t>rights assertions</a:t>
            </a:r>
            <a:r>
              <a:rPr lang="en-US" dirty="0"/>
              <a:t> (</a:t>
            </a:r>
            <a:r>
              <a:rPr lang="en-US" i="1" dirty="0"/>
              <a:t>rights metadata</a:t>
            </a:r>
            <a:r>
              <a:rPr lang="en-US" dirty="0"/>
              <a:t>); </a:t>
            </a:r>
            <a:endParaRPr lang="fi-FI" dirty="0"/>
          </a:p>
          <a:p>
            <a:pPr lvl="0"/>
            <a:r>
              <a:rPr lang="en-US" dirty="0">
                <a:solidFill>
                  <a:srgbClr val="2C2CB2"/>
                </a:solidFill>
              </a:rPr>
              <a:t>Provenance and authenticity</a:t>
            </a:r>
          </a:p>
          <a:p>
            <a:pPr lvl="1"/>
            <a:r>
              <a:rPr lang="en-US" dirty="0"/>
              <a:t>where does that media asset come from, and the need for </a:t>
            </a:r>
            <a:r>
              <a:rPr lang="en-US" b="1" dirty="0"/>
              <a:t>provenance and authenticity assertions</a:t>
            </a:r>
            <a:r>
              <a:rPr lang="en-US" dirty="0"/>
              <a:t> (</a:t>
            </a:r>
            <a:r>
              <a:rPr lang="en-US" i="1" dirty="0"/>
              <a:t>descriptive metadata</a:t>
            </a:r>
            <a:r>
              <a:rPr lang="en-US" dirty="0"/>
              <a:t>).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Google Shape;126;p49">
            <a:extLst>
              <a:ext uri="{FF2B5EF4-FFF2-40B4-BE49-F238E27FC236}">
                <a16:creationId xmlns:a16="http://schemas.microsoft.com/office/drawing/2014/main" id="{0B690122-3789-BC03-B9F1-82C5EC2770EA}"/>
              </a:ext>
            </a:extLst>
          </p:cNvPr>
          <p:cNvSpPr/>
          <p:nvPr/>
        </p:nvSpPr>
        <p:spPr>
          <a:xfrm>
            <a:off x="370886" y="727306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55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194858-9881-5BCB-6829-EF4C2FAF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75 + </a:t>
            </a:r>
            <a:r>
              <a:rPr lang="fi-FI" sz="2600" b="1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Requirements</a:t>
            </a:r>
            <a:endParaRPr lang="fi-FI" sz="2600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1ED565-103C-F129-D6BF-7E34DB43B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Project distinguishes between two classes of requirements: </a:t>
            </a:r>
          </a:p>
          <a:p>
            <a:endParaRPr lang="en-US" dirty="0"/>
          </a:p>
          <a:p>
            <a:r>
              <a:rPr lang="en-US" dirty="0"/>
              <a:t>RMI (</a:t>
            </a:r>
            <a:r>
              <a:rPr lang="en-US" b="1" dirty="0"/>
              <a:t>rights management information</a:t>
            </a:r>
            <a:r>
              <a:rPr lang="en-US" dirty="0"/>
              <a:t>) and </a:t>
            </a:r>
          </a:p>
          <a:p>
            <a:endParaRPr lang="en-US" dirty="0"/>
          </a:p>
          <a:p>
            <a:r>
              <a:rPr lang="en-US" dirty="0"/>
              <a:t>T&amp;T (</a:t>
            </a:r>
            <a:r>
              <a:rPr lang="en-US" b="1" dirty="0"/>
              <a:t>traceability and transparency</a:t>
            </a:r>
            <a:r>
              <a:rPr lang="en-US" dirty="0"/>
              <a:t>)  </a:t>
            </a:r>
            <a:endParaRPr lang="fi-FI" dirty="0"/>
          </a:p>
          <a:p>
            <a:endParaRPr lang="fi-FI" dirty="0"/>
          </a:p>
        </p:txBody>
      </p:sp>
      <p:sp>
        <p:nvSpPr>
          <p:cNvPr id="4" name="Google Shape;126;p49">
            <a:extLst>
              <a:ext uri="{FF2B5EF4-FFF2-40B4-BE49-F238E27FC236}">
                <a16:creationId xmlns:a16="http://schemas.microsoft.com/office/drawing/2014/main" id="{491151DD-6CB1-4354-C4E2-DD7739EE821D}"/>
              </a:ext>
            </a:extLst>
          </p:cNvPr>
          <p:cNvSpPr/>
          <p:nvPr/>
        </p:nvSpPr>
        <p:spPr>
          <a:xfrm>
            <a:off x="478200" y="955906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05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68940-3276-3EFD-682A-38D52D2C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2D762A-6436-477F-FF36-72B6D5B1B254}"/>
              </a:ext>
            </a:extLst>
          </p:cNvPr>
          <p:cNvSpPr txBox="1"/>
          <p:nvPr/>
        </p:nvSpPr>
        <p:spPr>
          <a:xfrm>
            <a:off x="523876" y="2669441"/>
            <a:ext cx="1440000" cy="584775"/>
          </a:xfrm>
          <a:prstGeom prst="rect">
            <a:avLst/>
          </a:prstGeom>
          <a:noFill/>
          <a:ln>
            <a:solidFill>
              <a:srgbClr val="2130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2130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Media asset creation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54C7D-C15D-E4D0-AC74-E564A5C7028A}"/>
              </a:ext>
            </a:extLst>
          </p:cNvPr>
          <p:cNvSpPr txBox="1"/>
          <p:nvPr/>
        </p:nvSpPr>
        <p:spPr>
          <a:xfrm>
            <a:off x="3266098" y="1700638"/>
            <a:ext cx="2376000" cy="584775"/>
          </a:xfrm>
          <a:prstGeom prst="rect">
            <a:avLst/>
          </a:prstGeom>
          <a:noFill/>
          <a:ln>
            <a:solidFill>
              <a:srgbClr val="2130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2130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Digital asset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C60E3-BD5A-0647-1286-3064181B6EFD}"/>
              </a:ext>
            </a:extLst>
          </p:cNvPr>
          <p:cNvSpPr txBox="1"/>
          <p:nvPr/>
        </p:nvSpPr>
        <p:spPr>
          <a:xfrm>
            <a:off x="8367571" y="1827348"/>
            <a:ext cx="3492000" cy="338554"/>
          </a:xfrm>
          <a:prstGeom prst="rect">
            <a:avLst/>
          </a:prstGeom>
          <a:noFill/>
          <a:ln>
            <a:solidFill>
              <a:srgbClr val="21305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>
                <a:solidFill>
                  <a:srgbClr val="2130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Distribution and usage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BD8056B-4EA6-92E4-3399-F4D54D9627B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963876" y="2117196"/>
            <a:ext cx="1302223" cy="720000"/>
          </a:xfrm>
          <a:prstGeom prst="bentConnector3">
            <a:avLst/>
          </a:prstGeom>
          <a:ln w="9525">
            <a:solidFill>
              <a:srgbClr val="2130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2DDC939-4727-AC6F-8514-CE1DD99DCC9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963876" y="3133279"/>
            <a:ext cx="1302222" cy="1156506"/>
          </a:xfrm>
          <a:prstGeom prst="bentConnector3">
            <a:avLst>
              <a:gd name="adj1" fmla="val 50000"/>
            </a:avLst>
          </a:prstGeom>
          <a:ln w="9525">
            <a:solidFill>
              <a:srgbClr val="A400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DA134F-096E-3108-615F-E1D3196E141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642098" y="1993026"/>
            <a:ext cx="2725473" cy="3599"/>
          </a:xfrm>
          <a:prstGeom prst="straightConnector1">
            <a:avLst/>
          </a:prstGeom>
          <a:ln w="9525">
            <a:solidFill>
              <a:srgbClr val="2130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F01723-744B-0558-E96D-43FBB1279A7E}"/>
              </a:ext>
            </a:extLst>
          </p:cNvPr>
          <p:cNvCxnSpPr>
            <a:cxnSpLocks/>
            <a:stCxn id="9" idx="2"/>
            <a:endCxn id="32" idx="0"/>
          </p:cNvCxnSpPr>
          <p:nvPr/>
        </p:nvCxnSpPr>
        <p:spPr>
          <a:xfrm>
            <a:off x="4454098" y="2285413"/>
            <a:ext cx="0" cy="1219542"/>
          </a:xfrm>
          <a:prstGeom prst="straightConnector1">
            <a:avLst/>
          </a:prstGeom>
          <a:ln w="9525">
            <a:solidFill>
              <a:srgbClr val="A400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BEBAD8-C616-C964-F193-6CDCDF840678}"/>
              </a:ext>
            </a:extLst>
          </p:cNvPr>
          <p:cNvSpPr txBox="1"/>
          <p:nvPr/>
        </p:nvSpPr>
        <p:spPr>
          <a:xfrm>
            <a:off x="6283922" y="1810009"/>
            <a:ext cx="756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i="1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4A7C25-7423-94D6-6829-C0C1E5623E3A}"/>
              </a:ext>
            </a:extLst>
          </p:cNvPr>
          <p:cNvSpPr txBox="1"/>
          <p:nvPr/>
        </p:nvSpPr>
        <p:spPr>
          <a:xfrm>
            <a:off x="5923890" y="3711532"/>
            <a:ext cx="14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interoperable,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trustworthy,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8114AD-9383-1E61-275D-A7D32FA4A333}"/>
              </a:ext>
            </a:extLst>
          </p:cNvPr>
          <p:cNvCxnSpPr/>
          <p:nvPr/>
        </p:nvCxnSpPr>
        <p:spPr>
          <a:xfrm>
            <a:off x="4453799" y="2285405"/>
            <a:ext cx="0" cy="432000"/>
          </a:xfrm>
          <a:prstGeom prst="line">
            <a:avLst/>
          </a:prstGeom>
          <a:ln w="9525">
            <a:solidFill>
              <a:srgbClr val="213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A05ACC1-F3CF-2E0F-D1C7-9C1F4B8F9CBD}"/>
              </a:ext>
            </a:extLst>
          </p:cNvPr>
          <p:cNvSpPr txBox="1"/>
          <p:nvPr/>
        </p:nvSpPr>
        <p:spPr>
          <a:xfrm>
            <a:off x="3686764" y="2783420"/>
            <a:ext cx="1544397" cy="252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 identifiers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22AE92-3744-0FEF-AB25-267B8518F7F5}"/>
              </a:ext>
            </a:extLst>
          </p:cNvPr>
          <p:cNvSpPr txBox="1"/>
          <p:nvPr/>
        </p:nvSpPr>
        <p:spPr>
          <a:xfrm>
            <a:off x="2090671" y="3437080"/>
            <a:ext cx="1051057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F25A79-1E59-ADB2-D269-237AFDC44689}"/>
              </a:ext>
            </a:extLst>
          </p:cNvPr>
          <p:cNvSpPr txBox="1"/>
          <p:nvPr/>
        </p:nvSpPr>
        <p:spPr>
          <a:xfrm>
            <a:off x="3266098" y="3504955"/>
            <a:ext cx="2376000" cy="1569660"/>
          </a:xfrm>
          <a:prstGeom prst="rect">
            <a:avLst/>
          </a:prstGeom>
          <a:noFill/>
          <a:ln>
            <a:solidFill>
              <a:srgbClr val="A400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A4004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Metadata management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provenance, authenticity,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attribution, usage T&amp;Cs including AI-related reservations such as opt-out expressions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2181D62-4E17-26C4-CD4C-99F8816E35EF}"/>
              </a:ext>
            </a:extLst>
          </p:cNvPr>
          <p:cNvSpPr/>
          <p:nvPr/>
        </p:nvSpPr>
        <p:spPr>
          <a:xfrm>
            <a:off x="380380" y="252664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  <a:endParaRPr lang="en-GB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FBA2830-E4C9-1B60-5425-B6A194D9E9AD}"/>
              </a:ext>
            </a:extLst>
          </p:cNvPr>
          <p:cNvSpPr/>
          <p:nvPr/>
        </p:nvSpPr>
        <p:spPr>
          <a:xfrm>
            <a:off x="3123580" y="1564617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  <a:endParaRPr lang="en-GB" b="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141309-10AB-1C8C-6BEF-8581D032589E}"/>
              </a:ext>
            </a:extLst>
          </p:cNvPr>
          <p:cNvSpPr/>
          <p:nvPr/>
        </p:nvSpPr>
        <p:spPr>
          <a:xfrm>
            <a:off x="3123580" y="336484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  <a:endParaRPr lang="en-GB" b="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4F01EA-4DE2-B9C0-CDE1-3A538A975510}"/>
              </a:ext>
            </a:extLst>
          </p:cNvPr>
          <p:cNvSpPr/>
          <p:nvPr/>
        </p:nvSpPr>
        <p:spPr>
          <a:xfrm>
            <a:off x="8275335" y="1564617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4</a:t>
            </a:r>
            <a:endParaRPr lang="en-GB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9D9E8-689C-FFD4-337C-B31621385FE9}"/>
              </a:ext>
            </a:extLst>
          </p:cNvPr>
          <p:cNvSpPr txBox="1"/>
          <p:nvPr/>
        </p:nvSpPr>
        <p:spPr>
          <a:xfrm>
            <a:off x="8367571" y="3507427"/>
            <a:ext cx="3492000" cy="338554"/>
          </a:xfrm>
          <a:prstGeom prst="rect">
            <a:avLst/>
          </a:prstGeom>
          <a:noFill/>
          <a:ln>
            <a:solidFill>
              <a:srgbClr val="2C2CB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2C2CB2"/>
                </a:solidFill>
              </a:rPr>
              <a:t>National libraries mandates</a:t>
            </a:r>
            <a:endParaRPr lang="en-GB" sz="1600">
              <a:solidFill>
                <a:srgbClr val="2C2CB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AD59E-BAA4-7032-830F-7C16B559D367}"/>
              </a:ext>
            </a:extLst>
          </p:cNvPr>
          <p:cNvSpPr txBox="1"/>
          <p:nvPr/>
        </p:nvSpPr>
        <p:spPr>
          <a:xfrm>
            <a:off x="8367571" y="4120508"/>
            <a:ext cx="3492000" cy="338554"/>
          </a:xfrm>
          <a:prstGeom prst="rect">
            <a:avLst/>
          </a:prstGeom>
          <a:noFill/>
          <a:ln>
            <a:solidFill>
              <a:srgbClr val="2C2CB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2C2CB2"/>
                </a:solidFill>
              </a:rPr>
              <a:t>Commercial licensing</a:t>
            </a:r>
            <a:endParaRPr lang="en-GB" sz="1600">
              <a:solidFill>
                <a:srgbClr val="2C2CB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562CF-848F-8592-7CD7-3C68C7BEB3B3}"/>
              </a:ext>
            </a:extLst>
          </p:cNvPr>
          <p:cNvSpPr txBox="1"/>
          <p:nvPr/>
        </p:nvSpPr>
        <p:spPr>
          <a:xfrm>
            <a:off x="8367571" y="4735517"/>
            <a:ext cx="3492000" cy="338554"/>
          </a:xfrm>
          <a:prstGeom prst="rect">
            <a:avLst/>
          </a:prstGeom>
          <a:noFill/>
          <a:ln>
            <a:solidFill>
              <a:srgbClr val="2C2C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2C2CB2"/>
                </a:solidFill>
              </a:rPr>
              <a:t>Search across existing repositories</a:t>
            </a:r>
            <a:endParaRPr lang="en-GB" sz="1600">
              <a:solidFill>
                <a:srgbClr val="2C2CB2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CC6D378-7756-160A-D757-15DB20F01A7B}"/>
              </a:ext>
            </a:extLst>
          </p:cNvPr>
          <p:cNvCxnSpPr>
            <a:cxnSpLocks/>
            <a:stCxn id="15" idx="1"/>
            <a:endCxn id="13" idx="1"/>
          </p:cNvCxnSpPr>
          <p:nvPr/>
        </p:nvCxnSpPr>
        <p:spPr>
          <a:xfrm rot="10800000">
            <a:off x="8367571" y="3676704"/>
            <a:ext cx="12700" cy="1228090"/>
          </a:xfrm>
          <a:prstGeom prst="bentConnector3">
            <a:avLst>
              <a:gd name="adj1" fmla="val 5400000"/>
            </a:avLst>
          </a:prstGeom>
          <a:ln w="9525">
            <a:solidFill>
              <a:srgbClr val="A4004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68E981-52CC-2EA5-FE67-72A34063C729}"/>
              </a:ext>
            </a:extLst>
          </p:cNvPr>
          <p:cNvSpPr txBox="1"/>
          <p:nvPr/>
        </p:nvSpPr>
        <p:spPr>
          <a:xfrm>
            <a:off x="745200" y="180000"/>
            <a:ext cx="723675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latin typeface="Poppins SemiBold"/>
                <a:cs typeface="Poppins SemiBold"/>
              </a:rPr>
              <a:t>Context of 75+ requirements for 3 main purposes across 4 life cycle steps in 2030</a:t>
            </a:r>
            <a:endParaRPr lang="en-GB" sz="2600" dirty="0">
              <a:latin typeface="Poppins SemiBold"/>
              <a:cs typeface="Poppins SemiBold"/>
            </a:endParaRPr>
          </a:p>
        </p:txBody>
      </p:sp>
      <p:sp>
        <p:nvSpPr>
          <p:cNvPr id="3" name="Google Shape;126;p49">
            <a:extLst>
              <a:ext uri="{FF2B5EF4-FFF2-40B4-BE49-F238E27FC236}">
                <a16:creationId xmlns:a16="http://schemas.microsoft.com/office/drawing/2014/main" id="{82F88B16-FD89-FC92-8B30-E3B3870E153E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A5652-88C2-DB0A-0C6D-194D5D8B380D}"/>
              </a:ext>
            </a:extLst>
          </p:cNvPr>
          <p:cNvSpPr txBox="1"/>
          <p:nvPr/>
        </p:nvSpPr>
        <p:spPr>
          <a:xfrm>
            <a:off x="11620479" y="6580800"/>
            <a:ext cx="34817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15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C8088-77D4-103B-8D4D-9EC1956740A9}"/>
              </a:ext>
            </a:extLst>
          </p:cNvPr>
          <p:cNvSpPr txBox="1"/>
          <p:nvPr/>
        </p:nvSpPr>
        <p:spPr>
          <a:xfrm>
            <a:off x="4028545" y="6583375"/>
            <a:ext cx="41520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200">
                <a:latin typeface="Poppins"/>
                <a:cs typeface="Poppins"/>
              </a:rPr>
              <a:t>Presentation of the first CITF project – 16 June 2025</a:t>
            </a:r>
            <a:endParaRPr lang="pt-BR" sz="1200">
              <a:solidFill>
                <a:srgbClr val="2C2CB2"/>
              </a:solidFill>
              <a:latin typeface="Poppins"/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6D674-6B69-BC47-6486-4990ECB5F5D6}"/>
              </a:ext>
            </a:extLst>
          </p:cNvPr>
          <p:cNvSpPr txBox="1"/>
          <p:nvPr/>
        </p:nvSpPr>
        <p:spPr>
          <a:xfrm>
            <a:off x="5742915" y="4260001"/>
            <a:ext cx="183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machine-readable metadata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02C0A-0438-13FE-F9CF-807DAF2C8F50}"/>
              </a:ext>
            </a:extLst>
          </p:cNvPr>
          <p:cNvSpPr txBox="1"/>
          <p:nvPr/>
        </p:nvSpPr>
        <p:spPr>
          <a:xfrm>
            <a:off x="428625" y="3254332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RMI, 9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CD5D-89D4-899C-1BC2-5431B1786782}"/>
              </a:ext>
            </a:extLst>
          </p:cNvPr>
          <p:cNvSpPr txBox="1"/>
          <p:nvPr/>
        </p:nvSpPr>
        <p:spPr>
          <a:xfrm>
            <a:off x="3169562" y="2283512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RMI, 1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BF598F-921B-41B0-E31C-097857BEF873}"/>
              </a:ext>
            </a:extLst>
          </p:cNvPr>
          <p:cNvCxnSpPr>
            <a:stCxn id="32" idx="3"/>
            <a:endCxn id="14" idx="1"/>
          </p:cNvCxnSpPr>
          <p:nvPr/>
        </p:nvCxnSpPr>
        <p:spPr>
          <a:xfrm>
            <a:off x="5642098" y="4289785"/>
            <a:ext cx="2725473" cy="0"/>
          </a:xfrm>
          <a:prstGeom prst="straightConnector1">
            <a:avLst/>
          </a:prstGeom>
          <a:ln w="9525">
            <a:solidFill>
              <a:srgbClr val="A400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E86E96-C8BC-2D7F-5AB0-C8A5DFECD4D4}"/>
              </a:ext>
            </a:extLst>
          </p:cNvPr>
          <p:cNvSpPr txBox="1"/>
          <p:nvPr/>
        </p:nvSpPr>
        <p:spPr>
          <a:xfrm>
            <a:off x="3169562" y="5074337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RMI, 3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B74D6F-88E3-6145-E0CA-D8D59D0F7DC7}"/>
              </a:ext>
            </a:extLst>
          </p:cNvPr>
          <p:cNvSpPr txBox="1"/>
          <p:nvPr/>
        </p:nvSpPr>
        <p:spPr>
          <a:xfrm>
            <a:off x="8265437" y="2159687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RMI, 7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85FD7D-51F5-587C-12EE-8B0CDCD1E47D}"/>
              </a:ext>
            </a:extLst>
          </p:cNvPr>
          <p:cNvSpPr txBox="1"/>
          <p:nvPr/>
        </p:nvSpPr>
        <p:spPr>
          <a:xfrm>
            <a:off x="266700" y="5619750"/>
            <a:ext cx="3982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</a:rPr>
              <a:t>Requirements: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2C2CB2"/>
                </a:solidFill>
              </a:rPr>
              <a:t>RMI: for rights management information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2C2CB2"/>
                </a:solidFill>
              </a:rPr>
              <a:t>T&amp;T: for traceability and transparency</a:t>
            </a:r>
            <a:endParaRPr lang="en-GB" sz="1600" i="1">
              <a:solidFill>
                <a:srgbClr val="2C2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B574F-1118-6E09-55B5-67FAD2A44312}"/>
              </a:ext>
            </a:extLst>
          </p:cNvPr>
          <p:cNvSpPr txBox="1"/>
          <p:nvPr/>
        </p:nvSpPr>
        <p:spPr>
          <a:xfrm>
            <a:off x="916004" y="996853"/>
            <a:ext cx="3168000" cy="50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2C2CB2"/>
                </a:solidFill>
                <a:cs typeface="Poppins" panose="00000500000000000000" pitchFamily="2" charset="0"/>
              </a:rPr>
              <a:t>Public report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Objectives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Context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CITF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>
                <a:cs typeface="Poppins"/>
              </a:rPr>
              <a:t>National Libraries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>
                <a:cs typeface="Poppins"/>
              </a:rPr>
              <a:t>Methodology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Terms and definitions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Use cases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Requirements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Annexes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>
                <a:cs typeface="Poppins"/>
              </a:rPr>
              <a:t>Terms and definitions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>
                <a:cs typeface="Poppins"/>
              </a:rPr>
              <a:t>Use cases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>
                <a:cs typeface="Poppins"/>
              </a:rPr>
              <a:t>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>
                <a:cs typeface="Poppins"/>
              </a:rPr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907E5-6B45-F8B7-A6F9-B2FD60B1515A}"/>
              </a:ext>
            </a:extLst>
          </p:cNvPr>
          <p:cNvSpPr txBox="1"/>
          <p:nvPr/>
        </p:nvSpPr>
        <p:spPr>
          <a:xfrm>
            <a:off x="4556250" y="997336"/>
            <a:ext cx="3168000" cy="50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2C2CB2"/>
                </a:solidFill>
                <a:cs typeface="Poppins" panose="00000500000000000000" pitchFamily="2" charset="0"/>
              </a:rPr>
              <a:t>CITF working papers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Charter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Engagement plan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Actions and lessons learned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Forward risk analysis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>
                <a:cs typeface="Poppins"/>
              </a:rPr>
              <a:t>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645A2-D0BB-AA90-768B-BED30B21F040}"/>
              </a:ext>
            </a:extLst>
          </p:cNvPr>
          <p:cNvSpPr txBox="1"/>
          <p:nvPr/>
        </p:nvSpPr>
        <p:spPr>
          <a:xfrm>
            <a:off x="8115615" y="997336"/>
            <a:ext cx="3168000" cy="50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2C2CB2"/>
                </a:solidFill>
                <a:cs typeface="Poppins" panose="00000500000000000000" pitchFamily="2" charset="0"/>
              </a:rPr>
              <a:t>Perspectives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 dirty="0">
                <a:cs typeface="Poppins" panose="00000500000000000000" pitchFamily="2" charset="0"/>
              </a:rPr>
              <a:t>Input for </a:t>
            </a:r>
            <a:r>
              <a:rPr lang="en-US" sz="2000" dirty="0" err="1">
                <a:cs typeface="Poppins" panose="00000500000000000000" pitchFamily="2" charset="0"/>
              </a:rPr>
              <a:t>standardisation</a:t>
            </a:r>
            <a:endParaRPr lang="en-US" sz="2000" dirty="0">
              <a:cs typeface="Poppins" panose="00000500000000000000" pitchFamily="2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000" dirty="0">
                <a:cs typeface="Poppins" panose="00000500000000000000" pitchFamily="2" charset="0"/>
              </a:rPr>
              <a:t>Establishment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Poppins" panose="00000500000000000000" pitchFamily="2" charset="0"/>
              </a:rPr>
              <a:t>Outreach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Poppins" panose="00000500000000000000" pitchFamily="2" charset="0"/>
              </a:rPr>
              <a:t>Further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Poppins" panose="00000500000000000000" pitchFamily="2" charset="0"/>
              </a:rPr>
              <a:t>Dissemination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6472A-60CB-2DEA-30B7-8AB132237895}"/>
              </a:ext>
            </a:extLst>
          </p:cNvPr>
          <p:cNvSpPr txBox="1"/>
          <p:nvPr/>
        </p:nvSpPr>
        <p:spPr>
          <a:xfrm>
            <a:off x="745200" y="180000"/>
            <a:ext cx="5094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Outcomes and perspectives</a:t>
            </a:r>
            <a:endParaRPr lang="en-GB" sz="2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Google Shape;126;p49">
            <a:extLst>
              <a:ext uri="{FF2B5EF4-FFF2-40B4-BE49-F238E27FC236}">
                <a16:creationId xmlns:a16="http://schemas.microsoft.com/office/drawing/2014/main" id="{144C217D-37ED-FA5E-13AD-7C58F04B9693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32D0A-D4B8-BF34-A2BB-560AEA4C3E0C}"/>
              </a:ext>
            </a:extLst>
          </p:cNvPr>
          <p:cNvSpPr txBox="1"/>
          <p:nvPr/>
        </p:nvSpPr>
        <p:spPr>
          <a:xfrm>
            <a:off x="4028545" y="6583375"/>
            <a:ext cx="41520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200">
                <a:latin typeface="Poppins"/>
                <a:cs typeface="Poppins"/>
              </a:rPr>
              <a:t>Presentation of the first CITF project – 16 June 2025</a:t>
            </a:r>
            <a:endParaRPr lang="pt-BR" sz="1200">
              <a:solidFill>
                <a:srgbClr val="2C2CB2"/>
              </a:solidFill>
              <a:latin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7BFC4-62A7-6AE4-BBC8-2338D8C207EF}"/>
              </a:ext>
            </a:extLst>
          </p:cNvPr>
          <p:cNvSpPr txBox="1"/>
          <p:nvPr/>
        </p:nvSpPr>
        <p:spPr>
          <a:xfrm>
            <a:off x="11620479" y="6580800"/>
            <a:ext cx="34817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26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644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CB797ADAD9244879B89F9D1CF24F9" ma:contentTypeVersion="8" ma:contentTypeDescription="Create a new document." ma:contentTypeScope="" ma:versionID="c816a229f0ead2c2af260c87c36a1930">
  <xsd:schema xmlns:xsd="http://www.w3.org/2001/XMLSchema" xmlns:xs="http://www.w3.org/2001/XMLSchema" xmlns:p="http://schemas.microsoft.com/office/2006/metadata/properties" xmlns:ns2="4b1ef95f-80ab-4291-bff5-bae785451f3c" targetNamespace="http://schemas.microsoft.com/office/2006/metadata/properties" ma:root="true" ma:fieldsID="94f41ae2d0d89ab382b99e230d0dd91e" ns2:_="">
    <xsd:import namespace="4b1ef95f-80ab-4291-bff5-bae785451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ef95f-80ab-4291-bff5-bae785451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097E78-B54F-4E39-8246-03522F2B1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59D9D-9D3A-4CE5-964B-5018A779319B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E26D5361-7F0D-4583-AF11-05501E9157F0}">
  <ds:schemaRefs>
    <ds:schemaRef ds:uri="4b1ef95f-80ab-4291-bff5-bae785451f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853</Words>
  <Application>Microsoft Office PowerPoint</Application>
  <PresentationFormat>Laajakuva</PresentationFormat>
  <Paragraphs>158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Aptos SemiBold</vt:lpstr>
      <vt:lpstr>Arial</vt:lpstr>
      <vt:lpstr>Calibri</vt:lpstr>
      <vt:lpstr>Poppins</vt:lpstr>
      <vt:lpstr>Poppins SemiBold</vt:lpstr>
      <vt:lpstr>Segoe UI</vt:lpstr>
      <vt:lpstr>Segoe UI Semibold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Specific aspects that the project looked at</vt:lpstr>
      <vt:lpstr>75 + Requirements</vt:lpstr>
      <vt:lpstr>PowerPoint-esitys</vt:lpstr>
      <vt:lpstr>PowerPoint-esitys</vt:lpstr>
      <vt:lpstr>Publication</vt:lpstr>
      <vt:lpstr>CITF First Project Seminar</vt:lpstr>
      <vt:lpstr>CITF Webpage</vt:lpstr>
      <vt:lpstr>Feedback and validation of the outcomes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prixhon</dc:creator>
  <cp:lastModifiedBy>Vuopala Anna (OKM)</cp:lastModifiedBy>
  <cp:revision>16</cp:revision>
  <dcterms:created xsi:type="dcterms:W3CDTF">2025-01-23T14:31:04Z</dcterms:created>
  <dcterms:modified xsi:type="dcterms:W3CDTF">2026-06-10T03:58:22Z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0x010100C6FCB797ADAD9244879B89F9D1CF24F9</vt:lpwstr>
  </property>
</Properties>
</file>