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5"/>
  </p:sldMasterIdLst>
  <p:notesMasterIdLst>
    <p:notesMasterId r:id="rId10"/>
  </p:notesMasterIdLst>
  <p:handoutMasterIdLst>
    <p:handoutMasterId r:id="rId11"/>
  </p:handoutMasterIdLst>
  <p:sldIdLst>
    <p:sldId id="256" r:id="rId6"/>
    <p:sldId id="273" r:id="rId7"/>
    <p:sldId id="272" r:id="rId8"/>
    <p:sldId id="274" r:id="rId9"/>
  </p:sldIdLst>
  <p:sldSz cx="12192000" cy="6858000"/>
  <p:notesSz cx="6735763" cy="9866313"/>
  <p:custDataLst>
    <p:tags r:id="rId12"/>
  </p:custData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Tekijä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C8D2FF"/>
    <a:srgbClr val="A5B4FF"/>
    <a:srgbClr val="7D91FF"/>
    <a:srgbClr val="4B64FF"/>
    <a:srgbClr val="000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1" autoAdjust="0"/>
    <p:restoredTop sz="93936" autoAdjust="0"/>
  </p:normalViewPr>
  <p:slideViewPr>
    <p:cSldViewPr snapToGrid="0" showGuides="1">
      <p:cViewPr varScale="1">
        <p:scale>
          <a:sx n="43" d="100"/>
          <a:sy n="43" d="100"/>
        </p:scale>
        <p:origin x="792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 showGuides="1">
      <p:cViewPr>
        <p:scale>
          <a:sx n="125" d="100"/>
          <a:sy n="125" d="100"/>
        </p:scale>
        <p:origin x="164" y="-2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98BEE041-CB11-443B-AD3E-EA08797189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FF1F166-BA9E-438C-A9EB-7F2A93D1CF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78304-EB1D-4877-8EA7-E204203C9AE3}" type="datetimeFigureOut">
              <a:rPr lang="fi-FI" smtClean="0"/>
              <a:t>5.6.2023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7C81270-3D5C-45E4-946E-DB719F8304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CAB58F5-9A06-4EC1-AF8F-10C156C237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4BDD3-507E-4253-A7A9-841F6318CF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866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EB657-AA9B-4253-8FF7-9AD43078E620}" type="datetimeFigureOut">
              <a:rPr lang="fi-FI" smtClean="0"/>
              <a:t>5.6.2023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BB65B-F434-457D-80A4-C953E0D7E0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13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216000" rtl="0" eaLnBrk="1" latinLnBrk="0" hangingPunct="1">
      <a:lnSpc>
        <a:spcPct val="90000"/>
      </a:lnSpc>
      <a:spcAft>
        <a:spcPts val="1000"/>
      </a:spcAft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2000" indent="-216000" algn="l" defTabSz="216000" rtl="0" eaLnBrk="1" latinLnBrk="0" hangingPunct="1">
      <a:lnSpc>
        <a:spcPct val="90000"/>
      </a:lnSpc>
      <a:spcAft>
        <a:spcPts val="10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48000" indent="-216000" algn="l" defTabSz="216000" rtl="0" eaLnBrk="1" latinLnBrk="0" hangingPunct="1">
      <a:lnSpc>
        <a:spcPct val="90000"/>
      </a:lnSpc>
      <a:spcAft>
        <a:spcPts val="10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864000" indent="-216000" algn="l" defTabSz="216000" rtl="0" eaLnBrk="1" latinLnBrk="0" hangingPunct="1">
      <a:lnSpc>
        <a:spcPct val="90000"/>
      </a:lnSpc>
      <a:spcAft>
        <a:spcPts val="10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080000" indent="-216000" algn="l" defTabSz="216000" rtl="0" eaLnBrk="1" latinLnBrk="0" hangingPunct="1">
      <a:lnSpc>
        <a:spcPct val="90000"/>
      </a:lnSpc>
      <a:spcAft>
        <a:spcPts val="10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jp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3.jpg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6.jpeg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5.jpg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4.jpg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5.jpg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- suo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i 4" hidden="1">
            <a:extLst>
              <a:ext uri="{FF2B5EF4-FFF2-40B4-BE49-F238E27FC236}">
                <a16:creationId xmlns:a16="http://schemas.microsoft.com/office/drawing/2014/main" id="{B204733A-FFA9-42F0-A8F3-F07A467540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822704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5" name="Objekti 4" hidden="1">
                        <a:extLst>
                          <a:ext uri="{FF2B5EF4-FFF2-40B4-BE49-F238E27FC236}">
                            <a16:creationId xmlns:a16="http://schemas.microsoft.com/office/drawing/2014/main" id="{B204733A-FFA9-42F0-A8F3-F07A467540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uorakulmio 3" hidden="1">
            <a:extLst>
              <a:ext uri="{FF2B5EF4-FFF2-40B4-BE49-F238E27FC236}">
                <a16:creationId xmlns:a16="http://schemas.microsoft.com/office/drawing/2014/main" id="{16DB66A1-053D-4FEC-A845-14157EBB381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4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0E0CB56-3495-4C34-A152-2A6DF8298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0000" y="1684338"/>
            <a:ext cx="5580000" cy="167164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200" baseline="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942C8DB-AC1A-44C6-8643-5202CDA31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0000" y="3960000"/>
            <a:ext cx="4548000" cy="1090155"/>
          </a:xfrm>
        </p:spPr>
        <p:txBody>
          <a:bodyPr anchor="t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28" name="Kuvan paikkamerkki 27">
            <a:extLst>
              <a:ext uri="{FF2B5EF4-FFF2-40B4-BE49-F238E27FC236}">
                <a16:creationId xmlns:a16="http://schemas.microsoft.com/office/drawing/2014/main" id="{44F119D4-57A0-48F9-8B7A-72F510A26E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1022" y="-21020"/>
            <a:ext cx="6165763" cy="6888830"/>
          </a:xfrm>
          <a:custGeom>
            <a:avLst/>
            <a:gdLst>
              <a:gd name="connsiteX0" fmla="*/ 0 w 6072188"/>
              <a:gd name="connsiteY0" fmla="*/ 0 h 6865717"/>
              <a:gd name="connsiteX1" fmla="*/ 6072188 w 6072188"/>
              <a:gd name="connsiteY1" fmla="*/ 0 h 6865717"/>
              <a:gd name="connsiteX2" fmla="*/ 6072188 w 6072188"/>
              <a:gd name="connsiteY2" fmla="*/ 6865717 h 6865717"/>
              <a:gd name="connsiteX3" fmla="*/ 0 w 6072188"/>
              <a:gd name="connsiteY3" fmla="*/ 6865717 h 6865717"/>
              <a:gd name="connsiteX4" fmla="*/ 0 w 6072188"/>
              <a:gd name="connsiteY4" fmla="*/ 0 h 6865717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6072188 w 6072188"/>
              <a:gd name="connsiteY2" fmla="*/ 6865717 h 6885382"/>
              <a:gd name="connsiteX3" fmla="*/ 3077497 w 6072188"/>
              <a:gd name="connsiteY3" fmla="*/ 6885382 h 6885382"/>
              <a:gd name="connsiteX4" fmla="*/ 0 w 6072188"/>
              <a:gd name="connsiteY4" fmla="*/ 0 h 6885382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3077497 w 6072188"/>
              <a:gd name="connsiteY2" fmla="*/ 6885382 h 6885382"/>
              <a:gd name="connsiteX3" fmla="*/ 0 w 6072188"/>
              <a:gd name="connsiteY3" fmla="*/ 0 h 6885382"/>
              <a:gd name="connsiteX0" fmla="*/ 0 w 6160678"/>
              <a:gd name="connsiteY0" fmla="*/ 9832 h 6895214"/>
              <a:gd name="connsiteX1" fmla="*/ 6160678 w 6160678"/>
              <a:gd name="connsiteY1" fmla="*/ 0 h 6895214"/>
              <a:gd name="connsiteX2" fmla="*/ 3077497 w 6160678"/>
              <a:gd name="connsiteY2" fmla="*/ 6895214 h 6895214"/>
              <a:gd name="connsiteX3" fmla="*/ 0 w 6160678"/>
              <a:gd name="connsiteY3" fmla="*/ 9832 h 6895214"/>
              <a:gd name="connsiteX0" fmla="*/ 0 w 6160678"/>
              <a:gd name="connsiteY0" fmla="*/ 9832 h 6875550"/>
              <a:gd name="connsiteX1" fmla="*/ 6160678 w 6160678"/>
              <a:gd name="connsiteY1" fmla="*/ 0 h 6875550"/>
              <a:gd name="connsiteX2" fmla="*/ 3126658 w 6160678"/>
              <a:gd name="connsiteY2" fmla="*/ 6875550 h 6875550"/>
              <a:gd name="connsiteX3" fmla="*/ 0 w 6160678"/>
              <a:gd name="connsiteY3" fmla="*/ 9832 h 6875550"/>
              <a:gd name="connsiteX0" fmla="*/ 0 w 6239336"/>
              <a:gd name="connsiteY0" fmla="*/ 0 h 6875550"/>
              <a:gd name="connsiteX1" fmla="*/ 6239336 w 6239336"/>
              <a:gd name="connsiteY1" fmla="*/ 0 h 6875550"/>
              <a:gd name="connsiteX2" fmla="*/ 3205316 w 6239336"/>
              <a:gd name="connsiteY2" fmla="*/ 6875550 h 6875550"/>
              <a:gd name="connsiteX3" fmla="*/ 0 w 6239336"/>
              <a:gd name="connsiteY3" fmla="*/ 0 h 6875550"/>
              <a:gd name="connsiteX0" fmla="*/ 0 w 6239336"/>
              <a:gd name="connsiteY0" fmla="*/ 0 h 6822998"/>
              <a:gd name="connsiteX1" fmla="*/ 6239336 w 6239336"/>
              <a:gd name="connsiteY1" fmla="*/ 0 h 6822998"/>
              <a:gd name="connsiteX2" fmla="*/ 3226337 w 6239336"/>
              <a:gd name="connsiteY2" fmla="*/ 6822998 h 6822998"/>
              <a:gd name="connsiteX3" fmla="*/ 0 w 6239336"/>
              <a:gd name="connsiteY3" fmla="*/ 0 h 6822998"/>
              <a:gd name="connsiteX0" fmla="*/ 0 w 6144743"/>
              <a:gd name="connsiteY0" fmla="*/ 0 h 6822998"/>
              <a:gd name="connsiteX1" fmla="*/ 6144743 w 6144743"/>
              <a:gd name="connsiteY1" fmla="*/ 10511 h 6822998"/>
              <a:gd name="connsiteX2" fmla="*/ 3226337 w 6144743"/>
              <a:gd name="connsiteY2" fmla="*/ 6822998 h 6822998"/>
              <a:gd name="connsiteX3" fmla="*/ 0 w 6144743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43848"/>
              <a:gd name="connsiteX1" fmla="*/ 6144742 w 6144742"/>
              <a:gd name="connsiteY1" fmla="*/ 31361 h 6843848"/>
              <a:gd name="connsiteX2" fmla="*/ 3236847 w 6144742"/>
              <a:gd name="connsiteY2" fmla="*/ 6843848 h 6843848"/>
              <a:gd name="connsiteX3" fmla="*/ 0 w 6144742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65763" h="6833423">
                <a:moveTo>
                  <a:pt x="0" y="0"/>
                </a:moveTo>
                <a:cubicBezTo>
                  <a:pt x="6133268" y="34781"/>
                  <a:pt x="64026" y="17432"/>
                  <a:pt x="6165763" y="20936"/>
                </a:cubicBezTo>
                <a:cubicBezTo>
                  <a:pt x="3231031" y="6832234"/>
                  <a:pt x="4227166" y="4562594"/>
                  <a:pt x="3257868" y="6833423"/>
                </a:cubicBezTo>
                <a:cubicBezTo>
                  <a:pt x="-7232" y="-52592"/>
                  <a:pt x="3223060" y="6833887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 dirty="0"/>
          </a:p>
        </p:txBody>
      </p:sp>
      <p:pic>
        <p:nvPicPr>
          <p:cNvPr id="32" name="Kuva 31" descr="Kuva, joka sisältää kohteen ruoka&#10;&#10;Kuvaus luotu automaattisesti">
            <a:extLst>
              <a:ext uri="{FF2B5EF4-FFF2-40B4-BE49-F238E27FC236}">
                <a16:creationId xmlns:a16="http://schemas.microsoft.com/office/drawing/2014/main" id="{F10F8FD9-FBD8-45AD-B887-4952DBBA1A8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600" y="5868000"/>
            <a:ext cx="3077488" cy="396000"/>
          </a:xfrm>
          <a:prstGeom prst="rect">
            <a:avLst/>
          </a:prstGeom>
        </p:spPr>
      </p:pic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51083D49-F859-450D-987B-994D76BDF8A0}"/>
              </a:ext>
            </a:extLst>
          </p:cNvPr>
          <p:cNvSpPr/>
          <p:nvPr userDrawn="1"/>
        </p:nvSpPr>
        <p:spPr>
          <a:xfrm>
            <a:off x="351" y="0"/>
            <a:ext cx="3247345" cy="6875550"/>
          </a:xfrm>
          <a:custGeom>
            <a:avLst/>
            <a:gdLst>
              <a:gd name="connsiteX0" fmla="*/ 0 w 3087330"/>
              <a:gd name="connsiteY0" fmla="*/ 0 h 6921910"/>
              <a:gd name="connsiteX1" fmla="*/ 3087330 w 3087330"/>
              <a:gd name="connsiteY1" fmla="*/ 6921910 h 6921910"/>
              <a:gd name="connsiteX2" fmla="*/ 9833 w 3087330"/>
              <a:gd name="connsiteY2" fmla="*/ 6921910 h 6921910"/>
              <a:gd name="connsiteX3" fmla="*/ 0 w 3087330"/>
              <a:gd name="connsiteY3" fmla="*/ 0 h 6921910"/>
              <a:gd name="connsiteX0" fmla="*/ 1091 w 3088421"/>
              <a:gd name="connsiteY0" fmla="*/ 0 h 6921910"/>
              <a:gd name="connsiteX1" fmla="*/ 3088421 w 3088421"/>
              <a:gd name="connsiteY1" fmla="*/ 6921910 h 6921910"/>
              <a:gd name="connsiteX2" fmla="*/ 927 w 3088421"/>
              <a:gd name="connsiteY2" fmla="*/ 6921910 h 6921910"/>
              <a:gd name="connsiteX3" fmla="*/ 1091 w 3088421"/>
              <a:gd name="connsiteY3" fmla="*/ 0 h 692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8421" h="6921910">
                <a:moveTo>
                  <a:pt x="1091" y="0"/>
                </a:moveTo>
                <a:lnTo>
                  <a:pt x="3088421" y="6921910"/>
                </a:lnTo>
                <a:lnTo>
                  <a:pt x="927" y="6921910"/>
                </a:lnTo>
                <a:cubicBezTo>
                  <a:pt x="-2351" y="4614607"/>
                  <a:pt x="4369" y="2307303"/>
                  <a:pt x="10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1275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12" userDrawn="1">
          <p15:clr>
            <a:srgbClr val="FBAE40"/>
          </p15:clr>
        </p15:guide>
        <p15:guide id="2" pos="386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627552-377E-49B0-B131-6F4FC7EB7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0000"/>
            <a:ext cx="11136063" cy="972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60C22F3-4290-4261-89CE-2FA2FDF38B7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40000" y="1692000"/>
            <a:ext cx="11139488" cy="4348162"/>
          </a:xfrm>
        </p:spPr>
        <p:txBody>
          <a:bodyPr/>
          <a:lstStyle/>
          <a:p>
            <a:r>
              <a:rPr lang="fi-FI" smtClean="0"/>
              <a:t>Lisää taulukko napsauttamalla kuvaketta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948B415-BC08-47E4-A2D2-3AD6E767D5C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i-FI" smtClean="0"/>
              <a:t>8.4.2021</a:t>
            </a: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DD63B02-8EF3-49E9-B321-C328497622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 smtClean="0"/>
              <a:t>Johdatus lainvalmisteluun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230D75C-206A-4B0F-AF45-0C24F7733D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28F3778-6073-48C0-8E18-EFC09B8213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656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627552-377E-49B0-B131-6F4FC7EB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691E009-FB21-4EC3-B434-FC9E91D15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8.4.2021</a:t>
            </a: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4ECB10A-B4C0-4A96-853C-8D0423598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Johdatus lainvalmisteluun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1EEB16-4FD9-4410-A581-2C4D75B9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3778-6073-48C0-8E18-EFC09B8213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0925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iitos - suo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i 3" hidden="1">
            <a:extLst>
              <a:ext uri="{FF2B5EF4-FFF2-40B4-BE49-F238E27FC236}">
                <a16:creationId xmlns:a16="http://schemas.microsoft.com/office/drawing/2014/main" id="{836EF2D1-E275-4023-8117-085736960F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935859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0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4" name="Objekti 3" hidden="1">
                        <a:extLst>
                          <a:ext uri="{FF2B5EF4-FFF2-40B4-BE49-F238E27FC236}">
                            <a16:creationId xmlns:a16="http://schemas.microsoft.com/office/drawing/2014/main" id="{836EF2D1-E275-4023-8117-085736960F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orakulmio 2" hidden="1">
            <a:extLst>
              <a:ext uri="{FF2B5EF4-FFF2-40B4-BE49-F238E27FC236}">
                <a16:creationId xmlns:a16="http://schemas.microsoft.com/office/drawing/2014/main" id="{AFE3DA9C-78EC-44F6-AD88-1629A71132B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4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8" name="Kuvan paikkamerkki 27">
            <a:extLst>
              <a:ext uri="{FF2B5EF4-FFF2-40B4-BE49-F238E27FC236}">
                <a16:creationId xmlns:a16="http://schemas.microsoft.com/office/drawing/2014/main" id="{44F119D4-57A0-48F9-8B7A-72F510A26E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1022" y="-21020"/>
            <a:ext cx="6165763" cy="6888830"/>
          </a:xfrm>
          <a:custGeom>
            <a:avLst/>
            <a:gdLst>
              <a:gd name="connsiteX0" fmla="*/ 0 w 6072188"/>
              <a:gd name="connsiteY0" fmla="*/ 0 h 6865717"/>
              <a:gd name="connsiteX1" fmla="*/ 6072188 w 6072188"/>
              <a:gd name="connsiteY1" fmla="*/ 0 h 6865717"/>
              <a:gd name="connsiteX2" fmla="*/ 6072188 w 6072188"/>
              <a:gd name="connsiteY2" fmla="*/ 6865717 h 6865717"/>
              <a:gd name="connsiteX3" fmla="*/ 0 w 6072188"/>
              <a:gd name="connsiteY3" fmla="*/ 6865717 h 6865717"/>
              <a:gd name="connsiteX4" fmla="*/ 0 w 6072188"/>
              <a:gd name="connsiteY4" fmla="*/ 0 h 6865717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6072188 w 6072188"/>
              <a:gd name="connsiteY2" fmla="*/ 6865717 h 6885382"/>
              <a:gd name="connsiteX3" fmla="*/ 3077497 w 6072188"/>
              <a:gd name="connsiteY3" fmla="*/ 6885382 h 6885382"/>
              <a:gd name="connsiteX4" fmla="*/ 0 w 6072188"/>
              <a:gd name="connsiteY4" fmla="*/ 0 h 6885382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3077497 w 6072188"/>
              <a:gd name="connsiteY2" fmla="*/ 6885382 h 6885382"/>
              <a:gd name="connsiteX3" fmla="*/ 0 w 6072188"/>
              <a:gd name="connsiteY3" fmla="*/ 0 h 6885382"/>
              <a:gd name="connsiteX0" fmla="*/ 0 w 6160678"/>
              <a:gd name="connsiteY0" fmla="*/ 9832 h 6895214"/>
              <a:gd name="connsiteX1" fmla="*/ 6160678 w 6160678"/>
              <a:gd name="connsiteY1" fmla="*/ 0 h 6895214"/>
              <a:gd name="connsiteX2" fmla="*/ 3077497 w 6160678"/>
              <a:gd name="connsiteY2" fmla="*/ 6895214 h 6895214"/>
              <a:gd name="connsiteX3" fmla="*/ 0 w 6160678"/>
              <a:gd name="connsiteY3" fmla="*/ 9832 h 6895214"/>
              <a:gd name="connsiteX0" fmla="*/ 0 w 6160678"/>
              <a:gd name="connsiteY0" fmla="*/ 9832 h 6875550"/>
              <a:gd name="connsiteX1" fmla="*/ 6160678 w 6160678"/>
              <a:gd name="connsiteY1" fmla="*/ 0 h 6875550"/>
              <a:gd name="connsiteX2" fmla="*/ 3126658 w 6160678"/>
              <a:gd name="connsiteY2" fmla="*/ 6875550 h 6875550"/>
              <a:gd name="connsiteX3" fmla="*/ 0 w 6160678"/>
              <a:gd name="connsiteY3" fmla="*/ 9832 h 6875550"/>
              <a:gd name="connsiteX0" fmla="*/ 0 w 6239336"/>
              <a:gd name="connsiteY0" fmla="*/ 0 h 6875550"/>
              <a:gd name="connsiteX1" fmla="*/ 6239336 w 6239336"/>
              <a:gd name="connsiteY1" fmla="*/ 0 h 6875550"/>
              <a:gd name="connsiteX2" fmla="*/ 3205316 w 6239336"/>
              <a:gd name="connsiteY2" fmla="*/ 6875550 h 6875550"/>
              <a:gd name="connsiteX3" fmla="*/ 0 w 6239336"/>
              <a:gd name="connsiteY3" fmla="*/ 0 h 6875550"/>
              <a:gd name="connsiteX0" fmla="*/ 0 w 6239336"/>
              <a:gd name="connsiteY0" fmla="*/ 0 h 6822998"/>
              <a:gd name="connsiteX1" fmla="*/ 6239336 w 6239336"/>
              <a:gd name="connsiteY1" fmla="*/ 0 h 6822998"/>
              <a:gd name="connsiteX2" fmla="*/ 3226337 w 6239336"/>
              <a:gd name="connsiteY2" fmla="*/ 6822998 h 6822998"/>
              <a:gd name="connsiteX3" fmla="*/ 0 w 6239336"/>
              <a:gd name="connsiteY3" fmla="*/ 0 h 6822998"/>
              <a:gd name="connsiteX0" fmla="*/ 0 w 6144743"/>
              <a:gd name="connsiteY0" fmla="*/ 0 h 6822998"/>
              <a:gd name="connsiteX1" fmla="*/ 6144743 w 6144743"/>
              <a:gd name="connsiteY1" fmla="*/ 10511 h 6822998"/>
              <a:gd name="connsiteX2" fmla="*/ 3226337 w 6144743"/>
              <a:gd name="connsiteY2" fmla="*/ 6822998 h 6822998"/>
              <a:gd name="connsiteX3" fmla="*/ 0 w 6144743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43848"/>
              <a:gd name="connsiteX1" fmla="*/ 6144742 w 6144742"/>
              <a:gd name="connsiteY1" fmla="*/ 31361 h 6843848"/>
              <a:gd name="connsiteX2" fmla="*/ 3236847 w 6144742"/>
              <a:gd name="connsiteY2" fmla="*/ 6843848 h 6843848"/>
              <a:gd name="connsiteX3" fmla="*/ 0 w 6144742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65763" h="6833423">
                <a:moveTo>
                  <a:pt x="0" y="0"/>
                </a:moveTo>
                <a:cubicBezTo>
                  <a:pt x="6133268" y="34781"/>
                  <a:pt x="64026" y="17432"/>
                  <a:pt x="6165763" y="20936"/>
                </a:cubicBezTo>
                <a:cubicBezTo>
                  <a:pt x="3231031" y="6832234"/>
                  <a:pt x="4227166" y="4562594"/>
                  <a:pt x="3257868" y="6833423"/>
                </a:cubicBezTo>
                <a:cubicBezTo>
                  <a:pt x="-7232" y="-52592"/>
                  <a:pt x="3223060" y="6833887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 dirty="0"/>
          </a:p>
        </p:txBody>
      </p:sp>
      <p:pic>
        <p:nvPicPr>
          <p:cNvPr id="32" name="Kuva 31" descr="Kuva, joka sisältää kohteen ruoka&#10;&#10;Kuvaus luotu automaattisesti">
            <a:extLst>
              <a:ext uri="{FF2B5EF4-FFF2-40B4-BE49-F238E27FC236}">
                <a16:creationId xmlns:a16="http://schemas.microsoft.com/office/drawing/2014/main" id="{F10F8FD9-FBD8-45AD-B887-4952DBBA1A8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713" y="5886000"/>
            <a:ext cx="3077488" cy="396000"/>
          </a:xfrm>
          <a:prstGeom prst="rect">
            <a:avLst/>
          </a:prstGeom>
        </p:spPr>
      </p:pic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51083D49-F859-450D-987B-994D76BDF8A0}"/>
              </a:ext>
            </a:extLst>
          </p:cNvPr>
          <p:cNvSpPr/>
          <p:nvPr userDrawn="1"/>
        </p:nvSpPr>
        <p:spPr>
          <a:xfrm>
            <a:off x="351" y="0"/>
            <a:ext cx="3247345" cy="6875550"/>
          </a:xfrm>
          <a:custGeom>
            <a:avLst/>
            <a:gdLst>
              <a:gd name="connsiteX0" fmla="*/ 0 w 3087330"/>
              <a:gd name="connsiteY0" fmla="*/ 0 h 6921910"/>
              <a:gd name="connsiteX1" fmla="*/ 3087330 w 3087330"/>
              <a:gd name="connsiteY1" fmla="*/ 6921910 h 6921910"/>
              <a:gd name="connsiteX2" fmla="*/ 9833 w 3087330"/>
              <a:gd name="connsiteY2" fmla="*/ 6921910 h 6921910"/>
              <a:gd name="connsiteX3" fmla="*/ 0 w 3087330"/>
              <a:gd name="connsiteY3" fmla="*/ 0 h 6921910"/>
              <a:gd name="connsiteX0" fmla="*/ 1091 w 3088421"/>
              <a:gd name="connsiteY0" fmla="*/ 0 h 6921910"/>
              <a:gd name="connsiteX1" fmla="*/ 3088421 w 3088421"/>
              <a:gd name="connsiteY1" fmla="*/ 6921910 h 6921910"/>
              <a:gd name="connsiteX2" fmla="*/ 927 w 3088421"/>
              <a:gd name="connsiteY2" fmla="*/ 6921910 h 6921910"/>
              <a:gd name="connsiteX3" fmla="*/ 1091 w 3088421"/>
              <a:gd name="connsiteY3" fmla="*/ 0 h 692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8421" h="6921910">
                <a:moveTo>
                  <a:pt x="1091" y="0"/>
                </a:moveTo>
                <a:lnTo>
                  <a:pt x="3088421" y="6921910"/>
                </a:lnTo>
                <a:lnTo>
                  <a:pt x="927" y="6921910"/>
                </a:lnTo>
                <a:cubicBezTo>
                  <a:pt x="-2351" y="4614607"/>
                  <a:pt x="4369" y="2307303"/>
                  <a:pt x="10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9681B84-4805-4E1A-987A-858933E779BE}"/>
              </a:ext>
            </a:extLst>
          </p:cNvPr>
          <p:cNvSpPr txBox="1"/>
          <p:nvPr userDrawn="1"/>
        </p:nvSpPr>
        <p:spPr>
          <a:xfrm>
            <a:off x="6120000" y="3960000"/>
            <a:ext cx="4666593" cy="4001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spc="20" baseline="0" dirty="0">
                <a:solidFill>
                  <a:schemeClr val="accent1"/>
                </a:solidFill>
              </a:rPr>
              <a:t>lvm.fi   Twitter: @lvmfi</a:t>
            </a:r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04C4B069-EBBD-4F19-8ADE-9A0C822F7010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120000" y="4392000"/>
            <a:ext cx="5580000" cy="96678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Lisää tekstiä tarvittaessa, esimerkiksi oma Twitter-tunnisteesi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F0579FA4-2CC1-405D-A634-817E07CEC6C2}"/>
              </a:ext>
            </a:extLst>
          </p:cNvPr>
          <p:cNvSpPr txBox="1"/>
          <p:nvPr userDrawn="1"/>
        </p:nvSpPr>
        <p:spPr>
          <a:xfrm>
            <a:off x="6120000" y="2700000"/>
            <a:ext cx="5468983" cy="8463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5500" b="1" spc="20" baseline="0" dirty="0">
                <a:solidFill>
                  <a:schemeClr val="accent1"/>
                </a:solidFill>
              </a:rPr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2015765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12" userDrawn="1">
          <p15:clr>
            <a:srgbClr val="FBAE40"/>
          </p15:clr>
        </p15:guide>
        <p15:guide id="2" pos="3863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iitos - ruot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i 3" hidden="1">
            <a:extLst>
              <a:ext uri="{FF2B5EF4-FFF2-40B4-BE49-F238E27FC236}">
                <a16:creationId xmlns:a16="http://schemas.microsoft.com/office/drawing/2014/main" id="{13132959-FDAF-47AD-A7DD-EA034471F1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95390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4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4" name="Objekti 3" hidden="1">
                        <a:extLst>
                          <a:ext uri="{FF2B5EF4-FFF2-40B4-BE49-F238E27FC236}">
                            <a16:creationId xmlns:a16="http://schemas.microsoft.com/office/drawing/2014/main" id="{13132959-FDAF-47AD-A7DD-EA034471F1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orakulmio 2" hidden="1">
            <a:extLst>
              <a:ext uri="{FF2B5EF4-FFF2-40B4-BE49-F238E27FC236}">
                <a16:creationId xmlns:a16="http://schemas.microsoft.com/office/drawing/2014/main" id="{2569F56F-7BAB-4EC9-9935-080445F7A23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4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8" name="Kuvan paikkamerkki 27">
            <a:extLst>
              <a:ext uri="{FF2B5EF4-FFF2-40B4-BE49-F238E27FC236}">
                <a16:creationId xmlns:a16="http://schemas.microsoft.com/office/drawing/2014/main" id="{44F119D4-57A0-48F9-8B7A-72F510A26E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1022" y="-21020"/>
            <a:ext cx="6165763" cy="6888830"/>
          </a:xfrm>
          <a:custGeom>
            <a:avLst/>
            <a:gdLst>
              <a:gd name="connsiteX0" fmla="*/ 0 w 6072188"/>
              <a:gd name="connsiteY0" fmla="*/ 0 h 6865717"/>
              <a:gd name="connsiteX1" fmla="*/ 6072188 w 6072188"/>
              <a:gd name="connsiteY1" fmla="*/ 0 h 6865717"/>
              <a:gd name="connsiteX2" fmla="*/ 6072188 w 6072188"/>
              <a:gd name="connsiteY2" fmla="*/ 6865717 h 6865717"/>
              <a:gd name="connsiteX3" fmla="*/ 0 w 6072188"/>
              <a:gd name="connsiteY3" fmla="*/ 6865717 h 6865717"/>
              <a:gd name="connsiteX4" fmla="*/ 0 w 6072188"/>
              <a:gd name="connsiteY4" fmla="*/ 0 h 6865717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6072188 w 6072188"/>
              <a:gd name="connsiteY2" fmla="*/ 6865717 h 6885382"/>
              <a:gd name="connsiteX3" fmla="*/ 3077497 w 6072188"/>
              <a:gd name="connsiteY3" fmla="*/ 6885382 h 6885382"/>
              <a:gd name="connsiteX4" fmla="*/ 0 w 6072188"/>
              <a:gd name="connsiteY4" fmla="*/ 0 h 6885382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3077497 w 6072188"/>
              <a:gd name="connsiteY2" fmla="*/ 6885382 h 6885382"/>
              <a:gd name="connsiteX3" fmla="*/ 0 w 6072188"/>
              <a:gd name="connsiteY3" fmla="*/ 0 h 6885382"/>
              <a:gd name="connsiteX0" fmla="*/ 0 w 6160678"/>
              <a:gd name="connsiteY0" fmla="*/ 9832 h 6895214"/>
              <a:gd name="connsiteX1" fmla="*/ 6160678 w 6160678"/>
              <a:gd name="connsiteY1" fmla="*/ 0 h 6895214"/>
              <a:gd name="connsiteX2" fmla="*/ 3077497 w 6160678"/>
              <a:gd name="connsiteY2" fmla="*/ 6895214 h 6895214"/>
              <a:gd name="connsiteX3" fmla="*/ 0 w 6160678"/>
              <a:gd name="connsiteY3" fmla="*/ 9832 h 6895214"/>
              <a:gd name="connsiteX0" fmla="*/ 0 w 6160678"/>
              <a:gd name="connsiteY0" fmla="*/ 9832 h 6875550"/>
              <a:gd name="connsiteX1" fmla="*/ 6160678 w 6160678"/>
              <a:gd name="connsiteY1" fmla="*/ 0 h 6875550"/>
              <a:gd name="connsiteX2" fmla="*/ 3126658 w 6160678"/>
              <a:gd name="connsiteY2" fmla="*/ 6875550 h 6875550"/>
              <a:gd name="connsiteX3" fmla="*/ 0 w 6160678"/>
              <a:gd name="connsiteY3" fmla="*/ 9832 h 6875550"/>
              <a:gd name="connsiteX0" fmla="*/ 0 w 6239336"/>
              <a:gd name="connsiteY0" fmla="*/ 0 h 6875550"/>
              <a:gd name="connsiteX1" fmla="*/ 6239336 w 6239336"/>
              <a:gd name="connsiteY1" fmla="*/ 0 h 6875550"/>
              <a:gd name="connsiteX2" fmla="*/ 3205316 w 6239336"/>
              <a:gd name="connsiteY2" fmla="*/ 6875550 h 6875550"/>
              <a:gd name="connsiteX3" fmla="*/ 0 w 6239336"/>
              <a:gd name="connsiteY3" fmla="*/ 0 h 6875550"/>
              <a:gd name="connsiteX0" fmla="*/ 0 w 6239336"/>
              <a:gd name="connsiteY0" fmla="*/ 0 h 6822998"/>
              <a:gd name="connsiteX1" fmla="*/ 6239336 w 6239336"/>
              <a:gd name="connsiteY1" fmla="*/ 0 h 6822998"/>
              <a:gd name="connsiteX2" fmla="*/ 3226337 w 6239336"/>
              <a:gd name="connsiteY2" fmla="*/ 6822998 h 6822998"/>
              <a:gd name="connsiteX3" fmla="*/ 0 w 6239336"/>
              <a:gd name="connsiteY3" fmla="*/ 0 h 6822998"/>
              <a:gd name="connsiteX0" fmla="*/ 0 w 6144743"/>
              <a:gd name="connsiteY0" fmla="*/ 0 h 6822998"/>
              <a:gd name="connsiteX1" fmla="*/ 6144743 w 6144743"/>
              <a:gd name="connsiteY1" fmla="*/ 10511 h 6822998"/>
              <a:gd name="connsiteX2" fmla="*/ 3226337 w 6144743"/>
              <a:gd name="connsiteY2" fmla="*/ 6822998 h 6822998"/>
              <a:gd name="connsiteX3" fmla="*/ 0 w 6144743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43848"/>
              <a:gd name="connsiteX1" fmla="*/ 6144742 w 6144742"/>
              <a:gd name="connsiteY1" fmla="*/ 31361 h 6843848"/>
              <a:gd name="connsiteX2" fmla="*/ 3236847 w 6144742"/>
              <a:gd name="connsiteY2" fmla="*/ 6843848 h 6843848"/>
              <a:gd name="connsiteX3" fmla="*/ 0 w 6144742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65763" h="6833423">
                <a:moveTo>
                  <a:pt x="0" y="0"/>
                </a:moveTo>
                <a:cubicBezTo>
                  <a:pt x="6133268" y="34781"/>
                  <a:pt x="64026" y="17432"/>
                  <a:pt x="6165763" y="20936"/>
                </a:cubicBezTo>
                <a:cubicBezTo>
                  <a:pt x="3231031" y="6832234"/>
                  <a:pt x="4227166" y="4562594"/>
                  <a:pt x="3257868" y="6833423"/>
                </a:cubicBezTo>
                <a:cubicBezTo>
                  <a:pt x="-7232" y="-52592"/>
                  <a:pt x="3223060" y="6833887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51083D49-F859-450D-987B-994D76BDF8A0}"/>
              </a:ext>
            </a:extLst>
          </p:cNvPr>
          <p:cNvSpPr/>
          <p:nvPr userDrawn="1"/>
        </p:nvSpPr>
        <p:spPr>
          <a:xfrm>
            <a:off x="351" y="0"/>
            <a:ext cx="3247345" cy="6875550"/>
          </a:xfrm>
          <a:custGeom>
            <a:avLst/>
            <a:gdLst>
              <a:gd name="connsiteX0" fmla="*/ 0 w 3087330"/>
              <a:gd name="connsiteY0" fmla="*/ 0 h 6921910"/>
              <a:gd name="connsiteX1" fmla="*/ 3087330 w 3087330"/>
              <a:gd name="connsiteY1" fmla="*/ 6921910 h 6921910"/>
              <a:gd name="connsiteX2" fmla="*/ 9833 w 3087330"/>
              <a:gd name="connsiteY2" fmla="*/ 6921910 h 6921910"/>
              <a:gd name="connsiteX3" fmla="*/ 0 w 3087330"/>
              <a:gd name="connsiteY3" fmla="*/ 0 h 6921910"/>
              <a:gd name="connsiteX0" fmla="*/ 1091 w 3088421"/>
              <a:gd name="connsiteY0" fmla="*/ 0 h 6921910"/>
              <a:gd name="connsiteX1" fmla="*/ 3088421 w 3088421"/>
              <a:gd name="connsiteY1" fmla="*/ 6921910 h 6921910"/>
              <a:gd name="connsiteX2" fmla="*/ 927 w 3088421"/>
              <a:gd name="connsiteY2" fmla="*/ 6921910 h 6921910"/>
              <a:gd name="connsiteX3" fmla="*/ 1091 w 3088421"/>
              <a:gd name="connsiteY3" fmla="*/ 0 h 692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8421" h="6921910">
                <a:moveTo>
                  <a:pt x="1091" y="0"/>
                </a:moveTo>
                <a:lnTo>
                  <a:pt x="3088421" y="6921910"/>
                </a:lnTo>
                <a:lnTo>
                  <a:pt x="927" y="6921910"/>
                </a:lnTo>
                <a:cubicBezTo>
                  <a:pt x="-2351" y="4614607"/>
                  <a:pt x="4369" y="2307303"/>
                  <a:pt x="10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56E7178-C3F5-4BC9-8C47-60F71F385B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"/>
          <a:stretch/>
        </p:blipFill>
        <p:spPr>
          <a:xfrm>
            <a:off x="6084012" y="5886000"/>
            <a:ext cx="2885144" cy="396000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14F41684-A087-4CBE-B119-F203F60264D8}"/>
              </a:ext>
            </a:extLst>
          </p:cNvPr>
          <p:cNvSpPr txBox="1"/>
          <p:nvPr userDrawn="1"/>
        </p:nvSpPr>
        <p:spPr>
          <a:xfrm>
            <a:off x="6120000" y="2700000"/>
            <a:ext cx="5468983" cy="8463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5500" b="1" spc="20" baseline="0" dirty="0" err="1">
                <a:solidFill>
                  <a:schemeClr val="accent1"/>
                </a:solidFill>
              </a:rPr>
              <a:t>Tack</a:t>
            </a:r>
            <a:r>
              <a:rPr lang="fi-FI" sz="5500" b="1" spc="20" baseline="0" dirty="0">
                <a:solidFill>
                  <a:schemeClr val="accent1"/>
                </a:solidFill>
              </a:rPr>
              <a:t>!</a:t>
            </a:r>
          </a:p>
        </p:txBody>
      </p:sp>
      <p:sp>
        <p:nvSpPr>
          <p:cNvPr id="15" name="Tekstin paikkamerkki 16">
            <a:extLst>
              <a:ext uri="{FF2B5EF4-FFF2-40B4-BE49-F238E27FC236}">
                <a16:creationId xmlns:a16="http://schemas.microsoft.com/office/drawing/2014/main" id="{0C96CA42-8A68-4A88-A99B-1AF14F5E89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20000" y="4392000"/>
            <a:ext cx="5580000" cy="96678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Lisää tekstiä tarvittaessa, esimerkiksi oma Twitter-tunnisteesi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68B01E7-2081-428F-B8DA-704A971436EE}"/>
              </a:ext>
            </a:extLst>
          </p:cNvPr>
          <p:cNvSpPr txBox="1"/>
          <p:nvPr userDrawn="1"/>
        </p:nvSpPr>
        <p:spPr>
          <a:xfrm>
            <a:off x="6120000" y="3960000"/>
            <a:ext cx="4666593" cy="4001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spc="20" baseline="0" dirty="0">
                <a:solidFill>
                  <a:schemeClr val="accent1"/>
                </a:solidFill>
              </a:rPr>
              <a:t>lvm.fi/</a:t>
            </a:r>
            <a:r>
              <a:rPr lang="fi-FI" sz="2000" spc="20" baseline="0" dirty="0" err="1">
                <a:solidFill>
                  <a:schemeClr val="accent1"/>
                </a:solidFill>
              </a:rPr>
              <a:t>sv</a:t>
            </a:r>
            <a:r>
              <a:rPr lang="fi-FI" sz="2000" spc="20" baseline="0" dirty="0">
                <a:solidFill>
                  <a:schemeClr val="accent1"/>
                </a:solidFill>
              </a:rPr>
              <a:t>   Twitter: @lvmfi</a:t>
            </a:r>
          </a:p>
        </p:txBody>
      </p:sp>
    </p:spTree>
    <p:extLst>
      <p:ext uri="{BB962C8B-B14F-4D97-AF65-F5344CB8AC3E}">
        <p14:creationId xmlns:p14="http://schemas.microsoft.com/office/powerpoint/2010/main" val="24347949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12" userDrawn="1">
          <p15:clr>
            <a:srgbClr val="FBAE40"/>
          </p15:clr>
        </p15:guide>
        <p15:guide id="2" pos="3863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iitos - engla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i 3" hidden="1">
            <a:extLst>
              <a:ext uri="{FF2B5EF4-FFF2-40B4-BE49-F238E27FC236}">
                <a16:creationId xmlns:a16="http://schemas.microsoft.com/office/drawing/2014/main" id="{584B13AD-38C9-41D0-B5CA-E488E81498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387377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8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4" name="Objekti 3" hidden="1">
                        <a:extLst>
                          <a:ext uri="{FF2B5EF4-FFF2-40B4-BE49-F238E27FC236}">
                            <a16:creationId xmlns:a16="http://schemas.microsoft.com/office/drawing/2014/main" id="{584B13AD-38C9-41D0-B5CA-E488E81498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uorakulmio 6" hidden="1">
            <a:extLst>
              <a:ext uri="{FF2B5EF4-FFF2-40B4-BE49-F238E27FC236}">
                <a16:creationId xmlns:a16="http://schemas.microsoft.com/office/drawing/2014/main" id="{D1ABE656-6E12-4222-8818-D6ACA504449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4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8" name="Kuvan paikkamerkki 27">
            <a:extLst>
              <a:ext uri="{FF2B5EF4-FFF2-40B4-BE49-F238E27FC236}">
                <a16:creationId xmlns:a16="http://schemas.microsoft.com/office/drawing/2014/main" id="{44F119D4-57A0-48F9-8B7A-72F510A26E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1022" y="-21020"/>
            <a:ext cx="6165763" cy="6888830"/>
          </a:xfrm>
          <a:custGeom>
            <a:avLst/>
            <a:gdLst>
              <a:gd name="connsiteX0" fmla="*/ 0 w 6072188"/>
              <a:gd name="connsiteY0" fmla="*/ 0 h 6865717"/>
              <a:gd name="connsiteX1" fmla="*/ 6072188 w 6072188"/>
              <a:gd name="connsiteY1" fmla="*/ 0 h 6865717"/>
              <a:gd name="connsiteX2" fmla="*/ 6072188 w 6072188"/>
              <a:gd name="connsiteY2" fmla="*/ 6865717 h 6865717"/>
              <a:gd name="connsiteX3" fmla="*/ 0 w 6072188"/>
              <a:gd name="connsiteY3" fmla="*/ 6865717 h 6865717"/>
              <a:gd name="connsiteX4" fmla="*/ 0 w 6072188"/>
              <a:gd name="connsiteY4" fmla="*/ 0 h 6865717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6072188 w 6072188"/>
              <a:gd name="connsiteY2" fmla="*/ 6865717 h 6885382"/>
              <a:gd name="connsiteX3" fmla="*/ 3077497 w 6072188"/>
              <a:gd name="connsiteY3" fmla="*/ 6885382 h 6885382"/>
              <a:gd name="connsiteX4" fmla="*/ 0 w 6072188"/>
              <a:gd name="connsiteY4" fmla="*/ 0 h 6885382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3077497 w 6072188"/>
              <a:gd name="connsiteY2" fmla="*/ 6885382 h 6885382"/>
              <a:gd name="connsiteX3" fmla="*/ 0 w 6072188"/>
              <a:gd name="connsiteY3" fmla="*/ 0 h 6885382"/>
              <a:gd name="connsiteX0" fmla="*/ 0 w 6160678"/>
              <a:gd name="connsiteY0" fmla="*/ 9832 h 6895214"/>
              <a:gd name="connsiteX1" fmla="*/ 6160678 w 6160678"/>
              <a:gd name="connsiteY1" fmla="*/ 0 h 6895214"/>
              <a:gd name="connsiteX2" fmla="*/ 3077497 w 6160678"/>
              <a:gd name="connsiteY2" fmla="*/ 6895214 h 6895214"/>
              <a:gd name="connsiteX3" fmla="*/ 0 w 6160678"/>
              <a:gd name="connsiteY3" fmla="*/ 9832 h 6895214"/>
              <a:gd name="connsiteX0" fmla="*/ 0 w 6160678"/>
              <a:gd name="connsiteY0" fmla="*/ 9832 h 6875550"/>
              <a:gd name="connsiteX1" fmla="*/ 6160678 w 6160678"/>
              <a:gd name="connsiteY1" fmla="*/ 0 h 6875550"/>
              <a:gd name="connsiteX2" fmla="*/ 3126658 w 6160678"/>
              <a:gd name="connsiteY2" fmla="*/ 6875550 h 6875550"/>
              <a:gd name="connsiteX3" fmla="*/ 0 w 6160678"/>
              <a:gd name="connsiteY3" fmla="*/ 9832 h 6875550"/>
              <a:gd name="connsiteX0" fmla="*/ 0 w 6239336"/>
              <a:gd name="connsiteY0" fmla="*/ 0 h 6875550"/>
              <a:gd name="connsiteX1" fmla="*/ 6239336 w 6239336"/>
              <a:gd name="connsiteY1" fmla="*/ 0 h 6875550"/>
              <a:gd name="connsiteX2" fmla="*/ 3205316 w 6239336"/>
              <a:gd name="connsiteY2" fmla="*/ 6875550 h 6875550"/>
              <a:gd name="connsiteX3" fmla="*/ 0 w 6239336"/>
              <a:gd name="connsiteY3" fmla="*/ 0 h 6875550"/>
              <a:gd name="connsiteX0" fmla="*/ 0 w 6239336"/>
              <a:gd name="connsiteY0" fmla="*/ 0 h 6822998"/>
              <a:gd name="connsiteX1" fmla="*/ 6239336 w 6239336"/>
              <a:gd name="connsiteY1" fmla="*/ 0 h 6822998"/>
              <a:gd name="connsiteX2" fmla="*/ 3226337 w 6239336"/>
              <a:gd name="connsiteY2" fmla="*/ 6822998 h 6822998"/>
              <a:gd name="connsiteX3" fmla="*/ 0 w 6239336"/>
              <a:gd name="connsiteY3" fmla="*/ 0 h 6822998"/>
              <a:gd name="connsiteX0" fmla="*/ 0 w 6144743"/>
              <a:gd name="connsiteY0" fmla="*/ 0 h 6822998"/>
              <a:gd name="connsiteX1" fmla="*/ 6144743 w 6144743"/>
              <a:gd name="connsiteY1" fmla="*/ 10511 h 6822998"/>
              <a:gd name="connsiteX2" fmla="*/ 3226337 w 6144743"/>
              <a:gd name="connsiteY2" fmla="*/ 6822998 h 6822998"/>
              <a:gd name="connsiteX3" fmla="*/ 0 w 6144743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43848"/>
              <a:gd name="connsiteX1" fmla="*/ 6144742 w 6144742"/>
              <a:gd name="connsiteY1" fmla="*/ 31361 h 6843848"/>
              <a:gd name="connsiteX2" fmla="*/ 3236847 w 6144742"/>
              <a:gd name="connsiteY2" fmla="*/ 6843848 h 6843848"/>
              <a:gd name="connsiteX3" fmla="*/ 0 w 6144742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65763" h="6833423">
                <a:moveTo>
                  <a:pt x="0" y="0"/>
                </a:moveTo>
                <a:cubicBezTo>
                  <a:pt x="6133268" y="34781"/>
                  <a:pt x="64026" y="17432"/>
                  <a:pt x="6165763" y="20936"/>
                </a:cubicBezTo>
                <a:cubicBezTo>
                  <a:pt x="3231031" y="6832234"/>
                  <a:pt x="4227166" y="4562594"/>
                  <a:pt x="3257868" y="6833423"/>
                </a:cubicBezTo>
                <a:cubicBezTo>
                  <a:pt x="-7232" y="-52592"/>
                  <a:pt x="3223060" y="6833887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51083D49-F859-450D-987B-994D76BDF8A0}"/>
              </a:ext>
            </a:extLst>
          </p:cNvPr>
          <p:cNvSpPr/>
          <p:nvPr userDrawn="1"/>
        </p:nvSpPr>
        <p:spPr>
          <a:xfrm>
            <a:off x="351" y="0"/>
            <a:ext cx="3247345" cy="6875550"/>
          </a:xfrm>
          <a:custGeom>
            <a:avLst/>
            <a:gdLst>
              <a:gd name="connsiteX0" fmla="*/ 0 w 3087330"/>
              <a:gd name="connsiteY0" fmla="*/ 0 h 6921910"/>
              <a:gd name="connsiteX1" fmla="*/ 3087330 w 3087330"/>
              <a:gd name="connsiteY1" fmla="*/ 6921910 h 6921910"/>
              <a:gd name="connsiteX2" fmla="*/ 9833 w 3087330"/>
              <a:gd name="connsiteY2" fmla="*/ 6921910 h 6921910"/>
              <a:gd name="connsiteX3" fmla="*/ 0 w 3087330"/>
              <a:gd name="connsiteY3" fmla="*/ 0 h 6921910"/>
              <a:gd name="connsiteX0" fmla="*/ 1091 w 3088421"/>
              <a:gd name="connsiteY0" fmla="*/ 0 h 6921910"/>
              <a:gd name="connsiteX1" fmla="*/ 3088421 w 3088421"/>
              <a:gd name="connsiteY1" fmla="*/ 6921910 h 6921910"/>
              <a:gd name="connsiteX2" fmla="*/ 927 w 3088421"/>
              <a:gd name="connsiteY2" fmla="*/ 6921910 h 6921910"/>
              <a:gd name="connsiteX3" fmla="*/ 1091 w 3088421"/>
              <a:gd name="connsiteY3" fmla="*/ 0 h 692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8421" h="6921910">
                <a:moveTo>
                  <a:pt x="1091" y="0"/>
                </a:moveTo>
                <a:lnTo>
                  <a:pt x="3088421" y="6921910"/>
                </a:lnTo>
                <a:lnTo>
                  <a:pt x="927" y="6921910"/>
                </a:lnTo>
                <a:cubicBezTo>
                  <a:pt x="-2351" y="4614607"/>
                  <a:pt x="4369" y="2307303"/>
                  <a:pt x="10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9961E076-4605-47F2-A2AB-3CAFAB069F3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065" y="5886000"/>
            <a:ext cx="3394285" cy="396000"/>
          </a:xfrm>
          <a:prstGeom prst="rect">
            <a:avLst/>
          </a:prstGeom>
        </p:spPr>
      </p:pic>
      <p:sp>
        <p:nvSpPr>
          <p:cNvPr id="14" name="Tekstin paikkamerkki 16">
            <a:extLst>
              <a:ext uri="{FF2B5EF4-FFF2-40B4-BE49-F238E27FC236}">
                <a16:creationId xmlns:a16="http://schemas.microsoft.com/office/drawing/2014/main" id="{F97E2AE8-71D9-4C16-A67B-3180FEAE544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20000" y="4392000"/>
            <a:ext cx="5580000" cy="96678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Lisää tekstiä tarvittaessa, esimerkiksi oma Twitter-tunnisteesi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CB06F3E-97CB-4DF4-B2A1-B6A7A7CCC4B4}"/>
              </a:ext>
            </a:extLst>
          </p:cNvPr>
          <p:cNvSpPr txBox="1"/>
          <p:nvPr userDrawn="1"/>
        </p:nvSpPr>
        <p:spPr>
          <a:xfrm>
            <a:off x="6120000" y="2700000"/>
            <a:ext cx="5468983" cy="8463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5500" b="1" spc="20" baseline="0" dirty="0" err="1">
                <a:solidFill>
                  <a:schemeClr val="accent1"/>
                </a:solidFill>
              </a:rPr>
              <a:t>Thank</a:t>
            </a:r>
            <a:r>
              <a:rPr lang="fi-FI" sz="5500" b="1" spc="20" baseline="0" dirty="0">
                <a:solidFill>
                  <a:schemeClr val="accent1"/>
                </a:solidFill>
              </a:rPr>
              <a:t> </a:t>
            </a:r>
            <a:r>
              <a:rPr lang="fi-FI" sz="5500" b="1" spc="20" baseline="0" dirty="0" err="1">
                <a:solidFill>
                  <a:schemeClr val="accent1"/>
                </a:solidFill>
              </a:rPr>
              <a:t>you</a:t>
            </a:r>
            <a:r>
              <a:rPr lang="fi-FI" sz="5500" b="1" spc="20" baseline="0" dirty="0">
                <a:solidFill>
                  <a:schemeClr val="accent1"/>
                </a:solidFill>
              </a:rPr>
              <a:t>!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8A2A49B-0CCE-4ED7-9471-689BA27AA065}"/>
              </a:ext>
            </a:extLst>
          </p:cNvPr>
          <p:cNvSpPr txBox="1"/>
          <p:nvPr userDrawn="1"/>
        </p:nvSpPr>
        <p:spPr>
          <a:xfrm>
            <a:off x="6120000" y="3960000"/>
            <a:ext cx="4666593" cy="4001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spc="20" baseline="0" dirty="0">
                <a:solidFill>
                  <a:schemeClr val="accent1"/>
                </a:solidFill>
              </a:rPr>
              <a:t>lvm.fi/en   Twitter: @lvmfi</a:t>
            </a:r>
          </a:p>
        </p:txBody>
      </p:sp>
    </p:spTree>
    <p:extLst>
      <p:ext uri="{BB962C8B-B14F-4D97-AF65-F5344CB8AC3E}">
        <p14:creationId xmlns:p14="http://schemas.microsoft.com/office/powerpoint/2010/main" val="1987276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12" userDrawn="1">
          <p15:clr>
            <a:srgbClr val="FBAE40"/>
          </p15:clr>
        </p15:guide>
        <p15:guide id="2" pos="386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i 11" hidden="1">
            <a:extLst>
              <a:ext uri="{FF2B5EF4-FFF2-40B4-BE49-F238E27FC236}">
                <a16:creationId xmlns:a16="http://schemas.microsoft.com/office/drawing/2014/main" id="{E007F484-58AB-4197-A32C-AA43CCF729D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322013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8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12" name="Objekti 11" hidden="1">
                        <a:extLst>
                          <a:ext uri="{FF2B5EF4-FFF2-40B4-BE49-F238E27FC236}">
                            <a16:creationId xmlns:a16="http://schemas.microsoft.com/office/drawing/2014/main" id="{E007F484-58AB-4197-A32C-AA43CCF729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uorakulmio 10" hidden="1">
            <a:extLst>
              <a:ext uri="{FF2B5EF4-FFF2-40B4-BE49-F238E27FC236}">
                <a16:creationId xmlns:a16="http://schemas.microsoft.com/office/drawing/2014/main" id="{12B7A463-6E21-4391-89BF-0B0C96D1B80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EE30280F-D683-4C1D-BA9C-E19DD9977B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6388" y="0"/>
            <a:ext cx="5535612" cy="6867832"/>
          </a:xfrm>
          <a:custGeom>
            <a:avLst/>
            <a:gdLst>
              <a:gd name="connsiteX0" fmla="*/ 0 w 5535612"/>
              <a:gd name="connsiteY0" fmla="*/ 0 h 6858000"/>
              <a:gd name="connsiteX1" fmla="*/ 5535612 w 5535612"/>
              <a:gd name="connsiteY1" fmla="*/ 0 h 6858000"/>
              <a:gd name="connsiteX2" fmla="*/ 5535612 w 5535612"/>
              <a:gd name="connsiteY2" fmla="*/ 6858000 h 6858000"/>
              <a:gd name="connsiteX3" fmla="*/ 0 w 5535612"/>
              <a:gd name="connsiteY3" fmla="*/ 6858000 h 6858000"/>
              <a:gd name="connsiteX4" fmla="*/ 0 w 5535612"/>
              <a:gd name="connsiteY4" fmla="*/ 0 h 6858000"/>
              <a:gd name="connsiteX0" fmla="*/ 0 w 5535612"/>
              <a:gd name="connsiteY0" fmla="*/ 0 h 6867832"/>
              <a:gd name="connsiteX1" fmla="*/ 5535612 w 5535612"/>
              <a:gd name="connsiteY1" fmla="*/ 0 h 6867832"/>
              <a:gd name="connsiteX2" fmla="*/ 5535612 w 5535612"/>
              <a:gd name="connsiteY2" fmla="*/ 6858000 h 6867832"/>
              <a:gd name="connsiteX3" fmla="*/ 2674375 w 5535612"/>
              <a:gd name="connsiteY3" fmla="*/ 6867832 h 6867832"/>
              <a:gd name="connsiteX4" fmla="*/ 0 w 5535612"/>
              <a:gd name="connsiteY4" fmla="*/ 0 h 686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35612" h="6867832">
                <a:moveTo>
                  <a:pt x="0" y="0"/>
                </a:moveTo>
                <a:lnTo>
                  <a:pt x="5535612" y="0"/>
                </a:lnTo>
                <a:lnTo>
                  <a:pt x="5535612" y="6858000"/>
                </a:lnTo>
                <a:lnTo>
                  <a:pt x="2674375" y="686783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CF3911C-5FB4-48D1-A672-900DDF1A5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0000"/>
            <a:ext cx="5580000" cy="972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4E5B7D8C-268D-4EE6-9D41-D4F69F76F5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" y="1692000"/>
            <a:ext cx="6315075" cy="423468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AC6E5453-B29F-4A44-840C-205DD89FA01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fi-FI" smtClean="0"/>
              <a:t>8.4.2021</a:t>
            </a:r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9DDFA1B2-D944-4541-8043-C0A93A45633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i-FI" smtClean="0"/>
              <a:t>Johdatus lainvalmisteluun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BD3AE10E-0A06-43D1-8F20-34E192A7E40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28F3778-6073-48C0-8E18-EFC09B8213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1857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31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- ruot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i 5" hidden="1">
            <a:extLst>
              <a:ext uri="{FF2B5EF4-FFF2-40B4-BE49-F238E27FC236}">
                <a16:creationId xmlns:a16="http://schemas.microsoft.com/office/drawing/2014/main" id="{08F78A66-6EDB-43DD-BA94-8298663994B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487306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0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6" name="Objekti 5" hidden="1">
                        <a:extLst>
                          <a:ext uri="{FF2B5EF4-FFF2-40B4-BE49-F238E27FC236}">
                            <a16:creationId xmlns:a16="http://schemas.microsoft.com/office/drawing/2014/main" id="{08F78A66-6EDB-43DD-BA94-8298663994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uorakulmio 3" hidden="1">
            <a:extLst>
              <a:ext uri="{FF2B5EF4-FFF2-40B4-BE49-F238E27FC236}">
                <a16:creationId xmlns:a16="http://schemas.microsoft.com/office/drawing/2014/main" id="{904E90E4-6FC3-4F62-9B69-B63289292FC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4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0E0CB56-3495-4C34-A152-2A6DF8298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0000" y="1684338"/>
            <a:ext cx="5580000" cy="167164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200" baseline="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942C8DB-AC1A-44C6-8643-5202CDA31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0000" y="3960000"/>
            <a:ext cx="4548000" cy="1090155"/>
          </a:xfrm>
        </p:spPr>
        <p:txBody>
          <a:bodyPr anchor="t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5" name="Kuva 4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9F4A7CA4-4ED6-4FA1-A806-89CDFA01838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441" y="5868000"/>
            <a:ext cx="2885143" cy="396000"/>
          </a:xfrm>
          <a:prstGeom prst="rect">
            <a:avLst/>
          </a:prstGeom>
        </p:spPr>
      </p:pic>
      <p:sp>
        <p:nvSpPr>
          <p:cNvPr id="11" name="Kuvan paikkamerkki 27">
            <a:extLst>
              <a:ext uri="{FF2B5EF4-FFF2-40B4-BE49-F238E27FC236}">
                <a16:creationId xmlns:a16="http://schemas.microsoft.com/office/drawing/2014/main" id="{00DEB010-F5B7-4AFE-B25B-ED8658DAEE4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1022" y="-21020"/>
            <a:ext cx="6165763" cy="6888830"/>
          </a:xfrm>
          <a:custGeom>
            <a:avLst/>
            <a:gdLst>
              <a:gd name="connsiteX0" fmla="*/ 0 w 6072188"/>
              <a:gd name="connsiteY0" fmla="*/ 0 h 6865717"/>
              <a:gd name="connsiteX1" fmla="*/ 6072188 w 6072188"/>
              <a:gd name="connsiteY1" fmla="*/ 0 h 6865717"/>
              <a:gd name="connsiteX2" fmla="*/ 6072188 w 6072188"/>
              <a:gd name="connsiteY2" fmla="*/ 6865717 h 6865717"/>
              <a:gd name="connsiteX3" fmla="*/ 0 w 6072188"/>
              <a:gd name="connsiteY3" fmla="*/ 6865717 h 6865717"/>
              <a:gd name="connsiteX4" fmla="*/ 0 w 6072188"/>
              <a:gd name="connsiteY4" fmla="*/ 0 h 6865717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6072188 w 6072188"/>
              <a:gd name="connsiteY2" fmla="*/ 6865717 h 6885382"/>
              <a:gd name="connsiteX3" fmla="*/ 3077497 w 6072188"/>
              <a:gd name="connsiteY3" fmla="*/ 6885382 h 6885382"/>
              <a:gd name="connsiteX4" fmla="*/ 0 w 6072188"/>
              <a:gd name="connsiteY4" fmla="*/ 0 h 6885382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3077497 w 6072188"/>
              <a:gd name="connsiteY2" fmla="*/ 6885382 h 6885382"/>
              <a:gd name="connsiteX3" fmla="*/ 0 w 6072188"/>
              <a:gd name="connsiteY3" fmla="*/ 0 h 6885382"/>
              <a:gd name="connsiteX0" fmla="*/ 0 w 6160678"/>
              <a:gd name="connsiteY0" fmla="*/ 9832 h 6895214"/>
              <a:gd name="connsiteX1" fmla="*/ 6160678 w 6160678"/>
              <a:gd name="connsiteY1" fmla="*/ 0 h 6895214"/>
              <a:gd name="connsiteX2" fmla="*/ 3077497 w 6160678"/>
              <a:gd name="connsiteY2" fmla="*/ 6895214 h 6895214"/>
              <a:gd name="connsiteX3" fmla="*/ 0 w 6160678"/>
              <a:gd name="connsiteY3" fmla="*/ 9832 h 6895214"/>
              <a:gd name="connsiteX0" fmla="*/ 0 w 6160678"/>
              <a:gd name="connsiteY0" fmla="*/ 9832 h 6875550"/>
              <a:gd name="connsiteX1" fmla="*/ 6160678 w 6160678"/>
              <a:gd name="connsiteY1" fmla="*/ 0 h 6875550"/>
              <a:gd name="connsiteX2" fmla="*/ 3126658 w 6160678"/>
              <a:gd name="connsiteY2" fmla="*/ 6875550 h 6875550"/>
              <a:gd name="connsiteX3" fmla="*/ 0 w 6160678"/>
              <a:gd name="connsiteY3" fmla="*/ 9832 h 6875550"/>
              <a:gd name="connsiteX0" fmla="*/ 0 w 6239336"/>
              <a:gd name="connsiteY0" fmla="*/ 0 h 6875550"/>
              <a:gd name="connsiteX1" fmla="*/ 6239336 w 6239336"/>
              <a:gd name="connsiteY1" fmla="*/ 0 h 6875550"/>
              <a:gd name="connsiteX2" fmla="*/ 3205316 w 6239336"/>
              <a:gd name="connsiteY2" fmla="*/ 6875550 h 6875550"/>
              <a:gd name="connsiteX3" fmla="*/ 0 w 6239336"/>
              <a:gd name="connsiteY3" fmla="*/ 0 h 6875550"/>
              <a:gd name="connsiteX0" fmla="*/ 0 w 6239336"/>
              <a:gd name="connsiteY0" fmla="*/ 0 h 6822998"/>
              <a:gd name="connsiteX1" fmla="*/ 6239336 w 6239336"/>
              <a:gd name="connsiteY1" fmla="*/ 0 h 6822998"/>
              <a:gd name="connsiteX2" fmla="*/ 3226337 w 6239336"/>
              <a:gd name="connsiteY2" fmla="*/ 6822998 h 6822998"/>
              <a:gd name="connsiteX3" fmla="*/ 0 w 6239336"/>
              <a:gd name="connsiteY3" fmla="*/ 0 h 6822998"/>
              <a:gd name="connsiteX0" fmla="*/ 0 w 6144743"/>
              <a:gd name="connsiteY0" fmla="*/ 0 h 6822998"/>
              <a:gd name="connsiteX1" fmla="*/ 6144743 w 6144743"/>
              <a:gd name="connsiteY1" fmla="*/ 10511 h 6822998"/>
              <a:gd name="connsiteX2" fmla="*/ 3226337 w 6144743"/>
              <a:gd name="connsiteY2" fmla="*/ 6822998 h 6822998"/>
              <a:gd name="connsiteX3" fmla="*/ 0 w 6144743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43848"/>
              <a:gd name="connsiteX1" fmla="*/ 6144742 w 6144742"/>
              <a:gd name="connsiteY1" fmla="*/ 31361 h 6843848"/>
              <a:gd name="connsiteX2" fmla="*/ 3236847 w 6144742"/>
              <a:gd name="connsiteY2" fmla="*/ 6843848 h 6843848"/>
              <a:gd name="connsiteX3" fmla="*/ 0 w 6144742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65763" h="6833423">
                <a:moveTo>
                  <a:pt x="0" y="0"/>
                </a:moveTo>
                <a:cubicBezTo>
                  <a:pt x="6133268" y="34781"/>
                  <a:pt x="64026" y="17432"/>
                  <a:pt x="6165763" y="20936"/>
                </a:cubicBezTo>
                <a:cubicBezTo>
                  <a:pt x="3231031" y="6832234"/>
                  <a:pt x="4227166" y="4562594"/>
                  <a:pt x="3257868" y="6833423"/>
                </a:cubicBezTo>
                <a:cubicBezTo>
                  <a:pt x="-7232" y="-52592"/>
                  <a:pt x="3223060" y="6833887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8F398C1A-DF87-4D61-B03C-31FC69B2D58E}"/>
              </a:ext>
            </a:extLst>
          </p:cNvPr>
          <p:cNvSpPr/>
          <p:nvPr userDrawn="1"/>
        </p:nvSpPr>
        <p:spPr>
          <a:xfrm>
            <a:off x="351" y="0"/>
            <a:ext cx="3247345" cy="6875550"/>
          </a:xfrm>
          <a:custGeom>
            <a:avLst/>
            <a:gdLst>
              <a:gd name="connsiteX0" fmla="*/ 0 w 3087330"/>
              <a:gd name="connsiteY0" fmla="*/ 0 h 6921910"/>
              <a:gd name="connsiteX1" fmla="*/ 3087330 w 3087330"/>
              <a:gd name="connsiteY1" fmla="*/ 6921910 h 6921910"/>
              <a:gd name="connsiteX2" fmla="*/ 9833 w 3087330"/>
              <a:gd name="connsiteY2" fmla="*/ 6921910 h 6921910"/>
              <a:gd name="connsiteX3" fmla="*/ 0 w 3087330"/>
              <a:gd name="connsiteY3" fmla="*/ 0 h 6921910"/>
              <a:gd name="connsiteX0" fmla="*/ 1091 w 3088421"/>
              <a:gd name="connsiteY0" fmla="*/ 0 h 6921910"/>
              <a:gd name="connsiteX1" fmla="*/ 3088421 w 3088421"/>
              <a:gd name="connsiteY1" fmla="*/ 6921910 h 6921910"/>
              <a:gd name="connsiteX2" fmla="*/ 927 w 3088421"/>
              <a:gd name="connsiteY2" fmla="*/ 6921910 h 6921910"/>
              <a:gd name="connsiteX3" fmla="*/ 1091 w 3088421"/>
              <a:gd name="connsiteY3" fmla="*/ 0 h 692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8421" h="6921910">
                <a:moveTo>
                  <a:pt x="1091" y="0"/>
                </a:moveTo>
                <a:lnTo>
                  <a:pt x="3088421" y="6921910"/>
                </a:lnTo>
                <a:lnTo>
                  <a:pt x="927" y="6921910"/>
                </a:lnTo>
                <a:cubicBezTo>
                  <a:pt x="-2351" y="4614607"/>
                  <a:pt x="4369" y="2307303"/>
                  <a:pt x="10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7050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12">
          <p15:clr>
            <a:srgbClr val="FBAE40"/>
          </p15:clr>
        </p15:guide>
        <p15:guide id="2" pos="386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- engla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i 4" hidden="1">
            <a:extLst>
              <a:ext uri="{FF2B5EF4-FFF2-40B4-BE49-F238E27FC236}">
                <a16:creationId xmlns:a16="http://schemas.microsoft.com/office/drawing/2014/main" id="{1775F9A7-438D-40EB-88E3-022EEEDF07E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080441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5" name="Objekti 4" hidden="1">
                        <a:extLst>
                          <a:ext uri="{FF2B5EF4-FFF2-40B4-BE49-F238E27FC236}">
                            <a16:creationId xmlns:a16="http://schemas.microsoft.com/office/drawing/2014/main" id="{1775F9A7-438D-40EB-88E3-022EEEDF07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uorakulmio 3" hidden="1">
            <a:extLst>
              <a:ext uri="{FF2B5EF4-FFF2-40B4-BE49-F238E27FC236}">
                <a16:creationId xmlns:a16="http://schemas.microsoft.com/office/drawing/2014/main" id="{07AEF138-DC4F-4E65-BEF8-6BB6CE1407D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4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0E0CB56-3495-4C34-A152-2A6DF8298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0000" y="1684338"/>
            <a:ext cx="5580000" cy="167164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200" baseline="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942C8DB-AC1A-44C6-8643-5202CDA31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0000" y="3960000"/>
            <a:ext cx="4548000" cy="1090155"/>
          </a:xfrm>
        </p:spPr>
        <p:txBody>
          <a:bodyPr anchor="t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75F315D-BAFC-4A17-A399-B77A8A23169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681" y="5868000"/>
            <a:ext cx="3394286" cy="396000"/>
          </a:xfrm>
          <a:prstGeom prst="rect">
            <a:avLst/>
          </a:prstGeom>
        </p:spPr>
      </p:pic>
      <p:sp>
        <p:nvSpPr>
          <p:cNvPr id="11" name="Kuvan paikkamerkki 27">
            <a:extLst>
              <a:ext uri="{FF2B5EF4-FFF2-40B4-BE49-F238E27FC236}">
                <a16:creationId xmlns:a16="http://schemas.microsoft.com/office/drawing/2014/main" id="{84402215-6AC6-4A31-86F4-BA0772630F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1022" y="-21020"/>
            <a:ext cx="6165763" cy="6888830"/>
          </a:xfrm>
          <a:custGeom>
            <a:avLst/>
            <a:gdLst>
              <a:gd name="connsiteX0" fmla="*/ 0 w 6072188"/>
              <a:gd name="connsiteY0" fmla="*/ 0 h 6865717"/>
              <a:gd name="connsiteX1" fmla="*/ 6072188 w 6072188"/>
              <a:gd name="connsiteY1" fmla="*/ 0 h 6865717"/>
              <a:gd name="connsiteX2" fmla="*/ 6072188 w 6072188"/>
              <a:gd name="connsiteY2" fmla="*/ 6865717 h 6865717"/>
              <a:gd name="connsiteX3" fmla="*/ 0 w 6072188"/>
              <a:gd name="connsiteY3" fmla="*/ 6865717 h 6865717"/>
              <a:gd name="connsiteX4" fmla="*/ 0 w 6072188"/>
              <a:gd name="connsiteY4" fmla="*/ 0 h 6865717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6072188 w 6072188"/>
              <a:gd name="connsiteY2" fmla="*/ 6865717 h 6885382"/>
              <a:gd name="connsiteX3" fmla="*/ 3077497 w 6072188"/>
              <a:gd name="connsiteY3" fmla="*/ 6885382 h 6885382"/>
              <a:gd name="connsiteX4" fmla="*/ 0 w 6072188"/>
              <a:gd name="connsiteY4" fmla="*/ 0 h 6885382"/>
              <a:gd name="connsiteX0" fmla="*/ 0 w 6072188"/>
              <a:gd name="connsiteY0" fmla="*/ 0 h 6885382"/>
              <a:gd name="connsiteX1" fmla="*/ 6072188 w 6072188"/>
              <a:gd name="connsiteY1" fmla="*/ 0 h 6885382"/>
              <a:gd name="connsiteX2" fmla="*/ 3077497 w 6072188"/>
              <a:gd name="connsiteY2" fmla="*/ 6885382 h 6885382"/>
              <a:gd name="connsiteX3" fmla="*/ 0 w 6072188"/>
              <a:gd name="connsiteY3" fmla="*/ 0 h 6885382"/>
              <a:gd name="connsiteX0" fmla="*/ 0 w 6160678"/>
              <a:gd name="connsiteY0" fmla="*/ 9832 h 6895214"/>
              <a:gd name="connsiteX1" fmla="*/ 6160678 w 6160678"/>
              <a:gd name="connsiteY1" fmla="*/ 0 h 6895214"/>
              <a:gd name="connsiteX2" fmla="*/ 3077497 w 6160678"/>
              <a:gd name="connsiteY2" fmla="*/ 6895214 h 6895214"/>
              <a:gd name="connsiteX3" fmla="*/ 0 w 6160678"/>
              <a:gd name="connsiteY3" fmla="*/ 9832 h 6895214"/>
              <a:gd name="connsiteX0" fmla="*/ 0 w 6160678"/>
              <a:gd name="connsiteY0" fmla="*/ 9832 h 6875550"/>
              <a:gd name="connsiteX1" fmla="*/ 6160678 w 6160678"/>
              <a:gd name="connsiteY1" fmla="*/ 0 h 6875550"/>
              <a:gd name="connsiteX2" fmla="*/ 3126658 w 6160678"/>
              <a:gd name="connsiteY2" fmla="*/ 6875550 h 6875550"/>
              <a:gd name="connsiteX3" fmla="*/ 0 w 6160678"/>
              <a:gd name="connsiteY3" fmla="*/ 9832 h 6875550"/>
              <a:gd name="connsiteX0" fmla="*/ 0 w 6239336"/>
              <a:gd name="connsiteY0" fmla="*/ 0 h 6875550"/>
              <a:gd name="connsiteX1" fmla="*/ 6239336 w 6239336"/>
              <a:gd name="connsiteY1" fmla="*/ 0 h 6875550"/>
              <a:gd name="connsiteX2" fmla="*/ 3205316 w 6239336"/>
              <a:gd name="connsiteY2" fmla="*/ 6875550 h 6875550"/>
              <a:gd name="connsiteX3" fmla="*/ 0 w 6239336"/>
              <a:gd name="connsiteY3" fmla="*/ 0 h 6875550"/>
              <a:gd name="connsiteX0" fmla="*/ 0 w 6239336"/>
              <a:gd name="connsiteY0" fmla="*/ 0 h 6822998"/>
              <a:gd name="connsiteX1" fmla="*/ 6239336 w 6239336"/>
              <a:gd name="connsiteY1" fmla="*/ 0 h 6822998"/>
              <a:gd name="connsiteX2" fmla="*/ 3226337 w 6239336"/>
              <a:gd name="connsiteY2" fmla="*/ 6822998 h 6822998"/>
              <a:gd name="connsiteX3" fmla="*/ 0 w 6239336"/>
              <a:gd name="connsiteY3" fmla="*/ 0 h 6822998"/>
              <a:gd name="connsiteX0" fmla="*/ 0 w 6144743"/>
              <a:gd name="connsiteY0" fmla="*/ 0 h 6822998"/>
              <a:gd name="connsiteX1" fmla="*/ 6144743 w 6144743"/>
              <a:gd name="connsiteY1" fmla="*/ 10511 h 6822998"/>
              <a:gd name="connsiteX2" fmla="*/ 3226337 w 6144743"/>
              <a:gd name="connsiteY2" fmla="*/ 6822998 h 6822998"/>
              <a:gd name="connsiteX3" fmla="*/ 0 w 6144743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34232"/>
              <a:gd name="connsiteY0" fmla="*/ 0 h 6822998"/>
              <a:gd name="connsiteX1" fmla="*/ 6134232 w 6134232"/>
              <a:gd name="connsiteY1" fmla="*/ 10511 h 6822998"/>
              <a:gd name="connsiteX2" fmla="*/ 3226337 w 6134232"/>
              <a:gd name="connsiteY2" fmla="*/ 6822998 h 6822998"/>
              <a:gd name="connsiteX3" fmla="*/ 0 w 6134232"/>
              <a:gd name="connsiteY3" fmla="*/ 0 h 6822998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33423"/>
              <a:gd name="connsiteX1" fmla="*/ 6144742 w 6144742"/>
              <a:gd name="connsiteY1" fmla="*/ 20936 h 6833423"/>
              <a:gd name="connsiteX2" fmla="*/ 3236847 w 6144742"/>
              <a:gd name="connsiteY2" fmla="*/ 6833423 h 6833423"/>
              <a:gd name="connsiteX3" fmla="*/ 0 w 6144742"/>
              <a:gd name="connsiteY3" fmla="*/ 0 h 6833423"/>
              <a:gd name="connsiteX0" fmla="*/ 0 w 6144742"/>
              <a:gd name="connsiteY0" fmla="*/ 0 h 6843848"/>
              <a:gd name="connsiteX1" fmla="*/ 6144742 w 6144742"/>
              <a:gd name="connsiteY1" fmla="*/ 31361 h 6843848"/>
              <a:gd name="connsiteX2" fmla="*/ 3236847 w 6144742"/>
              <a:gd name="connsiteY2" fmla="*/ 6843848 h 6843848"/>
              <a:gd name="connsiteX3" fmla="*/ 0 w 6144742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43848"/>
              <a:gd name="connsiteX1" fmla="*/ 6165763 w 6165763"/>
              <a:gd name="connsiteY1" fmla="*/ 31361 h 6843848"/>
              <a:gd name="connsiteX2" fmla="*/ 3257868 w 6165763"/>
              <a:gd name="connsiteY2" fmla="*/ 6843848 h 6843848"/>
              <a:gd name="connsiteX3" fmla="*/ 0 w 6165763"/>
              <a:gd name="connsiteY3" fmla="*/ 0 h 6843848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  <a:gd name="connsiteX0" fmla="*/ 0 w 6165763"/>
              <a:gd name="connsiteY0" fmla="*/ 0 h 6833423"/>
              <a:gd name="connsiteX1" fmla="*/ 6165763 w 6165763"/>
              <a:gd name="connsiteY1" fmla="*/ 20936 h 6833423"/>
              <a:gd name="connsiteX2" fmla="*/ 3257868 w 6165763"/>
              <a:gd name="connsiteY2" fmla="*/ 6833423 h 6833423"/>
              <a:gd name="connsiteX3" fmla="*/ 0 w 6165763"/>
              <a:gd name="connsiteY3" fmla="*/ 0 h 6833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65763" h="6833423">
                <a:moveTo>
                  <a:pt x="0" y="0"/>
                </a:moveTo>
                <a:cubicBezTo>
                  <a:pt x="6133268" y="34781"/>
                  <a:pt x="64026" y="17432"/>
                  <a:pt x="6165763" y="20936"/>
                </a:cubicBezTo>
                <a:cubicBezTo>
                  <a:pt x="3231031" y="6832234"/>
                  <a:pt x="4227166" y="4562594"/>
                  <a:pt x="3257868" y="6833423"/>
                </a:cubicBezTo>
                <a:cubicBezTo>
                  <a:pt x="-7232" y="-52592"/>
                  <a:pt x="3223060" y="6833887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25D75359-5C42-4AFB-A0B2-9C9301613CC9}"/>
              </a:ext>
            </a:extLst>
          </p:cNvPr>
          <p:cNvSpPr/>
          <p:nvPr userDrawn="1"/>
        </p:nvSpPr>
        <p:spPr>
          <a:xfrm>
            <a:off x="351" y="0"/>
            <a:ext cx="3247345" cy="6875550"/>
          </a:xfrm>
          <a:custGeom>
            <a:avLst/>
            <a:gdLst>
              <a:gd name="connsiteX0" fmla="*/ 0 w 3087330"/>
              <a:gd name="connsiteY0" fmla="*/ 0 h 6921910"/>
              <a:gd name="connsiteX1" fmla="*/ 3087330 w 3087330"/>
              <a:gd name="connsiteY1" fmla="*/ 6921910 h 6921910"/>
              <a:gd name="connsiteX2" fmla="*/ 9833 w 3087330"/>
              <a:gd name="connsiteY2" fmla="*/ 6921910 h 6921910"/>
              <a:gd name="connsiteX3" fmla="*/ 0 w 3087330"/>
              <a:gd name="connsiteY3" fmla="*/ 0 h 6921910"/>
              <a:gd name="connsiteX0" fmla="*/ 1091 w 3088421"/>
              <a:gd name="connsiteY0" fmla="*/ 0 h 6921910"/>
              <a:gd name="connsiteX1" fmla="*/ 3088421 w 3088421"/>
              <a:gd name="connsiteY1" fmla="*/ 6921910 h 6921910"/>
              <a:gd name="connsiteX2" fmla="*/ 927 w 3088421"/>
              <a:gd name="connsiteY2" fmla="*/ 6921910 h 6921910"/>
              <a:gd name="connsiteX3" fmla="*/ 1091 w 3088421"/>
              <a:gd name="connsiteY3" fmla="*/ 0 h 692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8421" h="6921910">
                <a:moveTo>
                  <a:pt x="1091" y="0"/>
                </a:moveTo>
                <a:lnTo>
                  <a:pt x="3088421" y="6921910"/>
                </a:lnTo>
                <a:lnTo>
                  <a:pt x="927" y="6921910"/>
                </a:lnTo>
                <a:cubicBezTo>
                  <a:pt x="-2351" y="4614607"/>
                  <a:pt x="4369" y="2307303"/>
                  <a:pt x="10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291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12">
          <p15:clr>
            <a:srgbClr val="FBAE40"/>
          </p15:clr>
        </p15:guide>
        <p15:guide id="2" pos="38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kape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i 6" hidden="1">
            <a:extLst>
              <a:ext uri="{FF2B5EF4-FFF2-40B4-BE49-F238E27FC236}">
                <a16:creationId xmlns:a16="http://schemas.microsoft.com/office/drawing/2014/main" id="{C3BA4035-6220-4369-A76C-FB533DDAEC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914917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9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7" name="Objekti 6" hidden="1">
                        <a:extLst>
                          <a:ext uri="{FF2B5EF4-FFF2-40B4-BE49-F238E27FC236}">
                            <a16:creationId xmlns:a16="http://schemas.microsoft.com/office/drawing/2014/main" id="{C3BA4035-6220-4369-A76C-FB533DDAEC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uorakulmio 5" hidden="1">
            <a:extLst>
              <a:ext uri="{FF2B5EF4-FFF2-40B4-BE49-F238E27FC236}">
                <a16:creationId xmlns:a16="http://schemas.microsoft.com/office/drawing/2014/main" id="{BC77A103-0051-479A-9849-2F36F002AF23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CF3911C-5FB4-48D1-A672-900DDF1A5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0000"/>
            <a:ext cx="9000000" cy="972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EE30280F-D683-4C1D-BA9C-E19DD9977B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30763" y="0"/>
            <a:ext cx="2861237" cy="6867832"/>
          </a:xfrm>
          <a:custGeom>
            <a:avLst/>
            <a:gdLst>
              <a:gd name="connsiteX0" fmla="*/ 0 w 5535612"/>
              <a:gd name="connsiteY0" fmla="*/ 0 h 6858000"/>
              <a:gd name="connsiteX1" fmla="*/ 5535612 w 5535612"/>
              <a:gd name="connsiteY1" fmla="*/ 0 h 6858000"/>
              <a:gd name="connsiteX2" fmla="*/ 5535612 w 5535612"/>
              <a:gd name="connsiteY2" fmla="*/ 6858000 h 6858000"/>
              <a:gd name="connsiteX3" fmla="*/ 0 w 5535612"/>
              <a:gd name="connsiteY3" fmla="*/ 6858000 h 6858000"/>
              <a:gd name="connsiteX4" fmla="*/ 0 w 5535612"/>
              <a:gd name="connsiteY4" fmla="*/ 0 h 6858000"/>
              <a:gd name="connsiteX0" fmla="*/ 0 w 5535612"/>
              <a:gd name="connsiteY0" fmla="*/ 0 h 6867832"/>
              <a:gd name="connsiteX1" fmla="*/ 5535612 w 5535612"/>
              <a:gd name="connsiteY1" fmla="*/ 0 h 6867832"/>
              <a:gd name="connsiteX2" fmla="*/ 5535612 w 5535612"/>
              <a:gd name="connsiteY2" fmla="*/ 6858000 h 6867832"/>
              <a:gd name="connsiteX3" fmla="*/ 2674375 w 5535612"/>
              <a:gd name="connsiteY3" fmla="*/ 6867832 h 6867832"/>
              <a:gd name="connsiteX4" fmla="*/ 0 w 5535612"/>
              <a:gd name="connsiteY4" fmla="*/ 0 h 6867832"/>
              <a:gd name="connsiteX0" fmla="*/ 0 w 2861237"/>
              <a:gd name="connsiteY0" fmla="*/ 6867832 h 6867832"/>
              <a:gd name="connsiteX1" fmla="*/ 2861237 w 2861237"/>
              <a:gd name="connsiteY1" fmla="*/ 0 h 6867832"/>
              <a:gd name="connsiteX2" fmla="*/ 2861237 w 2861237"/>
              <a:gd name="connsiteY2" fmla="*/ 6858000 h 6867832"/>
              <a:gd name="connsiteX3" fmla="*/ 0 w 2861237"/>
              <a:gd name="connsiteY3" fmla="*/ 6867832 h 6867832"/>
              <a:gd name="connsiteX0" fmla="*/ 0 w 2861237"/>
              <a:gd name="connsiteY0" fmla="*/ 6867832 h 6867832"/>
              <a:gd name="connsiteX1" fmla="*/ 2861237 w 2861237"/>
              <a:gd name="connsiteY1" fmla="*/ 0 h 6867832"/>
              <a:gd name="connsiteX2" fmla="*/ 2861237 w 2861237"/>
              <a:gd name="connsiteY2" fmla="*/ 6858000 h 6867832"/>
              <a:gd name="connsiteX3" fmla="*/ 0 w 2861237"/>
              <a:gd name="connsiteY3" fmla="*/ 6867832 h 6867832"/>
              <a:gd name="connsiteX0" fmla="*/ 0 w 2861237"/>
              <a:gd name="connsiteY0" fmla="*/ 6867832 h 6867832"/>
              <a:gd name="connsiteX1" fmla="*/ 2861237 w 2861237"/>
              <a:gd name="connsiteY1" fmla="*/ 0 h 6867832"/>
              <a:gd name="connsiteX2" fmla="*/ 2861237 w 2861237"/>
              <a:gd name="connsiteY2" fmla="*/ 6858000 h 6867832"/>
              <a:gd name="connsiteX3" fmla="*/ 0 w 2861237"/>
              <a:gd name="connsiteY3" fmla="*/ 6867832 h 6867832"/>
              <a:gd name="connsiteX0" fmla="*/ 0 w 2861237"/>
              <a:gd name="connsiteY0" fmla="*/ 6867832 h 6867832"/>
              <a:gd name="connsiteX1" fmla="*/ 2861237 w 2861237"/>
              <a:gd name="connsiteY1" fmla="*/ 0 h 6867832"/>
              <a:gd name="connsiteX2" fmla="*/ 2861237 w 2861237"/>
              <a:gd name="connsiteY2" fmla="*/ 6858000 h 6867832"/>
              <a:gd name="connsiteX3" fmla="*/ 0 w 2861237"/>
              <a:gd name="connsiteY3" fmla="*/ 6867832 h 686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61237" h="6867832">
                <a:moveTo>
                  <a:pt x="0" y="6867832"/>
                </a:moveTo>
                <a:lnTo>
                  <a:pt x="2861237" y="0"/>
                </a:lnTo>
                <a:lnTo>
                  <a:pt x="2861237" y="6858000"/>
                </a:lnTo>
                <a:cubicBezTo>
                  <a:pt x="1907491" y="6861277"/>
                  <a:pt x="2851371" y="6844891"/>
                  <a:pt x="0" y="68678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61B67D3F-C7F8-4CD4-BFBF-7741C4FB5C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" y="1692000"/>
            <a:ext cx="8999538" cy="43434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CAC1CF6-61E1-438C-BCA1-DFDBD397C7E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fi-FI" smtClean="0"/>
              <a:t>8.4.2021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D929283-EBEA-4C7A-A9AB-D452D558076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i-FI" smtClean="0"/>
              <a:t>Johdatus lainvalmisteluun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D9CB206-E3DA-4C62-92B5-871FD76C223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28F3778-6073-48C0-8E18-EFC09B8213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3053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i 6" hidden="1">
            <a:extLst>
              <a:ext uri="{FF2B5EF4-FFF2-40B4-BE49-F238E27FC236}">
                <a16:creationId xmlns:a16="http://schemas.microsoft.com/office/drawing/2014/main" id="{21DBFB21-C77C-4E6F-9EE7-50DAABE9581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66693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3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7" name="Objekti 6" hidden="1">
                        <a:extLst>
                          <a:ext uri="{FF2B5EF4-FFF2-40B4-BE49-F238E27FC236}">
                            <a16:creationId xmlns:a16="http://schemas.microsoft.com/office/drawing/2014/main" id="{21DBFB21-C77C-4E6F-9EE7-50DAABE958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uorakulmio 5" hidden="1">
            <a:extLst>
              <a:ext uri="{FF2B5EF4-FFF2-40B4-BE49-F238E27FC236}">
                <a16:creationId xmlns:a16="http://schemas.microsoft.com/office/drawing/2014/main" id="{C9151F14-D206-4EBA-B08C-6FD305E3790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EE30280F-D683-4C1D-BA9C-E19DD9977B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0" y="0"/>
            <a:ext cx="9143999" cy="6867832"/>
          </a:xfrm>
          <a:custGeom>
            <a:avLst/>
            <a:gdLst>
              <a:gd name="connsiteX0" fmla="*/ 0 w 5535612"/>
              <a:gd name="connsiteY0" fmla="*/ 0 h 6858000"/>
              <a:gd name="connsiteX1" fmla="*/ 5535612 w 5535612"/>
              <a:gd name="connsiteY1" fmla="*/ 0 h 6858000"/>
              <a:gd name="connsiteX2" fmla="*/ 5535612 w 5535612"/>
              <a:gd name="connsiteY2" fmla="*/ 6858000 h 6858000"/>
              <a:gd name="connsiteX3" fmla="*/ 0 w 5535612"/>
              <a:gd name="connsiteY3" fmla="*/ 6858000 h 6858000"/>
              <a:gd name="connsiteX4" fmla="*/ 0 w 5535612"/>
              <a:gd name="connsiteY4" fmla="*/ 0 h 6858000"/>
              <a:gd name="connsiteX0" fmla="*/ 0 w 5535612"/>
              <a:gd name="connsiteY0" fmla="*/ 0 h 6867832"/>
              <a:gd name="connsiteX1" fmla="*/ 5535612 w 5535612"/>
              <a:gd name="connsiteY1" fmla="*/ 0 h 6867832"/>
              <a:gd name="connsiteX2" fmla="*/ 5535612 w 5535612"/>
              <a:gd name="connsiteY2" fmla="*/ 6858000 h 6867832"/>
              <a:gd name="connsiteX3" fmla="*/ 2674375 w 5535612"/>
              <a:gd name="connsiteY3" fmla="*/ 6867832 h 6867832"/>
              <a:gd name="connsiteX4" fmla="*/ 0 w 5535612"/>
              <a:gd name="connsiteY4" fmla="*/ 0 h 6867832"/>
              <a:gd name="connsiteX0" fmla="*/ 2714053 w 8249665"/>
              <a:gd name="connsiteY0" fmla="*/ 0 h 6867832"/>
              <a:gd name="connsiteX1" fmla="*/ 8249665 w 8249665"/>
              <a:gd name="connsiteY1" fmla="*/ 0 h 6867832"/>
              <a:gd name="connsiteX2" fmla="*/ 8249665 w 8249665"/>
              <a:gd name="connsiteY2" fmla="*/ 6858000 h 6867832"/>
              <a:gd name="connsiteX3" fmla="*/ 0 w 8249665"/>
              <a:gd name="connsiteY3" fmla="*/ 6867832 h 6867832"/>
              <a:gd name="connsiteX4" fmla="*/ 2714053 w 8249665"/>
              <a:gd name="connsiteY4" fmla="*/ 0 h 686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9665" h="6867832">
                <a:moveTo>
                  <a:pt x="2714053" y="0"/>
                </a:moveTo>
                <a:lnTo>
                  <a:pt x="8249665" y="0"/>
                </a:lnTo>
                <a:lnTo>
                  <a:pt x="8249665" y="6858000"/>
                </a:lnTo>
                <a:lnTo>
                  <a:pt x="0" y="6867832"/>
                </a:lnTo>
                <a:lnTo>
                  <a:pt x="271405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CF3911C-5FB4-48D1-A672-900DDF1A5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0000"/>
            <a:ext cx="4320000" cy="972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D24B1201-AD5E-4904-9A14-36A146BEF5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" y="1692000"/>
            <a:ext cx="3986264" cy="216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62454FC-59FB-4190-8DB0-2A7A47F1A35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fi-FI" smtClean="0"/>
              <a:t>8.4.2021</a:t>
            </a: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5DE6AF3-D091-4C8E-947C-E46F9BFFBD6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i-FI" smtClean="0"/>
              <a:t>Johdatus lainvalmisteluun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E6F8374-7E9F-4886-A277-DB240A36242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28F3778-6073-48C0-8E18-EFC09B8213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578666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palstainen 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i 6" hidden="1">
            <a:extLst>
              <a:ext uri="{FF2B5EF4-FFF2-40B4-BE49-F238E27FC236}">
                <a16:creationId xmlns:a16="http://schemas.microsoft.com/office/drawing/2014/main" id="{D3BBE4A8-3732-4C2D-8E9F-CC670BD5D2C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82930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7" name="Objekti 6" hidden="1">
                        <a:extLst>
                          <a:ext uri="{FF2B5EF4-FFF2-40B4-BE49-F238E27FC236}">
                            <a16:creationId xmlns:a16="http://schemas.microsoft.com/office/drawing/2014/main" id="{D3BBE4A8-3732-4C2D-8E9F-CC670BD5D2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uorakulmio 5" hidden="1">
            <a:extLst>
              <a:ext uri="{FF2B5EF4-FFF2-40B4-BE49-F238E27FC236}">
                <a16:creationId xmlns:a16="http://schemas.microsoft.com/office/drawing/2014/main" id="{E4351BFE-98C7-45A2-A82F-3ECF00E4992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8A092C2-9800-4696-B18B-CCD2D8D8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0000"/>
            <a:ext cx="11088000" cy="972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CCFC2567-2D3D-4693-B59E-EBA2FFD29A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0000" y="1692000"/>
            <a:ext cx="5220000" cy="4351338"/>
          </a:xfrm>
        </p:spPr>
        <p:txBody>
          <a:bodyPr/>
          <a:lstStyle>
            <a:lvl1pPr marL="216000" indent="-2160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0" name="Tekstin paikkamerkki 8">
            <a:extLst>
              <a:ext uri="{FF2B5EF4-FFF2-40B4-BE49-F238E27FC236}">
                <a16:creationId xmlns:a16="http://schemas.microsoft.com/office/drawing/2014/main" id="{93491ADA-8EBC-42DE-B467-E4F91AC695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8000" y="1692000"/>
            <a:ext cx="52200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7DABBE5-979E-4B71-951D-A9FE78BC6D8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fi-FI" smtClean="0"/>
              <a:t>8.4.2021</a:t>
            </a: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855C5CC-91C2-406C-9EF8-54DDC07D1F3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i-FI" smtClean="0"/>
              <a:t>Johdatus lainvalmisteluun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888F8ED-5292-4BB2-BFEF-68477895F8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28F3778-6073-48C0-8E18-EFC09B8213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879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ai 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EE30280F-D683-4C1D-BA9C-E19DD9977B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6388" y="0"/>
            <a:ext cx="5535612" cy="6867832"/>
          </a:xfrm>
          <a:custGeom>
            <a:avLst/>
            <a:gdLst>
              <a:gd name="connsiteX0" fmla="*/ 0 w 5535612"/>
              <a:gd name="connsiteY0" fmla="*/ 0 h 6858000"/>
              <a:gd name="connsiteX1" fmla="*/ 5535612 w 5535612"/>
              <a:gd name="connsiteY1" fmla="*/ 0 h 6858000"/>
              <a:gd name="connsiteX2" fmla="*/ 5535612 w 5535612"/>
              <a:gd name="connsiteY2" fmla="*/ 6858000 h 6858000"/>
              <a:gd name="connsiteX3" fmla="*/ 0 w 5535612"/>
              <a:gd name="connsiteY3" fmla="*/ 6858000 h 6858000"/>
              <a:gd name="connsiteX4" fmla="*/ 0 w 5535612"/>
              <a:gd name="connsiteY4" fmla="*/ 0 h 6858000"/>
              <a:gd name="connsiteX0" fmla="*/ 0 w 5535612"/>
              <a:gd name="connsiteY0" fmla="*/ 0 h 6867832"/>
              <a:gd name="connsiteX1" fmla="*/ 5535612 w 5535612"/>
              <a:gd name="connsiteY1" fmla="*/ 0 h 6867832"/>
              <a:gd name="connsiteX2" fmla="*/ 5535612 w 5535612"/>
              <a:gd name="connsiteY2" fmla="*/ 6858000 h 6867832"/>
              <a:gd name="connsiteX3" fmla="*/ 2674375 w 5535612"/>
              <a:gd name="connsiteY3" fmla="*/ 6867832 h 6867832"/>
              <a:gd name="connsiteX4" fmla="*/ 0 w 5535612"/>
              <a:gd name="connsiteY4" fmla="*/ 0 h 686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35612" h="6867832">
                <a:moveTo>
                  <a:pt x="0" y="0"/>
                </a:moveTo>
                <a:lnTo>
                  <a:pt x="5535612" y="0"/>
                </a:lnTo>
                <a:lnTo>
                  <a:pt x="5535612" y="6858000"/>
                </a:lnTo>
                <a:lnTo>
                  <a:pt x="2674375" y="686783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1A1685AD-22D4-4601-9BC6-B5AD3DCE0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5580000" cy="5760000"/>
          </a:xfr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3800" baseline="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ABBBCCC-AC00-43A7-8477-89FAA6E6C6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i-FI" smtClean="0"/>
              <a:t>8.4.2021</a:t>
            </a:r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F13AC6A-0AEC-4D3D-A648-7004FC923C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 smtClean="0"/>
              <a:t>Johdatus lainvalmisteluun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0DC5AE9-300D-41CE-B879-D22E8BBFF22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28F3778-6073-48C0-8E18-EFC09B8213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471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ä ja grafiikk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F3911C-5FB4-48D1-A672-900DDF1A5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0000"/>
            <a:ext cx="5220000" cy="972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2" name="Kaavion paikkamerkki 11">
            <a:extLst>
              <a:ext uri="{FF2B5EF4-FFF2-40B4-BE49-F238E27FC236}">
                <a16:creationId xmlns:a16="http://schemas.microsoft.com/office/drawing/2014/main" id="{B81C5573-FA74-41F1-92C1-11E3450F3CE3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66195" y="360363"/>
            <a:ext cx="5219700" cy="5760000"/>
          </a:xfrm>
        </p:spPr>
        <p:txBody>
          <a:bodyPr/>
          <a:lstStyle/>
          <a:p>
            <a:r>
              <a:rPr lang="fi-FI" smtClean="0"/>
              <a:t>Lisää kaavio napsauttamalla kuvaketta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067D7F-5108-4FF0-AE9C-BD0CDBC3FC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" y="1692000"/>
            <a:ext cx="5199063" cy="44360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865725A-2CA8-4B22-85E0-1332525E348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fi-FI" smtClean="0"/>
              <a:t>8.4.2021</a:t>
            </a: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C108747-3837-41D1-9177-91663635C4A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i-FI" smtClean="0"/>
              <a:t>Johdatus lainvalmisteluun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5F60A17-9867-450C-8D86-FE17CA4A98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28F3778-6073-48C0-8E18-EFC09B8213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32514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40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i 8" hidden="1">
            <a:extLst>
              <a:ext uri="{FF2B5EF4-FFF2-40B4-BE49-F238E27FC236}">
                <a16:creationId xmlns:a16="http://schemas.microsoft.com/office/drawing/2014/main" id="{01FFD506-F864-4D82-A687-A4B63550FAE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34195722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1" name="think-cell Slide" r:id="rId19" imgW="395" imgH="396" progId="TCLayout.ActiveDocument.1">
                  <p:embed/>
                </p:oleObj>
              </mc:Choice>
              <mc:Fallback>
                <p:oleObj name="think-cell Slide" r:id="rId19" imgW="395" imgH="396" progId="TCLayout.ActiveDocument.1">
                  <p:embed/>
                  <p:pic>
                    <p:nvPicPr>
                      <p:cNvPr id="9" name="Objekti 8" hidden="1">
                        <a:extLst>
                          <a:ext uri="{FF2B5EF4-FFF2-40B4-BE49-F238E27FC236}">
                            <a16:creationId xmlns:a16="http://schemas.microsoft.com/office/drawing/2014/main" id="{01FFD506-F864-4D82-A687-A4B63550FA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uorakulmio 7" hidden="1">
            <a:extLst>
              <a:ext uri="{FF2B5EF4-FFF2-40B4-BE49-F238E27FC236}">
                <a16:creationId xmlns:a16="http://schemas.microsoft.com/office/drawing/2014/main" id="{FD5EC254-8AF4-4A4E-BB59-CCDD6B280DAE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fi-FI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4F467FD-623F-4ACA-87E6-5F1356B17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0000"/>
            <a:ext cx="9000000" cy="97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4AD7BF9-5B1D-4AF7-9CDD-1F804BBA8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692000"/>
            <a:ext cx="6300000" cy="457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4381B7-3DFF-420E-8B6A-B6ACA7BE53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74127" y="6462511"/>
            <a:ext cx="732232" cy="1800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8.4.2021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CAF5B3-53B6-4C7D-A6BE-5DB4C46A9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33227" y="6462512"/>
            <a:ext cx="323834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628F3778-6073-48C0-8E18-EFC09B82139A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E342DE-6900-41D3-861D-47AE2BBF4B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7401" y="6462511"/>
            <a:ext cx="4441819" cy="1800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Johdatus lainvalmisteluun</a:t>
            </a:r>
            <a:endParaRPr lang="fi-FI" dirty="0"/>
          </a:p>
        </p:txBody>
      </p:sp>
      <p:pic>
        <p:nvPicPr>
          <p:cNvPr id="10" name="Kuva 9" descr="Kuva, joka sisältää kohteen näyttö, objekti, valaistu, istuminen&#10;&#10;Kuvaus luotu automaattisesti">
            <a:extLst>
              <a:ext uri="{FF2B5EF4-FFF2-40B4-BE49-F238E27FC236}">
                <a16:creationId xmlns:a16="http://schemas.microsoft.com/office/drawing/2014/main" id="{5E5D83C3-C317-4DEE-83C5-14F848682962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00" y="6432756"/>
            <a:ext cx="534098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5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0" r:id="rId3"/>
    <p:sldLayoutId id="2147483661" r:id="rId4"/>
    <p:sldLayoutId id="2147483663" r:id="rId5"/>
    <p:sldLayoutId id="2147483666" r:id="rId6"/>
    <p:sldLayoutId id="2147483652" r:id="rId7"/>
    <p:sldLayoutId id="2147483664" r:id="rId8"/>
    <p:sldLayoutId id="2147483650" r:id="rId9"/>
    <p:sldLayoutId id="2147483665" r:id="rId10"/>
    <p:sldLayoutId id="2147483654" r:id="rId11"/>
    <p:sldLayoutId id="2147483668" r:id="rId12"/>
    <p:sldLayoutId id="2147483669" r:id="rId13"/>
    <p:sldLayoutId id="2147483670" r:id="rId14"/>
  </p:sldLayoutIdLst>
  <p:hf hdr="0"/>
  <p:txStyles>
    <p:titleStyle>
      <a:lvl1pPr algn="l" defTabSz="360000" rtl="0" eaLnBrk="1" latinLnBrk="0" hangingPunct="1">
        <a:lnSpc>
          <a:spcPct val="85000"/>
        </a:lnSpc>
        <a:spcBef>
          <a:spcPct val="0"/>
        </a:spcBef>
        <a:buNone/>
        <a:defRPr sz="3200" b="1" kern="1200" spc="-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2160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31800" indent="-216000" algn="l" defTabSz="2160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2160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2160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2160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47" userDrawn="1">
          <p15:clr>
            <a:srgbClr val="F26B43"/>
          </p15:clr>
        </p15:guide>
        <p15:guide id="4" orient="horz" pos="4156" userDrawn="1">
          <p15:clr>
            <a:srgbClr val="F26B43"/>
          </p15:clr>
        </p15:guide>
        <p15:guide id="5" pos="73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87FBA1-EDCE-4B8C-AE5E-65EEF9865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4436" y="2518747"/>
            <a:ext cx="9833264" cy="2191799"/>
          </a:xfrm>
        </p:spPr>
        <p:txBody>
          <a:bodyPr/>
          <a:lstStyle/>
          <a:p>
            <a:r>
              <a:rPr lang="fi-FI" dirty="0"/>
              <a:t>Selvitys tuotteiden ja palveluiden saavutettavuus ja esteettömyysvaatimusten vaikutuksista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2000" dirty="0" smtClean="0"/>
              <a:t>LVM, TEM, STM yhteishanke</a:t>
            </a:r>
            <a:br>
              <a:rPr lang="fi-FI" sz="2000" dirty="0" smtClean="0"/>
            </a:br>
            <a:r>
              <a:rPr lang="fi-FI" sz="2000" dirty="0" smtClean="0"/>
              <a:t>Hankkeen toteuttajat – Avaava Digital Oy, </a:t>
            </a:r>
            <a:r>
              <a:rPr lang="fi-FI" sz="2000" dirty="0" err="1" smtClean="0"/>
              <a:t>Owal</a:t>
            </a:r>
            <a:r>
              <a:rPr lang="fi-FI" sz="2000" dirty="0" smtClean="0"/>
              <a:t> Group ja </a:t>
            </a:r>
            <a:r>
              <a:rPr lang="fi-FI" sz="2000" dirty="0" err="1" smtClean="0"/>
              <a:t>Pulse</a:t>
            </a:r>
            <a:r>
              <a:rPr lang="fi-FI" sz="2000" dirty="0" smtClean="0"/>
              <a:t> </a:t>
            </a:r>
            <a:r>
              <a:rPr lang="fi-FI" sz="2000" dirty="0" err="1" smtClean="0"/>
              <a:t>Drive</a:t>
            </a:r>
            <a:r>
              <a:rPr lang="fi-FI" sz="2000" dirty="0" smtClean="0"/>
              <a:t> Oy</a:t>
            </a:r>
            <a:br>
              <a:rPr lang="fi-FI" sz="2000" dirty="0" smtClean="0"/>
            </a:b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/>
              <a:t>Hankkeen aloitus maaliskuussa 2023 ja valmistuu vuoden 2024 lopussa</a:t>
            </a:r>
            <a:r>
              <a:rPr lang="fi-FI" sz="2000" dirty="0" smtClean="0"/>
              <a:t/>
            </a:r>
            <a:br>
              <a:rPr lang="fi-FI" sz="2000" dirty="0" smtClean="0"/>
            </a:br>
            <a:endParaRPr lang="fi-FI" sz="2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42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87FBA1-EDCE-4B8C-AE5E-65EEF9865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147" y="0"/>
            <a:ext cx="9984508" cy="6496281"/>
          </a:xfrm>
        </p:spPr>
        <p:txBody>
          <a:bodyPr/>
          <a:lstStyle/>
          <a:p>
            <a:r>
              <a:rPr lang="fi-FI" sz="2400" b="0" u="sng" dirty="0" smtClean="0">
                <a:solidFill>
                  <a:schemeClr val="tx1"/>
                </a:solidFill>
              </a:rPr>
              <a:t/>
            </a:r>
            <a:br>
              <a:rPr lang="fi-FI" sz="2400" b="0" u="sng" dirty="0" smtClean="0">
                <a:solidFill>
                  <a:schemeClr val="tx1"/>
                </a:solidFill>
              </a:rPr>
            </a:br>
            <a:r>
              <a:rPr lang="fi-FI" sz="2400" b="0" u="sng" dirty="0">
                <a:solidFill>
                  <a:schemeClr val="tx1"/>
                </a:solidFill>
              </a:rPr>
              <a:t/>
            </a:r>
            <a:br>
              <a:rPr lang="fi-FI" sz="2400" b="0" u="sng" dirty="0">
                <a:solidFill>
                  <a:schemeClr val="tx1"/>
                </a:solidFill>
              </a:rPr>
            </a:br>
            <a:r>
              <a:rPr lang="fi-FI" sz="2400" b="0" u="sng" dirty="0" smtClean="0">
                <a:solidFill>
                  <a:schemeClr val="tx1"/>
                </a:solidFill>
              </a:rPr>
              <a:t/>
            </a:r>
            <a:br>
              <a:rPr lang="fi-FI" sz="2400" b="0" u="sng" dirty="0" smtClean="0">
                <a:solidFill>
                  <a:schemeClr val="tx1"/>
                </a:solidFill>
              </a:rPr>
            </a:br>
            <a:r>
              <a:rPr lang="fi-FI" sz="2400" b="0" u="sng" dirty="0">
                <a:solidFill>
                  <a:schemeClr val="tx1"/>
                </a:solidFill>
              </a:rPr>
              <a:t/>
            </a:r>
            <a:br>
              <a:rPr lang="fi-FI" sz="2400" b="0" u="sng" dirty="0">
                <a:solidFill>
                  <a:schemeClr val="tx1"/>
                </a:solidFill>
              </a:rPr>
            </a:br>
            <a:r>
              <a:rPr lang="fi-FI" sz="2400" b="0" dirty="0">
                <a:solidFill>
                  <a:schemeClr val="tx1"/>
                </a:solidFill>
              </a:rPr>
              <a:t/>
            </a:r>
            <a:br>
              <a:rPr lang="fi-FI" sz="2400" b="0" dirty="0">
                <a:solidFill>
                  <a:schemeClr val="tx1"/>
                </a:solidFill>
              </a:rPr>
            </a:br>
            <a:r>
              <a:rPr lang="fi-FI" sz="2400" b="0" u="sng" dirty="0" smtClean="0">
                <a:solidFill>
                  <a:schemeClr val="tx1"/>
                </a:solidFill>
              </a:rPr>
              <a:t/>
            </a:r>
            <a:br>
              <a:rPr lang="fi-FI" sz="2400" b="0" u="sng" dirty="0" smtClean="0">
                <a:solidFill>
                  <a:schemeClr val="tx1"/>
                </a:solidFill>
              </a:rPr>
            </a:br>
            <a:r>
              <a:rPr lang="fi-FI" sz="2400" b="0" u="sng" dirty="0">
                <a:solidFill>
                  <a:schemeClr val="tx1"/>
                </a:solidFill>
              </a:rPr>
              <a:t/>
            </a:r>
            <a:br>
              <a:rPr lang="fi-FI" sz="2400" b="0" u="sng" dirty="0">
                <a:solidFill>
                  <a:schemeClr val="tx1"/>
                </a:solidFill>
              </a:rPr>
            </a:br>
            <a:r>
              <a:rPr lang="fi-FI" sz="2400" b="0" dirty="0" smtClean="0">
                <a:solidFill>
                  <a:schemeClr val="tx1"/>
                </a:solidFill>
              </a:rPr>
              <a:t/>
            </a:r>
            <a:br>
              <a:rPr lang="fi-FI" sz="2400" b="0" dirty="0" smtClean="0">
                <a:solidFill>
                  <a:schemeClr val="tx1"/>
                </a:solidFill>
              </a:rPr>
            </a:br>
            <a:r>
              <a:rPr lang="fi-FI" sz="2400" b="0" dirty="0">
                <a:solidFill>
                  <a:schemeClr val="tx1"/>
                </a:solidFill>
              </a:rPr>
              <a:t/>
            </a:r>
            <a:br>
              <a:rPr lang="fi-FI" sz="2400" b="0" dirty="0">
                <a:solidFill>
                  <a:schemeClr val="tx1"/>
                </a:solidFill>
              </a:rPr>
            </a:br>
            <a:r>
              <a:rPr lang="fi-FI" sz="2400" b="0" dirty="0" smtClean="0">
                <a:solidFill>
                  <a:schemeClr val="tx1"/>
                </a:solidFill>
              </a:rPr>
              <a:t/>
            </a:r>
            <a:br>
              <a:rPr lang="fi-FI" sz="2400" b="0" dirty="0" smtClean="0">
                <a:solidFill>
                  <a:schemeClr val="tx1"/>
                </a:solidFill>
              </a:rPr>
            </a:br>
            <a:r>
              <a:rPr lang="fi-FI" sz="2400" b="0" dirty="0" smtClean="0">
                <a:solidFill>
                  <a:schemeClr val="tx1"/>
                </a:solidFill>
              </a:rPr>
              <a:t/>
            </a:r>
            <a:br>
              <a:rPr lang="fi-FI" sz="2400" b="0" dirty="0" smtClean="0">
                <a:solidFill>
                  <a:schemeClr val="tx1"/>
                </a:solidFill>
              </a:rPr>
            </a:br>
            <a:r>
              <a:rPr lang="fi-FI" sz="2400" b="0" dirty="0" smtClean="0">
                <a:solidFill>
                  <a:schemeClr val="tx1"/>
                </a:solidFill>
              </a:rPr>
              <a:t/>
            </a:r>
            <a:br>
              <a:rPr lang="fi-FI" sz="2400" b="0" dirty="0" smtClean="0">
                <a:solidFill>
                  <a:schemeClr val="tx1"/>
                </a:solidFill>
              </a:rPr>
            </a:br>
            <a:r>
              <a:rPr lang="fi-FI" sz="2400" b="0" dirty="0">
                <a:solidFill>
                  <a:schemeClr val="tx1"/>
                </a:solidFill>
              </a:rPr>
              <a:t/>
            </a:r>
            <a:br>
              <a:rPr lang="fi-FI" sz="2400" b="0" dirty="0">
                <a:solidFill>
                  <a:schemeClr val="tx1"/>
                </a:solidFill>
              </a:rPr>
            </a:br>
            <a:endParaRPr lang="fi-FI" sz="2400" b="0" dirty="0">
              <a:solidFill>
                <a:schemeClr val="tx1"/>
              </a:solidFill>
            </a:endParaRPr>
          </a:p>
        </p:txBody>
      </p:sp>
      <p:sp>
        <p:nvSpPr>
          <p:cNvPr id="3" name="Suorakulmio 2"/>
          <p:cNvSpPr/>
          <p:nvPr/>
        </p:nvSpPr>
        <p:spPr>
          <a:xfrm>
            <a:off x="2706253" y="1213071"/>
            <a:ext cx="925391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u="sng" dirty="0" smtClean="0">
                <a:solidFill>
                  <a:srgbClr val="0000FF"/>
                </a:solidFill>
              </a:rPr>
              <a:t>TUTKIMUSKYSYMYKSIÄ</a:t>
            </a:r>
            <a:r>
              <a:rPr lang="fi-FI" sz="2400" b="1" dirty="0">
                <a:solidFill>
                  <a:srgbClr val="0000FF"/>
                </a:solidFill>
              </a:rPr>
              <a:t/>
            </a:r>
            <a:br>
              <a:rPr lang="fi-FI" sz="2400" b="1" dirty="0">
                <a:solidFill>
                  <a:srgbClr val="0000FF"/>
                </a:solidFill>
              </a:rPr>
            </a:br>
            <a:r>
              <a:rPr lang="fi-FI" sz="2000" b="1" dirty="0">
                <a:solidFill>
                  <a:srgbClr val="0000FF"/>
                </a:solidFill>
              </a:rPr>
              <a:t/>
            </a:r>
            <a:br>
              <a:rPr lang="fi-FI" sz="2000" b="1" dirty="0">
                <a:solidFill>
                  <a:srgbClr val="0000FF"/>
                </a:solidFill>
              </a:rPr>
            </a:br>
            <a:r>
              <a:rPr lang="fi-FI" sz="2000" b="1" u="sng" dirty="0">
                <a:solidFill>
                  <a:srgbClr val="0000FF"/>
                </a:solidFill>
              </a:rPr>
              <a:t>Yritysnäkökulma</a:t>
            </a:r>
            <a:r>
              <a:rPr lang="fi-FI" sz="2000" b="1" dirty="0" smtClean="0">
                <a:solidFill>
                  <a:srgbClr val="0000FF"/>
                </a:solidFill>
              </a:rPr>
              <a:t>:</a:t>
            </a:r>
          </a:p>
          <a:p>
            <a:r>
              <a:rPr lang="es-ES" sz="2000" b="1" dirty="0" err="1">
                <a:solidFill>
                  <a:srgbClr val="0000FF"/>
                </a:solidFill>
              </a:rPr>
              <a:t>Kuinka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suuri</a:t>
            </a:r>
            <a:r>
              <a:rPr lang="es-ES" sz="2000" b="1" dirty="0">
                <a:solidFill>
                  <a:srgbClr val="0000FF"/>
                </a:solidFill>
              </a:rPr>
              <a:t> osa </a:t>
            </a:r>
            <a:r>
              <a:rPr lang="es-ES" sz="2000" b="1" dirty="0" err="1">
                <a:solidFill>
                  <a:srgbClr val="0000FF"/>
                </a:solidFill>
              </a:rPr>
              <a:t>direktiivissä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säädeltyjä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palveluja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tuottavista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yrityksistä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kuuluu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direktiivin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soveltamisalaan</a:t>
            </a:r>
            <a:r>
              <a:rPr lang="es-ES" sz="2000" b="1" dirty="0">
                <a:solidFill>
                  <a:srgbClr val="0000FF"/>
                </a:solidFill>
              </a:rPr>
              <a:t>? </a:t>
            </a:r>
            <a:r>
              <a:rPr lang="es-ES" sz="2000" b="1" dirty="0" err="1">
                <a:solidFill>
                  <a:srgbClr val="0000FF"/>
                </a:solidFill>
              </a:rPr>
              <a:t>Jaottelu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yritysten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koon</a:t>
            </a:r>
            <a:r>
              <a:rPr lang="es-ES" sz="2000" b="1" dirty="0">
                <a:solidFill>
                  <a:srgbClr val="0000FF"/>
                </a:solidFill>
              </a:rPr>
              <a:t> ja </a:t>
            </a:r>
            <a:r>
              <a:rPr lang="es-ES" sz="2000" b="1" dirty="0" err="1">
                <a:solidFill>
                  <a:srgbClr val="0000FF"/>
                </a:solidFill>
              </a:rPr>
              <a:t>toimialan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mukaan</a:t>
            </a:r>
            <a:r>
              <a:rPr lang="es-ES" sz="2000" b="1" dirty="0">
                <a:solidFill>
                  <a:srgbClr val="0000FF"/>
                </a:solidFill>
              </a:rPr>
              <a:t>; </a:t>
            </a:r>
            <a:endParaRPr lang="es-ES" sz="2000" b="1" dirty="0" smtClean="0">
              <a:solidFill>
                <a:srgbClr val="0000FF"/>
              </a:solidFill>
            </a:endParaRPr>
          </a:p>
          <a:p>
            <a:endParaRPr lang="fi-FI" sz="2000" b="1" dirty="0">
              <a:solidFill>
                <a:srgbClr val="0000FF"/>
              </a:solidFill>
            </a:endParaRPr>
          </a:p>
          <a:p>
            <a:pPr lvl="0"/>
            <a:r>
              <a:rPr lang="es-ES" sz="2000" b="1" dirty="0" err="1">
                <a:solidFill>
                  <a:srgbClr val="0000FF"/>
                </a:solidFill>
              </a:rPr>
              <a:t>Millaisia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säästöjä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yritysten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nyt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tekemät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investoinnit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saavutettavuuteen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tuovat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tulevaisuudessa</a:t>
            </a:r>
            <a:r>
              <a:rPr lang="es-ES" sz="2000" b="1" dirty="0" smtClean="0">
                <a:solidFill>
                  <a:srgbClr val="0000FF"/>
                </a:solidFill>
              </a:rPr>
              <a:t>?;</a:t>
            </a:r>
          </a:p>
          <a:p>
            <a:pPr lvl="0"/>
            <a:endParaRPr lang="fi-FI" sz="2000" b="1" dirty="0">
              <a:solidFill>
                <a:srgbClr val="0000FF"/>
              </a:solidFill>
            </a:endParaRPr>
          </a:p>
          <a:p>
            <a:pPr lvl="0"/>
            <a:r>
              <a:rPr lang="es-ES" sz="2000" b="1" dirty="0" err="1">
                <a:solidFill>
                  <a:srgbClr val="0000FF"/>
                </a:solidFill>
              </a:rPr>
              <a:t>Millaisia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uusia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kaupallisia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mahdollisuuksia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esteettömyysvaatimukset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luovat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palveluja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tarjoaville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yrityksille</a:t>
            </a:r>
            <a:r>
              <a:rPr lang="es-ES" sz="2000" b="1" dirty="0">
                <a:solidFill>
                  <a:srgbClr val="0000FF"/>
                </a:solidFill>
              </a:rPr>
              <a:t>? </a:t>
            </a:r>
            <a:r>
              <a:rPr lang="es-ES" sz="2000" b="1" dirty="0" err="1">
                <a:solidFill>
                  <a:srgbClr val="0000FF"/>
                </a:solidFill>
              </a:rPr>
              <a:t>Kuinka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suuri</a:t>
            </a:r>
            <a:r>
              <a:rPr lang="es-ES" sz="2000" b="1" dirty="0">
                <a:solidFill>
                  <a:srgbClr val="0000FF"/>
                </a:solidFill>
              </a:rPr>
              <a:t> osa </a:t>
            </a:r>
            <a:r>
              <a:rPr lang="es-ES" sz="2000" b="1" dirty="0" err="1">
                <a:solidFill>
                  <a:srgbClr val="0000FF"/>
                </a:solidFill>
              </a:rPr>
              <a:t>yrityksistä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on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jo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tehnyt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direktiivin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edellyttämiä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ratkaisuja</a:t>
            </a:r>
            <a:r>
              <a:rPr lang="es-ES" sz="2000" b="1" dirty="0">
                <a:solidFill>
                  <a:srgbClr val="0000FF"/>
                </a:solidFill>
              </a:rPr>
              <a:t> </a:t>
            </a:r>
            <a:r>
              <a:rPr lang="es-ES" sz="2000" b="1" dirty="0" err="1">
                <a:solidFill>
                  <a:srgbClr val="0000FF"/>
                </a:solidFill>
              </a:rPr>
              <a:t>liiketoiminnassaan</a:t>
            </a:r>
            <a:r>
              <a:rPr lang="es-ES" sz="2000" b="1" dirty="0">
                <a:solidFill>
                  <a:srgbClr val="0000FF"/>
                </a:solidFill>
              </a:rPr>
              <a:t>?</a:t>
            </a:r>
            <a:endParaRPr lang="fi-FI" sz="2000" b="1" dirty="0">
              <a:solidFill>
                <a:srgbClr val="0000FF"/>
              </a:solidFill>
            </a:endParaRPr>
          </a:p>
          <a:p>
            <a:r>
              <a:rPr lang="fi-FI" sz="2000" b="1" dirty="0">
                <a:solidFill>
                  <a:srgbClr val="0000FF"/>
                </a:solidFill>
              </a:rPr>
              <a:t/>
            </a:r>
            <a:br>
              <a:rPr lang="fi-FI" sz="2000" b="1" dirty="0">
                <a:solidFill>
                  <a:srgbClr val="0000FF"/>
                </a:solidFill>
              </a:rPr>
            </a:br>
            <a:r>
              <a:rPr lang="fi-FI" sz="2000" b="1" dirty="0">
                <a:solidFill>
                  <a:srgbClr val="0000FF"/>
                </a:solidFill>
              </a:rPr>
              <a:t/>
            </a:r>
            <a:br>
              <a:rPr lang="fi-FI" sz="2000" b="1" dirty="0">
                <a:solidFill>
                  <a:srgbClr val="0000FF"/>
                </a:solidFill>
              </a:rPr>
            </a:br>
            <a:endParaRPr lang="fi-FI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2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87FBA1-EDCE-4B8C-AE5E-65EEF9865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0736" y="6324129"/>
            <a:ext cx="9833264" cy="1452890"/>
          </a:xfrm>
        </p:spPr>
        <p:txBody>
          <a:bodyPr/>
          <a:lstStyle/>
          <a:p>
            <a:pPr lvl="0"/>
            <a:r>
              <a:rPr lang="fi-FI" sz="2000" u="sng" dirty="0" smtClean="0">
                <a:solidFill>
                  <a:srgbClr val="0000FF"/>
                </a:solidFill>
              </a:rPr>
              <a:t>Viranomaisnäkökulma</a:t>
            </a:r>
            <a:r>
              <a:rPr lang="fi-FI" sz="2000" dirty="0" smtClean="0">
                <a:solidFill>
                  <a:srgbClr val="0000FF"/>
                </a:solidFill>
              </a:rPr>
              <a:t>:</a:t>
            </a:r>
            <a:br>
              <a:rPr lang="fi-FI" sz="2000" dirty="0" smtClean="0">
                <a:solidFill>
                  <a:srgbClr val="0000FF"/>
                </a:solidFill>
              </a:rPr>
            </a:br>
            <a:r>
              <a:rPr lang="fi-FI" sz="2000" dirty="0" smtClean="0">
                <a:solidFill>
                  <a:srgbClr val="0000FF"/>
                </a:solidFill>
              </a:rPr>
              <a:t/>
            </a:r>
            <a:br>
              <a:rPr lang="fi-FI" sz="2000" dirty="0" smtClean="0">
                <a:solidFill>
                  <a:srgbClr val="0000FF"/>
                </a:solidFill>
              </a:rPr>
            </a:br>
            <a:r>
              <a:rPr lang="es-ES" sz="2000" dirty="0" err="1"/>
              <a:t>Miten</a:t>
            </a:r>
            <a:r>
              <a:rPr lang="es-ES" sz="2000" dirty="0"/>
              <a:t> </a:t>
            </a:r>
            <a:r>
              <a:rPr lang="es-ES" sz="2000" dirty="0" err="1"/>
              <a:t>valvonnan</a:t>
            </a:r>
            <a:r>
              <a:rPr lang="es-ES" sz="2000" dirty="0"/>
              <a:t> </a:t>
            </a:r>
            <a:r>
              <a:rPr lang="es-ES" sz="2000" dirty="0" err="1"/>
              <a:t>keskinäinen</a:t>
            </a:r>
            <a:r>
              <a:rPr lang="es-ES" sz="2000" dirty="0"/>
              <a:t> </a:t>
            </a:r>
            <a:r>
              <a:rPr lang="es-ES" sz="2000" dirty="0" err="1"/>
              <a:t>yhteistyö</a:t>
            </a:r>
            <a:r>
              <a:rPr lang="es-ES" sz="2000" dirty="0"/>
              <a:t> </a:t>
            </a:r>
            <a:r>
              <a:rPr lang="es-ES" sz="2000" dirty="0" err="1"/>
              <a:t>valvovien</a:t>
            </a:r>
            <a:r>
              <a:rPr lang="es-ES" sz="2000" dirty="0"/>
              <a:t> </a:t>
            </a:r>
            <a:r>
              <a:rPr lang="es-ES" sz="2000" dirty="0" err="1"/>
              <a:t>viranomaisten</a:t>
            </a:r>
            <a:r>
              <a:rPr lang="es-ES" sz="2000" dirty="0"/>
              <a:t> </a:t>
            </a:r>
            <a:r>
              <a:rPr lang="es-ES" sz="2000" dirty="0" err="1"/>
              <a:t>kesken</a:t>
            </a:r>
            <a:r>
              <a:rPr lang="es-ES" sz="2000" dirty="0"/>
              <a:t> </a:t>
            </a:r>
            <a:r>
              <a:rPr lang="es-ES" sz="2000" dirty="0" err="1"/>
              <a:t>käytännössä</a:t>
            </a:r>
            <a:r>
              <a:rPr lang="es-ES" sz="2000" dirty="0"/>
              <a:t> </a:t>
            </a:r>
            <a:r>
              <a:rPr lang="es-ES" sz="2000" dirty="0" err="1"/>
              <a:t>voitaisiin</a:t>
            </a:r>
            <a:r>
              <a:rPr lang="es-ES" sz="2000" dirty="0"/>
              <a:t> </a:t>
            </a:r>
            <a:r>
              <a:rPr lang="es-ES" sz="2000" dirty="0" err="1"/>
              <a:t>toteuttaa</a:t>
            </a:r>
            <a:r>
              <a:rPr lang="es-ES" sz="2000" dirty="0"/>
              <a:t>? </a:t>
            </a:r>
            <a:r>
              <a:rPr lang="es-ES" sz="2000" dirty="0" err="1"/>
              <a:t>Painotuksina</a:t>
            </a:r>
            <a:r>
              <a:rPr lang="es-ES" sz="2000" dirty="0"/>
              <a:t> </a:t>
            </a:r>
            <a:r>
              <a:rPr lang="es-ES" sz="2000" dirty="0" err="1"/>
              <a:t>toiminnan</a:t>
            </a:r>
            <a:r>
              <a:rPr lang="es-ES" sz="2000" dirty="0"/>
              <a:t> </a:t>
            </a:r>
            <a:r>
              <a:rPr lang="es-ES" sz="2000" dirty="0" err="1"/>
              <a:t>tehokkuus</a:t>
            </a:r>
            <a:r>
              <a:rPr lang="es-ES" sz="2000" dirty="0"/>
              <a:t> ja </a:t>
            </a:r>
            <a:r>
              <a:rPr lang="es-ES" sz="2000" dirty="0" err="1"/>
              <a:t>rajanvedon</a:t>
            </a:r>
            <a:r>
              <a:rPr lang="es-ES" sz="2000" dirty="0"/>
              <a:t> </a:t>
            </a:r>
            <a:r>
              <a:rPr lang="es-ES" sz="2000" dirty="0" err="1"/>
              <a:t>selkeys</a:t>
            </a:r>
            <a:r>
              <a:rPr lang="es-ES" sz="2000" dirty="0" smtClean="0"/>
              <a:t>;</a:t>
            </a:r>
            <a:br>
              <a:rPr lang="es-ES" sz="2000" dirty="0" smtClean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es-ES" sz="2000" dirty="0" err="1"/>
              <a:t>Miten</a:t>
            </a:r>
            <a:r>
              <a:rPr lang="es-ES" sz="2000" dirty="0"/>
              <a:t> </a:t>
            </a:r>
            <a:r>
              <a:rPr lang="es-ES" sz="2000" dirty="0" err="1"/>
              <a:t>yritysten</a:t>
            </a:r>
            <a:r>
              <a:rPr lang="es-ES" sz="2000" dirty="0"/>
              <a:t> </a:t>
            </a:r>
            <a:r>
              <a:rPr lang="es-ES" sz="2000" dirty="0" err="1"/>
              <a:t>näkökulmasta</a:t>
            </a:r>
            <a:r>
              <a:rPr lang="es-ES" sz="2000" dirty="0"/>
              <a:t> </a:t>
            </a:r>
            <a:r>
              <a:rPr lang="es-ES" sz="2000" dirty="0" err="1"/>
              <a:t>valvonta</a:t>
            </a:r>
            <a:r>
              <a:rPr lang="es-ES" sz="2000" dirty="0"/>
              <a:t> </a:t>
            </a:r>
            <a:r>
              <a:rPr lang="es-ES" sz="2000" dirty="0" err="1"/>
              <a:t>kannattaisi</a:t>
            </a:r>
            <a:r>
              <a:rPr lang="es-ES" sz="2000" dirty="0"/>
              <a:t> </a:t>
            </a:r>
            <a:r>
              <a:rPr lang="es-ES" sz="2000" dirty="0" err="1" smtClean="0"/>
              <a:t>toteuttaa</a:t>
            </a:r>
            <a:r>
              <a:rPr lang="es-ES" sz="2000" dirty="0" smtClean="0"/>
              <a:t>?;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Miten </a:t>
            </a:r>
            <a:r>
              <a:rPr lang="fi-FI" sz="2000" dirty="0"/>
              <a:t>valvonnalla voidaan tehokkaasti puuttua havaittuihin esteettömyyden 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puutteisiin</a:t>
            </a:r>
            <a:r>
              <a:rPr lang="fi-FI" sz="2000" dirty="0"/>
              <a:t>, jotta kuluttajien oikeudet toteutuvat?</a:t>
            </a:r>
            <a:r>
              <a:rPr lang="fi-FI" sz="2000" b="0" u="sng" dirty="0" smtClean="0">
                <a:solidFill>
                  <a:schemeClr val="tx1"/>
                </a:solidFill>
              </a:rPr>
              <a:t/>
            </a:r>
            <a:br>
              <a:rPr lang="fi-FI" sz="2000" b="0" u="sng" dirty="0" smtClean="0">
                <a:solidFill>
                  <a:schemeClr val="tx1"/>
                </a:solidFill>
              </a:rPr>
            </a:br>
            <a:r>
              <a:rPr lang="fi-FI" sz="2000" b="0" u="sng" dirty="0">
                <a:solidFill>
                  <a:schemeClr val="tx1"/>
                </a:solidFill>
              </a:rPr>
              <a:t/>
            </a:r>
            <a:br>
              <a:rPr lang="fi-FI" sz="2000" b="0" u="sng" dirty="0">
                <a:solidFill>
                  <a:schemeClr val="tx1"/>
                </a:solidFill>
              </a:rPr>
            </a:br>
            <a:r>
              <a:rPr lang="fi-FI" sz="2000" b="0" u="sng" dirty="0" smtClean="0">
                <a:solidFill>
                  <a:schemeClr val="tx1"/>
                </a:solidFill>
              </a:rPr>
              <a:t/>
            </a:r>
            <a:br>
              <a:rPr lang="fi-FI" sz="2000" b="0" u="sng" dirty="0" smtClean="0">
                <a:solidFill>
                  <a:schemeClr val="tx1"/>
                </a:solidFill>
              </a:rPr>
            </a:br>
            <a:r>
              <a:rPr lang="fi-FI" sz="2000" b="0" u="sng" dirty="0">
                <a:solidFill>
                  <a:schemeClr val="tx1"/>
                </a:solidFill>
              </a:rPr>
              <a:t/>
            </a:r>
            <a:br>
              <a:rPr lang="fi-FI" sz="2000" b="0" u="sng" dirty="0">
                <a:solidFill>
                  <a:schemeClr val="tx1"/>
                </a:solidFill>
              </a:rPr>
            </a:br>
            <a:r>
              <a:rPr lang="fi-FI" sz="2000" b="0" dirty="0">
                <a:solidFill>
                  <a:schemeClr val="tx1"/>
                </a:solidFill>
              </a:rPr>
              <a:t/>
            </a:r>
            <a:br>
              <a:rPr lang="fi-FI" sz="2000" b="0" dirty="0">
                <a:solidFill>
                  <a:schemeClr val="tx1"/>
                </a:solidFill>
              </a:rPr>
            </a:br>
            <a:r>
              <a:rPr lang="fi-FI" sz="2000" b="0" u="sng" dirty="0" smtClean="0">
                <a:solidFill>
                  <a:schemeClr val="tx1"/>
                </a:solidFill>
              </a:rPr>
              <a:t/>
            </a:r>
            <a:br>
              <a:rPr lang="fi-FI" sz="2000" b="0" u="sng" dirty="0" smtClean="0">
                <a:solidFill>
                  <a:schemeClr val="tx1"/>
                </a:solidFill>
              </a:rPr>
            </a:br>
            <a:r>
              <a:rPr lang="fi-FI" sz="2000" b="0" u="sng" dirty="0">
                <a:solidFill>
                  <a:schemeClr val="tx1"/>
                </a:solidFill>
              </a:rPr>
              <a:t/>
            </a:r>
            <a:br>
              <a:rPr lang="fi-FI" sz="2000" b="0" u="sng" dirty="0">
                <a:solidFill>
                  <a:schemeClr val="tx1"/>
                </a:solidFill>
              </a:rPr>
            </a:br>
            <a:r>
              <a:rPr lang="fi-FI" sz="2000" b="0" dirty="0" smtClean="0">
                <a:solidFill>
                  <a:schemeClr val="tx1"/>
                </a:solidFill>
              </a:rPr>
              <a:t/>
            </a:r>
            <a:br>
              <a:rPr lang="fi-FI" sz="2000" b="0" dirty="0" smtClean="0">
                <a:solidFill>
                  <a:schemeClr val="tx1"/>
                </a:solidFill>
              </a:rPr>
            </a:br>
            <a:r>
              <a:rPr lang="fi-FI" sz="2000" b="0" dirty="0">
                <a:solidFill>
                  <a:schemeClr val="tx1"/>
                </a:solidFill>
              </a:rPr>
              <a:t/>
            </a:r>
            <a:br>
              <a:rPr lang="fi-FI" sz="2000" b="0" dirty="0">
                <a:solidFill>
                  <a:schemeClr val="tx1"/>
                </a:solidFill>
              </a:rPr>
            </a:br>
            <a:r>
              <a:rPr lang="fi-FI" sz="2000" b="0" dirty="0" smtClean="0">
                <a:solidFill>
                  <a:schemeClr val="tx1"/>
                </a:solidFill>
              </a:rPr>
              <a:t/>
            </a:r>
            <a:br>
              <a:rPr lang="fi-FI" sz="2000" b="0" dirty="0" smtClean="0">
                <a:solidFill>
                  <a:schemeClr val="tx1"/>
                </a:solidFill>
              </a:rPr>
            </a:br>
            <a:r>
              <a:rPr lang="fi-FI" sz="2000" b="0" dirty="0" smtClean="0">
                <a:solidFill>
                  <a:schemeClr val="tx1"/>
                </a:solidFill>
              </a:rPr>
              <a:t/>
            </a:r>
            <a:br>
              <a:rPr lang="fi-FI" sz="2000" b="0" dirty="0" smtClean="0">
                <a:solidFill>
                  <a:schemeClr val="tx1"/>
                </a:solidFill>
              </a:rPr>
            </a:br>
            <a:r>
              <a:rPr lang="fi-FI" sz="2000" b="0" dirty="0" smtClean="0">
                <a:solidFill>
                  <a:schemeClr val="tx1"/>
                </a:solidFill>
              </a:rPr>
              <a:t/>
            </a:r>
            <a:br>
              <a:rPr lang="fi-FI" sz="2000" b="0" dirty="0" smtClean="0">
                <a:solidFill>
                  <a:schemeClr val="tx1"/>
                </a:solidFill>
              </a:rPr>
            </a:br>
            <a:r>
              <a:rPr lang="fi-FI" sz="2400" b="0" dirty="0">
                <a:solidFill>
                  <a:schemeClr val="tx1"/>
                </a:solidFill>
              </a:rPr>
              <a:t/>
            </a:r>
            <a:br>
              <a:rPr lang="fi-FI" sz="2400" b="0" dirty="0">
                <a:solidFill>
                  <a:schemeClr val="tx1"/>
                </a:solidFill>
              </a:rPr>
            </a:br>
            <a:r>
              <a:rPr lang="fi-FI" sz="2400" b="0" dirty="0">
                <a:solidFill>
                  <a:schemeClr val="tx1"/>
                </a:solidFill>
              </a:rPr>
              <a:t/>
            </a:r>
            <a:br>
              <a:rPr lang="fi-FI" sz="2400" b="0" dirty="0">
                <a:solidFill>
                  <a:schemeClr val="tx1"/>
                </a:solidFill>
              </a:rPr>
            </a:br>
            <a:endParaRPr lang="fi-FI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02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87FBA1-EDCE-4B8C-AE5E-65EEF9865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0190" y="6952202"/>
            <a:ext cx="9833264" cy="1452890"/>
          </a:xfrm>
        </p:spPr>
        <p:txBody>
          <a:bodyPr/>
          <a:lstStyle/>
          <a:p>
            <a:pPr lvl="0"/>
            <a:r>
              <a:rPr lang="fi-FI" sz="2000" u="sng" dirty="0" smtClean="0">
                <a:solidFill>
                  <a:srgbClr val="0000FF"/>
                </a:solidFill>
              </a:rPr>
              <a:t>Kuluttajanäkökulma</a:t>
            </a:r>
            <a:r>
              <a:rPr lang="fi-FI" sz="2000" dirty="0" smtClean="0">
                <a:solidFill>
                  <a:srgbClr val="0000FF"/>
                </a:solidFill>
              </a:rPr>
              <a:t>:</a:t>
            </a:r>
            <a:br>
              <a:rPr lang="fi-FI" sz="2000" dirty="0" smtClean="0">
                <a:solidFill>
                  <a:srgbClr val="0000FF"/>
                </a:solidFill>
              </a:rPr>
            </a:br>
            <a:r>
              <a:rPr lang="fi-FI" sz="2000" dirty="0" smtClean="0">
                <a:solidFill>
                  <a:srgbClr val="0000FF"/>
                </a:solidFill>
              </a:rPr>
              <a:t/>
            </a:r>
            <a:br>
              <a:rPr lang="fi-FI" sz="2000" dirty="0" smtClean="0">
                <a:solidFill>
                  <a:srgbClr val="0000FF"/>
                </a:solidFill>
              </a:rPr>
            </a:br>
            <a:r>
              <a:rPr lang="es-ES" sz="2000" dirty="0" err="1"/>
              <a:t>Miten</a:t>
            </a:r>
            <a:r>
              <a:rPr lang="es-ES" sz="2000" dirty="0"/>
              <a:t> </a:t>
            </a:r>
            <a:r>
              <a:rPr lang="es-ES" sz="2000" dirty="0" err="1"/>
              <a:t>direktiivin</a:t>
            </a:r>
            <a:r>
              <a:rPr lang="es-ES" sz="2000" dirty="0"/>
              <a:t> </a:t>
            </a:r>
            <a:r>
              <a:rPr lang="es-ES" sz="2000" dirty="0" err="1"/>
              <a:t>mukaisten</a:t>
            </a:r>
            <a:r>
              <a:rPr lang="es-ES" sz="2000" dirty="0"/>
              <a:t> </a:t>
            </a:r>
            <a:r>
              <a:rPr lang="es-ES" sz="2000" dirty="0" err="1"/>
              <a:t>velvoitteiden</a:t>
            </a:r>
            <a:r>
              <a:rPr lang="es-ES" sz="2000" dirty="0"/>
              <a:t> </a:t>
            </a:r>
            <a:r>
              <a:rPr lang="es-ES" sz="2000" dirty="0" err="1"/>
              <a:t>valvonta</a:t>
            </a:r>
            <a:r>
              <a:rPr lang="es-ES" sz="2000" dirty="0"/>
              <a:t> </a:t>
            </a:r>
            <a:r>
              <a:rPr lang="es-ES" sz="2000" dirty="0" err="1"/>
              <a:t>on</a:t>
            </a:r>
            <a:r>
              <a:rPr lang="es-ES" sz="2000" dirty="0"/>
              <a:t> </a:t>
            </a:r>
            <a:r>
              <a:rPr lang="es-ES" sz="2000" dirty="0" err="1"/>
              <a:t>toteutettu</a:t>
            </a:r>
            <a:r>
              <a:rPr lang="es-ES" sz="2000" dirty="0"/>
              <a:t> </a:t>
            </a:r>
            <a:r>
              <a:rPr lang="es-ES" sz="2000" dirty="0" err="1"/>
              <a:t>kuluttajan</a:t>
            </a:r>
            <a:r>
              <a:rPr lang="es-ES" sz="2000" dirty="0"/>
              <a:t> </a:t>
            </a:r>
            <a:r>
              <a:rPr lang="es-ES" sz="2000" dirty="0" err="1"/>
              <a:t>näkökulmasta</a:t>
            </a:r>
            <a:r>
              <a:rPr lang="es-ES" sz="2000" dirty="0"/>
              <a:t> </a:t>
            </a:r>
            <a:r>
              <a:rPr lang="es-ES" sz="2000" dirty="0" err="1"/>
              <a:t>muissa</a:t>
            </a:r>
            <a:r>
              <a:rPr lang="es-ES" sz="2000" dirty="0"/>
              <a:t> </a:t>
            </a:r>
            <a:r>
              <a:rPr lang="es-ES" sz="2000" dirty="0" err="1"/>
              <a:t>maissa</a:t>
            </a:r>
            <a:r>
              <a:rPr lang="es-ES" sz="2000" dirty="0"/>
              <a:t>? </a:t>
            </a:r>
            <a:r>
              <a:rPr lang="es-ES" sz="2000" dirty="0" err="1"/>
              <a:t>Miten</a:t>
            </a:r>
            <a:r>
              <a:rPr lang="es-ES" sz="2000" dirty="0"/>
              <a:t> </a:t>
            </a:r>
            <a:r>
              <a:rPr lang="es-ES" sz="2000" dirty="0" err="1"/>
              <a:t>kuluttajat</a:t>
            </a:r>
            <a:r>
              <a:rPr lang="es-ES" sz="2000" dirty="0"/>
              <a:t> </a:t>
            </a:r>
            <a:r>
              <a:rPr lang="es-ES" sz="2000" dirty="0" err="1"/>
              <a:t>voivat</a:t>
            </a:r>
            <a:r>
              <a:rPr lang="es-ES" sz="2000" dirty="0"/>
              <a:t> </a:t>
            </a:r>
            <a:r>
              <a:rPr lang="es-ES" sz="2000" dirty="0" err="1"/>
              <a:t>valvoa</a:t>
            </a:r>
            <a:r>
              <a:rPr lang="es-ES" sz="2000" dirty="0"/>
              <a:t> </a:t>
            </a:r>
            <a:r>
              <a:rPr lang="es-ES" sz="2000" dirty="0" err="1"/>
              <a:t>oikeuksiaan</a:t>
            </a:r>
            <a:r>
              <a:rPr lang="es-ES" sz="2000" dirty="0"/>
              <a:t>/ </a:t>
            </a:r>
            <a:r>
              <a:rPr lang="es-ES" sz="2000" dirty="0" err="1"/>
              <a:t>ilmoittaa</a:t>
            </a:r>
            <a:r>
              <a:rPr lang="es-ES" sz="2000" dirty="0"/>
              <a:t> </a:t>
            </a:r>
            <a:r>
              <a:rPr lang="es-ES" sz="2000" dirty="0" err="1"/>
              <a:t>puutteista</a:t>
            </a:r>
            <a:r>
              <a:rPr lang="es-ES" sz="2000" dirty="0"/>
              <a:t>? </a:t>
            </a:r>
            <a:r>
              <a:rPr lang="es-ES" sz="2000" dirty="0" err="1"/>
              <a:t>Kohteina</a:t>
            </a:r>
            <a:r>
              <a:rPr lang="es-ES" sz="2000" dirty="0"/>
              <a:t> </a:t>
            </a:r>
            <a:r>
              <a:rPr lang="es-ES" sz="2000" dirty="0" err="1" smtClean="0"/>
              <a:t>Saksa</a:t>
            </a:r>
            <a:r>
              <a:rPr lang="es-ES" sz="2000" dirty="0" smtClean="0"/>
              <a:t>, </a:t>
            </a:r>
            <a:r>
              <a:rPr lang="es-ES" sz="2000" dirty="0" err="1" smtClean="0"/>
              <a:t>Tanska</a:t>
            </a:r>
            <a:r>
              <a:rPr lang="es-ES" sz="2000" dirty="0" smtClean="0"/>
              <a:t> ja </a:t>
            </a:r>
            <a:r>
              <a:rPr lang="es-ES" sz="2000" dirty="0" err="1" smtClean="0"/>
              <a:t>Norja</a:t>
            </a:r>
            <a:r>
              <a:rPr lang="es-ES" sz="2000" dirty="0" smtClean="0"/>
              <a:t>; </a:t>
            </a:r>
            <a:br>
              <a:rPr lang="es-ES" sz="2000" dirty="0" smtClean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es-ES" sz="2000" dirty="0" err="1"/>
              <a:t>Mitä</a:t>
            </a:r>
            <a:r>
              <a:rPr lang="es-ES" sz="2000" dirty="0"/>
              <a:t> </a:t>
            </a:r>
            <a:r>
              <a:rPr lang="es-ES" sz="2000" dirty="0" err="1"/>
              <a:t>painotuksia</a:t>
            </a:r>
            <a:r>
              <a:rPr lang="es-ES" sz="2000" dirty="0"/>
              <a:t> ja </a:t>
            </a:r>
            <a:r>
              <a:rPr lang="es-ES" sz="2000" dirty="0" err="1"/>
              <a:t>kokonaisuuksia</a:t>
            </a:r>
            <a:r>
              <a:rPr lang="es-ES" sz="2000" dirty="0"/>
              <a:t> </a:t>
            </a:r>
            <a:r>
              <a:rPr lang="es-ES" sz="2000" dirty="0" err="1"/>
              <a:t>on</a:t>
            </a:r>
            <a:r>
              <a:rPr lang="es-ES" sz="2000" dirty="0"/>
              <a:t> </a:t>
            </a:r>
            <a:r>
              <a:rPr lang="es-ES" sz="2000" dirty="0" err="1"/>
              <a:t>huomioitu</a:t>
            </a:r>
            <a:r>
              <a:rPr lang="es-ES" sz="2000" dirty="0"/>
              <a:t> </a:t>
            </a:r>
            <a:r>
              <a:rPr lang="es-ES" sz="2000" dirty="0" err="1"/>
              <a:t>kyseisissä</a:t>
            </a:r>
            <a:r>
              <a:rPr lang="es-ES" sz="2000" dirty="0"/>
              <a:t> </a:t>
            </a:r>
            <a:r>
              <a:rPr lang="es-ES" sz="2000" dirty="0" err="1"/>
              <a:t>maissa</a:t>
            </a:r>
            <a:r>
              <a:rPr lang="es-ES" sz="2000" dirty="0"/>
              <a:t> </a:t>
            </a:r>
            <a:r>
              <a:rPr lang="es-ES" sz="2000" dirty="0" err="1"/>
              <a:t>valmistelun</a:t>
            </a:r>
            <a:r>
              <a:rPr lang="es-ES" sz="2000" dirty="0"/>
              <a:t> </a:t>
            </a:r>
            <a:r>
              <a:rPr lang="es-ES" sz="2000" dirty="0" err="1"/>
              <a:t>yhteydessä</a:t>
            </a:r>
            <a:r>
              <a:rPr lang="es-ES" sz="2000" dirty="0"/>
              <a:t> </a:t>
            </a:r>
            <a:r>
              <a:rPr lang="es-ES" sz="2000" dirty="0" err="1"/>
              <a:t>kuluttajan</a:t>
            </a:r>
            <a:r>
              <a:rPr lang="es-ES" sz="2000" dirty="0"/>
              <a:t> </a:t>
            </a:r>
            <a:r>
              <a:rPr lang="es-ES" sz="2000" dirty="0" err="1"/>
              <a:t>näkökulmasta</a:t>
            </a:r>
            <a:r>
              <a:rPr lang="es-ES" sz="2000" dirty="0" smtClean="0"/>
              <a:t>?; </a:t>
            </a:r>
            <a:br>
              <a:rPr lang="es-ES" sz="2000" dirty="0" smtClean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es-ES" sz="2000" dirty="0" err="1"/>
              <a:t>Miten</a:t>
            </a:r>
            <a:r>
              <a:rPr lang="es-ES" sz="2000" dirty="0"/>
              <a:t> </a:t>
            </a:r>
            <a:r>
              <a:rPr lang="es-ES" sz="2000" dirty="0" err="1"/>
              <a:t>informaatio</a:t>
            </a:r>
            <a:r>
              <a:rPr lang="es-ES" sz="2000" dirty="0"/>
              <a:t> </a:t>
            </a:r>
            <a:r>
              <a:rPr lang="es-ES" sz="2000" dirty="0" err="1"/>
              <a:t>uusista</a:t>
            </a:r>
            <a:r>
              <a:rPr lang="es-ES" sz="2000" dirty="0"/>
              <a:t> </a:t>
            </a:r>
            <a:r>
              <a:rPr lang="es-ES" sz="2000" dirty="0" err="1"/>
              <a:t>lainsäädännön</a:t>
            </a:r>
            <a:r>
              <a:rPr lang="es-ES" sz="2000" dirty="0"/>
              <a:t> </a:t>
            </a:r>
            <a:r>
              <a:rPr lang="es-ES" sz="2000" dirty="0" err="1"/>
              <a:t>vaatimuksista</a:t>
            </a:r>
            <a:r>
              <a:rPr lang="es-ES" sz="2000" dirty="0"/>
              <a:t> ja </a:t>
            </a:r>
            <a:r>
              <a:rPr lang="es-ES" sz="2000" dirty="0" err="1"/>
              <a:t>kuluttajan</a:t>
            </a:r>
            <a:r>
              <a:rPr lang="es-ES" sz="2000" dirty="0"/>
              <a:t> </a:t>
            </a:r>
            <a:r>
              <a:rPr lang="es-ES" sz="2000" dirty="0" err="1"/>
              <a:t>oikeuksista</a:t>
            </a:r>
            <a:r>
              <a:rPr lang="es-ES" sz="2000" dirty="0"/>
              <a:t> </a:t>
            </a:r>
            <a:r>
              <a:rPr lang="es-ES" sz="2000" dirty="0" err="1"/>
              <a:t>saadaan</a:t>
            </a:r>
            <a:r>
              <a:rPr lang="es-ES" sz="2000" dirty="0"/>
              <a:t> </a:t>
            </a:r>
            <a:r>
              <a:rPr lang="es-ES" sz="2000" dirty="0" err="1"/>
              <a:t>parhaiten</a:t>
            </a:r>
            <a:r>
              <a:rPr lang="es-ES" sz="2000" dirty="0"/>
              <a:t> </a:t>
            </a:r>
            <a:r>
              <a:rPr lang="es-ES" sz="2000" dirty="0" err="1"/>
              <a:t>välitettyä</a:t>
            </a:r>
            <a:r>
              <a:rPr lang="es-ES" sz="2000" dirty="0"/>
              <a:t> </a:t>
            </a:r>
            <a:r>
              <a:rPr lang="es-ES" sz="2000" dirty="0" err="1"/>
              <a:t>kuluttajille</a:t>
            </a:r>
            <a:r>
              <a:rPr lang="es-ES" sz="2000" dirty="0" smtClean="0"/>
              <a:t>?;</a:t>
            </a:r>
            <a:br>
              <a:rPr lang="es-ES" sz="2000" dirty="0" smtClean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es-ES" sz="2000" dirty="0" err="1"/>
              <a:t>Minkälaista</a:t>
            </a:r>
            <a:r>
              <a:rPr lang="es-ES" sz="2000" dirty="0"/>
              <a:t> </a:t>
            </a:r>
            <a:r>
              <a:rPr lang="es-ES" sz="2000" dirty="0" err="1"/>
              <a:t>uudenlaista</a:t>
            </a:r>
            <a:r>
              <a:rPr lang="es-ES" sz="2000" dirty="0"/>
              <a:t> </a:t>
            </a:r>
            <a:r>
              <a:rPr lang="es-ES" sz="2000" dirty="0" err="1"/>
              <a:t>koulutusta</a:t>
            </a:r>
            <a:r>
              <a:rPr lang="es-ES" sz="2000" dirty="0"/>
              <a:t> </a:t>
            </a:r>
            <a:r>
              <a:rPr lang="es-ES" sz="2000" dirty="0" err="1"/>
              <a:t>tulisi</a:t>
            </a:r>
            <a:r>
              <a:rPr lang="es-ES" sz="2000" dirty="0"/>
              <a:t> </a:t>
            </a:r>
            <a:r>
              <a:rPr lang="es-ES" sz="2000" dirty="0" err="1"/>
              <a:t>tarjota</a:t>
            </a:r>
            <a:r>
              <a:rPr lang="es-ES" sz="2000" dirty="0"/>
              <a:t> </a:t>
            </a:r>
            <a:r>
              <a:rPr lang="es-ES" sz="2000" dirty="0" err="1"/>
              <a:t>tuotteiden</a:t>
            </a:r>
            <a:r>
              <a:rPr lang="es-ES" sz="2000" dirty="0"/>
              <a:t> ja </a:t>
            </a:r>
            <a:r>
              <a:rPr lang="es-ES" sz="2000" dirty="0" err="1"/>
              <a:t>palveluiden</a:t>
            </a:r>
            <a:r>
              <a:rPr lang="es-ES" sz="2000" dirty="0"/>
              <a:t> </a:t>
            </a:r>
            <a:r>
              <a:rPr lang="es-ES" sz="2000" dirty="0" err="1"/>
              <a:t>myyjille</a:t>
            </a:r>
            <a:r>
              <a:rPr lang="es-ES" sz="2000" dirty="0"/>
              <a:t> </a:t>
            </a:r>
            <a:r>
              <a:rPr lang="es-ES" sz="2000" dirty="0" err="1"/>
              <a:t>sekä</a:t>
            </a:r>
            <a:r>
              <a:rPr lang="es-ES" sz="2000" dirty="0"/>
              <a:t> </a:t>
            </a:r>
            <a:r>
              <a:rPr lang="es-ES" sz="2000" dirty="0" err="1"/>
              <a:t>muille</a:t>
            </a:r>
            <a:r>
              <a:rPr lang="es-ES" sz="2000" dirty="0"/>
              <a:t> </a:t>
            </a:r>
            <a:r>
              <a:rPr lang="es-ES" sz="2000" dirty="0" err="1"/>
              <a:t>toimijoille</a:t>
            </a:r>
            <a:r>
              <a:rPr lang="es-ES" sz="2000" dirty="0"/>
              <a:t>? </a:t>
            </a:r>
            <a:r>
              <a:rPr lang="es-ES" sz="2000" dirty="0" err="1"/>
              <a:t>Minkälaisia</a:t>
            </a:r>
            <a:r>
              <a:rPr lang="es-ES" sz="2000" dirty="0"/>
              <a:t> </a:t>
            </a:r>
            <a:r>
              <a:rPr lang="es-ES" sz="2000" dirty="0" err="1"/>
              <a:t>käytännön</a:t>
            </a:r>
            <a:r>
              <a:rPr lang="es-ES" sz="2000" dirty="0"/>
              <a:t> </a:t>
            </a:r>
            <a:r>
              <a:rPr lang="es-ES" sz="2000" dirty="0" err="1"/>
              <a:t>koulutustarpeita</a:t>
            </a:r>
            <a:r>
              <a:rPr lang="es-ES" sz="2000" dirty="0"/>
              <a:t> </a:t>
            </a:r>
            <a:r>
              <a:rPr lang="es-ES" sz="2000" dirty="0" err="1"/>
              <a:t>eri</a:t>
            </a:r>
            <a:r>
              <a:rPr lang="es-ES" sz="2000" dirty="0"/>
              <a:t> </a:t>
            </a:r>
            <a:r>
              <a:rPr lang="es-ES" sz="2000" dirty="0" err="1"/>
              <a:t>toimijoilla</a:t>
            </a:r>
            <a:r>
              <a:rPr lang="es-ES" sz="2000" dirty="0"/>
              <a:t> </a:t>
            </a:r>
            <a:r>
              <a:rPr lang="es-ES" sz="2000" dirty="0" err="1"/>
              <a:t>on</a:t>
            </a:r>
            <a:r>
              <a:rPr lang="es-ES" sz="2000" dirty="0"/>
              <a:t>?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sz="2000" b="0" u="sng" dirty="0" smtClean="0">
                <a:solidFill>
                  <a:schemeClr val="tx1"/>
                </a:solidFill>
              </a:rPr>
              <a:t/>
            </a:r>
            <a:br>
              <a:rPr lang="fi-FI" sz="2000" b="0" u="sng" dirty="0" smtClean="0">
                <a:solidFill>
                  <a:schemeClr val="tx1"/>
                </a:solidFill>
              </a:rPr>
            </a:br>
            <a:r>
              <a:rPr lang="fi-FI" sz="2000" b="0" u="sng" dirty="0">
                <a:solidFill>
                  <a:schemeClr val="tx1"/>
                </a:solidFill>
              </a:rPr>
              <a:t/>
            </a:r>
            <a:br>
              <a:rPr lang="fi-FI" sz="2000" b="0" u="sng" dirty="0">
                <a:solidFill>
                  <a:schemeClr val="tx1"/>
                </a:solidFill>
              </a:rPr>
            </a:br>
            <a:r>
              <a:rPr lang="fi-FI" sz="2000" b="0" dirty="0">
                <a:solidFill>
                  <a:schemeClr val="tx1"/>
                </a:solidFill>
              </a:rPr>
              <a:t/>
            </a:r>
            <a:br>
              <a:rPr lang="fi-FI" sz="2000" b="0" dirty="0">
                <a:solidFill>
                  <a:schemeClr val="tx1"/>
                </a:solidFill>
              </a:rPr>
            </a:br>
            <a:r>
              <a:rPr lang="fi-FI" sz="2000" b="0" u="sng" dirty="0" smtClean="0">
                <a:solidFill>
                  <a:schemeClr val="tx1"/>
                </a:solidFill>
              </a:rPr>
              <a:t/>
            </a:r>
            <a:br>
              <a:rPr lang="fi-FI" sz="2000" b="0" u="sng" dirty="0" smtClean="0">
                <a:solidFill>
                  <a:schemeClr val="tx1"/>
                </a:solidFill>
              </a:rPr>
            </a:br>
            <a:r>
              <a:rPr lang="fi-FI" sz="2000" b="0" u="sng" dirty="0">
                <a:solidFill>
                  <a:schemeClr val="tx1"/>
                </a:solidFill>
              </a:rPr>
              <a:t/>
            </a:r>
            <a:br>
              <a:rPr lang="fi-FI" sz="2000" b="0" u="sng" dirty="0">
                <a:solidFill>
                  <a:schemeClr val="tx1"/>
                </a:solidFill>
              </a:rPr>
            </a:br>
            <a:r>
              <a:rPr lang="fi-FI" sz="2000" b="0" dirty="0" smtClean="0">
                <a:solidFill>
                  <a:schemeClr val="tx1"/>
                </a:solidFill>
              </a:rPr>
              <a:t/>
            </a:r>
            <a:br>
              <a:rPr lang="fi-FI" sz="2000" b="0" dirty="0" smtClean="0">
                <a:solidFill>
                  <a:schemeClr val="tx1"/>
                </a:solidFill>
              </a:rPr>
            </a:br>
            <a:r>
              <a:rPr lang="fi-FI" sz="2000" b="0" dirty="0">
                <a:solidFill>
                  <a:schemeClr val="tx1"/>
                </a:solidFill>
              </a:rPr>
              <a:t/>
            </a:r>
            <a:br>
              <a:rPr lang="fi-FI" sz="2000" b="0" dirty="0">
                <a:solidFill>
                  <a:schemeClr val="tx1"/>
                </a:solidFill>
              </a:rPr>
            </a:br>
            <a:r>
              <a:rPr lang="fi-FI" sz="2000" b="0" dirty="0" smtClean="0">
                <a:solidFill>
                  <a:schemeClr val="tx1"/>
                </a:solidFill>
              </a:rPr>
              <a:t/>
            </a:r>
            <a:br>
              <a:rPr lang="fi-FI" sz="2000" b="0" dirty="0" smtClean="0">
                <a:solidFill>
                  <a:schemeClr val="tx1"/>
                </a:solidFill>
              </a:rPr>
            </a:br>
            <a:r>
              <a:rPr lang="fi-FI" sz="2000" b="0" dirty="0" smtClean="0">
                <a:solidFill>
                  <a:schemeClr val="tx1"/>
                </a:solidFill>
              </a:rPr>
              <a:t/>
            </a:r>
            <a:br>
              <a:rPr lang="fi-FI" sz="2000" b="0" dirty="0" smtClean="0">
                <a:solidFill>
                  <a:schemeClr val="tx1"/>
                </a:solidFill>
              </a:rPr>
            </a:br>
            <a:r>
              <a:rPr lang="fi-FI" sz="2000" b="0" dirty="0" smtClean="0">
                <a:solidFill>
                  <a:schemeClr val="tx1"/>
                </a:solidFill>
              </a:rPr>
              <a:t/>
            </a:r>
            <a:br>
              <a:rPr lang="fi-FI" sz="2000" b="0" dirty="0" smtClean="0">
                <a:solidFill>
                  <a:schemeClr val="tx1"/>
                </a:solidFill>
              </a:rPr>
            </a:br>
            <a:r>
              <a:rPr lang="fi-FI" sz="2000" b="0" dirty="0">
                <a:solidFill>
                  <a:schemeClr val="tx1"/>
                </a:solidFill>
              </a:rPr>
              <a:t/>
            </a:r>
            <a:br>
              <a:rPr lang="fi-FI" sz="2000" b="0" dirty="0">
                <a:solidFill>
                  <a:schemeClr val="tx1"/>
                </a:solidFill>
              </a:rPr>
            </a:br>
            <a:r>
              <a:rPr lang="fi-FI" sz="2000" b="0" dirty="0">
                <a:solidFill>
                  <a:schemeClr val="tx1"/>
                </a:solidFill>
              </a:rPr>
              <a:t/>
            </a:r>
            <a:br>
              <a:rPr lang="fi-FI" sz="2000" b="0" dirty="0">
                <a:solidFill>
                  <a:schemeClr val="tx1"/>
                </a:solidFill>
              </a:rPr>
            </a:br>
            <a:endParaRPr lang="fi-FI" sz="2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54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DkfWIaP5T50Uhmk3qbSy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PyxAM7VM4rmXZ.LoC28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KYAa8KcYdlr2INhdxyms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UjtCoFMMjiczv85DhpgW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0HRWI0eqR6cDj_Xzre6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_Dh5Rjz9K6FUNaZOj6vR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MQNZOGmu3zvdHfAdj2Lr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r9.oI9pO8oGdcDJniSu4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3LU.RGcSH9iwO_.Slsp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hpLj_yMiDX_Pgya6nZYL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zQQPt.9sfNKd6O5AfreMw"/>
</p:tagLst>
</file>

<file path=ppt/theme/theme1.xml><?xml version="1.0" encoding="utf-8"?>
<a:theme xmlns:a="http://schemas.openxmlformats.org/drawingml/2006/main" name="Office-teema">
  <a:themeElements>
    <a:clrScheme name="LVM 100-60-vaihteleva">
      <a:dk1>
        <a:srgbClr val="000000"/>
      </a:dk1>
      <a:lt1>
        <a:srgbClr val="FFFFFF"/>
      </a:lt1>
      <a:dk2>
        <a:srgbClr val="0000FF"/>
      </a:dk2>
      <a:lt2>
        <a:srgbClr val="8E92A9"/>
      </a:lt2>
      <a:accent1>
        <a:srgbClr val="0000FF"/>
      </a:accent1>
      <a:accent2>
        <a:srgbClr val="8CAAFF"/>
      </a:accent2>
      <a:accent3>
        <a:srgbClr val="000096"/>
      </a:accent3>
      <a:accent4>
        <a:srgbClr val="66CC90"/>
      </a:accent4>
      <a:accent5>
        <a:srgbClr val="006A72"/>
      </a:accent5>
      <a:accent6>
        <a:srgbClr val="66C7DA"/>
      </a:accent6>
      <a:hlink>
        <a:srgbClr val="4072FF"/>
      </a:hlink>
      <a:folHlink>
        <a:srgbClr val="000096"/>
      </a:folHlink>
    </a:clrScheme>
    <a:fontScheme name="VN Arial theme">
      <a:majorFont>
        <a:latin typeface="Arial Bold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LVM.potx" id="{566EDBE9-235D-4A99-AE1C-C078D0AB34ED}" vid="{EBB18539-B318-466E-A0BB-88F43EA920A8}"/>
    </a:ext>
  </a:extLst>
</a:theme>
</file>

<file path=ppt/theme/theme2.xml><?xml version="1.0" encoding="utf-8"?>
<a:theme xmlns:a="http://schemas.openxmlformats.org/drawingml/2006/main" name="Office-teema">
  <a:themeElements>
    <a:clrScheme name="LVM">
      <a:dk1>
        <a:srgbClr val="3C3C3C"/>
      </a:dk1>
      <a:lt1>
        <a:sysClr val="window" lastClr="FFFFFF"/>
      </a:lt1>
      <a:dk2>
        <a:srgbClr val="44546A"/>
      </a:dk2>
      <a:lt2>
        <a:srgbClr val="E7E6E6"/>
      </a:lt2>
      <a:accent1>
        <a:srgbClr val="0000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LV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acce3c4a-091f-4b07-a6c7-e4a083e8073a" ContentTypeId="0x010100B5FAB64B6C204DD994D3FAC0C34E2BFF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Kampus asiakirja" ma:contentTypeID="0x010100B5FAB64B6C204DD994D3FAC0C34E2BFF00EA17D49E780356409B0523F0DE705B12" ma:contentTypeVersion="3" ma:contentTypeDescription="Kampus asiakirja" ma:contentTypeScope="" ma:versionID="fde77c781007f4c9c3b68a8d6456da91">
  <xsd:schema xmlns:xsd="http://www.w3.org/2001/XMLSchema" xmlns:xs="http://www.w3.org/2001/XMLSchema" xmlns:p="http://schemas.microsoft.com/office/2006/metadata/properties" xmlns:ns2="c138b538-c2fd-4cca-8c26-6e4e32e5a042" targetNamespace="http://schemas.microsoft.com/office/2006/metadata/properties" ma:root="true" ma:fieldsID="1fb8678fa6cecb1bc5309932228dfac1" ns2:_="">
    <xsd:import namespace="c138b538-c2fd-4cca-8c26-6e4e32e5a042"/>
    <xsd:element name="properties">
      <xsd:complexType>
        <xsd:sequence>
          <xsd:element name="documentManagement">
            <xsd:complexType>
              <xsd:all>
                <xsd:element ref="ns2:KampusOrganizationTaxHTField0" minOccurs="0"/>
                <xsd:element ref="ns2:KampusKeywordsTaxHTField0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8b538-c2fd-4cca-8c26-6e4e32e5a042" elementFormDefault="qualified">
    <xsd:import namespace="http://schemas.microsoft.com/office/2006/documentManagement/types"/>
    <xsd:import namespace="http://schemas.microsoft.com/office/infopath/2007/PartnerControls"/>
    <xsd:element name="KampusOrganizationTaxHTField0" ma:index="2" nillable="true" ma:taxonomy="true" ma:internalName="KampusOrganizationTaxHTField0" ma:taxonomyFieldName="KampusOrganization" ma:displayName="Organisaatio" ma:readOnly="false" ma:default="" ma:fieldId="{2db0ae7a-6cf0-4985-ba6a-e776373147cc}" ma:taxonomyMulti="true" ma:sspId="acce3c4a-091f-4b07-a6c7-e4a083e8073a" ma:termSetId="96581ae4-b9dd-471b-b644-43b1ab68b7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ampusKeywordsTaxHTField0" ma:index="4" nillable="true" ma:taxonomy="true" ma:internalName="KampusKeywordsTaxHTField0" ma:taxonomyFieldName="KampusKeywords" ma:displayName="Asiasanat" ma:default="" ma:fieldId="{1b40a1dd-212b-4729-a26e-8a2bffa86a15}" ma:taxonomyMulti="true" ma:sspId="acce3c4a-091f-4b07-a6c7-e4a083e8073a" ma:termSetId="c57e3b40-808e-4864-abb2-3453a6c26e7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865c0b1b-8b13-45f9-a57d-34aa290ec4a9}" ma:internalName="TaxCatchAll" ma:showField="CatchAllData" ma:web="283e61a6-19fd-4a79-9416-94e2aac542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865c0b1b-8b13-45f9-a57d-34aa290ec4a9}" ma:internalName="TaxCatchAllLabel" ma:readOnly="true" ma:showField="CatchAllDataLabel" ma:web="283e61a6-19fd-4a79-9416-94e2aac542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Sisältölaji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mpusOrganizationTaxHTField0 xmlns="c138b538-c2fd-4cca-8c26-6e4e32e5a042">
      <Terms xmlns="http://schemas.microsoft.com/office/infopath/2007/PartnerControls"/>
    </KampusOrganizationTaxHTField0>
    <KampusKeywordsTaxHTField0 xmlns="c138b538-c2fd-4cca-8c26-6e4e32e5a042">
      <Terms xmlns="http://schemas.microsoft.com/office/infopath/2007/PartnerControls"/>
    </KampusKeywordsTaxHTField0>
    <TaxCatchAll xmlns="c138b538-c2fd-4cca-8c26-6e4e32e5a042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430737-94F2-4A22-8E9A-38998C132809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1190258A-6929-4129-AD48-BB250BA27F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38b538-c2fd-4cca-8c26-6e4e32e5a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71051F-3D09-48E2-8BCA-4D235E8CDB36}">
  <ds:schemaRefs>
    <ds:schemaRef ds:uri="c138b538-c2fd-4cca-8c26-6e4e32e5a04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8299080C-D85E-49D1-869F-605B4A48AD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LVM</Template>
  <TotalTime>0</TotalTime>
  <Words>272</Words>
  <Application>Microsoft Office PowerPoint</Application>
  <PresentationFormat>Laajakuva</PresentationFormat>
  <Paragraphs>11</Paragraphs>
  <Slides>4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Arial Bold</vt:lpstr>
      <vt:lpstr>Calibri</vt:lpstr>
      <vt:lpstr>Office-teema</vt:lpstr>
      <vt:lpstr>think-cell Slide</vt:lpstr>
      <vt:lpstr>Selvitys tuotteiden ja palveluiden saavutettavuus ja esteettömyysvaatimusten vaikutuksista   LVM, TEM, STM yhteishanke Hankkeen toteuttajat – Avaava Digital Oy, Owal Group ja Pulse Drive Oy  Hankkeen aloitus maaliskuussa 2023 ja valmistuu vuoden 2024 lopussa </vt:lpstr>
      <vt:lpstr>             </vt:lpstr>
      <vt:lpstr>Viranomaisnäkökulma:  Miten valvonnan keskinäinen yhteistyö valvovien viranomaisten kesken käytännössä voitaisiin toteuttaa? Painotuksina toiminnan tehokkuus ja rajanvedon selkeys;  Miten yritysten näkökulmasta valvonta kannattaisi toteuttaa?;  Miten valvonnalla voidaan tehokkaasti puuttua havaittuihin esteettömyyden  puutteisiin, jotta kuluttajien oikeudet toteutuvat?              </vt:lpstr>
      <vt:lpstr>Kuluttajanäkökulma:  Miten direktiivin mukaisten velvoitteiden valvonta on toteutettu kuluttajan näkökulmasta muissa maissa? Miten kuluttajat voivat valvoa oikeuksiaan/ ilmoittaa puutteista? Kohteina Saksa, Tanska ja Norja;   Mitä painotuksia ja kokonaisuuksia on huomioitu kyseisissä maissa valmistelun yhteydessä kuluttajan näkökulmasta?;   Miten informaatio uusista lainsäädännön vaatimuksista ja kuluttajan oikeuksista saadaan parhaiten välitettyä kuluttajille?;  Minkälaista uudenlaista koulutusta tulisi tarjota tuotteiden ja palveluiden myyjille sekä muille toimijoille? Minkälaisia käytännön koulutustarpeita eri toimijoilla on?            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Lainvalmistelun perehdytys LVM</dc:title>
  <dc:creator/>
  <cp:lastModifiedBy/>
  <cp:revision>1</cp:revision>
  <dcterms:created xsi:type="dcterms:W3CDTF">2021-03-12T12:25:02Z</dcterms:created>
  <dcterms:modified xsi:type="dcterms:W3CDTF">2023-06-05T08:43:16Z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0x010100B5FAB64B6C204DD994D3FAC0C34E2BFF00EA17D49E780356409B0523F0DE705B12</vt:lpwstr>
  </property>
  <property fmtid="{D5CDD505-2E9C-101B-9397-08002B2CF9AE}" pid="3" name="KampusOrganization">
    <vt:lpwstr/>
  </property>
  <property fmtid="{D5CDD505-2E9C-101B-9397-08002B2CF9AE}" pid="4" name="KampusKeywords">
    <vt:lpwstr/>
  </property>
</Properties>
</file>