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9" r:id="rId4"/>
    <p:sldId id="285" r:id="rId5"/>
    <p:sldId id="288" r:id="rId6"/>
    <p:sldId id="287" r:id="rId7"/>
    <p:sldId id="290" r:id="rId8"/>
    <p:sldId id="291" r:id="rId9"/>
    <p:sldId id="267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C0"/>
    <a:srgbClr val="FFFFFF"/>
    <a:srgbClr val="EBF6F9"/>
    <a:srgbClr val="DCDCDC"/>
    <a:srgbClr val="D7EDF4"/>
    <a:srgbClr val="80C4D9"/>
    <a:srgbClr val="B6DDE9"/>
    <a:srgbClr val="CCE7F0"/>
    <a:srgbClr val="000000"/>
    <a:srgbClr val="7AD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061029"/>
            <a:ext cx="8066855" cy="15839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3645024"/>
            <a:ext cx="7677224" cy="26856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2327151"/>
            <a:ext cx="5855530" cy="1029733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56884"/>
            <a:ext cx="5855530" cy="248916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7926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077BC0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80C4D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700808"/>
            <a:ext cx="7995600" cy="34579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5292000"/>
            <a:ext cx="7992448" cy="70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online-näköistiedosto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1" y="1690914"/>
            <a:ext cx="8513291" cy="4643094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online-näköistiedosto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2061029"/>
            <a:ext cx="4754488" cy="406513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399314" y="2184400"/>
            <a:ext cx="3033486" cy="4147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130629"/>
            <a:ext cx="80771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98171"/>
            <a:ext cx="8077199" cy="442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6426000"/>
            <a:ext cx="8271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426000"/>
            <a:ext cx="273630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6426000"/>
            <a:ext cx="3859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48" y="6426000"/>
            <a:ext cx="2032571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dirty="0" smtClean="0">
                <a:solidFill>
                  <a:srgbClr val="077BC0"/>
                </a:solidFill>
              </a:rPr>
              <a:t>I </a:t>
            </a:r>
            <a:r>
              <a:rPr lang="fi-FI" sz="900" dirty="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dirty="0" smtClean="0">
                <a:solidFill>
                  <a:srgbClr val="077BC0"/>
                </a:solidFill>
              </a:rPr>
              <a:t>I</a:t>
            </a:r>
            <a:r>
              <a:rPr lang="fi-FI" sz="900" dirty="0" smtClean="0">
                <a:solidFill>
                  <a:srgbClr val="000000"/>
                </a:solidFill>
              </a:rPr>
              <a:t>    </a:t>
            </a:r>
            <a:r>
              <a:rPr lang="fi-FI" sz="900" dirty="0" err="1" smtClean="0">
                <a:solidFill>
                  <a:srgbClr val="000000"/>
                </a:solidFill>
              </a:rPr>
              <a:t>vnk.fi</a:t>
            </a:r>
            <a:endParaRPr lang="fi-FI" sz="900" dirty="0">
              <a:solidFill>
                <a:srgbClr val="000000"/>
              </a:solidFill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306859" y="6345606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9" r:id="rId5"/>
    <p:sldLayoutId id="2147483666" r:id="rId6"/>
    <p:sldLayoutId id="2147483664" r:id="rId7"/>
    <p:sldLayoutId id="2147483667" r:id="rId8"/>
    <p:sldLayoutId id="2147483661" r:id="rId9"/>
    <p:sldLayoutId id="2147483662" r:id="rId10"/>
    <p:sldLayoutId id="2147483668" r:id="rId11"/>
    <p:sldLayoutId id="2147483655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Saamelaisten Totuus- </a:t>
            </a:r>
            <a:r>
              <a:rPr lang="fi-FI" b="1" dirty="0"/>
              <a:t>ja </a:t>
            </a:r>
            <a:r>
              <a:rPr lang="fi-FI" b="1" dirty="0" smtClean="0"/>
              <a:t>sovintokomissioprosessi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13.12.2018    I    Anni-Kristiina Juuso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452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Menneessä tapahtuneita vääryyksiä selvittämällä (totuus) yhdessä kohti parempaa tulevaa (sovinto)</a:t>
            </a:r>
          </a:p>
          <a:p>
            <a:r>
              <a:rPr lang="en-US" i="1" dirty="0"/>
              <a:t>Reconciliation begins with new knowledge, new attitudes, &amp; new actions </a:t>
            </a:r>
            <a:r>
              <a:rPr lang="en-US" i="1" dirty="0" smtClean="0"/>
              <a:t> - </a:t>
            </a:r>
            <a:r>
              <a:rPr lang="en-US" dirty="0" smtClean="0"/>
              <a:t>Marie Wilson, </a:t>
            </a:r>
            <a:r>
              <a:rPr lang="en-US" dirty="0" err="1" smtClean="0"/>
              <a:t>komissaari</a:t>
            </a:r>
            <a:r>
              <a:rPr lang="en-US" dirty="0" smtClean="0"/>
              <a:t>, </a:t>
            </a:r>
            <a:r>
              <a:rPr lang="en-US" dirty="0" err="1" smtClean="0"/>
              <a:t>Kanada</a:t>
            </a:r>
            <a:r>
              <a:rPr lang="en-US" dirty="0" smtClean="0"/>
              <a:t> TRC</a:t>
            </a:r>
            <a:endParaRPr lang="fi-FI" dirty="0" smtClean="0"/>
          </a:p>
          <a:p>
            <a:r>
              <a:rPr lang="fi-FI" dirty="0" smtClean="0"/>
              <a:t>Itsenäisiä ja riippumattomia, ei poliittisia</a:t>
            </a:r>
          </a:p>
          <a:p>
            <a:r>
              <a:rPr lang="fi-FI" dirty="0" smtClean="0"/>
              <a:t>1970- luvulta lähtien</a:t>
            </a:r>
          </a:p>
          <a:p>
            <a:r>
              <a:rPr lang="fi-FI" dirty="0" smtClean="0"/>
              <a:t>Noin 40 maata</a:t>
            </a:r>
          </a:p>
          <a:p>
            <a:r>
              <a:rPr lang="fi-FI" dirty="0" smtClean="0"/>
              <a:t>Tunnetuin Etelä-Afrikan apartheidpolitiikan aikaisia vääryyksiä tutkinut TRC 1996–2002</a:t>
            </a:r>
          </a:p>
          <a:p>
            <a:r>
              <a:rPr lang="fi-FI" dirty="0" smtClean="0"/>
              <a:t>Alkuperäiskansoja koskevista komissioista tunnetuin Kanadan TRC 2008–2015</a:t>
            </a:r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Totuus- ja sovintokomissiot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24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Päätös järjestämisestä 18.4.2018</a:t>
            </a:r>
          </a:p>
          <a:p>
            <a:r>
              <a:rPr lang="fi-FI" dirty="0"/>
              <a:t>Kaikille avoimia tilaisuuksia</a:t>
            </a:r>
          </a:p>
          <a:p>
            <a:r>
              <a:rPr lang="fi-FI" dirty="0"/>
              <a:t>Yhteistyössä yhdistysten ja paikallisten kanssa</a:t>
            </a:r>
          </a:p>
          <a:p>
            <a:r>
              <a:rPr lang="fi-FI" dirty="0"/>
              <a:t>29 tilaisuutta saamelaisten kotiseutualueella ja kaupungeissa, joissa saamelaisyhdistys</a:t>
            </a:r>
          </a:p>
          <a:p>
            <a:r>
              <a:rPr lang="fi-FI" dirty="0"/>
              <a:t>á 2–3 h, 10 täysin saamenkielisiä, 10 kaksikielistä, 9 täysin suomenkielistä tilaisuutta</a:t>
            </a:r>
          </a:p>
          <a:p>
            <a:r>
              <a:rPr lang="fi-FI" dirty="0"/>
              <a:t>Kuulemisiin osallistuneita </a:t>
            </a:r>
            <a:r>
              <a:rPr lang="fi-FI" dirty="0" smtClean="0"/>
              <a:t>n. 300 henkilöä</a:t>
            </a:r>
            <a:endParaRPr lang="fi-FI" dirty="0"/>
          </a:p>
          <a:p>
            <a:r>
              <a:rPr lang="fi-FI" dirty="0"/>
              <a:t>Myös </a:t>
            </a:r>
            <a:r>
              <a:rPr lang="fi-FI" dirty="0" err="1"/>
              <a:t>sapmi</a:t>
            </a:r>
            <a:r>
              <a:rPr lang="fi-FI" dirty="0"/>
              <a:t>(at)vnk.fi</a:t>
            </a:r>
          </a:p>
          <a:p>
            <a:r>
              <a:rPr lang="fi-FI" smtClean="0"/>
              <a:t>Materiaalia </a:t>
            </a:r>
            <a:r>
              <a:rPr lang="fi-FI" dirty="0" smtClean="0"/>
              <a:t>n. 600 sivua</a:t>
            </a:r>
            <a:endParaRPr lang="fi-FI" dirty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Kuulemistilaisuudet 2.5.–29.6.2018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7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0" y="1844824"/>
            <a:ext cx="8077199" cy="4427991"/>
          </a:xfrm>
        </p:spPr>
        <p:txBody>
          <a:bodyPr>
            <a:normAutofit/>
          </a:bodyPr>
          <a:lstStyle/>
          <a:p>
            <a:r>
              <a:rPr lang="fi-FI" dirty="0"/>
              <a:t>Voi avata tien saamelaisten ja valtion keskinäisen luottamuksen </a:t>
            </a:r>
            <a:r>
              <a:rPr lang="fi-FI" dirty="0" smtClean="0"/>
              <a:t>lisääntymiselle.</a:t>
            </a:r>
            <a:endParaRPr lang="fi-FI" dirty="0"/>
          </a:p>
          <a:p>
            <a:r>
              <a:rPr lang="fi-FI" dirty="0"/>
              <a:t>Voi ”avata silmiä” laajemmin ja päätöksentekijöiden taholla, mikäli prosessiin suhtaudutaan avoimin mielin. </a:t>
            </a:r>
          </a:p>
          <a:p>
            <a:r>
              <a:rPr lang="fi-FI" dirty="0"/>
              <a:t>Voi lisätä oikeaa tietoa saamelaisista ja vähentää mm. vihapuhetta.</a:t>
            </a:r>
          </a:p>
          <a:p>
            <a:r>
              <a:rPr lang="fi-FI" dirty="0"/>
              <a:t>Voi olla </a:t>
            </a:r>
            <a:r>
              <a:rPr lang="fi-FI" dirty="0" err="1"/>
              <a:t>voimaanuttava</a:t>
            </a:r>
            <a:r>
              <a:rPr lang="fi-FI" dirty="0"/>
              <a:t> saamelaisille kansana ja yksilöille heidän päästessään avaamaan kokemuksensa.</a:t>
            </a:r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Positiivista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27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0" y="1844824"/>
            <a:ext cx="8077199" cy="4427991"/>
          </a:xfrm>
        </p:spPr>
        <p:txBody>
          <a:bodyPr>
            <a:normAutofit/>
          </a:bodyPr>
          <a:lstStyle/>
          <a:p>
            <a:r>
              <a:rPr lang="fi-FI" dirty="0"/>
              <a:t>Valtion motiivi ei ole tiedossa, joten pelkona on, että prosessin tarkoitus on ”viedä tuhkatkin pesästä”.</a:t>
            </a:r>
          </a:p>
          <a:p>
            <a:r>
              <a:rPr lang="fi-FI" dirty="0"/>
              <a:t>Prosessin jälkeen sanotaan – olette tulleet kuulluiksi, enää ette saa puhua.</a:t>
            </a:r>
          </a:p>
          <a:p>
            <a:r>
              <a:rPr lang="fi-FI" dirty="0"/>
              <a:t>Pelkona, että valtion tarkoitus keskittyä pohjoisen riitoihin ja mahdollisesti luoda kokonaan uusi alkuperäiskansa sekä syyllistää </a:t>
            </a:r>
            <a:r>
              <a:rPr lang="fi-FI" dirty="0" smtClean="0"/>
              <a:t>saamelaiset.</a:t>
            </a:r>
            <a:endParaRPr lang="fi-FI" dirty="0"/>
          </a:p>
          <a:p>
            <a:r>
              <a:rPr lang="fi-FI" dirty="0"/>
              <a:t>Itkettäminen ja yksin </a:t>
            </a:r>
            <a:r>
              <a:rPr lang="fi-FI" dirty="0" smtClean="0"/>
              <a:t>jättäminen.</a:t>
            </a:r>
          </a:p>
          <a:p>
            <a:r>
              <a:rPr lang="sv-SE" dirty="0" err="1" smtClean="0"/>
              <a:t>Ei</a:t>
            </a:r>
            <a:r>
              <a:rPr lang="sv-SE" dirty="0" smtClean="0"/>
              <a:t> </a:t>
            </a:r>
            <a:r>
              <a:rPr lang="sv-SE" dirty="0" err="1" smtClean="0"/>
              <a:t>haluta</a:t>
            </a:r>
            <a:r>
              <a:rPr lang="sv-SE" dirty="0" smtClean="0"/>
              <a:t> </a:t>
            </a:r>
            <a:r>
              <a:rPr lang="sv-SE" dirty="0" err="1" smtClean="0"/>
              <a:t>uhrikertomusta</a:t>
            </a:r>
            <a:r>
              <a:rPr lang="sv-SE" dirty="0" smtClean="0"/>
              <a:t>, </a:t>
            </a:r>
            <a:r>
              <a:rPr lang="sv-SE" dirty="0" err="1" smtClean="0"/>
              <a:t>vaan</a:t>
            </a:r>
            <a:r>
              <a:rPr lang="sv-SE" dirty="0" smtClean="0"/>
              <a:t> </a:t>
            </a:r>
            <a:r>
              <a:rPr lang="sv-SE" dirty="0" err="1" smtClean="0"/>
              <a:t>positiiviset</a:t>
            </a:r>
            <a:r>
              <a:rPr lang="sv-SE" dirty="0" smtClean="0"/>
              <a:t> asiat </a:t>
            </a:r>
            <a:r>
              <a:rPr lang="sv-SE" dirty="0" err="1" smtClean="0"/>
              <a:t>esiin</a:t>
            </a:r>
            <a:r>
              <a:rPr lang="sv-SE" dirty="0" smtClean="0"/>
              <a:t>.</a:t>
            </a:r>
            <a:endParaRPr lang="fi-FI" dirty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Pelkoja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56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3" name="Suorakulmio 2"/>
          <p:cNvSpPr/>
          <p:nvPr/>
        </p:nvSpPr>
        <p:spPr>
          <a:xfrm>
            <a:off x="827584" y="620688"/>
            <a:ext cx="784887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/>
              <a:t>” […] Mutta kyllä sen sanon, että </a:t>
            </a:r>
            <a:r>
              <a:rPr lang="fi-FI" b="1" i="1" dirty="0"/>
              <a:t>nyt elämme Suomen saamelaisten historiassa pahinta mahdollista aikaa. </a:t>
            </a:r>
            <a:r>
              <a:rPr lang="fi-FI" i="1" dirty="0"/>
              <a:t>Ei silloin kun piti muuttaa rajasuluissa, asuntolat, ei silloin ollut sitä uhkaa kuin nyt, joka meinaa murtaa koko yhteiskuntarakenteen ja mahdollisuuden säilyä kansana. Valtio on suomalaistanut niin tehokkaasti kaikki mahdolliset. […] </a:t>
            </a:r>
            <a:r>
              <a:rPr lang="fi-FI" i="1" dirty="0" smtClean="0"/>
              <a:t>”</a:t>
            </a:r>
          </a:p>
          <a:p>
            <a:endParaRPr lang="fi-FI" i="1" dirty="0"/>
          </a:p>
          <a:p>
            <a:r>
              <a:rPr lang="fi-FI" i="1" dirty="0"/>
              <a:t>”Saamelaiselle olisi niin paljon työtä, mutta aika ei ole puolellamme. Ei ole mistään hyötyä, vaikka raataa ja vastustaa ja edistää, siihen laittaa voimia, mutta koskaan siitä ei ole mitään hyötyä. </a:t>
            </a:r>
            <a:r>
              <a:rPr lang="fi-FI" b="1" i="1" dirty="0"/>
              <a:t>Joskus olisi niin helppoa, ettei tarvitsisi taistella. </a:t>
            </a:r>
            <a:r>
              <a:rPr lang="fi-FI" i="1" dirty="0"/>
              <a:t>Että joku ymmärtäisi, kun sanot, että ”elä laita </a:t>
            </a:r>
            <a:r>
              <a:rPr lang="fi-FI" i="1" dirty="0" err="1"/>
              <a:t>fake</a:t>
            </a:r>
            <a:r>
              <a:rPr lang="fi-FI" i="1" dirty="0"/>
              <a:t>-saamenpukua” niin joku uskoisi. Mutta kun ei niistä enää jaksa puhua, siitäkin on puhuttu 10 vuotta eikä se mihinkään etene</a:t>
            </a:r>
            <a:r>
              <a:rPr lang="fi-FI" i="1" dirty="0" smtClean="0"/>
              <a:t>.”</a:t>
            </a:r>
          </a:p>
          <a:p>
            <a:endParaRPr lang="fi-FI" dirty="0"/>
          </a:p>
          <a:p>
            <a:r>
              <a:rPr lang="fi-FI" i="1" dirty="0"/>
              <a:t>”</a:t>
            </a:r>
            <a:r>
              <a:rPr lang="fi-FI" b="1" i="1" dirty="0"/>
              <a:t>Suomalainen ei edes tiedä, että saamelaiset on olleet</a:t>
            </a:r>
            <a:r>
              <a:rPr lang="fi-FI" i="1" dirty="0"/>
              <a:t>, saksalaisethan poltti Saamenmaan. Siitä alkaa historia, kansanedustajia myöten kertovat totuutta, ne on maahanmuuttajia tulleet muista maista, ei ne ole saamelaisia vaan </a:t>
            </a:r>
            <a:r>
              <a:rPr lang="fi-FI" i="1" dirty="0" err="1"/>
              <a:t>mamuja</a:t>
            </a:r>
            <a:r>
              <a:rPr lang="fi-FI" i="1" dirty="0"/>
              <a:t>, että on vain muutama </a:t>
            </a:r>
            <a:r>
              <a:rPr lang="fi-FI" i="1" dirty="0" err="1"/>
              <a:t>inarinsaamelainen</a:t>
            </a:r>
            <a:r>
              <a:rPr lang="fi-FI" i="1" dirty="0"/>
              <a:t>, ja niitä sorretaan. Se on se mitä netissä lukee. Ja kansanedustajatasolla kirjoitetaan tällaista. Suomen valtion työntekijä, voiko se tehdä luottamusta saamelaisiin missään asiassa.”</a:t>
            </a:r>
            <a:endParaRPr lang="fi-FI" dirty="0"/>
          </a:p>
          <a:p>
            <a:endParaRPr lang="fi-FI" sz="1600" i="1" dirty="0"/>
          </a:p>
        </p:txBody>
      </p:sp>
    </p:spTree>
    <p:extLst>
      <p:ext uri="{BB962C8B-B14F-4D97-AF65-F5344CB8AC3E}">
        <p14:creationId xmlns:p14="http://schemas.microsoft.com/office/powerpoint/2010/main" val="41851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0" y="1844824"/>
            <a:ext cx="8077199" cy="4427991"/>
          </a:xfrm>
        </p:spPr>
        <p:txBody>
          <a:bodyPr>
            <a:normAutofit/>
          </a:bodyPr>
          <a:lstStyle/>
          <a:p>
            <a:r>
              <a:rPr lang="fi-FI" dirty="0" smtClean="0"/>
              <a:t>Poro on saamen kielten ja kulttuurin kivijalka.</a:t>
            </a:r>
          </a:p>
          <a:p>
            <a:r>
              <a:rPr lang="fi-FI" dirty="0"/>
              <a:t>Porosaamelaisilla kieli, kulttuuri ja identiteetti vahvin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Poro ylläpitää </a:t>
            </a:r>
            <a:r>
              <a:rPr lang="fi-FI" dirty="0"/>
              <a:t>vahvaa kieltä ja kulttuuria, </a:t>
            </a:r>
            <a:r>
              <a:rPr lang="fi-FI" dirty="0" smtClean="0"/>
              <a:t>identiteettiä.</a:t>
            </a:r>
          </a:p>
          <a:p>
            <a:r>
              <a:rPr lang="fi-FI" dirty="0" smtClean="0"/>
              <a:t>Olennaista on </a:t>
            </a:r>
            <a:r>
              <a:rPr lang="fi-FI" dirty="0"/>
              <a:t>ymmärtää, että saamelainen poronhoito eroaa tavoiltaan ja perinteiltään alueiden ja kieliryhmien mukaan.</a:t>
            </a:r>
          </a:p>
          <a:p>
            <a:r>
              <a:rPr lang="fi-FI" dirty="0"/>
              <a:t>Poro on saamelaisen yhteisöllisyyden ja yhteyden ylläpitäjä kautta Saamenmaan.</a:t>
            </a:r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Poro; saamelaiset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628800"/>
            <a:ext cx="8077199" cy="471602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Saamelaisella </a:t>
            </a:r>
            <a:r>
              <a:rPr lang="fi-FI" dirty="0"/>
              <a:t>poronhoidolla ei ole lainkaan suojaa Suomessa</a:t>
            </a:r>
            <a:r>
              <a:rPr lang="fi-FI" dirty="0" smtClean="0"/>
              <a:t>.</a:t>
            </a:r>
          </a:p>
          <a:p>
            <a:r>
              <a:rPr lang="fi-FI" dirty="0"/>
              <a:t>Valtio tuhonnut saamelaisten sosioekonomisen järjestelmän suhteessa poronhoitoon mm. estämällä laidunkierron ja kohtelemalla kuten </a:t>
            </a:r>
            <a:r>
              <a:rPr lang="fi-FI" dirty="0" smtClean="0"/>
              <a:t>maataloutta</a:t>
            </a:r>
            <a:endParaRPr lang="fi-FI" dirty="0"/>
          </a:p>
          <a:p>
            <a:r>
              <a:rPr lang="fi-FI" dirty="0"/>
              <a:t>Poronhoidon tila kehittynyt sellaiseksi, että sen harjoittaminen on lähes mahdotonta.</a:t>
            </a:r>
          </a:p>
          <a:p>
            <a:r>
              <a:rPr lang="fi-FI" dirty="0"/>
              <a:t>Suomessa tuetaan poroelinkeinon kanssa kilpailevia maankäyttömuotoja ja matkailua.</a:t>
            </a:r>
          </a:p>
          <a:p>
            <a:r>
              <a:rPr lang="fi-FI" dirty="0"/>
              <a:t>Poronhoidosta halutaan maatalousjärjestelmän mukaista karjataloutta, koska kaikki lait ja asetukset maatalousjärjestelmän mukaisia. </a:t>
            </a:r>
          </a:p>
          <a:p>
            <a:r>
              <a:rPr lang="fi-FI" dirty="0"/>
              <a:t>Tuet ja lisäruokinta koetaan pakottavana suomalaistamisena ja perinteet tuhoavana.</a:t>
            </a:r>
          </a:p>
          <a:p>
            <a:r>
              <a:rPr lang="fi-FI" dirty="0"/>
              <a:t>Paliskuntain yhdistys ei ole saamelaisen poronhoidon puolella</a:t>
            </a:r>
            <a:r>
              <a:rPr lang="fi-FI" dirty="0" smtClean="0"/>
              <a:t>, päinvastoin</a:t>
            </a:r>
          </a:p>
          <a:p>
            <a:r>
              <a:rPr lang="fi-FI" dirty="0" smtClean="0"/>
              <a:t>Paliskuntain yhdistyksest</a:t>
            </a:r>
            <a:r>
              <a:rPr lang="fi-FI" dirty="0"/>
              <a:t>ä</a:t>
            </a:r>
            <a:r>
              <a:rPr lang="fi-FI" dirty="0" smtClean="0"/>
              <a:t> ei ole </a:t>
            </a:r>
            <a:r>
              <a:rPr lang="fi-FI" dirty="0"/>
              <a:t>apua </a:t>
            </a:r>
            <a:r>
              <a:rPr lang="fi-FI" dirty="0" smtClean="0"/>
              <a:t>saamelaispaliskunnille, jotka tuntevat taistelevansa yksin.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Poro; huolia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9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i-FI" dirty="0" smtClean="0"/>
              <a:t>GIITU!</a:t>
            </a:r>
          </a:p>
          <a:p>
            <a:pPr>
              <a:spcBef>
                <a:spcPts val="0"/>
              </a:spcBef>
            </a:pPr>
            <a:endParaRPr lang="fi-FI" dirty="0" smtClean="0"/>
          </a:p>
          <a:p>
            <a:pPr>
              <a:spcBef>
                <a:spcPts val="0"/>
              </a:spcBef>
            </a:pPr>
            <a:r>
              <a:rPr lang="fi-FI" dirty="0" smtClean="0"/>
              <a:t>TAKKÂ!</a:t>
            </a:r>
          </a:p>
          <a:p>
            <a:pPr>
              <a:spcBef>
                <a:spcPts val="0"/>
              </a:spcBef>
            </a:pPr>
            <a:endParaRPr lang="fi-FI" dirty="0" smtClean="0"/>
          </a:p>
          <a:p>
            <a:pPr>
              <a:spcBef>
                <a:spcPts val="0"/>
              </a:spcBef>
            </a:pPr>
            <a:r>
              <a:rPr lang="fi-FI" dirty="0" smtClean="0"/>
              <a:t>SPÄ´SSEB!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VNK kalvopohja</Template>
  <TotalTime>1490</TotalTime>
  <Words>607</Words>
  <Application>Microsoft Office PowerPoint</Application>
  <PresentationFormat>Näytössä katseltava diaesitys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VNK_powerpoint_v27062014_FIN</vt:lpstr>
      <vt:lpstr>Saamelaisten Totuus- ja sovintokomissioprosessi</vt:lpstr>
      <vt:lpstr>Totuus- ja sovintokomissiot</vt:lpstr>
      <vt:lpstr>Kuulemistilaisuudet 2.5.–29.6.2018</vt:lpstr>
      <vt:lpstr>Positiivista</vt:lpstr>
      <vt:lpstr>Pelkoja</vt:lpstr>
      <vt:lpstr>PowerPoint-esitys</vt:lpstr>
      <vt:lpstr>Poro; saamelaiset</vt:lpstr>
      <vt:lpstr>Poro; huolia</vt:lpstr>
      <vt:lpstr>KIITOS!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Saamelaisten asioita koskeva sovintoprosessi Kuulemisten purku</dc:title>
  <dc:creator>Juuso Anni-Kristiina</dc:creator>
  <cp:lastModifiedBy>Sirviö Kari (MMM)</cp:lastModifiedBy>
  <cp:revision>106</cp:revision>
  <dcterms:created xsi:type="dcterms:W3CDTF">2018-10-01T07:03:09Z</dcterms:created>
  <dcterms:modified xsi:type="dcterms:W3CDTF">2018-12-17T07:27:59Z</dcterms:modified>
</cp:coreProperties>
</file>