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4"/>
  </p:notesMasterIdLst>
  <p:sldIdLst>
    <p:sldId id="256" r:id="rId3"/>
    <p:sldId id="849" r:id="rId4"/>
    <p:sldId id="260" r:id="rId5"/>
    <p:sldId id="904" r:id="rId6"/>
    <p:sldId id="845" r:id="rId7"/>
    <p:sldId id="301" r:id="rId8"/>
    <p:sldId id="867" r:id="rId9"/>
    <p:sldId id="843" r:id="rId10"/>
    <p:sldId id="854" r:id="rId11"/>
    <p:sldId id="847" r:id="rId12"/>
    <p:sldId id="853" r:id="rId13"/>
    <p:sldId id="852" r:id="rId14"/>
    <p:sldId id="851" r:id="rId15"/>
    <p:sldId id="300" r:id="rId16"/>
    <p:sldId id="901" r:id="rId17"/>
    <p:sldId id="848" r:id="rId18"/>
    <p:sldId id="850" r:id="rId19"/>
    <p:sldId id="855" r:id="rId20"/>
    <p:sldId id="873" r:id="rId21"/>
    <p:sldId id="874" r:id="rId22"/>
    <p:sldId id="878" r:id="rId23"/>
    <p:sldId id="875" r:id="rId24"/>
    <p:sldId id="876" r:id="rId25"/>
    <p:sldId id="877" r:id="rId26"/>
    <p:sldId id="857" r:id="rId27"/>
    <p:sldId id="869" r:id="rId28"/>
    <p:sldId id="870" r:id="rId29"/>
    <p:sldId id="872" r:id="rId30"/>
    <p:sldId id="871" r:id="rId31"/>
    <p:sldId id="859" r:id="rId32"/>
    <p:sldId id="868" r:id="rId33"/>
    <p:sldId id="866" r:id="rId34"/>
    <p:sldId id="879" r:id="rId35"/>
    <p:sldId id="880" r:id="rId36"/>
    <p:sldId id="856" r:id="rId37"/>
    <p:sldId id="858" r:id="rId38"/>
    <p:sldId id="882" r:id="rId39"/>
    <p:sldId id="900" r:id="rId40"/>
    <p:sldId id="883" r:id="rId41"/>
    <p:sldId id="881" r:id="rId42"/>
    <p:sldId id="899" r:id="rId43"/>
    <p:sldId id="860" r:id="rId44"/>
    <p:sldId id="885" r:id="rId45"/>
    <p:sldId id="884" r:id="rId46"/>
    <p:sldId id="886" r:id="rId47"/>
    <p:sldId id="887" r:id="rId48"/>
    <p:sldId id="863" r:id="rId49"/>
    <p:sldId id="895" r:id="rId50"/>
    <p:sldId id="888" r:id="rId51"/>
    <p:sldId id="889" r:id="rId52"/>
    <p:sldId id="890" r:id="rId53"/>
    <p:sldId id="891" r:id="rId54"/>
    <p:sldId id="861" r:id="rId55"/>
    <p:sldId id="892" r:id="rId56"/>
    <p:sldId id="893" r:id="rId57"/>
    <p:sldId id="864" r:id="rId58"/>
    <p:sldId id="896" r:id="rId59"/>
    <p:sldId id="894" r:id="rId60"/>
    <p:sldId id="292" r:id="rId61"/>
    <p:sldId id="902" r:id="rId62"/>
    <p:sldId id="699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30F"/>
    <a:srgbClr val="FFFFFF"/>
    <a:srgbClr val="000000"/>
    <a:srgbClr val="F8F8F8"/>
    <a:srgbClr val="007A37"/>
    <a:srgbClr val="82684E"/>
    <a:srgbClr val="007FAC"/>
    <a:srgbClr val="0094C8"/>
    <a:srgbClr val="D9ECD4"/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4660"/>
  </p:normalViewPr>
  <p:slideViewPr>
    <p:cSldViewPr snapToGrid="0">
      <p:cViewPr varScale="1">
        <p:scale>
          <a:sx n="43" d="100"/>
          <a:sy n="43" d="100"/>
        </p:scale>
        <p:origin x="91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27646-A9A2-49C7-B8EB-D6E479677D70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E6D41-E0AC-4555-A342-3BCE5FB6B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1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10"/>
              </a:spcAft>
              <a:defRPr/>
            </a:pPr>
            <a:endParaRPr lang="fi-FI" dirty="0">
              <a:ea typeface="SimSun"/>
              <a:cs typeface="Times New Roman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82422-DD5A-4EB3-8F63-BE04428D3856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70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10"/>
              </a:spcAft>
              <a:defRPr/>
            </a:pPr>
            <a:endParaRPr lang="fi-FI" dirty="0">
              <a:ea typeface="SimSun"/>
              <a:cs typeface="Times New Roman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82422-DD5A-4EB3-8F63-BE04428D3856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70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62F4C-89E4-4C92-990B-9C38EF59191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63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DE55-0E7B-46C3-BABF-78D8D21789B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7F03-B9DE-47C7-B66E-07A7DD0E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6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DE55-0E7B-46C3-BABF-78D8D21789B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7F03-B9DE-47C7-B66E-07A7DD0E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16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DE55-0E7B-46C3-BABF-78D8D21789B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7F03-B9DE-47C7-B66E-07A7DD0E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96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F63F-0155-47ED-8ACF-328A6D93003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3E7-DA84-4336-A01D-D68C9431C6A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23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F63F-0155-47ED-8ACF-328A6D93003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3E7-DA84-4336-A01D-D68C9431C6A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2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F63F-0155-47ED-8ACF-328A6D93003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3E7-DA84-4336-A01D-D68C9431C6A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7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F63F-0155-47ED-8ACF-328A6D93003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3E7-DA84-4336-A01D-D68C9431C6A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3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F63F-0155-47ED-8ACF-328A6D93003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3E7-DA84-4336-A01D-D68C9431C6A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9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F63F-0155-47ED-8ACF-328A6D93003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3E7-DA84-4336-A01D-D68C9431C6A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56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F63F-0155-47ED-8ACF-328A6D93003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3E7-DA84-4336-A01D-D68C9431C6A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86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F63F-0155-47ED-8ACF-328A6D93003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3E7-DA84-4336-A01D-D68C9431C6A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0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DE55-0E7B-46C3-BABF-78D8D21789B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7F03-B9DE-47C7-B66E-07A7DD0E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94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F63F-0155-47ED-8ACF-328A6D93003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3E7-DA84-4336-A01D-D68C9431C6A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90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F63F-0155-47ED-8ACF-328A6D93003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3E7-DA84-4336-A01D-D68C9431C6A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61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F63F-0155-47ED-8ACF-328A6D93003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3E7-DA84-4336-A01D-D68C9431C6A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DE55-0E7B-46C3-BABF-78D8D21789B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7F03-B9DE-47C7-B66E-07A7DD0E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8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DE55-0E7B-46C3-BABF-78D8D21789B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7F03-B9DE-47C7-B66E-07A7DD0E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2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DE55-0E7B-46C3-BABF-78D8D21789B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7F03-B9DE-47C7-B66E-07A7DD0E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5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DE55-0E7B-46C3-BABF-78D8D21789B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7F03-B9DE-47C7-B66E-07A7DD0E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74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DE55-0E7B-46C3-BABF-78D8D21789B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7F03-B9DE-47C7-B66E-07A7DD0E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1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DE55-0E7B-46C3-BABF-78D8D21789B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7F03-B9DE-47C7-B66E-07A7DD0E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DE55-0E7B-46C3-BABF-78D8D21789B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7F03-B9DE-47C7-B66E-07A7DD0E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66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DE55-0E7B-46C3-BABF-78D8D21789BB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77F03-B9DE-47C7-B66E-07A7DD0E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4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F63F-0155-47ED-8ACF-328A6D93003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16.5.2019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D3E7-DA84-4336-A01D-D68C9431C6A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4" t="6191" r="34463" b="3656"/>
          <a:stretch/>
        </p:blipFill>
        <p:spPr>
          <a:xfrm rot="5400000">
            <a:off x="2624138" y="-2700339"/>
            <a:ext cx="6953250" cy="122396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98175" y="2105025"/>
            <a:ext cx="4407650" cy="3419475"/>
          </a:xfrm>
          <a:prstGeom prst="roundRect">
            <a:avLst/>
          </a:prstGeom>
          <a:solidFill>
            <a:srgbClr val="FFFFF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36361" y="2206408"/>
            <a:ext cx="4331277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Kestävä biotalous porolaitumilla </a:t>
            </a:r>
          </a:p>
          <a:p>
            <a:pPr algn="ctr"/>
            <a:r>
              <a:rPr lang="fi-FI" sz="1400" dirty="0">
                <a:latin typeface="Arial Black" panose="020B0A04020102020204" pitchFamily="34" charset="0"/>
              </a:rPr>
              <a:t>-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arkastelut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ioekonomisella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systeemim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allilla</a:t>
            </a:r>
          </a:p>
          <a:p>
            <a:pPr algn="ctr"/>
            <a:endParaRPr lang="fi-FI" sz="1400" dirty="0">
              <a:latin typeface="Arial Black" panose="020B0A040201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5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itchFamily="18" charset="0"/>
              </a:rPr>
              <a:t>Antti-Juhani Pekkarinen</a:t>
            </a:r>
            <a:r>
              <a:rPr lang="fi-FI" sz="1500" kern="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itchFamily="18" charset="0"/>
              </a:rPr>
              <a:t>1,2,3</a:t>
            </a:r>
            <a:r>
              <a:rPr lang="fi-FI" sz="15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itchFamily="18" charset="0"/>
              </a:rPr>
              <a:t>, </a:t>
            </a:r>
            <a:r>
              <a:rPr lang="fi-FI" sz="15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itchFamily="18" charset="0"/>
              </a:rPr>
              <a:t>Jouko Kumpula</a:t>
            </a:r>
            <a:r>
              <a:rPr lang="fi-FI" sz="1500" kern="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itchFamily="18" charset="0"/>
              </a:rPr>
              <a:t>2  </a:t>
            </a:r>
            <a:r>
              <a:rPr lang="fi-FI" sz="15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itchFamily="18" charset="0"/>
              </a:rPr>
              <a:t>and </a:t>
            </a:r>
            <a:r>
              <a:rPr lang="fi-FI" sz="15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itchFamily="18" charset="0"/>
              </a:rPr>
              <a:t>Olli Tahvonen</a:t>
            </a:r>
            <a:r>
              <a:rPr lang="fi-FI" sz="1500" kern="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itchFamily="18" charset="0"/>
              </a:rPr>
              <a:t>1,3</a:t>
            </a:r>
            <a:r>
              <a:rPr lang="fi-FI" sz="15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itchFamily="18" charset="0"/>
              </a:rPr>
              <a:t> </a:t>
            </a:r>
            <a:r>
              <a:rPr lang="fi-FI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Palatino Linotype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kern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1</a:t>
            </a:r>
            <a:r>
              <a:rPr lang="en-GB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University of Helsinki, Department of Forest Sciences, Finland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kern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2</a:t>
            </a: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Natural Resources Institute Finland</a:t>
            </a:r>
            <a:endParaRPr lang="fi-FI" sz="400" kern="0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3</a:t>
            </a:r>
            <a:r>
              <a:rPr lang="en-GB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Economic-ecological optimization group</a:t>
            </a:r>
          </a:p>
          <a:p>
            <a:pPr algn="ctr"/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15.5.2019</a:t>
            </a:r>
          </a:p>
        </p:txBody>
      </p:sp>
    </p:spTree>
    <p:extLst>
      <p:ext uri="{BB962C8B-B14F-4D97-AF65-F5344CB8AC3E}">
        <p14:creationId xmlns:p14="http://schemas.microsoft.com/office/powerpoint/2010/main" val="368227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90" y="-64168"/>
            <a:ext cx="12680322" cy="69221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200" y="1438275"/>
            <a:ext cx="10687049" cy="511492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Tyyppipaliskuntien määrittäminen: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4" y="1341505"/>
            <a:ext cx="3600000" cy="526492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68057" y="1438275"/>
            <a:ext cx="7657192" cy="5114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Jaetaan paliskunnat neljään luokkaan,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fi-FI" sz="2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keskiarvoista muodostetaan tyyppipaliskunnat</a:t>
            </a: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000" b="1" dirty="0">
                <a:solidFill>
                  <a:srgbClr val="82684E"/>
                </a:solidFill>
              </a:rPr>
              <a:t>Tunturipaliskunta</a:t>
            </a:r>
          </a:p>
          <a:p>
            <a:pPr lvl="2"/>
            <a:r>
              <a:rPr lang="fi-FI" sz="1600" b="1" dirty="0">
                <a:solidFill>
                  <a:srgbClr val="82684E"/>
                </a:solidFill>
              </a:rPr>
              <a:t>TUNTURIKASVILLISUUDEN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osuus (</a:t>
            </a:r>
            <a:r>
              <a:rPr lang="fi-FI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käytettävissä olevista kesä- ja talvi) 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laitumista </a:t>
            </a:r>
            <a:r>
              <a:rPr lang="fi-FI" sz="1600" b="1" dirty="0">
                <a:solidFill>
                  <a:srgbClr val="82684E"/>
                </a:solidFill>
              </a:rPr>
              <a:t>YLI 45%</a:t>
            </a:r>
          </a:p>
          <a:p>
            <a:pPr lvl="2"/>
            <a:endParaRPr lang="fi-FI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dirty="0">
                <a:solidFill>
                  <a:srgbClr val="007A37"/>
                </a:solidFill>
              </a:rPr>
              <a:t> 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/>
            <a:r>
              <a:rPr lang="fi-FI" sz="1600" b="1" dirty="0">
                <a:solidFill>
                  <a:srgbClr val="007A37"/>
                </a:solidFill>
              </a:rPr>
              <a:t> </a:t>
            </a:r>
            <a:endParaRPr lang="fi-FI" sz="1600" dirty="0">
              <a:solidFill>
                <a:srgbClr val="007A37"/>
              </a:solidFill>
            </a:endParaRPr>
          </a:p>
          <a:p>
            <a:pPr lvl="2"/>
            <a:endParaRPr lang="fi-FI" sz="1100" b="1" dirty="0">
              <a:solidFill>
                <a:srgbClr val="00A4DE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dirty="0">
                <a:solidFill>
                  <a:schemeClr val="accent6"/>
                </a:solidFill>
              </a:rPr>
              <a:t> 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/>
            <a:r>
              <a:rPr lang="fi-FI" sz="1600" b="1" dirty="0">
                <a:solidFill>
                  <a:schemeClr val="accent6"/>
                </a:solidFill>
              </a:rPr>
              <a:t> 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i-FI" sz="1600" b="1" dirty="0">
              <a:solidFill>
                <a:schemeClr val="accent6"/>
              </a:solidFill>
            </a:endParaRPr>
          </a:p>
          <a:p>
            <a:pPr lvl="2"/>
            <a:endParaRPr lang="fi-FI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dirty="0">
                <a:solidFill>
                  <a:schemeClr val="accent1"/>
                </a:solidFill>
              </a:rPr>
              <a:t> 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/>
            <a:r>
              <a:rPr lang="fi-FI" sz="16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011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90" y="-64168"/>
            <a:ext cx="12680322" cy="69221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200" y="1438275"/>
            <a:ext cx="10687049" cy="511492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Tyyppipaliskuntien määrittäminen: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68057" y="1438275"/>
            <a:ext cx="7657192" cy="5114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Jaetaan paliskunnat neljään luokkaan,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fi-FI" sz="2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keskiarvoista muodostetaan tyyppipaliskunnat</a:t>
            </a: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000" b="1" dirty="0">
                <a:solidFill>
                  <a:srgbClr val="82684E"/>
                </a:solidFill>
              </a:rPr>
              <a:t>Tunturipaliskunta</a:t>
            </a:r>
          </a:p>
          <a:p>
            <a:pPr lvl="2"/>
            <a:r>
              <a:rPr lang="fi-FI" sz="1600" b="1" dirty="0">
                <a:solidFill>
                  <a:srgbClr val="82684E"/>
                </a:solidFill>
              </a:rPr>
              <a:t>TUNTURIKASVILLISUUDEN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osuus (</a:t>
            </a:r>
            <a:r>
              <a:rPr lang="fi-FI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käytettävissä olevista kesä- ja talvi) 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laitumista </a:t>
            </a:r>
            <a:r>
              <a:rPr lang="fi-FI" sz="1600" b="1" dirty="0">
                <a:solidFill>
                  <a:srgbClr val="82684E"/>
                </a:solidFill>
              </a:rPr>
              <a:t>YLI 45%</a:t>
            </a:r>
          </a:p>
          <a:p>
            <a:pPr lvl="2"/>
            <a:endParaRPr lang="fi-FI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b="1" dirty="0">
                <a:solidFill>
                  <a:srgbClr val="007A37"/>
                </a:solidFill>
              </a:rPr>
              <a:t>Metsäpaliskunta I </a:t>
            </a:r>
            <a:r>
              <a:rPr lang="fi-FI" sz="2000" dirty="0">
                <a:solidFill>
                  <a:srgbClr val="007A37"/>
                </a:solidFill>
              </a:rPr>
              <a:t>(jossa kohtuullisesti jäkälä- ja luppolaitumia)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Tunturikasvillisuuden osuus ALLE 45%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varttuneita ja </a:t>
            </a:r>
            <a:r>
              <a:rPr lang="fi-FI" sz="1600" b="1" dirty="0">
                <a:solidFill>
                  <a:srgbClr val="007A37"/>
                </a:solidFill>
              </a:rPr>
              <a:t>VANHOJA METSIÄ YLI 20% 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maa-alasta</a:t>
            </a:r>
          </a:p>
          <a:p>
            <a:pPr lvl="2"/>
            <a:r>
              <a:rPr lang="fi-FI" sz="1600" b="1" dirty="0">
                <a:solidFill>
                  <a:srgbClr val="007A37"/>
                </a:solidFill>
              </a:rPr>
              <a:t>JÄKÄLIKKÖJÄ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maa-alasta </a:t>
            </a:r>
            <a:r>
              <a:rPr lang="fi-FI" sz="1600" b="1" dirty="0">
                <a:solidFill>
                  <a:srgbClr val="007A37"/>
                </a:solidFill>
              </a:rPr>
              <a:t>YLI 15%</a:t>
            </a:r>
            <a:endParaRPr lang="fi-FI" sz="1600" dirty="0">
              <a:solidFill>
                <a:srgbClr val="007A37"/>
              </a:solidFill>
            </a:endParaRPr>
          </a:p>
          <a:p>
            <a:pPr lvl="2"/>
            <a:endParaRPr lang="fi-FI" sz="1100" b="1" dirty="0">
              <a:solidFill>
                <a:srgbClr val="00A4DE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b="1" dirty="0">
                <a:solidFill>
                  <a:schemeClr val="accent6"/>
                </a:solidFill>
              </a:rPr>
              <a:t> </a:t>
            </a:r>
            <a:endParaRPr lang="fi-FI" sz="2000" dirty="0">
              <a:solidFill>
                <a:schemeClr val="accent6"/>
              </a:solidFill>
            </a:endParaRP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/>
            <a:r>
              <a:rPr lang="fi-FI" sz="1600" b="1" dirty="0">
                <a:solidFill>
                  <a:schemeClr val="accent6"/>
                </a:solidFill>
              </a:rPr>
              <a:t> 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i-FI" sz="1600" b="1" dirty="0">
              <a:solidFill>
                <a:schemeClr val="accent6"/>
              </a:solidFill>
            </a:endParaRPr>
          </a:p>
          <a:p>
            <a:pPr lvl="2"/>
            <a:endParaRPr lang="fi-FI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b="1" dirty="0">
                <a:solidFill>
                  <a:schemeClr val="accent1"/>
                </a:solidFill>
              </a:rPr>
              <a:t> </a:t>
            </a:r>
            <a:endParaRPr lang="fi-FI" sz="2000" dirty="0">
              <a:solidFill>
                <a:schemeClr val="accent1"/>
              </a:solidFill>
            </a:endParaRP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/>
            <a:r>
              <a:rPr lang="fi-FI" sz="16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67" y="1343934"/>
            <a:ext cx="3600000" cy="526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3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90" y="-64168"/>
            <a:ext cx="12680322" cy="69221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200" y="1438275"/>
            <a:ext cx="10687049" cy="511492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Tyyppipaliskuntien määrittäminen: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68057" y="1438275"/>
            <a:ext cx="7657192" cy="5114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Jaetaan paliskunnat neljään luokkaan,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fi-FI" sz="2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keskiarvoista muodostetaan tyyppipaliskunnat</a:t>
            </a: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000" b="1" dirty="0">
                <a:solidFill>
                  <a:srgbClr val="82684E"/>
                </a:solidFill>
              </a:rPr>
              <a:t>Tunturipaliskunta</a:t>
            </a:r>
          </a:p>
          <a:p>
            <a:pPr lvl="2"/>
            <a:r>
              <a:rPr lang="fi-FI" sz="1600" b="1" dirty="0">
                <a:solidFill>
                  <a:srgbClr val="82684E"/>
                </a:solidFill>
              </a:rPr>
              <a:t>TUNTURIKASVILLISUUDEN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osuus (</a:t>
            </a:r>
            <a:r>
              <a:rPr lang="fi-FI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käytettävissä olevista kesä- ja talvi) 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laitumista </a:t>
            </a:r>
            <a:r>
              <a:rPr lang="fi-FI" sz="1600" b="1" dirty="0">
                <a:solidFill>
                  <a:srgbClr val="82684E"/>
                </a:solidFill>
              </a:rPr>
              <a:t>YLI 45%</a:t>
            </a:r>
          </a:p>
          <a:p>
            <a:pPr lvl="2"/>
            <a:endParaRPr lang="fi-FI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b="1" dirty="0">
                <a:solidFill>
                  <a:srgbClr val="007A37"/>
                </a:solidFill>
              </a:rPr>
              <a:t>Metsäpaliskunta I </a:t>
            </a:r>
            <a:r>
              <a:rPr lang="fi-FI" sz="2000" dirty="0">
                <a:solidFill>
                  <a:srgbClr val="007A37"/>
                </a:solidFill>
              </a:rPr>
              <a:t>(jossa kohtuullisesti jäkälä- ja luppolaitumia)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Tunturikasvillisuuden osuus ALLE 45%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varttuneita ja </a:t>
            </a:r>
            <a:r>
              <a:rPr lang="fi-FI" sz="1600" b="1" dirty="0">
                <a:solidFill>
                  <a:srgbClr val="007A37"/>
                </a:solidFill>
              </a:rPr>
              <a:t>VANHOJA METSIÄ YLI 20% 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maa-alasta</a:t>
            </a:r>
          </a:p>
          <a:p>
            <a:pPr lvl="2"/>
            <a:r>
              <a:rPr lang="fi-FI" sz="1600" b="1" dirty="0">
                <a:solidFill>
                  <a:srgbClr val="007A37"/>
                </a:solidFill>
              </a:rPr>
              <a:t>JÄKÄLIKKÖJÄ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maa-alasta </a:t>
            </a:r>
            <a:r>
              <a:rPr lang="fi-FI" sz="1600" b="1" dirty="0">
                <a:solidFill>
                  <a:srgbClr val="007A37"/>
                </a:solidFill>
              </a:rPr>
              <a:t>YLI 15%</a:t>
            </a:r>
            <a:endParaRPr lang="fi-FI" sz="1600" dirty="0">
              <a:solidFill>
                <a:srgbClr val="007A37"/>
              </a:solidFill>
            </a:endParaRPr>
          </a:p>
          <a:p>
            <a:pPr lvl="2"/>
            <a:endParaRPr lang="fi-FI" sz="1100" b="1" dirty="0">
              <a:solidFill>
                <a:srgbClr val="00A4DE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b="1" dirty="0">
                <a:solidFill>
                  <a:schemeClr val="accent6"/>
                </a:solidFill>
              </a:rPr>
              <a:t>Metsäpaliskunta II </a:t>
            </a:r>
            <a:r>
              <a:rPr lang="fi-FI" sz="2000" dirty="0">
                <a:solidFill>
                  <a:schemeClr val="accent6"/>
                </a:solidFill>
              </a:rPr>
              <a:t>(jossa vähemmän jäkälä- ja luppolaitumia)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Tunturikasvillisuuden osuus ALLE 45%</a:t>
            </a:r>
          </a:p>
          <a:p>
            <a:pPr lvl="2"/>
            <a:r>
              <a:rPr lang="fi-FI" sz="1600" b="1" dirty="0">
                <a:solidFill>
                  <a:schemeClr val="accent6"/>
                </a:solidFill>
              </a:rPr>
              <a:t>JÄKÄLIKKÖJÄ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maa-alasta </a:t>
            </a:r>
            <a:r>
              <a:rPr lang="fi-FI" sz="1600" b="1" dirty="0">
                <a:solidFill>
                  <a:schemeClr val="accent6"/>
                </a:solidFill>
              </a:rPr>
              <a:t>10-15%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Tai varttuneita ja </a:t>
            </a:r>
            <a:r>
              <a:rPr lang="fi-FI" sz="1600" b="1" dirty="0">
                <a:solidFill>
                  <a:schemeClr val="accent6"/>
                </a:solidFill>
              </a:rPr>
              <a:t>VANHOJA METSIÄ ALLE 20% 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maa-alasta (</a:t>
            </a:r>
            <a:r>
              <a:rPr lang="fi-FI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Muddusjärvi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fi-FI" sz="1600" b="1" dirty="0">
              <a:solidFill>
                <a:schemeClr val="accent6"/>
              </a:solidFill>
            </a:endParaRPr>
          </a:p>
          <a:p>
            <a:pPr lvl="2"/>
            <a:endParaRPr lang="fi-FI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b="1" dirty="0">
                <a:solidFill>
                  <a:schemeClr val="accent1"/>
                </a:solidFill>
              </a:rPr>
              <a:t> </a:t>
            </a:r>
            <a:endParaRPr lang="fi-FI" sz="2000" dirty="0">
              <a:solidFill>
                <a:schemeClr val="accent1"/>
              </a:solidFill>
            </a:endParaRP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/>
            <a:r>
              <a:rPr lang="fi-FI" sz="16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0" y="1341505"/>
            <a:ext cx="3600000" cy="526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90" y="-64168"/>
            <a:ext cx="12680322" cy="69221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200" y="1438275"/>
            <a:ext cx="10687049" cy="511492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Tyyppipaliskuntien määrittäminen: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68057" y="1438275"/>
            <a:ext cx="7657192" cy="5114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Jaetaan paliskunnat neljään luokkaan,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fi-FI" sz="2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keskiarvoista muodostetaan tyyppipaliskunnat</a:t>
            </a: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000" b="1" dirty="0">
                <a:solidFill>
                  <a:srgbClr val="82684E"/>
                </a:solidFill>
              </a:rPr>
              <a:t>Tunturipaliskunta</a:t>
            </a:r>
          </a:p>
          <a:p>
            <a:pPr lvl="2"/>
            <a:r>
              <a:rPr lang="fi-FI" sz="1600" b="1" dirty="0">
                <a:solidFill>
                  <a:srgbClr val="82684E"/>
                </a:solidFill>
              </a:rPr>
              <a:t>TUNTURIKASVILLISUUDEN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osuus (</a:t>
            </a:r>
            <a:r>
              <a:rPr lang="fi-FI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käytettävissä olevista kesä- ja talvi) 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laitumista </a:t>
            </a:r>
            <a:r>
              <a:rPr lang="fi-FI" sz="1600" b="1" dirty="0">
                <a:solidFill>
                  <a:srgbClr val="82684E"/>
                </a:solidFill>
              </a:rPr>
              <a:t>YLI 45%</a:t>
            </a:r>
          </a:p>
          <a:p>
            <a:pPr lvl="2"/>
            <a:endParaRPr lang="fi-FI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b="1" dirty="0">
                <a:solidFill>
                  <a:srgbClr val="007A37"/>
                </a:solidFill>
              </a:rPr>
              <a:t>Metsäpaliskunta I </a:t>
            </a:r>
            <a:r>
              <a:rPr lang="fi-FI" sz="2000" dirty="0">
                <a:solidFill>
                  <a:srgbClr val="007A37"/>
                </a:solidFill>
              </a:rPr>
              <a:t>(jossa kohtuullisesti jäkälä- ja luppolaitumia)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Tunturikasvillisuuden osuus ALLE 45%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varttuneita ja </a:t>
            </a:r>
            <a:r>
              <a:rPr lang="fi-FI" sz="1600" b="1" dirty="0">
                <a:solidFill>
                  <a:srgbClr val="007A37"/>
                </a:solidFill>
              </a:rPr>
              <a:t>VANHOJA METSIÄ YLI 20% 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maa-alasta</a:t>
            </a:r>
          </a:p>
          <a:p>
            <a:pPr lvl="2"/>
            <a:r>
              <a:rPr lang="fi-FI" sz="1600" b="1" dirty="0">
                <a:solidFill>
                  <a:srgbClr val="007A37"/>
                </a:solidFill>
              </a:rPr>
              <a:t>JÄKÄLIKKÖJÄ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maa-alasta </a:t>
            </a:r>
            <a:r>
              <a:rPr lang="fi-FI" sz="1600" b="1" dirty="0">
                <a:solidFill>
                  <a:srgbClr val="007A37"/>
                </a:solidFill>
              </a:rPr>
              <a:t>YLI 15%</a:t>
            </a:r>
            <a:endParaRPr lang="fi-FI" sz="1600" dirty="0">
              <a:solidFill>
                <a:srgbClr val="007A37"/>
              </a:solidFill>
            </a:endParaRPr>
          </a:p>
          <a:p>
            <a:pPr lvl="2"/>
            <a:endParaRPr lang="fi-FI" sz="1100" b="1" dirty="0">
              <a:solidFill>
                <a:srgbClr val="00A4DE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b="1" dirty="0">
                <a:solidFill>
                  <a:schemeClr val="accent6"/>
                </a:solidFill>
              </a:rPr>
              <a:t>Metsäpaliskunta II </a:t>
            </a:r>
            <a:r>
              <a:rPr lang="fi-FI" sz="2000" dirty="0">
                <a:solidFill>
                  <a:schemeClr val="accent6"/>
                </a:solidFill>
              </a:rPr>
              <a:t>(jossa vähemmän jäkälä- ja luppolaitumia)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Tunturikasvillisuuden osuus ALLE 45%</a:t>
            </a:r>
          </a:p>
          <a:p>
            <a:pPr lvl="2"/>
            <a:r>
              <a:rPr lang="fi-FI" sz="1600" b="1" dirty="0">
                <a:solidFill>
                  <a:schemeClr val="accent6"/>
                </a:solidFill>
              </a:rPr>
              <a:t>JÄKÄLIKKÖJÄ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maa-alasta </a:t>
            </a:r>
            <a:r>
              <a:rPr lang="fi-FI" sz="1600" b="1" dirty="0">
                <a:solidFill>
                  <a:schemeClr val="accent6"/>
                </a:solidFill>
              </a:rPr>
              <a:t>10-15%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Tai varttuneita ja </a:t>
            </a:r>
            <a:r>
              <a:rPr lang="fi-FI" sz="1600" b="1" dirty="0">
                <a:solidFill>
                  <a:schemeClr val="accent6"/>
                </a:solidFill>
              </a:rPr>
              <a:t>VANHOJA METSIÄ ALLE 20% 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maa-alasta (</a:t>
            </a:r>
            <a:r>
              <a:rPr lang="fi-FI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Muddusjärvi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fi-FI" sz="1600" b="1" dirty="0">
              <a:solidFill>
                <a:schemeClr val="accent6"/>
              </a:solidFill>
            </a:endParaRPr>
          </a:p>
          <a:p>
            <a:pPr lvl="2"/>
            <a:endParaRPr lang="fi-FI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b="1" dirty="0">
                <a:solidFill>
                  <a:schemeClr val="accent1"/>
                </a:solidFill>
              </a:rPr>
              <a:t>Metsäpaliskunta III </a:t>
            </a:r>
            <a:r>
              <a:rPr lang="fi-FI" sz="2000" dirty="0">
                <a:solidFill>
                  <a:schemeClr val="accent1"/>
                </a:solidFill>
              </a:rPr>
              <a:t>(jossa vähän jäkälä- ja luppolaitumia)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Tunturikasvillisuuden osuus ALLE 45%</a:t>
            </a:r>
          </a:p>
          <a:p>
            <a:pPr lvl="2"/>
            <a:r>
              <a:rPr lang="fi-FI" sz="1600" b="1" dirty="0">
                <a:solidFill>
                  <a:schemeClr val="accent1"/>
                </a:solidFill>
              </a:rPr>
              <a:t>JÄKÄLIKKÖJÄ</a:t>
            </a: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maa-alasta </a:t>
            </a:r>
            <a:r>
              <a:rPr lang="fi-FI" sz="1600" b="1" dirty="0">
                <a:solidFill>
                  <a:schemeClr val="accent1"/>
                </a:solidFill>
              </a:rPr>
              <a:t>ALLE 10%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3" y="1340520"/>
            <a:ext cx="3600000" cy="52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0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90" y="-64168"/>
            <a:ext cx="12680322" cy="69221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200" y="1438275"/>
            <a:ext cx="10687049" cy="511492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2808" y="1492665"/>
            <a:ext cx="4925711" cy="43434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Tyyppipaliskuntien määrittäminen:</a:t>
            </a:r>
          </a:p>
          <a:p>
            <a:pPr algn="ctr"/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Esimerkki paliskuntien välisistä eroista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81699" y="1861941"/>
            <a:ext cx="0" cy="5999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67281" y="6338274"/>
            <a:ext cx="508286" cy="3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94724" y="6140613"/>
            <a:ext cx="3452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latin typeface="+mj-lt"/>
                <a:cs typeface="Arial" panose="020B0604020202020204" pitchFamily="34" charset="0"/>
              </a:rPr>
              <a:t>Energian saanti talvilaitumilta (jäkälä ja luppo) kasvaa</a:t>
            </a:r>
            <a:endParaRPr lang="en-GB" sz="1200" dirty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717776" y="5009620"/>
            <a:ext cx="613410" cy="76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298830" y="5884982"/>
            <a:ext cx="9923" cy="4614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5">
            <a:extLst>
              <a:ext uri="{FF2B5EF4-FFF2-40B4-BE49-F238E27FC236}">
                <a16:creationId xmlns:a16="http://schemas.microsoft.com/office/drawing/2014/main" id="{633DF000-C173-40FC-BD39-C6257FBCDAC1}"/>
              </a:ext>
            </a:extLst>
          </p:cNvPr>
          <p:cNvCxnSpPr>
            <a:cxnSpLocks/>
          </p:cNvCxnSpPr>
          <p:nvPr/>
        </p:nvCxnSpPr>
        <p:spPr>
          <a:xfrm rot="5400000" flipV="1">
            <a:off x="7908178" y="1996295"/>
            <a:ext cx="0" cy="2952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uora yhdysviiva 15">
            <a:extLst>
              <a:ext uri="{FF2B5EF4-FFF2-40B4-BE49-F238E27FC236}">
                <a16:creationId xmlns:a16="http://schemas.microsoft.com/office/drawing/2014/main" id="{633DF000-C173-40FC-BD39-C6257FBCDAC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32178" y="1785862"/>
            <a:ext cx="0" cy="1692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uora yhdysviiva 15">
            <a:extLst>
              <a:ext uri="{FF2B5EF4-FFF2-40B4-BE49-F238E27FC236}">
                <a16:creationId xmlns:a16="http://schemas.microsoft.com/office/drawing/2014/main" id="{633DF000-C173-40FC-BD39-C6257FBCDAC1}"/>
              </a:ext>
            </a:extLst>
          </p:cNvPr>
          <p:cNvCxnSpPr>
            <a:cxnSpLocks/>
          </p:cNvCxnSpPr>
          <p:nvPr/>
        </p:nvCxnSpPr>
        <p:spPr>
          <a:xfrm rot="5400000" flipV="1">
            <a:off x="5794724" y="5568925"/>
            <a:ext cx="0" cy="54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uora yhdysviiva 15">
            <a:extLst>
              <a:ext uri="{FF2B5EF4-FFF2-40B4-BE49-F238E27FC236}">
                <a16:creationId xmlns:a16="http://schemas.microsoft.com/office/drawing/2014/main" id="{633DF000-C173-40FC-BD39-C6257FBCDAC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03358" y="1796120"/>
            <a:ext cx="0" cy="2772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uora yhdysviiva 15">
            <a:extLst>
              <a:ext uri="{FF2B5EF4-FFF2-40B4-BE49-F238E27FC236}">
                <a16:creationId xmlns:a16="http://schemas.microsoft.com/office/drawing/2014/main" id="{633DF000-C173-40FC-BD39-C6257FBCDAC1}"/>
              </a:ext>
            </a:extLst>
          </p:cNvPr>
          <p:cNvCxnSpPr>
            <a:cxnSpLocks/>
          </p:cNvCxnSpPr>
          <p:nvPr/>
        </p:nvCxnSpPr>
        <p:spPr>
          <a:xfrm rot="5400000" flipV="1">
            <a:off x="5794724" y="5793897"/>
            <a:ext cx="0" cy="540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064724" y="5699016"/>
            <a:ext cx="4572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latin typeface="+mj-lt"/>
                <a:cs typeface="Arial" panose="020B0604020202020204" pitchFamily="34" charset="0"/>
              </a:rPr>
              <a:t>Metsäpaliskunta I:n raja (vanhaa metsää yli 20%, jäkälälaitumia yli 15%)</a:t>
            </a:r>
          </a:p>
          <a:p>
            <a:r>
              <a:rPr lang="fi-FI" sz="1200" dirty="0">
                <a:latin typeface="+mj-lt"/>
                <a:cs typeface="Arial" panose="020B0604020202020204" pitchFamily="34" charset="0"/>
              </a:rPr>
              <a:t>Metsäpaliskunta III:n raja (jäkälälaitumia alle 10%)</a:t>
            </a:r>
            <a:endParaRPr lang="en-GB" sz="1200" dirty="0">
              <a:latin typeface="+mj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3" y="1340520"/>
            <a:ext cx="3600000" cy="52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7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90" y="-64168"/>
            <a:ext cx="12680322" cy="69221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200" y="1438275"/>
            <a:ext cx="10687049" cy="511492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904"/>
          <a:stretch/>
        </p:blipFill>
        <p:spPr>
          <a:xfrm>
            <a:off x="4752808" y="1492665"/>
            <a:ext cx="4925711" cy="36526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Tyyppipaliskuntien määrittäminen:</a:t>
            </a:r>
          </a:p>
          <a:p>
            <a:pPr algn="ctr"/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Esimerkki paliskuntien välisistä eroista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81699" y="1861941"/>
            <a:ext cx="0" cy="5999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67281" y="5844790"/>
            <a:ext cx="508286" cy="3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94724" y="5647129"/>
            <a:ext cx="3452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latin typeface="+mj-lt"/>
                <a:cs typeface="Arial" panose="020B0604020202020204" pitchFamily="34" charset="0"/>
              </a:rPr>
              <a:t>Energian saanti talvilaitumilta (jäkälä ja luppo) kasvaa</a:t>
            </a:r>
            <a:endParaRPr lang="en-GB" sz="1200" dirty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717776" y="5009620"/>
            <a:ext cx="613410" cy="76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298830" y="5391498"/>
            <a:ext cx="9923" cy="4614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5">
            <a:extLst>
              <a:ext uri="{FF2B5EF4-FFF2-40B4-BE49-F238E27FC236}">
                <a16:creationId xmlns:a16="http://schemas.microsoft.com/office/drawing/2014/main" id="{633DF000-C173-40FC-BD39-C6257FBCDAC1}"/>
              </a:ext>
            </a:extLst>
          </p:cNvPr>
          <p:cNvCxnSpPr>
            <a:cxnSpLocks/>
          </p:cNvCxnSpPr>
          <p:nvPr/>
        </p:nvCxnSpPr>
        <p:spPr>
          <a:xfrm rot="5400000" flipV="1">
            <a:off x="7908178" y="1996295"/>
            <a:ext cx="0" cy="2952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uora yhdysviiva 15">
            <a:extLst>
              <a:ext uri="{FF2B5EF4-FFF2-40B4-BE49-F238E27FC236}">
                <a16:creationId xmlns:a16="http://schemas.microsoft.com/office/drawing/2014/main" id="{633DF000-C173-40FC-BD39-C6257FBCDAC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32178" y="1785862"/>
            <a:ext cx="0" cy="1692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uora yhdysviiva 15">
            <a:extLst>
              <a:ext uri="{FF2B5EF4-FFF2-40B4-BE49-F238E27FC236}">
                <a16:creationId xmlns:a16="http://schemas.microsoft.com/office/drawing/2014/main" id="{633DF000-C173-40FC-BD39-C6257FBCDAC1}"/>
              </a:ext>
            </a:extLst>
          </p:cNvPr>
          <p:cNvCxnSpPr>
            <a:cxnSpLocks/>
          </p:cNvCxnSpPr>
          <p:nvPr/>
        </p:nvCxnSpPr>
        <p:spPr>
          <a:xfrm rot="5400000" flipV="1">
            <a:off x="5794724" y="5075441"/>
            <a:ext cx="0" cy="540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uora yhdysviiva 15">
            <a:extLst>
              <a:ext uri="{FF2B5EF4-FFF2-40B4-BE49-F238E27FC236}">
                <a16:creationId xmlns:a16="http://schemas.microsoft.com/office/drawing/2014/main" id="{633DF000-C173-40FC-BD39-C6257FBCDAC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03358" y="1796120"/>
            <a:ext cx="0" cy="2772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uora yhdysviiva 15">
            <a:extLst>
              <a:ext uri="{FF2B5EF4-FFF2-40B4-BE49-F238E27FC236}">
                <a16:creationId xmlns:a16="http://schemas.microsoft.com/office/drawing/2014/main" id="{633DF000-C173-40FC-BD39-C6257FBCDAC1}"/>
              </a:ext>
            </a:extLst>
          </p:cNvPr>
          <p:cNvCxnSpPr>
            <a:cxnSpLocks/>
          </p:cNvCxnSpPr>
          <p:nvPr/>
        </p:nvCxnSpPr>
        <p:spPr>
          <a:xfrm rot="5400000" flipV="1">
            <a:off x="5794724" y="5300413"/>
            <a:ext cx="0" cy="540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064724" y="5205532"/>
            <a:ext cx="4572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latin typeface="+mj-lt"/>
                <a:cs typeface="Arial" panose="020B0604020202020204" pitchFamily="34" charset="0"/>
              </a:rPr>
              <a:t>Metsäpaliskunta I:n raja (vanhaa metsää yli 20%, jäkälälaitumia yli 15%)</a:t>
            </a:r>
          </a:p>
          <a:p>
            <a:r>
              <a:rPr lang="fi-FI" sz="1200" dirty="0">
                <a:latin typeface="+mj-lt"/>
                <a:cs typeface="Arial" panose="020B0604020202020204" pitchFamily="34" charset="0"/>
              </a:rPr>
              <a:t>Metsäpaliskunta III:n raja (jäkälälaitumia alle 10%)</a:t>
            </a:r>
            <a:endParaRPr lang="en-GB" sz="1200" dirty="0">
              <a:latin typeface="+mj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3" y="1340520"/>
            <a:ext cx="3600000" cy="52649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807200" y="3686629"/>
            <a:ext cx="130629" cy="116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246629" y="4354286"/>
            <a:ext cx="130629" cy="116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 rot="1404494">
            <a:off x="2862534" y="1974971"/>
            <a:ext cx="432208" cy="574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 rot="1404494">
            <a:off x="2271163" y="4943141"/>
            <a:ext cx="432208" cy="574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998578" y="5976210"/>
            <a:ext cx="6275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i-FI" sz="1600" b="1" dirty="0">
                <a:solidFill>
                  <a:srgbClr val="CB130F"/>
                </a:solidFill>
              </a:rPr>
              <a:t>HUOM: Laskenta ei kuvaa yksittäisiä paliskuntia vaan paliskuntaryhmien keskiarvoja huomioiden mallin oletukset! </a:t>
            </a:r>
          </a:p>
        </p:txBody>
      </p:sp>
    </p:spTree>
    <p:extLst>
      <p:ext uri="{BB962C8B-B14F-4D97-AF65-F5344CB8AC3E}">
        <p14:creationId xmlns:p14="http://schemas.microsoft.com/office/powerpoint/2010/main" val="2816680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90" y="-64168"/>
            <a:ext cx="12680322" cy="69221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200" y="1438275"/>
            <a:ext cx="10687049" cy="511492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Tyyppipaliskuntien määrittäminen:</a:t>
            </a:r>
          </a:p>
          <a:p>
            <a:pPr algn="ctr"/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Syöttötiedot bioekonomiseen malliin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4" y="1494970"/>
            <a:ext cx="5985519" cy="5001441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3" y="1340520"/>
            <a:ext cx="3600000" cy="52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94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90" y="-64168"/>
            <a:ext cx="12680322" cy="69221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</a:t>
            </a:r>
            <a:r>
              <a:rPr lang="fi-FI" sz="36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ulokset</a:t>
            </a:r>
            <a:endParaRPr lang="fi-FI" sz="3600" b="1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4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B543970-1CFC-4C8D-85BE-04085F7FD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UNTURIPALISKUNTA</a:t>
            </a:r>
          </a:p>
        </p:txBody>
      </p:sp>
    </p:spTree>
    <p:extLst>
      <p:ext uri="{BB962C8B-B14F-4D97-AF65-F5344CB8AC3E}">
        <p14:creationId xmlns:p14="http://schemas.microsoft.com/office/powerpoint/2010/main" val="351509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294B07C-F2A6-4F16-9DB0-BCC07A00A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FCDAB0-D764-4CDE-8307-6AFC5F03E391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Tunturipaliskunta: optimaaliset tasapainotilat, 0% korko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C88936D-96F6-4F3F-9142-64B045911AF6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DCDCFA9-A326-4965-A16E-D762789E6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45"/>
          <a:stretch/>
        </p:blipFill>
        <p:spPr>
          <a:xfrm>
            <a:off x="887815" y="1028555"/>
            <a:ext cx="5788193" cy="5543922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BFE47C-CB9C-4113-81B7-AF99BBBEC3C8}"/>
              </a:ext>
            </a:extLst>
          </p:cNvPr>
          <p:cNvSpPr/>
          <p:nvPr/>
        </p:nvSpPr>
        <p:spPr>
          <a:xfrm>
            <a:off x="887815" y="2396971"/>
            <a:ext cx="5788193" cy="4175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CE0CD6D-1F10-4661-A560-B2F9C9193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75" r="204" b="86206"/>
          <a:stretch/>
        </p:blipFill>
        <p:spPr>
          <a:xfrm>
            <a:off x="6604985" y="1028555"/>
            <a:ext cx="4699199" cy="7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0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Taustaa</a:t>
            </a:r>
          </a:p>
        </p:txBody>
      </p:sp>
    </p:spTree>
    <p:extLst>
      <p:ext uri="{BB962C8B-B14F-4D97-AF65-F5344CB8AC3E}">
        <p14:creationId xmlns:p14="http://schemas.microsoft.com/office/powerpoint/2010/main" val="640902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294B07C-F2A6-4F16-9DB0-BCC07A00A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FCDAB0-D764-4CDE-8307-6AFC5F03E391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Tunturipaliskunta: optimaaliset tasapainotilat, 0% korko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C88936D-96F6-4F3F-9142-64B045911AF6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DCDCFA9-A326-4965-A16E-D762789E6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45"/>
          <a:stretch/>
        </p:blipFill>
        <p:spPr>
          <a:xfrm>
            <a:off x="887815" y="1028555"/>
            <a:ext cx="5788193" cy="5543922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BFE47C-CB9C-4113-81B7-AF99BBBEC3C8}"/>
              </a:ext>
            </a:extLst>
          </p:cNvPr>
          <p:cNvSpPr/>
          <p:nvPr/>
        </p:nvSpPr>
        <p:spPr>
          <a:xfrm>
            <a:off x="887815" y="3169327"/>
            <a:ext cx="5788193" cy="754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C300F82-AF93-4196-8D7A-A32050A289DA}"/>
              </a:ext>
            </a:extLst>
          </p:cNvPr>
          <p:cNvSpPr/>
          <p:nvPr/>
        </p:nvSpPr>
        <p:spPr>
          <a:xfrm>
            <a:off x="818273" y="4421080"/>
            <a:ext cx="5788193" cy="827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3ECCFBF7-2213-428B-83D9-4977D4667690}"/>
              </a:ext>
            </a:extLst>
          </p:cNvPr>
          <p:cNvSpPr/>
          <p:nvPr/>
        </p:nvSpPr>
        <p:spPr>
          <a:xfrm>
            <a:off x="887815" y="5745354"/>
            <a:ext cx="5788193" cy="732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54AD0EE-4972-4BF0-B16D-E7ABA01E0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75" r="204" b="86206"/>
          <a:stretch/>
        </p:blipFill>
        <p:spPr>
          <a:xfrm>
            <a:off x="6604985" y="1028555"/>
            <a:ext cx="4699199" cy="764734"/>
          </a:xfrm>
          <a:prstGeom prst="rect">
            <a:avLst/>
          </a:prstGeo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0592658F-7A1F-4321-950E-7509D4D5596E}"/>
              </a:ext>
            </a:extLst>
          </p:cNvPr>
          <p:cNvSpPr/>
          <p:nvPr/>
        </p:nvSpPr>
        <p:spPr>
          <a:xfrm>
            <a:off x="5406501" y="2529232"/>
            <a:ext cx="1270989" cy="3300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6696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294B07C-F2A6-4F16-9DB0-BCC07A00A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FCDAB0-D764-4CDE-8307-6AFC5F03E391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Tunturipaliskunta: optimaaliset tasapainotilat, 0% korko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C88936D-96F6-4F3F-9142-64B045911AF6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DCDCFA9-A326-4965-A16E-D762789E6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45"/>
          <a:stretch/>
        </p:blipFill>
        <p:spPr>
          <a:xfrm>
            <a:off x="887815" y="1028555"/>
            <a:ext cx="5788193" cy="5543922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BFE47C-CB9C-4113-81B7-AF99BBBEC3C8}"/>
              </a:ext>
            </a:extLst>
          </p:cNvPr>
          <p:cNvSpPr/>
          <p:nvPr/>
        </p:nvSpPr>
        <p:spPr>
          <a:xfrm>
            <a:off x="887815" y="3169327"/>
            <a:ext cx="5788193" cy="754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C300F82-AF93-4196-8D7A-A32050A289DA}"/>
              </a:ext>
            </a:extLst>
          </p:cNvPr>
          <p:cNvSpPr/>
          <p:nvPr/>
        </p:nvSpPr>
        <p:spPr>
          <a:xfrm>
            <a:off x="818273" y="4421080"/>
            <a:ext cx="5788193" cy="827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3ECCFBF7-2213-428B-83D9-4977D4667690}"/>
              </a:ext>
            </a:extLst>
          </p:cNvPr>
          <p:cNvSpPr/>
          <p:nvPr/>
        </p:nvSpPr>
        <p:spPr>
          <a:xfrm>
            <a:off x="887815" y="5745354"/>
            <a:ext cx="5788193" cy="732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54AD0EE-4972-4BF0-B16D-E7ABA01E0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75" r="204" b="86206"/>
          <a:stretch/>
        </p:blipFill>
        <p:spPr>
          <a:xfrm>
            <a:off x="6604985" y="1028555"/>
            <a:ext cx="4699199" cy="7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47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294B07C-F2A6-4F16-9DB0-BCC07A00A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FCDAB0-D764-4CDE-8307-6AFC5F03E391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Tunturipaliskunta: optimaaliset tasapainotilat, 0% korko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C88936D-96F6-4F3F-9142-64B045911AF6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DCDCFA9-A326-4965-A16E-D762789E6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45"/>
          <a:stretch/>
        </p:blipFill>
        <p:spPr>
          <a:xfrm>
            <a:off x="887815" y="1028555"/>
            <a:ext cx="5788193" cy="5543922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BFE47C-CB9C-4113-81B7-AF99BBBEC3C8}"/>
              </a:ext>
            </a:extLst>
          </p:cNvPr>
          <p:cNvSpPr/>
          <p:nvPr/>
        </p:nvSpPr>
        <p:spPr>
          <a:xfrm>
            <a:off x="887815" y="3346882"/>
            <a:ext cx="5788193" cy="577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C300F82-AF93-4196-8D7A-A32050A289DA}"/>
              </a:ext>
            </a:extLst>
          </p:cNvPr>
          <p:cNvSpPr/>
          <p:nvPr/>
        </p:nvSpPr>
        <p:spPr>
          <a:xfrm>
            <a:off x="818273" y="4671154"/>
            <a:ext cx="5788193" cy="577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3ECCFBF7-2213-428B-83D9-4977D4667690}"/>
              </a:ext>
            </a:extLst>
          </p:cNvPr>
          <p:cNvSpPr/>
          <p:nvPr/>
        </p:nvSpPr>
        <p:spPr>
          <a:xfrm>
            <a:off x="887815" y="5901214"/>
            <a:ext cx="5788193" cy="577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7B26E73E-2E88-4670-8424-EFFE4A6C0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75" r="204" b="86206"/>
          <a:stretch/>
        </p:blipFill>
        <p:spPr>
          <a:xfrm>
            <a:off x="6604985" y="1028555"/>
            <a:ext cx="4699199" cy="7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33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294B07C-F2A6-4F16-9DB0-BCC07A00A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FCDAB0-D764-4CDE-8307-6AFC5F03E391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Tunturipaliskunta: optimaaliset tasapainotilat, 0% korko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C88936D-96F6-4F3F-9142-64B045911AF6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DCDCFA9-A326-4965-A16E-D762789E6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45"/>
          <a:stretch/>
        </p:blipFill>
        <p:spPr>
          <a:xfrm>
            <a:off x="887815" y="1028555"/>
            <a:ext cx="5788193" cy="5543922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BFE47C-CB9C-4113-81B7-AF99BBBEC3C8}"/>
              </a:ext>
            </a:extLst>
          </p:cNvPr>
          <p:cNvSpPr/>
          <p:nvPr/>
        </p:nvSpPr>
        <p:spPr>
          <a:xfrm>
            <a:off x="887815" y="3577701"/>
            <a:ext cx="5788193" cy="34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C300F82-AF93-4196-8D7A-A32050A289DA}"/>
              </a:ext>
            </a:extLst>
          </p:cNvPr>
          <p:cNvSpPr/>
          <p:nvPr/>
        </p:nvSpPr>
        <p:spPr>
          <a:xfrm>
            <a:off x="818273" y="4820576"/>
            <a:ext cx="5788193" cy="42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3ECCFBF7-2213-428B-83D9-4977D4667690}"/>
              </a:ext>
            </a:extLst>
          </p:cNvPr>
          <p:cNvSpPr/>
          <p:nvPr/>
        </p:nvSpPr>
        <p:spPr>
          <a:xfrm>
            <a:off x="887815" y="6132034"/>
            <a:ext cx="5788193" cy="346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37F733E-A89D-43E7-8080-EEDA18923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75" r="204" b="86206"/>
          <a:stretch/>
        </p:blipFill>
        <p:spPr>
          <a:xfrm>
            <a:off x="6604985" y="1028555"/>
            <a:ext cx="4699199" cy="7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5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294B07C-F2A6-4F16-9DB0-BCC07A00A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FCDAB0-D764-4CDE-8307-6AFC5F03E391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Tunturipaliskunta: optimaaliset tasapainotilat, 0% korko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C88936D-96F6-4F3F-9142-64B045911AF6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DCDCFA9-A326-4965-A16E-D762789E6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45"/>
          <a:stretch/>
        </p:blipFill>
        <p:spPr>
          <a:xfrm>
            <a:off x="887815" y="1028555"/>
            <a:ext cx="5788193" cy="5543922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BFE47C-CB9C-4113-81B7-AF99BBBEC3C8}"/>
              </a:ext>
            </a:extLst>
          </p:cNvPr>
          <p:cNvSpPr/>
          <p:nvPr/>
        </p:nvSpPr>
        <p:spPr>
          <a:xfrm>
            <a:off x="887815" y="3728621"/>
            <a:ext cx="5788193" cy="195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C300F82-AF93-4196-8D7A-A32050A289DA}"/>
              </a:ext>
            </a:extLst>
          </p:cNvPr>
          <p:cNvSpPr/>
          <p:nvPr/>
        </p:nvSpPr>
        <p:spPr>
          <a:xfrm>
            <a:off x="818273" y="5052894"/>
            <a:ext cx="5788193" cy="195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3ECCFBF7-2213-428B-83D9-4977D4667690}"/>
              </a:ext>
            </a:extLst>
          </p:cNvPr>
          <p:cNvSpPr/>
          <p:nvPr/>
        </p:nvSpPr>
        <p:spPr>
          <a:xfrm>
            <a:off x="887815" y="6282954"/>
            <a:ext cx="5788193" cy="195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DA363BE-621F-4748-921C-D06E6C34B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75" r="204" b="86206"/>
          <a:stretch/>
        </p:blipFill>
        <p:spPr>
          <a:xfrm>
            <a:off x="6604985" y="1028555"/>
            <a:ext cx="4699199" cy="7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26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294B07C-F2A6-4F16-9DB0-BCC07A00A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FCDAB0-D764-4CDE-8307-6AFC5F03E391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Tunturipaliskunta: optimaaliset tasapainotilat, 0% korko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C88936D-96F6-4F3F-9142-64B045911AF6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DCDCFA9-A326-4965-A16E-D762789E6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45"/>
          <a:stretch/>
        </p:blipFill>
        <p:spPr>
          <a:xfrm>
            <a:off x="887815" y="1028555"/>
            <a:ext cx="5788193" cy="554392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5E3CDB4-551B-42A0-B8E8-184840A129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75" r="204" b="86206"/>
          <a:stretch/>
        </p:blipFill>
        <p:spPr>
          <a:xfrm>
            <a:off x="6604985" y="1028555"/>
            <a:ext cx="4699199" cy="7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37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B543970-1CFC-4C8D-85BE-04085F7FD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14141098-662F-491B-A1D2-F365CE8E35D1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DA062126-4F51-468D-9778-D179B9244ABF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Tunturi: </a:t>
            </a:r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ja kaivuualan vaikutus</a:t>
            </a:r>
            <a:endParaRPr lang="fi-FI" sz="32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62701"/>
          <a:stretch/>
        </p:blipFill>
        <p:spPr>
          <a:xfrm>
            <a:off x="6114225" y="5446197"/>
            <a:ext cx="4416816" cy="3154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64" y="1240119"/>
            <a:ext cx="5040000" cy="379549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AA12E03E-C362-4DD7-B9B3-4260A624055A}"/>
              </a:ext>
            </a:extLst>
          </p:cNvPr>
          <p:cNvSpPr/>
          <p:nvPr/>
        </p:nvSpPr>
        <p:spPr>
          <a:xfrm>
            <a:off x="1384917" y="2032986"/>
            <a:ext cx="3542190" cy="958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C7ED7793-0442-4769-8CC0-553B1580884A}"/>
              </a:ext>
            </a:extLst>
          </p:cNvPr>
          <p:cNvSpPr/>
          <p:nvPr/>
        </p:nvSpPr>
        <p:spPr>
          <a:xfrm>
            <a:off x="2254929" y="2825853"/>
            <a:ext cx="2780190" cy="958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868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B543970-1CFC-4C8D-85BE-04085F7FD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14141098-662F-491B-A1D2-F365CE8E35D1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DA062126-4F51-468D-9778-D179B9244ABF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Tunturi: </a:t>
            </a:r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ja kaivuualan vaikutus</a:t>
            </a:r>
            <a:endParaRPr lang="fi-FI" sz="32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36378"/>
          <a:stretch/>
        </p:blipFill>
        <p:spPr>
          <a:xfrm>
            <a:off x="6114225" y="5446197"/>
            <a:ext cx="4416816" cy="5380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64" y="1240119"/>
            <a:ext cx="5040000" cy="379549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AA12E03E-C362-4DD7-B9B3-4260A624055A}"/>
              </a:ext>
            </a:extLst>
          </p:cNvPr>
          <p:cNvSpPr/>
          <p:nvPr/>
        </p:nvSpPr>
        <p:spPr>
          <a:xfrm>
            <a:off x="1384917" y="2032986"/>
            <a:ext cx="3542190" cy="958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C7ED7793-0442-4769-8CC0-553B1580884A}"/>
              </a:ext>
            </a:extLst>
          </p:cNvPr>
          <p:cNvSpPr/>
          <p:nvPr/>
        </p:nvSpPr>
        <p:spPr>
          <a:xfrm>
            <a:off x="2254929" y="2512380"/>
            <a:ext cx="2780190" cy="958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F160F04-937A-43A5-A660-3A6FBE523975}"/>
              </a:ext>
            </a:extLst>
          </p:cNvPr>
          <p:cNvSpPr/>
          <p:nvPr/>
        </p:nvSpPr>
        <p:spPr>
          <a:xfrm>
            <a:off x="2407329" y="2664780"/>
            <a:ext cx="2084772" cy="958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04FD4BD-F8B1-4C6D-8305-9C83994401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573"/>
          <a:stretch/>
        </p:blipFill>
        <p:spPr>
          <a:xfrm>
            <a:off x="4526489" y="5446197"/>
            <a:ext cx="1303128" cy="306533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F0E6E06D-06CC-4153-8433-286E4E1A136C}"/>
              </a:ext>
            </a:extLst>
          </p:cNvPr>
          <p:cNvSpPr/>
          <p:nvPr/>
        </p:nvSpPr>
        <p:spPr>
          <a:xfrm>
            <a:off x="7280247" y="3429000"/>
            <a:ext cx="3710308" cy="958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4797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B543970-1CFC-4C8D-85BE-04085F7FD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14141098-662F-491B-A1D2-F365CE8E35D1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DA062126-4F51-468D-9778-D179B9244ABF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Tunturi: </a:t>
            </a:r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ja kaivuualan vaikutus</a:t>
            </a:r>
            <a:endParaRPr lang="fi-FI" sz="32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36378"/>
          <a:stretch/>
        </p:blipFill>
        <p:spPr>
          <a:xfrm>
            <a:off x="6114225" y="5446197"/>
            <a:ext cx="4416816" cy="5380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64" y="1240119"/>
            <a:ext cx="5040000" cy="379549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AA12E03E-C362-4DD7-B9B3-4260A624055A}"/>
              </a:ext>
            </a:extLst>
          </p:cNvPr>
          <p:cNvSpPr/>
          <p:nvPr/>
        </p:nvSpPr>
        <p:spPr>
          <a:xfrm>
            <a:off x="1384917" y="2032986"/>
            <a:ext cx="3542190" cy="958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C7ED7793-0442-4769-8CC0-553B1580884A}"/>
              </a:ext>
            </a:extLst>
          </p:cNvPr>
          <p:cNvSpPr/>
          <p:nvPr/>
        </p:nvSpPr>
        <p:spPr>
          <a:xfrm>
            <a:off x="2254929" y="2512380"/>
            <a:ext cx="2780190" cy="958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F160F04-937A-43A5-A660-3A6FBE523975}"/>
              </a:ext>
            </a:extLst>
          </p:cNvPr>
          <p:cNvSpPr/>
          <p:nvPr/>
        </p:nvSpPr>
        <p:spPr>
          <a:xfrm>
            <a:off x="2407329" y="2664780"/>
            <a:ext cx="2084772" cy="958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04FD4BD-F8B1-4C6D-8305-9C83994401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573"/>
          <a:stretch/>
        </p:blipFill>
        <p:spPr>
          <a:xfrm>
            <a:off x="4526489" y="5446197"/>
            <a:ext cx="1303128" cy="306533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D7919AE0-CDE5-4A88-823C-9D5B860A3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746" y="1285164"/>
            <a:ext cx="5040000" cy="379549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F0E6E06D-06CC-4153-8433-286E4E1A136C}"/>
              </a:ext>
            </a:extLst>
          </p:cNvPr>
          <p:cNvSpPr/>
          <p:nvPr/>
        </p:nvSpPr>
        <p:spPr>
          <a:xfrm>
            <a:off x="7280247" y="3429000"/>
            <a:ext cx="3710308" cy="958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49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B543970-1CFC-4C8D-85BE-04085F7FD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14141098-662F-491B-A1D2-F365CE8E35D1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DA062126-4F51-468D-9778-D179B9244ABF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Tunturi: </a:t>
            </a:r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ja kaivuualan vaikutus</a:t>
            </a:r>
            <a:endParaRPr lang="fi-FI" sz="32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36378"/>
          <a:stretch/>
        </p:blipFill>
        <p:spPr>
          <a:xfrm>
            <a:off x="6114225" y="5446197"/>
            <a:ext cx="4416816" cy="5380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64" y="1240119"/>
            <a:ext cx="5040000" cy="379549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AA12E03E-C362-4DD7-B9B3-4260A624055A}"/>
              </a:ext>
            </a:extLst>
          </p:cNvPr>
          <p:cNvSpPr/>
          <p:nvPr/>
        </p:nvSpPr>
        <p:spPr>
          <a:xfrm rot="1239355">
            <a:off x="2164343" y="2219334"/>
            <a:ext cx="2938675" cy="896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04FD4BD-F8B1-4C6D-8305-9C83994401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5772"/>
          <a:stretch/>
        </p:blipFill>
        <p:spPr>
          <a:xfrm>
            <a:off x="4526489" y="5446197"/>
            <a:ext cx="1303128" cy="919092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62827EF9-9185-477A-8488-ED937086429F}"/>
              </a:ext>
            </a:extLst>
          </p:cNvPr>
          <p:cNvSpPr/>
          <p:nvPr/>
        </p:nvSpPr>
        <p:spPr>
          <a:xfrm rot="1239355">
            <a:off x="1486767" y="2250498"/>
            <a:ext cx="830802" cy="277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662223D8-3AEE-4369-8944-07BAE163C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746" y="1285164"/>
            <a:ext cx="5040000" cy="3795490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4F8F9FEF-4180-4E7F-845B-9584E4A7C368}"/>
              </a:ext>
            </a:extLst>
          </p:cNvPr>
          <p:cNvSpPr/>
          <p:nvPr/>
        </p:nvSpPr>
        <p:spPr>
          <a:xfrm>
            <a:off x="7280247" y="3429000"/>
            <a:ext cx="3710308" cy="958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553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838200" y="1438275"/>
            <a:ext cx="10687049" cy="5114925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Hankkeen tavoitteet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04900" y="1510319"/>
            <a:ext cx="10248900" cy="511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Osana </a:t>
            </a:r>
            <a:r>
              <a:rPr lang="fi-FI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Kebiporo</a:t>
            </a:r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-hanketta poronhoidon bioekonomisella systeemimallilla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*</a:t>
            </a:r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tutkitaan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Miten jäkälälaitumia voitaisiin elvyttää  </a:t>
            </a:r>
            <a:r>
              <a:rPr lang="fi-FI" b="1" dirty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poromääriä säätelemällä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ja </a:t>
            </a:r>
            <a:r>
              <a:rPr lang="fi-FI" b="1" dirty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laidunkiertoa kehittämällä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tarvittavien toimenpiteiden voimakkuus, laajuus ja kesto sekä tuotannolliset ja taloudelliset vaikutukset poronhoitoon.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Miten </a:t>
            </a:r>
            <a:r>
              <a:rPr lang="fi-FI" b="1" dirty="0">
                <a:solidFill>
                  <a:srgbClr val="C0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metsien rakenteelliset muutokset</a:t>
            </a:r>
            <a:r>
              <a:rPr lang="fi-FI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(mm. hakkuutapoja muuttamalla) vaikuttaisivat talvilaidunten tilan paranemiseen sekä poronhoidon tuottavuuteen ja kannattavuuteen.</a:t>
            </a:r>
            <a:endParaRPr lang="fi-FI" dirty="0">
              <a:solidFill>
                <a:schemeClr val="bg1">
                  <a:lumMod val="50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i-FI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                </a:t>
            </a:r>
          </a:p>
          <a:p>
            <a:pPr marL="457200" lvl="1" indent="0">
              <a:buNone/>
            </a:pPr>
            <a:endParaRPr lang="fi-FI" dirty="0">
              <a:solidFill>
                <a:schemeClr val="bg1">
                  <a:lumMod val="50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i-FI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*Tahvonen et al. 2104, Pekkarinen et al. 2015, Pekkarinen et al. 2017</a:t>
            </a:r>
          </a:p>
        </p:txBody>
      </p:sp>
    </p:spTree>
    <p:extLst>
      <p:ext uri="{BB962C8B-B14F-4D97-AF65-F5344CB8AC3E}">
        <p14:creationId xmlns:p14="http://schemas.microsoft.com/office/powerpoint/2010/main" val="39893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B543970-1CFC-4C8D-85BE-04085F7FD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14141098-662F-491B-A1D2-F365CE8E35D1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DA062126-4F51-468D-9778-D179B9244ABF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Tunturi: </a:t>
            </a:r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ja kaivuualan vaikutus</a:t>
            </a:r>
            <a:endParaRPr lang="fi-FI" sz="32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61660C7-9605-432C-AA7F-3D257CA7E1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6489" y="5446196"/>
            <a:ext cx="1303128" cy="975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746" y="1285164"/>
            <a:ext cx="5040000" cy="3795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225" y="5446196"/>
            <a:ext cx="4416816" cy="8456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64" y="1240119"/>
            <a:ext cx="5040000" cy="379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96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B543970-1CFC-4C8D-85BE-04085F7FD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14141098-662F-491B-A1D2-F365CE8E35D1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DA062126-4F51-468D-9778-D179B9244ABF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Tunturi: </a:t>
            </a:r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ja kaivuualan vaikutus</a:t>
            </a:r>
            <a:endParaRPr lang="fi-FI" sz="32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61660C7-9605-432C-AA7F-3D257CA7E1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6489" y="5446196"/>
            <a:ext cx="1303128" cy="975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746" y="1285164"/>
            <a:ext cx="5040000" cy="3795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225" y="5446196"/>
            <a:ext cx="4416816" cy="8456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64" y="1240119"/>
            <a:ext cx="5040000" cy="3795490"/>
          </a:xfrm>
          <a:prstGeom prst="rect">
            <a:avLst/>
          </a:prstGeom>
        </p:spPr>
      </p:pic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70177F57-D0E8-4CDF-9253-3F2CCAA072A5}"/>
              </a:ext>
            </a:extLst>
          </p:cNvPr>
          <p:cNvSpPr/>
          <p:nvPr/>
        </p:nvSpPr>
        <p:spPr>
          <a:xfrm>
            <a:off x="1305563" y="1570059"/>
            <a:ext cx="1478280" cy="29281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1000">
                <a:schemeClr val="accent1">
                  <a:alpha val="17000"/>
                </a:schemeClr>
              </a:gs>
              <a:gs pos="83000">
                <a:schemeClr val="accent1">
                  <a:alpha val="35000"/>
                </a:schemeClr>
              </a:gs>
              <a:gs pos="100000">
                <a:schemeClr val="accent1">
                  <a:alpha val="41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8">
            <a:extLst>
              <a:ext uri="{FF2B5EF4-FFF2-40B4-BE49-F238E27FC236}">
                <a16:creationId xmlns:a16="http://schemas.microsoft.com/office/drawing/2014/main" id="{CE5BAB0D-989E-4EA2-81CF-858BD95693A0}"/>
              </a:ext>
            </a:extLst>
          </p:cNvPr>
          <p:cNvCxnSpPr/>
          <p:nvPr/>
        </p:nvCxnSpPr>
        <p:spPr>
          <a:xfrm flipH="1" flipV="1">
            <a:off x="1648463" y="4747599"/>
            <a:ext cx="7620" cy="12115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>
            <a:extLst>
              <a:ext uri="{FF2B5EF4-FFF2-40B4-BE49-F238E27FC236}">
                <a16:creationId xmlns:a16="http://schemas.microsoft.com/office/drawing/2014/main" id="{5EC0FB6C-DFC2-480C-A851-687BAAD2218C}"/>
              </a:ext>
            </a:extLst>
          </p:cNvPr>
          <p:cNvSpPr/>
          <p:nvPr/>
        </p:nvSpPr>
        <p:spPr>
          <a:xfrm>
            <a:off x="1181571" y="5968618"/>
            <a:ext cx="1994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Palatino Linotype" panose="02040502050505030304" pitchFamily="18" charset="0"/>
                <a:cs typeface="Arial" panose="020B0604020202020204" pitchFamily="34" charset="0"/>
              </a:rPr>
              <a:t>Lisäruokintaa </a:t>
            </a:r>
          </a:p>
          <a:p>
            <a:r>
              <a:rPr lang="fi-FI" dirty="0">
                <a:latin typeface="Palatino Linotype" panose="02040502050505030304" pitchFamily="18" charset="0"/>
                <a:cs typeface="Arial" panose="020B0604020202020204" pitchFamily="34" charset="0"/>
              </a:rPr>
              <a:t>n 100 kg/per poro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380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B543970-1CFC-4C8D-85BE-04085F7FD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5"/>
            <a:ext cx="11416685" cy="898525"/>
          </a:xfrm>
          <a:prstGeom prst="roundRect">
            <a:avLst/>
          </a:prstGeom>
          <a:solidFill>
            <a:srgbClr val="F8F8F8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Tunturipaliskunta: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endParaRPr lang="fi-FI" sz="24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Simulaatioita laidunkierron, poroluvun ja metsien rakenteen vaikutuksista </a:t>
            </a:r>
            <a:endParaRPr lang="fi-FI" sz="28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1052286"/>
            <a:ext cx="11416685" cy="571046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EC0FB6C-DFC2-480C-A851-687BAAD2218C}"/>
              </a:ext>
            </a:extLst>
          </p:cNvPr>
          <p:cNvSpPr/>
          <p:nvPr/>
        </p:nvSpPr>
        <p:spPr>
          <a:xfrm>
            <a:off x="2393514" y="1076396"/>
            <a:ext cx="8020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Palatino Linotype" panose="02040502050505030304" pitchFamily="18" charset="0"/>
                <a:cs typeface="Arial" panose="020B0604020202020204" pitchFamily="34" charset="0"/>
              </a:rPr>
              <a:t>Kaivuuala 30 m</a:t>
            </a:r>
            <a:r>
              <a:rPr lang="fi-FI" baseline="30000" dirty="0">
                <a:latin typeface="Palatino Linotype" panose="02040502050505030304" pitchFamily="18" charset="0"/>
                <a:cs typeface="Arial" panose="020B0604020202020204" pitchFamily="34" charset="0"/>
              </a:rPr>
              <a:t>2</a:t>
            </a:r>
            <a:r>
              <a:rPr lang="en-GB" baseline="30000" dirty="0"/>
              <a:t>					</a:t>
            </a:r>
            <a:r>
              <a:rPr lang="fi-FI" dirty="0">
                <a:latin typeface="Palatino Linotype" panose="02040502050505030304" pitchFamily="18" charset="0"/>
                <a:cs typeface="Arial" panose="020B0604020202020204" pitchFamily="34" charset="0"/>
              </a:rPr>
              <a:t>Kaivuuala 50 m</a:t>
            </a:r>
            <a:r>
              <a:rPr lang="fi-FI" baseline="30000" dirty="0">
                <a:latin typeface="Palatino Linotype" panose="02040502050505030304" pitchFamily="18" charset="0"/>
                <a:cs typeface="Arial" panose="020B0604020202020204" pitchFamily="34" charset="0"/>
              </a:rPr>
              <a:t>2</a:t>
            </a:r>
            <a:endParaRPr lang="en-GB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429"/>
          <a:stretch/>
        </p:blipFill>
        <p:spPr>
          <a:xfrm>
            <a:off x="6190692" y="1176896"/>
            <a:ext cx="5040000" cy="4368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984" y="5734888"/>
            <a:ext cx="3416785" cy="1027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111"/>
          <a:stretch/>
        </p:blipFill>
        <p:spPr>
          <a:xfrm>
            <a:off x="716743" y="1176896"/>
            <a:ext cx="5040000" cy="4384530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8FEDD5B-0F56-401B-B189-F8CBDC2C4988}"/>
              </a:ext>
            </a:extLst>
          </p:cNvPr>
          <p:cNvSpPr/>
          <p:nvPr/>
        </p:nvSpPr>
        <p:spPr>
          <a:xfrm>
            <a:off x="3204839" y="1445728"/>
            <a:ext cx="2551904" cy="4202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A0A9471-AE08-43B8-AF4F-3CE50A232623}"/>
              </a:ext>
            </a:extLst>
          </p:cNvPr>
          <p:cNvSpPr/>
          <p:nvPr/>
        </p:nvSpPr>
        <p:spPr>
          <a:xfrm>
            <a:off x="8777352" y="1402185"/>
            <a:ext cx="2551904" cy="4202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905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B543970-1CFC-4C8D-85BE-04085F7FD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5"/>
            <a:ext cx="11416685" cy="898525"/>
          </a:xfrm>
          <a:prstGeom prst="roundRect">
            <a:avLst/>
          </a:prstGeom>
          <a:solidFill>
            <a:srgbClr val="F8F8F8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Tunturipaliskunta: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endParaRPr lang="fi-FI" sz="24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Simulaatioita laidunkierron, poroluvun ja metsien rakenteen vaikutuksista </a:t>
            </a:r>
            <a:endParaRPr lang="fi-FI" sz="28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1052286"/>
            <a:ext cx="11416685" cy="571046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EC0FB6C-DFC2-480C-A851-687BAAD2218C}"/>
              </a:ext>
            </a:extLst>
          </p:cNvPr>
          <p:cNvSpPr/>
          <p:nvPr/>
        </p:nvSpPr>
        <p:spPr>
          <a:xfrm>
            <a:off x="2393514" y="1076396"/>
            <a:ext cx="8020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Palatino Linotype" panose="02040502050505030304" pitchFamily="18" charset="0"/>
                <a:cs typeface="Arial" panose="020B0604020202020204" pitchFamily="34" charset="0"/>
              </a:rPr>
              <a:t>Kaivuuala 30 m</a:t>
            </a:r>
            <a:r>
              <a:rPr lang="fi-FI" baseline="30000" dirty="0">
                <a:latin typeface="Palatino Linotype" panose="02040502050505030304" pitchFamily="18" charset="0"/>
                <a:cs typeface="Arial" panose="020B0604020202020204" pitchFamily="34" charset="0"/>
              </a:rPr>
              <a:t>2</a:t>
            </a:r>
            <a:r>
              <a:rPr lang="en-GB" baseline="30000" dirty="0"/>
              <a:t>					</a:t>
            </a:r>
            <a:r>
              <a:rPr lang="fi-FI" dirty="0">
                <a:latin typeface="Palatino Linotype" panose="02040502050505030304" pitchFamily="18" charset="0"/>
                <a:cs typeface="Arial" panose="020B0604020202020204" pitchFamily="34" charset="0"/>
              </a:rPr>
              <a:t>Kaivuuala 50 m</a:t>
            </a:r>
            <a:r>
              <a:rPr lang="fi-FI" baseline="30000" dirty="0">
                <a:latin typeface="Palatino Linotype" panose="02040502050505030304" pitchFamily="18" charset="0"/>
                <a:cs typeface="Arial" panose="020B0604020202020204" pitchFamily="34" charset="0"/>
              </a:rPr>
              <a:t>2</a:t>
            </a:r>
            <a:endParaRPr lang="en-GB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429"/>
          <a:stretch/>
        </p:blipFill>
        <p:spPr>
          <a:xfrm>
            <a:off x="6190692" y="1176896"/>
            <a:ext cx="5040000" cy="4368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984" y="5734888"/>
            <a:ext cx="3416785" cy="1027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111"/>
          <a:stretch/>
        </p:blipFill>
        <p:spPr>
          <a:xfrm>
            <a:off x="716743" y="1176896"/>
            <a:ext cx="5040000" cy="438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23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B543970-1CFC-4C8D-85BE-04085F7FD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8878"/>
            <a:ext cx="12250127" cy="6915394"/>
          </a:xfrm>
          <a:prstGeom prst="rect">
            <a:avLst/>
          </a:prstGeom>
        </p:spPr>
      </p:pic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941033" y="66675"/>
            <a:ext cx="10200443" cy="898525"/>
          </a:xfrm>
          <a:prstGeom prst="roundRect">
            <a:avLst/>
          </a:prstGeom>
          <a:solidFill>
            <a:srgbClr val="F8F8F8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Tunturipaliskunta: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endParaRPr lang="fi-FI" sz="24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Tulosten yhteenveto </a:t>
            </a:r>
            <a:endParaRPr lang="fi-FI" sz="28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941033" y="1052286"/>
            <a:ext cx="10200443" cy="571046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82A887-3A6F-49C5-8BBA-63CCFA52E91B}"/>
              </a:ext>
            </a:extLst>
          </p:cNvPr>
          <p:cNvSpPr txBox="1">
            <a:spLocks/>
          </p:cNvSpPr>
          <p:nvPr/>
        </p:nvSpPr>
        <p:spPr>
          <a:xfrm>
            <a:off x="1104900" y="1612900"/>
            <a:ext cx="9885655" cy="5012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Nykyinen </a:t>
            </a:r>
            <a:r>
              <a:rPr lang="fi-FI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eloporomäärä</a:t>
            </a:r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lähellä mallin arviota taloudellisesti  kannattavasta </a:t>
            </a:r>
            <a:r>
              <a:rPr lang="fi-FI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poromäärästä</a:t>
            </a:r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.</a:t>
            </a:r>
          </a:p>
          <a:p>
            <a:endParaRPr lang="en-US" sz="32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Jäkäläbiomassa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kasvaa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hitaasti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mikäli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poromäärää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leikataan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(</a:t>
            </a:r>
            <a:r>
              <a:rPr lang="en-US" sz="3000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poromäärän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vähentäminen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ei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kuitenkaan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luultavasti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taloudellisesti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kannattavaa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)</a:t>
            </a:r>
            <a:endParaRPr lang="fi-FI" sz="3000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endParaRPr lang="fi-FI" sz="32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Oletus kaivuualasta merkittävä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Mikäli keskimääräinen kaivuuala on tunturialueilla suurempi kuin metsäisillä alueilla, vaatii laidunkierto suuremman suhteellisen alan ollakseen taloudellisesti kannattava ja tukeakseen suurempaa </a:t>
            </a:r>
            <a:r>
              <a:rPr lang="fi-FI" sz="28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poromäärää</a:t>
            </a:r>
            <a:r>
              <a:rPr lang="fi-FI" sz="28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Tulokset isommalla kaivuualalla lähempänä empiirisiä  havaintoja tunturipaliskunnista</a:t>
            </a:r>
          </a:p>
          <a:p>
            <a:pPr lvl="1"/>
            <a:endParaRPr lang="fi-FI" sz="2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i-FI" sz="2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6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METSÄPALISKUNNAT</a:t>
            </a:r>
            <a:endParaRPr lang="fi-FI" sz="3600" b="1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15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800" y="1292880"/>
            <a:ext cx="7502400" cy="5213062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Metsäpaliskunnat:</a:t>
            </a:r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optimaaliset tasapainotilat, 0% korko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609C7A5-5BF0-496B-AB1F-0B429AED20E6}"/>
              </a:ext>
            </a:extLst>
          </p:cNvPr>
          <p:cNvSpPr/>
          <p:nvPr/>
        </p:nvSpPr>
        <p:spPr>
          <a:xfrm>
            <a:off x="677763" y="2383600"/>
            <a:ext cx="7580626" cy="4118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020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800" y="1292880"/>
            <a:ext cx="7502400" cy="5213062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Metsäpaliskunnat:</a:t>
            </a:r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optimaaliset tasapainotilat, 0% korko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609C7A5-5BF0-496B-AB1F-0B429AED20E6}"/>
              </a:ext>
            </a:extLst>
          </p:cNvPr>
          <p:cNvSpPr/>
          <p:nvPr/>
        </p:nvSpPr>
        <p:spPr>
          <a:xfrm>
            <a:off x="5228947" y="2383600"/>
            <a:ext cx="3029441" cy="4118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1">
            <a:extLst>
              <a:ext uri="{FF2B5EF4-FFF2-40B4-BE49-F238E27FC236}">
                <a16:creationId xmlns:a16="http://schemas.microsoft.com/office/drawing/2014/main" id="{5FBFE47C-CB9C-4113-81B7-AF99BBBEC3C8}"/>
              </a:ext>
            </a:extLst>
          </p:cNvPr>
          <p:cNvSpPr/>
          <p:nvPr/>
        </p:nvSpPr>
        <p:spPr>
          <a:xfrm>
            <a:off x="669661" y="3089498"/>
            <a:ext cx="5788193" cy="754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10">
            <a:extLst>
              <a:ext uri="{FF2B5EF4-FFF2-40B4-BE49-F238E27FC236}">
                <a16:creationId xmlns:a16="http://schemas.microsoft.com/office/drawing/2014/main" id="{DC300F82-AF93-4196-8D7A-A32050A289DA}"/>
              </a:ext>
            </a:extLst>
          </p:cNvPr>
          <p:cNvSpPr/>
          <p:nvPr/>
        </p:nvSpPr>
        <p:spPr>
          <a:xfrm>
            <a:off x="600119" y="4382557"/>
            <a:ext cx="5788193" cy="827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11">
            <a:extLst>
              <a:ext uri="{FF2B5EF4-FFF2-40B4-BE49-F238E27FC236}">
                <a16:creationId xmlns:a16="http://schemas.microsoft.com/office/drawing/2014/main" id="{3ECCFBF7-2213-428B-83D9-4977D4667690}"/>
              </a:ext>
            </a:extLst>
          </p:cNvPr>
          <p:cNvSpPr/>
          <p:nvPr/>
        </p:nvSpPr>
        <p:spPr>
          <a:xfrm>
            <a:off x="677762" y="5653314"/>
            <a:ext cx="5788193" cy="75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270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800" y="1292880"/>
            <a:ext cx="7502400" cy="5213062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Metsäpaliskunnat:</a:t>
            </a:r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optimaaliset tasapainotilat, 0% korko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609C7A5-5BF0-496B-AB1F-0B429AED20E6}"/>
              </a:ext>
            </a:extLst>
          </p:cNvPr>
          <p:cNvSpPr/>
          <p:nvPr/>
        </p:nvSpPr>
        <p:spPr>
          <a:xfrm>
            <a:off x="5228947" y="2383600"/>
            <a:ext cx="3029441" cy="4118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611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800" y="1292880"/>
            <a:ext cx="7502400" cy="5213062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Metsäpaliskunnat:</a:t>
            </a:r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optimaaliset tasapainotilat, 0% korko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609C7A5-5BF0-496B-AB1F-0B429AED20E6}"/>
              </a:ext>
            </a:extLst>
          </p:cNvPr>
          <p:cNvSpPr/>
          <p:nvPr/>
        </p:nvSpPr>
        <p:spPr>
          <a:xfrm>
            <a:off x="6667130" y="2383600"/>
            <a:ext cx="1591258" cy="4118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98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379000C4-0CE8-44D8-A806-5D3116CB5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838200" y="1001487"/>
            <a:ext cx="10687049" cy="5747656"/>
          </a:xfrm>
          <a:prstGeom prst="roundRect">
            <a:avLst/>
          </a:prstGeom>
          <a:solidFill>
            <a:srgbClr val="F8F8F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3714" y="959517"/>
            <a:ext cx="10058400" cy="5746082"/>
          </a:xfrm>
        </p:spPr>
        <p:txBody>
          <a:bodyPr rtlCol="0">
            <a:noAutofit/>
          </a:bodyPr>
          <a:lstStyle/>
          <a:p>
            <a:pPr marL="457200" lvl="1" indent="0">
              <a:spcBef>
                <a:spcPct val="0"/>
              </a:spcBef>
              <a:buNone/>
              <a:defRPr/>
            </a:pPr>
            <a:endParaRPr lang="fi-FI" sz="9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i-FI" sz="2000" b="1" kern="0" dirty="0" err="1">
                <a:solidFill>
                  <a:prstClr val="black"/>
                </a:solidFill>
                <a:latin typeface="Palatino Linotype" pitchFamily="18" charset="0"/>
              </a:rPr>
              <a:t>Taloudellis</a:t>
            </a:r>
            <a:r>
              <a:rPr lang="fi-FI" sz="2000" b="1" kern="0" dirty="0">
                <a:solidFill>
                  <a:prstClr val="black"/>
                </a:solidFill>
                <a:latin typeface="Palatino Linotype" pitchFamily="18" charset="0"/>
              </a:rPr>
              <a:t>-ekologinen poro-jäkälä malli</a:t>
            </a:r>
            <a:endParaRPr lang="fi-FI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Palatino Linotype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endParaRPr lang="fi-FI" sz="7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i-FI" sz="2000" b="1" dirty="0">
                <a:latin typeface="Palatino Linotype" pitchFamily="18" charset="0"/>
              </a:rPr>
              <a:t>Tilamuuttujat:</a:t>
            </a:r>
          </a:p>
          <a:p>
            <a:pPr>
              <a:buFont typeface="Wingdings" pitchFamily="2" charset="2"/>
              <a:buChar char="§"/>
              <a:defRPr/>
            </a:pPr>
            <a:endParaRPr lang="fi-FI" sz="1400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i-FI" sz="2000" b="1" dirty="0">
                <a:latin typeface="Palatino Linotype" pitchFamily="18" charset="0"/>
              </a:rPr>
              <a:t>Valintamuuttujat:</a:t>
            </a:r>
          </a:p>
          <a:p>
            <a:pPr>
              <a:buFont typeface="Wingdings" pitchFamily="2" charset="2"/>
              <a:buChar char="§"/>
              <a:defRPr/>
            </a:pPr>
            <a:endParaRPr lang="fi-FI" sz="1200" dirty="0">
              <a:latin typeface="Palatino Linotype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endParaRPr lang="fi-FI" sz="6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US" sz="2000" kern="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US" sz="16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US" sz="16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US" sz="16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US" sz="16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US" sz="16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sz="1600" kern="0" dirty="0" err="1">
                <a:solidFill>
                  <a:prstClr val="black"/>
                </a:solidFill>
                <a:latin typeface="Palatino Linotype" pitchFamily="18" charset="0"/>
              </a:rPr>
              <a:t>Tahvonen</a:t>
            </a:r>
            <a:r>
              <a:rPr lang="en-US" sz="1600" kern="0" dirty="0">
                <a:solidFill>
                  <a:prstClr val="black"/>
                </a:solidFill>
                <a:latin typeface="Palatino Linotype" pitchFamily="18" charset="0"/>
              </a:rPr>
              <a:t>, O, </a:t>
            </a:r>
            <a:r>
              <a:rPr lang="en-US" sz="1600" kern="0" dirty="0" err="1">
                <a:solidFill>
                  <a:prstClr val="black"/>
                </a:solidFill>
                <a:latin typeface="Palatino Linotype" pitchFamily="18" charset="0"/>
              </a:rPr>
              <a:t>Kumpula</a:t>
            </a:r>
            <a:r>
              <a:rPr lang="en-US" sz="1600" kern="0" dirty="0">
                <a:solidFill>
                  <a:prstClr val="black"/>
                </a:solidFill>
                <a:latin typeface="Palatino Linotype" pitchFamily="18" charset="0"/>
              </a:rPr>
              <a:t>, J and Pekkarinen A-J. 2014. </a:t>
            </a: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Ecological Modelling 272: 348-361. 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sz="16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	Optimal harvesting of an age-structured two sex herbivore-plant system.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fi-FI" sz="1000" i="1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fi-FI" sz="1600" kern="0" dirty="0" err="1">
                <a:solidFill>
                  <a:prstClr val="black"/>
                </a:solidFill>
                <a:latin typeface="Palatino Linotype" pitchFamily="18" charset="0"/>
              </a:rPr>
              <a:t>Pekkarinen,A</a:t>
            </a:r>
            <a:r>
              <a:rPr lang="fi-FI" sz="1600" kern="0" dirty="0">
                <a:solidFill>
                  <a:prstClr val="black"/>
                </a:solidFill>
                <a:latin typeface="Palatino Linotype" pitchFamily="18" charset="0"/>
              </a:rPr>
              <a:t>.-J, Kumpula J. and Tahvonen O. 2015. </a:t>
            </a: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Ecological Modelling 312: 256-271.</a:t>
            </a:r>
            <a:r>
              <a:rPr lang="fi-FI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 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sz="16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	Reindeer management and winter pastures in the presence of supplementary feeding and government 	subsidies.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endParaRPr lang="en-US" sz="1000" i="1" kern="0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fi-FI" sz="1600" kern="0" dirty="0" err="1">
                <a:solidFill>
                  <a:prstClr val="black"/>
                </a:solidFill>
                <a:latin typeface="Palatino Linotype" pitchFamily="18" charset="0"/>
              </a:rPr>
              <a:t>Pekkarinen,A</a:t>
            </a:r>
            <a:r>
              <a:rPr lang="fi-FI" sz="1600" kern="0" dirty="0">
                <a:solidFill>
                  <a:prstClr val="black"/>
                </a:solidFill>
                <a:latin typeface="Palatino Linotype" pitchFamily="18" charset="0"/>
              </a:rPr>
              <a:t>.-J, Kumpula J. and Tahvonen O. 2017.</a:t>
            </a:r>
            <a:r>
              <a:rPr lang="fi-FI" sz="18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Ecology and Evolution  7: 8282–8302.</a:t>
            </a:r>
            <a:r>
              <a:rPr lang="fi-FI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 </a:t>
            </a:r>
          </a:p>
          <a:p>
            <a:pPr marL="457200" lvl="1" indent="0">
              <a:spcBef>
                <a:spcPct val="0"/>
              </a:spcBef>
              <a:buNone/>
              <a:defRPr/>
            </a:pPr>
            <a:r>
              <a:rPr lang="en-US" sz="16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	Parameterization and validation of an ungulate-pasture model</a:t>
            </a:r>
            <a:r>
              <a:rPr lang="en-US" sz="1600" i="1" kern="0" dirty="0">
                <a:solidFill>
                  <a:prstClr val="black"/>
                </a:solidFill>
                <a:latin typeface="Palatino Linotype" pitchFamily="18" charset="0"/>
              </a:rPr>
              <a:t>.</a:t>
            </a:r>
            <a:endParaRPr lang="fi-FI" sz="105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fi-FI" sz="2000" kern="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229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i-FI"/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i-FI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i-FI"/>
          </a:p>
        </p:txBody>
      </p:sp>
      <p:sp>
        <p:nvSpPr>
          <p:cNvPr id="2" name="Rectangle 1"/>
          <p:cNvSpPr/>
          <p:nvPr/>
        </p:nvSpPr>
        <p:spPr>
          <a:xfrm>
            <a:off x="2364009" y="1522145"/>
            <a:ext cx="7402286" cy="65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51435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fi-FI" dirty="0">
                <a:solidFill>
                  <a:srgbClr val="A5A5A5">
                    <a:lumMod val="50000"/>
                  </a:srgbClr>
                </a:solidFill>
                <a:latin typeface="Palatino Linotype" pitchFamily="18" charset="0"/>
              </a:rPr>
              <a:t>Porojen määrä (16 vaadin- ja 12 hirvasikäluokkaa)</a:t>
            </a:r>
          </a:p>
          <a:p>
            <a:pPr marL="1828800" lvl="3" indent="-51435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fi-FI" dirty="0">
                <a:solidFill>
                  <a:srgbClr val="A5A5A5">
                    <a:lumMod val="50000"/>
                  </a:srgbClr>
                </a:solidFill>
                <a:latin typeface="Palatino Linotype" pitchFamily="18" charset="0"/>
              </a:rPr>
              <a:t>Jäkälän biomassa (kg/ha)</a:t>
            </a:r>
            <a:endParaRPr lang="fi-FI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4009" y="2361865"/>
            <a:ext cx="8077200" cy="65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51435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fi-FI" dirty="0">
                <a:solidFill>
                  <a:srgbClr val="5B9BD5">
                    <a:lumMod val="50000"/>
                  </a:srgbClr>
                </a:solidFill>
                <a:latin typeface="Palatino Linotype" pitchFamily="18" charset="0"/>
              </a:rPr>
              <a:t>Teurasporojen määrä (16 vaadin- ja 12 hirvasikäluokkaa)</a:t>
            </a:r>
          </a:p>
          <a:p>
            <a:pPr marL="1828800" lvl="3" indent="-51435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fi-FI" dirty="0">
                <a:solidFill>
                  <a:srgbClr val="5B9BD5">
                    <a:lumMod val="50000"/>
                  </a:srgbClr>
                </a:solidFill>
                <a:latin typeface="Palatino Linotype" pitchFamily="18" charset="0"/>
              </a:rPr>
              <a:t>Annetun lisärehun määrä (kg/ha)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8200" y="152401"/>
            <a:ext cx="10687049" cy="756319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</a:t>
            </a:r>
            <a:r>
              <a:rPr lang="fi-FI" sz="36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ioekonominen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malli</a:t>
            </a:r>
          </a:p>
        </p:txBody>
      </p:sp>
    </p:spTree>
    <p:extLst>
      <p:ext uri="{BB962C8B-B14F-4D97-AF65-F5344CB8AC3E}">
        <p14:creationId xmlns:p14="http://schemas.microsoft.com/office/powerpoint/2010/main" val="1457863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Metsäpaliskunnat:</a:t>
            </a:r>
            <a:r>
              <a:rPr lang="fi-FI" sz="32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optimaaliset tasapainotilat, 0% korko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800" y="1292880"/>
            <a:ext cx="7502400" cy="52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39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I: </a:t>
            </a:r>
            <a:r>
              <a:rPr lang="fi-FI" sz="28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vaikutus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63561"/>
          <a:stretch/>
        </p:blipFill>
        <p:spPr>
          <a:xfrm>
            <a:off x="6681652" y="1544303"/>
            <a:ext cx="4677384" cy="513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"/>
          <a:stretch/>
        </p:blipFill>
        <p:spPr>
          <a:xfrm>
            <a:off x="518161" y="1306286"/>
            <a:ext cx="5961601" cy="4330440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9A3E8296-428F-447C-B50F-55686949A749}"/>
              </a:ext>
            </a:extLst>
          </p:cNvPr>
          <p:cNvSpPr/>
          <p:nvPr/>
        </p:nvSpPr>
        <p:spPr>
          <a:xfrm>
            <a:off x="1748901" y="1706518"/>
            <a:ext cx="4145872" cy="1418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7E203B7C-3672-4157-AF0B-EA3216BDE620}"/>
              </a:ext>
            </a:extLst>
          </p:cNvPr>
          <p:cNvSpPr/>
          <p:nvPr/>
        </p:nvSpPr>
        <p:spPr>
          <a:xfrm>
            <a:off x="4447713" y="1858918"/>
            <a:ext cx="1599459" cy="157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963D630-4077-44DC-B38C-A3D94EFEEC03}"/>
              </a:ext>
            </a:extLst>
          </p:cNvPr>
          <p:cNvSpPr/>
          <p:nvPr/>
        </p:nvSpPr>
        <p:spPr>
          <a:xfrm rot="17839063">
            <a:off x="2071928" y="2948020"/>
            <a:ext cx="637878" cy="157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C6FC030D-EFFE-4B74-A11C-305D3747CFE6}"/>
              </a:ext>
            </a:extLst>
          </p:cNvPr>
          <p:cNvSpPr/>
          <p:nvPr/>
        </p:nvSpPr>
        <p:spPr>
          <a:xfrm rot="17839063">
            <a:off x="2467681" y="2156742"/>
            <a:ext cx="637878" cy="157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76C99FAD-E33F-4661-A8E5-0D9F08D2E53D}"/>
              </a:ext>
            </a:extLst>
          </p:cNvPr>
          <p:cNvSpPr/>
          <p:nvPr/>
        </p:nvSpPr>
        <p:spPr>
          <a:xfrm rot="17324913">
            <a:off x="3023175" y="2974882"/>
            <a:ext cx="637878" cy="1890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445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I: </a:t>
            </a:r>
            <a:r>
              <a:rPr lang="fi-FI" sz="28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vaikutus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5368" y="3207419"/>
            <a:ext cx="1303128" cy="975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532"/>
          <a:stretch/>
        </p:blipFill>
        <p:spPr>
          <a:xfrm>
            <a:off x="6681652" y="1544303"/>
            <a:ext cx="4677384" cy="710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"/>
          <a:stretch/>
        </p:blipFill>
        <p:spPr>
          <a:xfrm>
            <a:off x="518161" y="1306286"/>
            <a:ext cx="5961601" cy="4330440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9A3E8296-428F-447C-B50F-55686949A749}"/>
              </a:ext>
            </a:extLst>
          </p:cNvPr>
          <p:cNvSpPr/>
          <p:nvPr/>
        </p:nvSpPr>
        <p:spPr>
          <a:xfrm>
            <a:off x="1748901" y="1706518"/>
            <a:ext cx="4145872" cy="1418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7E203B7C-3672-4157-AF0B-EA3216BDE620}"/>
              </a:ext>
            </a:extLst>
          </p:cNvPr>
          <p:cNvSpPr/>
          <p:nvPr/>
        </p:nvSpPr>
        <p:spPr>
          <a:xfrm>
            <a:off x="4447713" y="1858918"/>
            <a:ext cx="1599459" cy="157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963D630-4077-44DC-B38C-A3D94EFEEC03}"/>
              </a:ext>
            </a:extLst>
          </p:cNvPr>
          <p:cNvSpPr/>
          <p:nvPr/>
        </p:nvSpPr>
        <p:spPr>
          <a:xfrm>
            <a:off x="2681055" y="1858917"/>
            <a:ext cx="1221051" cy="157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64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I: </a:t>
            </a:r>
            <a:r>
              <a:rPr lang="fi-FI" sz="28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vaikutus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5368" y="3207419"/>
            <a:ext cx="1303128" cy="975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35662"/>
          <a:stretch/>
        </p:blipFill>
        <p:spPr>
          <a:xfrm>
            <a:off x="6681652" y="1544303"/>
            <a:ext cx="4677384" cy="905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"/>
          <a:stretch/>
        </p:blipFill>
        <p:spPr>
          <a:xfrm>
            <a:off x="518161" y="1306286"/>
            <a:ext cx="5961601" cy="4330440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9A3E8296-428F-447C-B50F-55686949A749}"/>
              </a:ext>
            </a:extLst>
          </p:cNvPr>
          <p:cNvSpPr/>
          <p:nvPr/>
        </p:nvSpPr>
        <p:spPr>
          <a:xfrm>
            <a:off x="1748901" y="1706518"/>
            <a:ext cx="4145872" cy="894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7E203B7C-3672-4157-AF0B-EA3216BDE620}"/>
              </a:ext>
            </a:extLst>
          </p:cNvPr>
          <p:cNvSpPr/>
          <p:nvPr/>
        </p:nvSpPr>
        <p:spPr>
          <a:xfrm>
            <a:off x="4447713" y="1858918"/>
            <a:ext cx="1599459" cy="157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963D630-4077-44DC-B38C-A3D94EFEEC03}"/>
              </a:ext>
            </a:extLst>
          </p:cNvPr>
          <p:cNvSpPr/>
          <p:nvPr/>
        </p:nvSpPr>
        <p:spPr>
          <a:xfrm>
            <a:off x="3143434" y="1965783"/>
            <a:ext cx="2095131" cy="115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0765CD86-B817-4390-A37B-24F13FD6B3C1}"/>
              </a:ext>
            </a:extLst>
          </p:cNvPr>
          <p:cNvSpPr/>
          <p:nvPr/>
        </p:nvSpPr>
        <p:spPr>
          <a:xfrm rot="719255">
            <a:off x="2160554" y="2037045"/>
            <a:ext cx="1726535" cy="813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120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I: </a:t>
            </a:r>
            <a:r>
              <a:rPr lang="fi-FI" sz="28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vaikutus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5368" y="3207419"/>
            <a:ext cx="1303128" cy="975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1652" y="1544303"/>
            <a:ext cx="4677384" cy="1408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"/>
          <a:stretch/>
        </p:blipFill>
        <p:spPr>
          <a:xfrm>
            <a:off x="518161" y="1306286"/>
            <a:ext cx="5961601" cy="43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10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I: </a:t>
            </a:r>
            <a:r>
              <a:rPr lang="fi-FI" sz="28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vaikutus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5368" y="3207419"/>
            <a:ext cx="1303128" cy="975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1652" y="1544303"/>
            <a:ext cx="4677384" cy="1408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"/>
          <a:stretch/>
        </p:blipFill>
        <p:spPr>
          <a:xfrm>
            <a:off x="518161" y="1306286"/>
            <a:ext cx="5961601" cy="433044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76400" y="1501140"/>
            <a:ext cx="1478280" cy="34671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1000">
                <a:schemeClr val="accent1">
                  <a:alpha val="17000"/>
                </a:schemeClr>
              </a:gs>
              <a:gs pos="83000">
                <a:schemeClr val="accent1">
                  <a:alpha val="35000"/>
                </a:schemeClr>
              </a:gs>
              <a:gs pos="100000">
                <a:schemeClr val="accent1">
                  <a:alpha val="41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19300" y="4678680"/>
            <a:ext cx="7620" cy="12115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52408" y="5899699"/>
            <a:ext cx="5881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Palatino Linotype" panose="02040502050505030304" pitchFamily="18" charset="0"/>
                <a:cs typeface="Arial" panose="020B0604020202020204" pitchFamily="34" charset="0"/>
              </a:rPr>
              <a:t>Lisäruokintaa </a:t>
            </a:r>
          </a:p>
          <a:p>
            <a:r>
              <a:rPr lang="fi-FI" dirty="0">
                <a:latin typeface="Palatino Linotype" panose="02040502050505030304" pitchFamily="18" charset="0"/>
                <a:cs typeface="Arial" panose="020B0604020202020204" pitchFamily="34" charset="0"/>
              </a:rPr>
              <a:t>n 16-45 kg/per poro (riippuen lupon määrästä per poro)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349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5"/>
            <a:ext cx="11416685" cy="898525"/>
          </a:xfrm>
          <a:prstGeom prst="roundRect">
            <a:avLst/>
          </a:prstGeom>
          <a:solidFill>
            <a:srgbClr val="F8F8F8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I: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endParaRPr lang="fi-FI" sz="24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Simulaatioita laidunkierron, poroluvun ja metsien rakenteen vaikutuksista </a:t>
            </a:r>
            <a:endParaRPr lang="fi-FI" sz="28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1052286"/>
            <a:ext cx="11416685" cy="571046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798" b="14603"/>
          <a:stretch/>
        </p:blipFill>
        <p:spPr>
          <a:xfrm>
            <a:off x="1316428" y="873794"/>
            <a:ext cx="3282206" cy="58565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54678" t="84402" r="1589" b="254"/>
          <a:stretch/>
        </p:blipFill>
        <p:spPr>
          <a:xfrm>
            <a:off x="7896269" y="1335313"/>
            <a:ext cx="3420367" cy="12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82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5"/>
            <a:ext cx="11416685" cy="898525"/>
          </a:xfrm>
          <a:prstGeom prst="roundRect">
            <a:avLst/>
          </a:prstGeom>
          <a:solidFill>
            <a:srgbClr val="F8F8F8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I: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endParaRPr lang="fi-FI" sz="24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Simulaatioita laidunkierron, poroluvun ja metsien rakenteen vaikutuksista </a:t>
            </a:r>
            <a:endParaRPr lang="fi-FI" sz="28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1052286"/>
            <a:ext cx="11416685" cy="571046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603"/>
          <a:stretch/>
        </p:blipFill>
        <p:spPr>
          <a:xfrm>
            <a:off x="1316427" y="873794"/>
            <a:ext cx="6670801" cy="58565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54678" t="84402" r="1589" b="254"/>
          <a:stretch/>
        </p:blipFill>
        <p:spPr>
          <a:xfrm>
            <a:off x="7896269" y="1335313"/>
            <a:ext cx="3420367" cy="12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38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8F81F6B-B290-4583-9ADB-76F0EFF8F4D0}"/>
              </a:ext>
            </a:extLst>
          </p:cNvPr>
          <p:cNvSpPr/>
          <p:nvPr/>
        </p:nvSpPr>
        <p:spPr>
          <a:xfrm>
            <a:off x="941033" y="66675"/>
            <a:ext cx="10200443" cy="898525"/>
          </a:xfrm>
          <a:prstGeom prst="roundRect">
            <a:avLst/>
          </a:prstGeom>
          <a:solidFill>
            <a:srgbClr val="F8F8F8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I: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endParaRPr lang="fi-FI" sz="24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Tulosten yhteenveto </a:t>
            </a:r>
            <a:endParaRPr lang="fi-FI" sz="28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ED5D3E1E-2B62-4648-8826-2C960DE628BE}"/>
              </a:ext>
            </a:extLst>
          </p:cNvPr>
          <p:cNvSpPr/>
          <p:nvPr/>
        </p:nvSpPr>
        <p:spPr>
          <a:xfrm>
            <a:off x="941033" y="1052286"/>
            <a:ext cx="10200443" cy="571046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29D8FF-9A5A-4BE3-8FB5-8513CA1F70EB}"/>
              </a:ext>
            </a:extLst>
          </p:cNvPr>
          <p:cNvSpPr txBox="1">
            <a:spLocks/>
          </p:cNvSpPr>
          <p:nvPr/>
        </p:nvSpPr>
        <p:spPr>
          <a:xfrm>
            <a:off x="1104900" y="1312333"/>
            <a:ext cx="9885655" cy="5312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Nykyinen eloporomäärä lähellä mallin arviota taloudellisesti  kannattavasta poromäärästä kun korko n. 3%.</a:t>
            </a:r>
          </a:p>
          <a:p>
            <a:endParaRPr lang="fi-FI" sz="13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Jäkäläbiomassan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kasvattaminen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taloudellisesti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kannattavaa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alhaisella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korkokannalla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(&lt; 3%)</a:t>
            </a:r>
          </a:p>
          <a:p>
            <a:pPr lvl="1"/>
            <a:endParaRPr lang="en-US" sz="13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Jäkäläbiomassan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kasvattamiseen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useita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vaihtoehtoja</a:t>
            </a:r>
            <a:r>
              <a:rPr lang="en-US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Laidunkierto</a:t>
            </a: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(jo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käytössä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joissain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paliskunnissa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Vanhan</a:t>
            </a: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metsän</a:t>
            </a: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määrään</a:t>
            </a: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lisääminen</a:t>
            </a:r>
            <a:endParaRPr lang="en-US" sz="28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Poromäärän</a:t>
            </a: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alentaminen</a:t>
            </a:r>
            <a:endParaRPr lang="en-US" sz="28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endParaRPr lang="fi-FI" sz="13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Laidunkiertoa kehittämällä ja vanhan metsän määrää lisäämällä mahdollisuus jopa </a:t>
            </a:r>
            <a:r>
              <a:rPr lang="fi-FI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poromäärän</a:t>
            </a:r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nostoon </a:t>
            </a:r>
          </a:p>
          <a:p>
            <a:endParaRPr lang="fi-FI" sz="12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Toisaalta monia häiriötekijöitä ei pystytty huomioimaan laskennassa!</a:t>
            </a:r>
            <a:endParaRPr lang="fi-FI" sz="2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i-FI" sz="2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II: </a:t>
            </a:r>
            <a:r>
              <a:rPr lang="fi-FI" sz="28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vaikutus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939"/>
          <a:stretch/>
        </p:blipFill>
        <p:spPr>
          <a:xfrm>
            <a:off x="6913721" y="1804235"/>
            <a:ext cx="4561939" cy="3441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12"/>
          <a:stretch/>
        </p:blipFill>
        <p:spPr>
          <a:xfrm>
            <a:off x="726134" y="1219199"/>
            <a:ext cx="5961601" cy="4389241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C2A80999-40C3-4911-B4E8-779198EDBF1B}"/>
              </a:ext>
            </a:extLst>
          </p:cNvPr>
          <p:cNvSpPr/>
          <p:nvPr/>
        </p:nvSpPr>
        <p:spPr>
          <a:xfrm>
            <a:off x="1695635" y="2729075"/>
            <a:ext cx="4505511" cy="1647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2D4842C8-B7A6-41C4-844A-A3B141C64BEC}"/>
              </a:ext>
            </a:extLst>
          </p:cNvPr>
          <p:cNvSpPr/>
          <p:nvPr/>
        </p:nvSpPr>
        <p:spPr>
          <a:xfrm>
            <a:off x="2107475" y="1760495"/>
            <a:ext cx="3103717" cy="157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7FC14AEA-9483-4AAC-8B63-7D8B8D5D5FBF}"/>
              </a:ext>
            </a:extLst>
          </p:cNvPr>
          <p:cNvSpPr/>
          <p:nvPr/>
        </p:nvSpPr>
        <p:spPr>
          <a:xfrm>
            <a:off x="1820222" y="1612863"/>
            <a:ext cx="1599459" cy="730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63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379000C4-0CE8-44D8-A806-5D3116CB5F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838200" y="1001487"/>
            <a:ext cx="10687049" cy="5747656"/>
          </a:xfrm>
          <a:prstGeom prst="roundRect">
            <a:avLst/>
          </a:prstGeom>
          <a:solidFill>
            <a:srgbClr val="F8F8F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3714" y="959517"/>
            <a:ext cx="10058400" cy="5746082"/>
          </a:xfrm>
        </p:spPr>
        <p:txBody>
          <a:bodyPr rtlCol="0">
            <a:noAutofit/>
          </a:bodyPr>
          <a:lstStyle/>
          <a:p>
            <a:pPr marL="457200" lvl="1" indent="0">
              <a:spcBef>
                <a:spcPct val="0"/>
              </a:spcBef>
              <a:buNone/>
              <a:defRPr/>
            </a:pPr>
            <a:endParaRPr lang="fi-FI" sz="9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i-FI" sz="2000" b="1" kern="0" dirty="0" err="1">
                <a:solidFill>
                  <a:prstClr val="black"/>
                </a:solidFill>
                <a:latin typeface="Palatino Linotype" pitchFamily="18" charset="0"/>
              </a:rPr>
              <a:t>Taloudellis</a:t>
            </a:r>
            <a:r>
              <a:rPr lang="fi-FI" sz="2000" b="1" kern="0" dirty="0">
                <a:solidFill>
                  <a:prstClr val="black"/>
                </a:solidFill>
                <a:latin typeface="Palatino Linotype" pitchFamily="18" charset="0"/>
              </a:rPr>
              <a:t>-ekologinen poro-jäkälä malli</a:t>
            </a:r>
            <a:endParaRPr lang="fi-FI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Palatino Linotype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endParaRPr lang="fi-FI" sz="7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i-FI" sz="2000" b="1" dirty="0">
                <a:latin typeface="Palatino Linotype" pitchFamily="18" charset="0"/>
              </a:rPr>
              <a:t>Tilamuuttujat:</a:t>
            </a:r>
          </a:p>
          <a:p>
            <a:pPr>
              <a:buFont typeface="Wingdings" pitchFamily="2" charset="2"/>
              <a:buChar char="§"/>
              <a:defRPr/>
            </a:pPr>
            <a:endParaRPr lang="fi-FI" sz="1400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i-FI" sz="2000" b="1" dirty="0">
                <a:latin typeface="Palatino Linotype" pitchFamily="18" charset="0"/>
              </a:rPr>
              <a:t>Valintamuuttujat:</a:t>
            </a:r>
          </a:p>
          <a:p>
            <a:pPr>
              <a:buFont typeface="Wingdings" pitchFamily="2" charset="2"/>
              <a:buChar char="§"/>
              <a:defRPr/>
            </a:pPr>
            <a:endParaRPr lang="fi-FI" sz="1200" dirty="0">
              <a:latin typeface="Palatino Linotype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endParaRPr lang="fi-FI" sz="6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000" b="1" kern="0" dirty="0">
                <a:solidFill>
                  <a:prstClr val="black"/>
                </a:solidFill>
                <a:latin typeface="Palatino Linotype" pitchFamily="18" charset="0"/>
              </a:rPr>
              <a:t>Modified harmonic mean mating function</a:t>
            </a:r>
            <a:r>
              <a:rPr lang="fi-FI" sz="2000" b="1" kern="0" dirty="0">
                <a:solidFill>
                  <a:prstClr val="black"/>
                </a:solidFill>
                <a:latin typeface="Palatino Linotype" pitchFamily="18" charset="0"/>
              </a:rPr>
              <a:t>: 							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- </a:t>
            </a:r>
            <a:r>
              <a:rPr lang="en-US" sz="2000" kern="0" dirty="0" err="1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huomioi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000" kern="0" dirty="0" err="1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myös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000" kern="0" dirty="0" err="1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koiraiden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000" kern="0" dirty="0" err="1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merkityksen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000" kern="0" dirty="0" err="1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vasatuotolle</a:t>
            </a:r>
            <a:r>
              <a:rPr lang="fi-FI" sz="2000" kern="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endParaRPr lang="fi-FI" sz="6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fi-FI" sz="2000" b="1" kern="0" dirty="0" err="1">
                <a:solidFill>
                  <a:prstClr val="black"/>
                </a:solidFill>
                <a:latin typeface="Palatino Linotype" pitchFamily="18" charset="0"/>
              </a:rPr>
              <a:t>Optimal</a:t>
            </a:r>
            <a:r>
              <a:rPr lang="fi-FI" sz="2000" b="1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fi-FI" sz="2000" b="1" kern="0" dirty="0" err="1">
                <a:solidFill>
                  <a:prstClr val="black"/>
                </a:solidFill>
                <a:latin typeface="Palatino Linotype" pitchFamily="18" charset="0"/>
              </a:rPr>
              <a:t>foraging</a:t>
            </a:r>
            <a:r>
              <a:rPr lang="fi-FI" sz="2000" b="1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fi-FI" sz="2000" b="1" kern="0" dirty="0" err="1">
                <a:solidFill>
                  <a:prstClr val="black"/>
                </a:solidFill>
                <a:latin typeface="Palatino Linotype" pitchFamily="18" charset="0"/>
              </a:rPr>
              <a:t>theory</a:t>
            </a:r>
            <a:r>
              <a:rPr lang="fi-FI" sz="2000" b="1" kern="0" dirty="0">
                <a:solidFill>
                  <a:prstClr val="black"/>
                </a:solidFill>
                <a:latin typeface="Palatino Linotype" pitchFamily="18" charset="0"/>
              </a:rPr>
              <a:t>:</a:t>
            </a:r>
            <a:r>
              <a:rPr lang="fi-FI" sz="2000" kern="0" dirty="0">
                <a:solidFill>
                  <a:prstClr val="black"/>
                </a:solidFill>
                <a:latin typeface="Palatino Linotype" pitchFamily="18" charset="0"/>
              </a:rPr>
              <a:t> 									</a:t>
            </a:r>
            <a:r>
              <a:rPr lang="fi-FI" sz="2000" kern="0" dirty="0">
                <a:solidFill>
                  <a:srgbClr val="002060"/>
                </a:solidFill>
                <a:latin typeface="Palatino Linotype" pitchFamily="18" charset="0"/>
              </a:rPr>
              <a:t>- ravinnonvalinta eri ravintolähteiden </a:t>
            </a:r>
            <a:r>
              <a:rPr lang="fi-FI" sz="1600" kern="0" dirty="0">
                <a:solidFill>
                  <a:srgbClr val="002060"/>
                </a:solidFill>
                <a:latin typeface="Palatino Linotype" pitchFamily="18" charset="0"/>
              </a:rPr>
              <a:t>(jäkälä/luppo/rehu/varvut…) </a:t>
            </a:r>
            <a:r>
              <a:rPr lang="fi-FI" sz="2000" kern="0" dirty="0">
                <a:solidFill>
                  <a:srgbClr val="002060"/>
                </a:solidFill>
                <a:latin typeface="Palatino Linotype" pitchFamily="18" charset="0"/>
              </a:rPr>
              <a:t>välillä</a:t>
            </a:r>
            <a:endParaRPr lang="fi-FI" sz="7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fi-FI" sz="2000" b="1" kern="0" dirty="0">
                <a:solidFill>
                  <a:prstClr val="black"/>
                </a:solidFill>
                <a:latin typeface="Palatino Linotype" pitchFamily="18" charset="0"/>
              </a:rPr>
              <a:t>Mallin paras soveltuvuus: </a:t>
            </a:r>
            <a:r>
              <a:rPr lang="fi-FI" sz="2000" kern="0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- Pohjois-Lapin metsäpaliskunnat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  <a:defRPr/>
            </a:pPr>
            <a:endParaRPr lang="fi-FI" sz="100" b="1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fi-FI" sz="2000" b="1" kern="0" dirty="0">
                <a:solidFill>
                  <a:prstClr val="black"/>
                </a:solidFill>
                <a:latin typeface="Palatino Linotype" pitchFamily="18" charset="0"/>
              </a:rPr>
              <a:t>Taloudellisen optimoinnin oletus: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i-FI" sz="2000" kern="0" dirty="0">
                <a:solidFill>
                  <a:srgbClr val="002060"/>
                </a:solidFill>
                <a:latin typeface="Palatino Linotype" pitchFamily="18" charset="0"/>
              </a:rPr>
              <a:t>Paliskunta maksimoi tulojen </a:t>
            </a:r>
            <a:r>
              <a:rPr lang="fi-FI" sz="2000" kern="0" dirty="0" err="1">
                <a:solidFill>
                  <a:srgbClr val="002060"/>
                </a:solidFill>
                <a:latin typeface="Palatino Linotype" pitchFamily="18" charset="0"/>
              </a:rPr>
              <a:t>nettonykyarvoa</a:t>
            </a:r>
            <a:r>
              <a:rPr lang="fi-FI" sz="2000" kern="0" dirty="0">
                <a:solidFill>
                  <a:srgbClr val="002060"/>
                </a:solidFill>
                <a:latin typeface="Palatino Linotype" pitchFamily="18" charset="0"/>
              </a:rPr>
              <a:t>:</a:t>
            </a:r>
          </a:p>
          <a:p>
            <a:pPr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fi-FI" sz="2000" kern="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229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i-FI"/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i-FI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i-FI"/>
          </a:p>
        </p:txBody>
      </p:sp>
      <p:sp>
        <p:nvSpPr>
          <p:cNvPr id="2" name="Rectangle 1"/>
          <p:cNvSpPr/>
          <p:nvPr/>
        </p:nvSpPr>
        <p:spPr>
          <a:xfrm>
            <a:off x="2364009" y="1522145"/>
            <a:ext cx="7402286" cy="65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51435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fi-FI" dirty="0">
                <a:solidFill>
                  <a:srgbClr val="A5A5A5">
                    <a:lumMod val="50000"/>
                  </a:srgbClr>
                </a:solidFill>
                <a:latin typeface="Palatino Linotype" pitchFamily="18" charset="0"/>
              </a:rPr>
              <a:t>Porojen määrä (16 vaadin- ja 12 hirvasikäluokkaa)</a:t>
            </a:r>
          </a:p>
          <a:p>
            <a:pPr marL="1828800" lvl="3" indent="-51435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fi-FI" dirty="0">
                <a:solidFill>
                  <a:srgbClr val="A5A5A5">
                    <a:lumMod val="50000"/>
                  </a:srgbClr>
                </a:solidFill>
                <a:latin typeface="Palatino Linotype" pitchFamily="18" charset="0"/>
              </a:rPr>
              <a:t>Jäkälän biomassa (kg/ha)</a:t>
            </a:r>
            <a:endParaRPr lang="fi-FI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4009" y="2361865"/>
            <a:ext cx="8077200" cy="65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51435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fi-FI" dirty="0">
                <a:solidFill>
                  <a:srgbClr val="5B9BD5">
                    <a:lumMod val="50000"/>
                  </a:srgbClr>
                </a:solidFill>
                <a:latin typeface="Palatino Linotype" pitchFamily="18" charset="0"/>
              </a:rPr>
              <a:t>Teurasporojen määrä (16 vaadin- ja 12 hirvasikäluokkaa)</a:t>
            </a:r>
          </a:p>
          <a:p>
            <a:pPr marL="1828800" lvl="3" indent="-51435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fi-FI" dirty="0">
                <a:solidFill>
                  <a:srgbClr val="5B9BD5">
                    <a:lumMod val="50000"/>
                  </a:srgbClr>
                </a:solidFill>
                <a:latin typeface="Palatino Linotype" pitchFamily="18" charset="0"/>
              </a:rPr>
              <a:t>Annetun lisärehun määrä (kg/ha)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8200" y="152401"/>
            <a:ext cx="10687049" cy="756319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</a:t>
            </a:r>
            <a:r>
              <a:rPr lang="fi-FI" sz="36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ioekonominen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malli</a:t>
            </a:r>
          </a:p>
        </p:txBody>
      </p: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71214D3C-0FBA-4259-9989-318BB6A57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618592"/>
              </p:ext>
            </p:extLst>
          </p:nvPr>
        </p:nvGraphicFramePr>
        <p:xfrm>
          <a:off x="6864663" y="5002651"/>
          <a:ext cx="39338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2095500" imgH="469900" progId="Equation.3">
                  <p:embed/>
                </p:oleObj>
              </mc:Choice>
              <mc:Fallback>
                <p:oleObj name="Equation" r:id="rId5" imgW="2095500" imgH="469900" progId="Equation.3">
                  <p:embed/>
                  <p:pic>
                    <p:nvPicPr>
                      <p:cNvPr id="245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663" y="5002651"/>
                        <a:ext cx="39338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95F0E8F6-A9C9-416C-B5D1-6CB5B8087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560786"/>
              </p:ext>
            </p:extLst>
          </p:nvPr>
        </p:nvGraphicFramePr>
        <p:xfrm>
          <a:off x="2144451" y="5931684"/>
          <a:ext cx="7621844" cy="79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7" imgW="4863960" imgH="507960" progId="Equation.3">
                  <p:embed/>
                </p:oleObj>
              </mc:Choice>
              <mc:Fallback>
                <p:oleObj name="Equation" r:id="rId7" imgW="4863960" imgH="507960" progId="Equation.3">
                  <p:embed/>
                  <p:pic>
                    <p:nvPicPr>
                      <p:cNvPr id="2458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451" y="5931684"/>
                        <a:ext cx="7621844" cy="79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1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II: </a:t>
            </a:r>
            <a:r>
              <a:rPr lang="fi-FI" sz="28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vaikutus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8029" y="3026444"/>
            <a:ext cx="1303128" cy="9753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596"/>
          <a:stretch/>
        </p:blipFill>
        <p:spPr>
          <a:xfrm>
            <a:off x="6913721" y="1804236"/>
            <a:ext cx="4561939" cy="4862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12"/>
          <a:stretch/>
        </p:blipFill>
        <p:spPr>
          <a:xfrm>
            <a:off x="726134" y="1219199"/>
            <a:ext cx="5961601" cy="4389241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C2A80999-40C3-4911-B4E8-779198EDBF1B}"/>
              </a:ext>
            </a:extLst>
          </p:cNvPr>
          <p:cNvSpPr/>
          <p:nvPr/>
        </p:nvSpPr>
        <p:spPr>
          <a:xfrm>
            <a:off x="3254320" y="2718412"/>
            <a:ext cx="2996307" cy="1224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2D4842C8-B7A6-41C4-844A-A3B141C64BEC}"/>
              </a:ext>
            </a:extLst>
          </p:cNvPr>
          <p:cNvSpPr/>
          <p:nvPr/>
        </p:nvSpPr>
        <p:spPr>
          <a:xfrm>
            <a:off x="2107475" y="1760495"/>
            <a:ext cx="3103717" cy="157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7FC14AEA-9483-4AAC-8B63-7D8B8D5D5FBF}"/>
              </a:ext>
            </a:extLst>
          </p:cNvPr>
          <p:cNvSpPr/>
          <p:nvPr/>
        </p:nvSpPr>
        <p:spPr>
          <a:xfrm>
            <a:off x="1820222" y="1612863"/>
            <a:ext cx="1599459" cy="730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BAA3E13A-F153-46EA-B946-BF172BD25CD3}"/>
              </a:ext>
            </a:extLst>
          </p:cNvPr>
          <p:cNvSpPr/>
          <p:nvPr/>
        </p:nvSpPr>
        <p:spPr>
          <a:xfrm rot="432410">
            <a:off x="1749169" y="2810989"/>
            <a:ext cx="2996307" cy="94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0148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II: </a:t>
            </a:r>
            <a:r>
              <a:rPr lang="fi-FI" sz="28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vaikutus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8029" y="3026444"/>
            <a:ext cx="1303128" cy="9753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" b="35513"/>
          <a:stretch/>
        </p:blipFill>
        <p:spPr>
          <a:xfrm>
            <a:off x="6913721" y="1804236"/>
            <a:ext cx="4561939" cy="8856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12"/>
          <a:stretch/>
        </p:blipFill>
        <p:spPr>
          <a:xfrm>
            <a:off x="726134" y="1219199"/>
            <a:ext cx="5961601" cy="4389241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2D4842C8-B7A6-41C4-844A-A3B141C64BEC}"/>
              </a:ext>
            </a:extLst>
          </p:cNvPr>
          <p:cNvSpPr/>
          <p:nvPr/>
        </p:nvSpPr>
        <p:spPr>
          <a:xfrm>
            <a:off x="2107475" y="1760495"/>
            <a:ext cx="3797214" cy="157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7FC14AEA-9483-4AAC-8B63-7D8B8D5D5FBF}"/>
              </a:ext>
            </a:extLst>
          </p:cNvPr>
          <p:cNvSpPr/>
          <p:nvPr/>
        </p:nvSpPr>
        <p:spPr>
          <a:xfrm>
            <a:off x="1820222" y="1612863"/>
            <a:ext cx="1599459" cy="730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15E25A1D-6B2B-4BAB-B684-96702B8E2189}"/>
              </a:ext>
            </a:extLst>
          </p:cNvPr>
          <p:cNvSpPr/>
          <p:nvPr/>
        </p:nvSpPr>
        <p:spPr>
          <a:xfrm rot="477897" flipV="1">
            <a:off x="1713132" y="3037611"/>
            <a:ext cx="3469716" cy="327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064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II: </a:t>
            </a:r>
            <a:r>
              <a:rPr lang="fi-FI" sz="28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vaikutus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8029" y="3026444"/>
            <a:ext cx="1303128" cy="9753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" b="21754"/>
          <a:stretch/>
        </p:blipFill>
        <p:spPr>
          <a:xfrm>
            <a:off x="6913721" y="1804236"/>
            <a:ext cx="4561939" cy="10745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12"/>
          <a:stretch/>
        </p:blipFill>
        <p:spPr>
          <a:xfrm>
            <a:off x="726134" y="1219199"/>
            <a:ext cx="5961601" cy="4389241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2D4842C8-B7A6-41C4-844A-A3B141C64BEC}"/>
              </a:ext>
            </a:extLst>
          </p:cNvPr>
          <p:cNvSpPr/>
          <p:nvPr/>
        </p:nvSpPr>
        <p:spPr>
          <a:xfrm>
            <a:off x="2107475" y="1760495"/>
            <a:ext cx="3797214" cy="1167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7FC14AEA-9483-4AAC-8B63-7D8B8D5D5FBF}"/>
              </a:ext>
            </a:extLst>
          </p:cNvPr>
          <p:cNvSpPr/>
          <p:nvPr/>
        </p:nvSpPr>
        <p:spPr>
          <a:xfrm>
            <a:off x="1820222" y="1612863"/>
            <a:ext cx="1599459" cy="730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1614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II: </a:t>
            </a:r>
            <a:r>
              <a:rPr lang="fi-FI" sz="28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vaikutus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8029" y="3026444"/>
            <a:ext cx="1303128" cy="9753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3721" y="1804235"/>
            <a:ext cx="4561939" cy="1373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12"/>
          <a:stretch/>
        </p:blipFill>
        <p:spPr>
          <a:xfrm>
            <a:off x="726134" y="1219199"/>
            <a:ext cx="5961601" cy="438924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676400" y="1485900"/>
            <a:ext cx="1478280" cy="34671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1000">
                <a:schemeClr val="accent1">
                  <a:alpha val="17000"/>
                </a:schemeClr>
              </a:gs>
              <a:gs pos="83000">
                <a:schemeClr val="accent1">
                  <a:alpha val="35000"/>
                </a:schemeClr>
              </a:gs>
              <a:gs pos="100000">
                <a:schemeClr val="accent1">
                  <a:alpha val="41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019300" y="4663440"/>
            <a:ext cx="7620" cy="12115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52408" y="5884459"/>
            <a:ext cx="5881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Palatino Linotype" panose="02040502050505030304" pitchFamily="18" charset="0"/>
                <a:cs typeface="Arial" panose="020B0604020202020204" pitchFamily="34" charset="0"/>
              </a:rPr>
              <a:t>Lisäruokintaa </a:t>
            </a:r>
          </a:p>
          <a:p>
            <a:r>
              <a:rPr lang="fi-FI" dirty="0">
                <a:latin typeface="Palatino Linotype" panose="02040502050505030304" pitchFamily="18" charset="0"/>
                <a:cs typeface="Arial" panose="020B0604020202020204" pitchFamily="34" charset="0"/>
              </a:rPr>
              <a:t>n 30-65 kg/per poro (riippuen lupon määrästä per poro)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6786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5"/>
            <a:ext cx="11416685" cy="898525"/>
          </a:xfrm>
          <a:prstGeom prst="roundRect">
            <a:avLst/>
          </a:prstGeom>
          <a:solidFill>
            <a:srgbClr val="F8F8F8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II: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endParaRPr lang="fi-FI" sz="24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Simulaatioita laidunkierron, poroluvun ja metsien rakenteen vaikutuksista</a:t>
            </a:r>
            <a:endParaRPr lang="fi-FI" sz="28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1052286"/>
            <a:ext cx="11416685" cy="571046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 t="4844" r="50354" b="54851"/>
          <a:stretch/>
        </p:blipFill>
        <p:spPr>
          <a:xfrm>
            <a:off x="1065475" y="1165860"/>
            <a:ext cx="3438432" cy="2764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876" t="86468" r="439" b="3745"/>
          <a:stretch/>
        </p:blipFill>
        <p:spPr>
          <a:xfrm>
            <a:off x="7824524" y="1502229"/>
            <a:ext cx="3648936" cy="774044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426C27BB-142B-4366-90B2-1AB7E5172F9F}"/>
              </a:ext>
            </a:extLst>
          </p:cNvPr>
          <p:cNvSpPr/>
          <p:nvPr/>
        </p:nvSpPr>
        <p:spPr>
          <a:xfrm>
            <a:off x="1661160" y="1692507"/>
            <a:ext cx="2508601" cy="1088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7402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5"/>
            <a:ext cx="11416685" cy="898525"/>
          </a:xfrm>
          <a:prstGeom prst="roundRect">
            <a:avLst/>
          </a:prstGeom>
          <a:solidFill>
            <a:srgbClr val="F8F8F8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II: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endParaRPr lang="fi-FI" sz="24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Simulaatioita laidunkierron, poroluvun ja metsien rakenteen vaikutuksista</a:t>
            </a:r>
            <a:endParaRPr lang="fi-FI" sz="28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1052286"/>
            <a:ext cx="11416685" cy="571046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022" b="53490"/>
          <a:stretch/>
        </p:blipFill>
        <p:spPr>
          <a:xfrm>
            <a:off x="1065475" y="833664"/>
            <a:ext cx="3392226" cy="3189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876" t="86468" r="439" b="411"/>
          <a:stretch/>
        </p:blipFill>
        <p:spPr>
          <a:xfrm>
            <a:off x="7824524" y="1502228"/>
            <a:ext cx="3648936" cy="10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105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5"/>
            <a:ext cx="11416685" cy="898525"/>
          </a:xfrm>
          <a:prstGeom prst="roundRect">
            <a:avLst/>
          </a:prstGeom>
          <a:solidFill>
            <a:srgbClr val="F8F8F8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II: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endParaRPr lang="fi-FI" sz="24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Simulaatioita laidunkierron, poroluvun ja metsien rakenteen vaikutuksista</a:t>
            </a:r>
            <a:endParaRPr lang="fi-FI" sz="28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1052286"/>
            <a:ext cx="11416685" cy="571046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45"/>
          <a:stretch/>
        </p:blipFill>
        <p:spPr>
          <a:xfrm>
            <a:off x="1065474" y="833664"/>
            <a:ext cx="6925965" cy="5929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876" t="86468" r="439" b="411"/>
          <a:stretch/>
        </p:blipFill>
        <p:spPr>
          <a:xfrm>
            <a:off x="7824524" y="1502228"/>
            <a:ext cx="3648936" cy="10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562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8F81F6B-B290-4583-9ADB-76F0EFF8F4D0}"/>
              </a:ext>
            </a:extLst>
          </p:cNvPr>
          <p:cNvSpPr/>
          <p:nvPr/>
        </p:nvSpPr>
        <p:spPr>
          <a:xfrm>
            <a:off x="941033" y="66675"/>
            <a:ext cx="10200443" cy="898525"/>
          </a:xfrm>
          <a:prstGeom prst="roundRect">
            <a:avLst/>
          </a:prstGeom>
          <a:solidFill>
            <a:srgbClr val="F8F8F8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II: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endParaRPr lang="fi-FI" sz="24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fi-FI" sz="24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Tulosten yhteenveto </a:t>
            </a:r>
            <a:endParaRPr lang="fi-FI" sz="2800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ED5D3E1E-2B62-4648-8826-2C960DE628BE}"/>
              </a:ext>
            </a:extLst>
          </p:cNvPr>
          <p:cNvSpPr/>
          <p:nvPr/>
        </p:nvSpPr>
        <p:spPr>
          <a:xfrm>
            <a:off x="941033" y="1052286"/>
            <a:ext cx="10200443" cy="571046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29D8FF-9A5A-4BE3-8FB5-8513CA1F70EB}"/>
              </a:ext>
            </a:extLst>
          </p:cNvPr>
          <p:cNvSpPr txBox="1">
            <a:spLocks/>
          </p:cNvSpPr>
          <p:nvPr/>
        </p:nvSpPr>
        <p:spPr>
          <a:xfrm>
            <a:off x="1133409" y="1351934"/>
            <a:ext cx="9885655" cy="5645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Erittäin suuri vaihtelu ryhmään kuuluvien paliskuntien välillä! </a:t>
            </a:r>
            <a:endParaRPr lang="fi-FI" sz="26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i-FI" sz="19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fi-FI" sz="2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”vaihettumispaliskunta”</a:t>
            </a:r>
          </a:p>
          <a:p>
            <a:pPr marL="457200" lvl="1" indent="0">
              <a:buNone/>
            </a:pPr>
            <a:r>
              <a:rPr lang="fi-FI" sz="2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     – eri tekijät vaikuttaneet vanhan metsän määrään ja laidunten pinta-alaan</a:t>
            </a:r>
            <a:endParaRPr lang="fi-FI" sz="19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i-FI" sz="2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 eri paliskunnissa piirteitä kaikista muista tyyppipaliskunnista</a:t>
            </a:r>
          </a:p>
          <a:p>
            <a:pPr marL="457200" lvl="1" indent="0">
              <a:buNone/>
            </a:pP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	</a:t>
            </a: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i-FI" sz="2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–</a:t>
            </a: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esim. </a:t>
            </a:r>
            <a:r>
              <a:rPr lang="fi-FI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Muddusjärvi</a:t>
            </a: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ja </a:t>
            </a:r>
            <a:r>
              <a:rPr lang="fi-FI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Oijärvi</a:t>
            </a: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kaukana keskiarvosta</a:t>
            </a:r>
          </a:p>
          <a:p>
            <a:pPr marL="514350" indent="-514350">
              <a:buFont typeface="+mj-lt"/>
              <a:buAutoNum type="arabicPeriod"/>
            </a:pPr>
            <a:endParaRPr lang="fi-FI" sz="9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Todellinen eloporomäärä selvästi suurempi kuin mallin arvio taloudellisesti  kannattavasta poromäärästä luonnonlaitumilla.</a:t>
            </a:r>
          </a:p>
          <a:p>
            <a:pPr marL="514350" indent="-514350">
              <a:buFont typeface="+mj-lt"/>
              <a:buAutoNum type="arabicPeriod"/>
            </a:pPr>
            <a:endParaRPr lang="fi-FI" sz="9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3200" dirty="0" err="1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Poromäärä</a:t>
            </a:r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suuri talvilaidunten kantokykyyn verrattuna</a:t>
            </a:r>
          </a:p>
          <a:p>
            <a:pPr marL="514350" indent="-514350">
              <a:buFont typeface="+mj-lt"/>
              <a:buAutoNum type="arabicPeriod"/>
            </a:pPr>
            <a:endParaRPr lang="fi-FI" sz="11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Pelkästään poromäärää säätelemällä jäkälälaidunten tilan parantaminen vaatisi suuria poromäärän vähennyksiä</a:t>
            </a:r>
          </a:p>
          <a:p>
            <a:pPr marL="514350" indent="-514350">
              <a:buFont typeface="+mj-lt"/>
              <a:buAutoNum type="arabicPeriod"/>
            </a:pPr>
            <a:endParaRPr lang="fi-FI" sz="10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Toisaalta erittäin tehokkaalla laidunkierrolla ja vanhan metsän määrän lisäämisellä nykyinen poromäärä olisi tasapainossa nykyisten talvilaidunresurssien kanssa</a:t>
            </a:r>
          </a:p>
          <a:p>
            <a:pPr marL="514350" indent="-514350">
              <a:buFont typeface="+mj-lt"/>
              <a:buAutoNum type="arabicPeriod"/>
            </a:pPr>
            <a:endParaRPr lang="fi-FI" sz="11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Käytännössä lisäruokinta (maasto tai tarharuokinta) luultavasti välttämätöntä suurimmassa osassa tämän luokan paliskuntia.</a:t>
            </a:r>
          </a:p>
        </p:txBody>
      </p:sp>
    </p:spTree>
    <p:extLst>
      <p:ext uri="{BB962C8B-B14F-4D97-AF65-F5344CB8AC3E}">
        <p14:creationId xmlns:p14="http://schemas.microsoft.com/office/powerpoint/2010/main" val="28439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85D6E3-612F-4B39-9950-68BF9F482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87" y="-1"/>
            <a:ext cx="12241249" cy="691038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0AFD7EB-951B-48A3-9EB8-F8F6137215AB}"/>
              </a:ext>
            </a:extLst>
          </p:cNvPr>
          <p:cNvSpPr/>
          <p:nvPr/>
        </p:nvSpPr>
        <p:spPr>
          <a:xfrm>
            <a:off x="346228" y="66676"/>
            <a:ext cx="11416685" cy="676274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Metsäpaliskunta III: </a:t>
            </a:r>
            <a:r>
              <a:rPr lang="fi-FI" sz="2700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Optimaaliset tasapainotilat, koron vaikutus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87C463-9D48-4099-B4B8-B2A426C51A89}"/>
              </a:ext>
            </a:extLst>
          </p:cNvPr>
          <p:cNvSpPr/>
          <p:nvPr/>
        </p:nvSpPr>
        <p:spPr>
          <a:xfrm>
            <a:off x="346228" y="873794"/>
            <a:ext cx="11416685" cy="58889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5801" y="3026444"/>
            <a:ext cx="1303128" cy="9753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6774" y="2021744"/>
            <a:ext cx="4559293" cy="873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84"/>
          <a:stretch/>
        </p:blipFill>
        <p:spPr>
          <a:xfrm>
            <a:off x="444664" y="1299028"/>
            <a:ext cx="5961601" cy="43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175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90" y="-64168"/>
            <a:ext cx="12680322" cy="69221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Yhteenveto</a:t>
            </a:r>
          </a:p>
        </p:txBody>
      </p:sp>
    </p:spTree>
    <p:extLst>
      <p:ext uri="{BB962C8B-B14F-4D97-AF65-F5344CB8AC3E}">
        <p14:creationId xmlns:p14="http://schemas.microsoft.com/office/powerpoint/2010/main" val="419207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838200" y="1438275"/>
            <a:ext cx="10687049" cy="5114925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</a:t>
            </a:r>
            <a:r>
              <a:rPr lang="fi-FI" sz="36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ioekonominen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malli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21014" y="1516743"/>
            <a:ext cx="10248900" cy="5115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Laskennassa huomioidaan mm. </a:t>
            </a:r>
          </a:p>
          <a:p>
            <a:pPr lvl="1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Talvilaidunten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vaikutus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poropopulaation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kehitykseen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1"/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Keskimääräinen jäkälä- ja luppolaidunten tuottavuus</a:t>
            </a:r>
          </a:p>
          <a:p>
            <a:pPr lvl="1"/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Lisäruokinta (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maastoruokinta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Metsien rakenteen vaikutus jäkälä- ja luppolaitumiin</a:t>
            </a:r>
          </a:p>
          <a:p>
            <a:pPr lvl="1"/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Rakentamisesta johtuva jäkälälaidunten pinta-alan pieneneminen</a:t>
            </a:r>
          </a:p>
          <a:p>
            <a:pPr lvl="1"/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Lihan myyntitulot (10€ per kilo)</a:t>
            </a:r>
          </a:p>
          <a:p>
            <a:pPr lvl="1"/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Kustannukset (kiinteät, eloporo, teurastus ja ruokinta [0.5€/kg maastoon vietynä])</a:t>
            </a:r>
          </a:p>
          <a:p>
            <a:pPr lvl="1"/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Eri kaivuunopeuden vaikutus tunturialueella (ei julkaistu)</a:t>
            </a:r>
          </a:p>
          <a:p>
            <a:pPr lvl="1"/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Teurastusstrategia (vasateurastus)</a:t>
            </a:r>
          </a:p>
          <a:p>
            <a:pPr marL="457200" lvl="1" indent="0">
              <a:buNone/>
            </a:pPr>
            <a:endParaRPr lang="fi-FI" sz="13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3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Laskennassa ei huomioida mm. </a:t>
            </a:r>
          </a:p>
          <a:p>
            <a:pPr lvl="1"/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Kesälaidunten vaikutusta poropopulaation kehitykseen</a:t>
            </a:r>
          </a:p>
          <a:p>
            <a:pPr lvl="1"/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Muun maankäytön vaikutuksia </a:t>
            </a:r>
            <a:r>
              <a:rPr lang="fi-FI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(metsätalouden vaikutus metsien rakenteeseen huomioitu)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1"/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Häiriöiden vaikutuksia esim. porojen käyttäytymiseen,</a:t>
            </a:r>
          </a:p>
          <a:p>
            <a:pPr lvl="1"/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Talvien välistä vaihtelua (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stokastiikkaa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Muita tuloja lihan myynnin lisäksi</a:t>
            </a:r>
          </a:p>
          <a:p>
            <a:pPr lvl="1"/>
            <a:r>
              <a:rPr lang="fi-FI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…</a:t>
            </a:r>
          </a:p>
          <a:p>
            <a:endParaRPr lang="fi-FI" sz="1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3500" b="1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Mallien tärkein tehtävä on auttaa ymmärtämään systeemin toimintaa, </a:t>
            </a:r>
            <a:r>
              <a:rPr lang="fi-FI" sz="35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tuomalla esille eri vaikutusmekanismien yhteyksiä, suuntia ja suuruuksia.</a:t>
            </a:r>
            <a:endParaRPr lang="fi-FI" sz="35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90" y="-64168"/>
            <a:ext cx="12680322" cy="69221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8867" y="948267"/>
            <a:ext cx="11091333" cy="575733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8868" y="152401"/>
            <a:ext cx="11091332" cy="660399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Yhteenveto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84246" y="955518"/>
            <a:ext cx="8138887" cy="5322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/>
            </a:pPr>
            <a:r>
              <a:rPr lang="fi-FI" sz="1800" b="1" dirty="0">
                <a:solidFill>
                  <a:srgbClr val="82684E"/>
                </a:solidFill>
              </a:rPr>
              <a:t>Tunturipaliskunta</a:t>
            </a:r>
          </a:p>
          <a:p>
            <a:pPr lvl="2"/>
            <a:r>
              <a:rPr lang="fi-FI" sz="1400" b="1" dirty="0">
                <a:solidFill>
                  <a:srgbClr val="82684E"/>
                </a:solidFill>
              </a:rPr>
              <a:t>Nykyinen eloporomäärä lähellä mallilla tehtyä arviota taloudellisesti  kannattavasta poromäärästä</a:t>
            </a:r>
            <a:endParaRPr lang="fi-FI" sz="1200" b="1" dirty="0">
              <a:solidFill>
                <a:srgbClr val="82684E"/>
              </a:solidFill>
            </a:endParaRPr>
          </a:p>
          <a:p>
            <a:pPr lvl="2"/>
            <a:r>
              <a:rPr lang="fi-FI" sz="1400" b="1" dirty="0">
                <a:solidFill>
                  <a:srgbClr val="82684E"/>
                </a:solidFill>
              </a:rPr>
              <a:t>Oletus kaivuualasta merkittävä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i-FI" sz="1300" b="1" dirty="0">
                <a:solidFill>
                  <a:srgbClr val="82684E"/>
                </a:solidFill>
              </a:rPr>
              <a:t>Tunturipaliskunnassa laidunkierto vaatii luultavasti suuremman talvilaidunalan ollakseen taloudellisesti kannattava ja tukeakseen suurempaa poromäärää. </a:t>
            </a:r>
            <a:r>
              <a:rPr lang="fi-FI" sz="1300" b="1" dirty="0">
                <a:solidFill>
                  <a:srgbClr val="82684E"/>
                </a:solidFill>
                <a:sym typeface="Wingdings" panose="05000000000000000000" pitchFamily="2" charset="2"/>
              </a:rPr>
              <a:t> Riittääkö kesälaitumia?</a:t>
            </a:r>
            <a:endParaRPr lang="fi-FI" sz="1300" b="1" dirty="0">
              <a:solidFill>
                <a:srgbClr val="82684E"/>
              </a:solidFill>
            </a:endParaRPr>
          </a:p>
          <a:p>
            <a:pPr lvl="2"/>
            <a:endParaRPr lang="fi-FI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1800" b="1" dirty="0">
                <a:solidFill>
                  <a:srgbClr val="007A37"/>
                </a:solidFill>
              </a:rPr>
              <a:t>Metsäpaliskunta I</a:t>
            </a:r>
          </a:p>
          <a:p>
            <a:pPr lvl="2"/>
            <a:r>
              <a:rPr lang="fi-FI" sz="1400" b="1" dirty="0">
                <a:solidFill>
                  <a:srgbClr val="007A37"/>
                </a:solidFill>
              </a:rPr>
              <a:t>Eloporomäärä suhteellisen lähellä taloudellisesti kannattavaa poromäärää mallilla arvioituna.</a:t>
            </a:r>
          </a:p>
          <a:p>
            <a:pPr lvl="2"/>
            <a:r>
              <a:rPr lang="fi-FI" sz="1400" b="1" dirty="0">
                <a:solidFill>
                  <a:srgbClr val="007A37"/>
                </a:solidFill>
              </a:rPr>
              <a:t>Laidunkiertoa kehittämällä ja vanhan metsän määrää lisäämällä mahdollisuus jopa poromäärän nostoon (toisaalta monia häiriötekijöitä ei pystytty huomioimaan laskennassa)</a:t>
            </a:r>
            <a:endParaRPr lang="fi-FI" sz="1400" dirty="0">
              <a:solidFill>
                <a:srgbClr val="007A37"/>
              </a:solidFill>
            </a:endParaRPr>
          </a:p>
          <a:p>
            <a:pPr lvl="2"/>
            <a:endParaRPr lang="fi-FI" sz="1000" b="1" dirty="0">
              <a:solidFill>
                <a:srgbClr val="00A4DE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1800" b="1" dirty="0">
                <a:solidFill>
                  <a:schemeClr val="accent6"/>
                </a:solidFill>
              </a:rPr>
              <a:t>Metsäpaliskunta II</a:t>
            </a:r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fi-FI" sz="1400" b="1" dirty="0">
                <a:solidFill>
                  <a:schemeClr val="accent6"/>
                </a:solidFill>
              </a:rPr>
              <a:t>Erittäin suuri vaihtelu ryhmään kuuluvien paliskuntien välillä! 				</a:t>
            </a:r>
            <a:r>
              <a:rPr lang="fi-FI" sz="1300" b="1" i="1" dirty="0">
                <a:solidFill>
                  <a:schemeClr val="accent6"/>
                </a:solidFill>
              </a:rPr>
              <a:t>(erit. </a:t>
            </a:r>
            <a:r>
              <a:rPr lang="fi-FI" sz="1300" b="1" i="1" dirty="0" err="1">
                <a:solidFill>
                  <a:schemeClr val="accent6"/>
                </a:solidFill>
              </a:rPr>
              <a:t>Muddusjärvi</a:t>
            </a:r>
            <a:r>
              <a:rPr lang="fi-FI" sz="1300" b="1" i="1" dirty="0">
                <a:solidFill>
                  <a:schemeClr val="accent6"/>
                </a:solidFill>
              </a:rPr>
              <a:t> ja </a:t>
            </a:r>
            <a:r>
              <a:rPr lang="fi-FI" sz="1300" b="1" i="1" dirty="0" err="1">
                <a:solidFill>
                  <a:schemeClr val="accent6"/>
                </a:solidFill>
              </a:rPr>
              <a:t>Oijärvi</a:t>
            </a:r>
            <a:r>
              <a:rPr lang="fi-FI" sz="1300" b="1" i="1" dirty="0">
                <a:solidFill>
                  <a:schemeClr val="accent6"/>
                </a:solidFill>
              </a:rPr>
              <a:t> poikkeavat sekä toisistaan, että tyyppipaliskunnasta)</a:t>
            </a:r>
          </a:p>
          <a:p>
            <a:pPr lvl="2"/>
            <a:r>
              <a:rPr lang="fi-FI" sz="1400" b="1" dirty="0">
                <a:solidFill>
                  <a:schemeClr val="accent6"/>
                </a:solidFill>
              </a:rPr>
              <a:t>Poromäärä suuri talvilaidunten kantokykyyn verrattuna</a:t>
            </a:r>
          </a:p>
          <a:p>
            <a:pPr lvl="2"/>
            <a:r>
              <a:rPr lang="fi-FI" sz="1400" b="1" dirty="0">
                <a:solidFill>
                  <a:schemeClr val="accent6"/>
                </a:solidFill>
              </a:rPr>
              <a:t>Pelkästään poromäärää säätelemällä jäkälälaidunten tilan parantaminen vaatisi suuria poromäärän vähennyksiä (esim. 30% vähennys)</a:t>
            </a:r>
          </a:p>
          <a:p>
            <a:pPr lvl="2"/>
            <a:r>
              <a:rPr lang="fi-FI" sz="1400" b="1" dirty="0">
                <a:solidFill>
                  <a:schemeClr val="accent6"/>
                </a:solidFill>
              </a:rPr>
              <a:t>Toisaalta erittäin tehokkaalla laidunkierrolla ja vanhan metsän määrään lisäyksellä nykyinen poromäärä olisi tasapainossa nykyisten talvilaidunresurssien kanssa</a:t>
            </a:r>
          </a:p>
          <a:p>
            <a:pPr lvl="2"/>
            <a:r>
              <a:rPr lang="fi-FI" sz="1400" b="1" dirty="0">
                <a:solidFill>
                  <a:schemeClr val="accent6"/>
                </a:solidFill>
              </a:rPr>
              <a:t>Käytännössä lisäruokintaa luultavasti tarvitaan.</a:t>
            </a:r>
          </a:p>
          <a:p>
            <a:pPr lvl="2"/>
            <a:endParaRPr lang="fi-FI" sz="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1800" b="1" dirty="0">
                <a:solidFill>
                  <a:schemeClr val="accent1"/>
                </a:solidFill>
              </a:rPr>
              <a:t>Metsäpaliskunta III</a:t>
            </a:r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fi-FI" sz="1400" b="1" dirty="0">
                <a:solidFill>
                  <a:schemeClr val="accent1"/>
                </a:solidFill>
              </a:rPr>
              <a:t>Nykyiset poromäärät erittäin suuret suhteessa talvilaidunresurssien kantokykyyn</a:t>
            </a:r>
          </a:p>
          <a:p>
            <a:pPr lvl="2"/>
            <a:r>
              <a:rPr lang="fi-FI" sz="1400" b="1" dirty="0">
                <a:solidFill>
                  <a:schemeClr val="accent1"/>
                </a:solidFill>
              </a:rPr>
              <a:t>Edes voimakkaatkaan toimet eivät näyttä riittävästi nostavan talvilaidunten kantokykyä</a:t>
            </a:r>
          </a:p>
          <a:p>
            <a:pPr marL="914400" lvl="2" indent="0">
              <a:buNone/>
            </a:pPr>
            <a:r>
              <a:rPr lang="fi-FI" sz="1400" b="1" dirty="0">
                <a:solidFill>
                  <a:schemeClr val="accent1"/>
                </a:solidFill>
                <a:sym typeface="Wingdings" panose="05000000000000000000" pitchFamily="2" charset="2"/>
              </a:rPr>
              <a:t>	 </a:t>
            </a:r>
            <a:r>
              <a:rPr lang="fi-FI" sz="1400" b="1" dirty="0">
                <a:solidFill>
                  <a:schemeClr val="accent1"/>
                </a:solidFill>
              </a:rPr>
              <a:t>Lisäruokinta välttämätöntä nykyisillä poromäärillä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2" y="964056"/>
            <a:ext cx="3634793" cy="5315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7133" y="6322307"/>
            <a:ext cx="11030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i-FI" sz="1600" b="1" dirty="0">
                <a:solidFill>
                  <a:srgbClr val="CB130F"/>
                </a:solidFill>
              </a:rPr>
              <a:t>HUOM: Tulokset eivät kuvaa yksittäisiä paliskuntia vaan paliskuntaryhmien keskiarvoja huomioiden mallin oletukset! </a:t>
            </a:r>
          </a:p>
        </p:txBody>
      </p:sp>
    </p:spTree>
    <p:extLst>
      <p:ext uri="{BB962C8B-B14F-4D97-AF65-F5344CB8AC3E}">
        <p14:creationId xmlns:p14="http://schemas.microsoft.com/office/powerpoint/2010/main" val="19854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 trans="39000" numberOfShades="6"/>
                    </a14:imgEffect>
                  </a14:imgLayer>
                </a14:imgProps>
              </a:ext>
            </a:extLst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72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838200" y="1438275"/>
            <a:ext cx="10687049" cy="5114925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</a:t>
            </a:r>
            <a:r>
              <a:rPr lang="fi-FI" sz="3600" b="1" dirty="0" err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ioekonominen</a:t>
            </a:r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malli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56836" y="1666501"/>
            <a:ext cx="8714603" cy="4981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3200" dirty="0">
              <a:solidFill>
                <a:prstClr val="black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3200" b="1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Mallin kehittämisessä käytetty data</a:t>
            </a:r>
          </a:p>
          <a:p>
            <a:pPr lvl="1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Mallin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perusyhtälöt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 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aikaisempi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tutkimus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LUKE/RKTL,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Paliskuntain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yhdistys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Mallin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validointi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ja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parametriestimointi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 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20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pohjoisinta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paliskuntaa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v. 1995 ja 2008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Pekkarinen,A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.-J,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Kumpula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J. and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Tahvonen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O. 2017. Parameterization and validation of an ungulate-pasture model. Ecology and Evolution  7: 8282–8302.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3200" b="1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Data tämän tutkimuksen laskuihin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Kustannukset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tuottoperusteaineisto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Paliskuntain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yhdistys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v. 2015-2016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Laidunten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pinta-alat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ja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jäkäläbiomassat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LUKE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laiduninventointi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v. 2010 &amp; v. 2016-2018</a:t>
            </a:r>
            <a:endParaRPr lang="fi-FI" sz="2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2198" y="1488945"/>
            <a:ext cx="1465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DATA:</a:t>
            </a:r>
          </a:p>
        </p:txBody>
      </p:sp>
    </p:spTree>
    <p:extLst>
      <p:ext uri="{BB962C8B-B14F-4D97-AF65-F5344CB8AC3E}">
        <p14:creationId xmlns:p14="http://schemas.microsoft.com/office/powerpoint/2010/main" val="29106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90" y="-64168"/>
            <a:ext cx="12680322" cy="69221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Mallin sovittaminen ja tyyppipaliskunnat</a:t>
            </a:r>
          </a:p>
        </p:txBody>
      </p:sp>
    </p:spTree>
    <p:extLst>
      <p:ext uri="{BB962C8B-B14F-4D97-AF65-F5344CB8AC3E}">
        <p14:creationId xmlns:p14="http://schemas.microsoft.com/office/powerpoint/2010/main" val="110570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90" y="-64168"/>
            <a:ext cx="12680322" cy="69221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200" y="1438275"/>
            <a:ext cx="10687049" cy="511492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4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52401"/>
            <a:ext cx="10687049" cy="971550"/>
          </a:xfrm>
          <a:prstGeom prst="roundRect">
            <a:avLst/>
          </a:prstGeom>
          <a:solidFill>
            <a:srgbClr val="F8F8F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Tyyppipaliskuntien määrittäminen: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68057" y="1438275"/>
            <a:ext cx="7657192" cy="5114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Jaetaan paliskunnat neljään luokkaan,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fi-FI" sz="22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keskiarvoista muodostetaan tyyppipaliskunnat</a:t>
            </a:r>
            <a:r>
              <a:rPr lang="fi-FI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000" b="1" dirty="0">
                <a:solidFill>
                  <a:srgbClr val="82684E"/>
                </a:solidFill>
              </a:rPr>
              <a:t> </a:t>
            </a:r>
          </a:p>
          <a:p>
            <a:pPr lvl="2"/>
            <a:r>
              <a:rPr lang="fi-FI" sz="1600" b="1" dirty="0">
                <a:solidFill>
                  <a:srgbClr val="82684E"/>
                </a:solidFill>
              </a:rPr>
              <a:t>                                                                                                                                                                   	</a:t>
            </a:r>
          </a:p>
          <a:p>
            <a:pPr lvl="2"/>
            <a:endParaRPr lang="fi-FI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dirty="0">
                <a:solidFill>
                  <a:srgbClr val="007A37"/>
                </a:solidFill>
              </a:rPr>
              <a:t> 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/>
            <a:r>
              <a:rPr lang="fi-FI" sz="1600" b="1" dirty="0">
                <a:solidFill>
                  <a:srgbClr val="007A37"/>
                </a:solidFill>
              </a:rPr>
              <a:t> </a:t>
            </a:r>
            <a:endParaRPr lang="fi-FI" sz="1600" dirty="0">
              <a:solidFill>
                <a:srgbClr val="007A37"/>
              </a:solidFill>
            </a:endParaRPr>
          </a:p>
          <a:p>
            <a:pPr lvl="2"/>
            <a:endParaRPr lang="fi-FI" sz="1100" b="1" dirty="0">
              <a:solidFill>
                <a:srgbClr val="00A4DE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dirty="0">
                <a:solidFill>
                  <a:schemeClr val="accent6"/>
                </a:solidFill>
              </a:rPr>
              <a:t> 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/>
            <a:r>
              <a:rPr lang="fi-FI" sz="1600" b="1" dirty="0">
                <a:solidFill>
                  <a:schemeClr val="accent6"/>
                </a:solidFill>
              </a:rPr>
              <a:t> 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i-FI" sz="1600" b="1" dirty="0">
              <a:solidFill>
                <a:schemeClr val="accent6"/>
              </a:solidFill>
            </a:endParaRPr>
          </a:p>
          <a:p>
            <a:pPr lvl="2"/>
            <a:endParaRPr lang="fi-FI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sz="2000" dirty="0">
                <a:solidFill>
                  <a:schemeClr val="accent1"/>
                </a:solidFill>
              </a:rPr>
              <a:t> </a:t>
            </a:r>
          </a:p>
          <a:p>
            <a:pPr lvl="2"/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/>
            <a:r>
              <a:rPr lang="fi-FI" sz="16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4" y="1339077"/>
            <a:ext cx="3600000" cy="526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0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6006</TotalTime>
  <Words>1409</Words>
  <Application>Microsoft Office PowerPoint</Application>
  <PresentationFormat>Laajakuva</PresentationFormat>
  <Paragraphs>335</Paragraphs>
  <Slides>61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61</vt:i4>
      </vt:variant>
    </vt:vector>
  </HeadingPairs>
  <TitlesOfParts>
    <vt:vector size="73" baseType="lpstr">
      <vt:lpstr>SimSun</vt:lpstr>
      <vt:lpstr>Arial</vt:lpstr>
      <vt:lpstr>Arial Black</vt:lpstr>
      <vt:lpstr>Calibri</vt:lpstr>
      <vt:lpstr>Calibri Light</vt:lpstr>
      <vt:lpstr>Courier New</vt:lpstr>
      <vt:lpstr>Palatino Linotype</vt:lpstr>
      <vt:lpstr>Times New Roman</vt:lpstr>
      <vt:lpstr>Wingdings</vt:lpstr>
      <vt:lpstr>Office Theme</vt:lpstr>
      <vt:lpstr>5_Office Theme</vt:lpstr>
      <vt:lpstr>Equation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Pekkarinen, Antti-Juhani</dc:creator>
  <cp:lastModifiedBy>Sirviö Kari (MMM)</cp:lastModifiedBy>
  <cp:revision>214</cp:revision>
  <dcterms:created xsi:type="dcterms:W3CDTF">2018-05-07T06:50:48Z</dcterms:created>
  <dcterms:modified xsi:type="dcterms:W3CDTF">2019-05-16T11:06:23Z</dcterms:modified>
</cp:coreProperties>
</file>