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sldIdLst>
    <p:sldId id="277" r:id="rId5"/>
    <p:sldId id="802" r:id="rId6"/>
    <p:sldId id="784" r:id="rId7"/>
    <p:sldId id="807" r:id="rId8"/>
    <p:sldId id="806" r:id="rId9"/>
    <p:sldId id="808" r:id="rId10"/>
    <p:sldId id="809" r:id="rId11"/>
    <p:sldId id="810" r:id="rId12"/>
    <p:sldId id="811" r:id="rId13"/>
    <p:sldId id="812" r:id="rId14"/>
    <p:sldId id="813" r:id="rId15"/>
    <p:sldId id="814" r:id="rId16"/>
    <p:sldId id="815" r:id="rId17"/>
    <p:sldId id="816" r:id="rId18"/>
    <p:sldId id="330" r:id="rId19"/>
    <p:sldId id="800" r:id="rId20"/>
    <p:sldId id="257" r:id="rId21"/>
    <p:sldId id="778" r:id="rId22"/>
    <p:sldId id="396" r:id="rId23"/>
    <p:sldId id="803" r:id="rId24"/>
    <p:sldId id="805" r:id="rId25"/>
    <p:sldId id="804" r:id="rId26"/>
  </p:sldIdLst>
  <p:sldSz cx="12192000" cy="6858000"/>
  <p:notesSz cx="6797675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F88"/>
    <a:srgbClr val="E2E2E2"/>
    <a:srgbClr val="A3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75" autoAdjust="0"/>
    <p:restoredTop sz="94075" autoAdjust="0"/>
  </p:normalViewPr>
  <p:slideViewPr>
    <p:cSldViewPr showGuides="1">
      <p:cViewPr varScale="1">
        <p:scale>
          <a:sx n="69" d="100"/>
          <a:sy n="69" d="100"/>
        </p:scale>
        <p:origin x="760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3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3713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3713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pPr/>
              <a:t>28.1.2019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4" tIns="45912" rIns="91824" bIns="4591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824" tIns="45912" rIns="91824" bIns="45912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60" cy="493713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2" y="9378824"/>
            <a:ext cx="2945660" cy="493713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12192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87488" y="1916833"/>
            <a:ext cx="9601067" cy="178106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528839" y="6190343"/>
            <a:ext cx="6487739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487488" y="3824514"/>
            <a:ext cx="9601067" cy="46858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Esittäjän/tapahtuman tiedot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14" y="489428"/>
            <a:ext cx="4555705" cy="85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7B19-2C0A-48B2-A6EB-A8095A820EBC}" type="datetime1">
              <a:rPr lang="fi-FI" smtClean="0"/>
              <a:pPr/>
              <a:t>28.1.2019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6482943"/>
            <a:ext cx="281940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7B19-2C0A-48B2-A6EB-A8095A820EBC}" type="datetime1">
              <a:rPr lang="fi-FI" smtClean="0"/>
              <a:pPr/>
              <a:t>28.1.2019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6482943"/>
            <a:ext cx="2819400" cy="17174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0A5F-78CC-487C-81CE-0EB38E137339}" type="datetime1">
              <a:rPr lang="fi-FI" smtClean="0"/>
              <a:pPr/>
              <a:t>28.1.2019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80610" y="224971"/>
            <a:ext cx="11621105" cy="64225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38515" y="2540000"/>
            <a:ext cx="9231085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80610" y="224971"/>
            <a:ext cx="11621105" cy="64225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38515" y="2540000"/>
            <a:ext cx="9231085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80610" y="224971"/>
            <a:ext cx="11621105" cy="64225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38515" y="2540000"/>
            <a:ext cx="9231085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12192000" cy="435864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14" y="489428"/>
            <a:ext cx="4555705" cy="855640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528840" y="2823908"/>
            <a:ext cx="4279128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6037944" y="2823908"/>
            <a:ext cx="5626675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/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A6A725C-6E09-4C04-948F-95412F9B2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C39C0EB3-3700-4C63-BFE8-BB3CEC2CEA0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" y="1924242"/>
            <a:ext cx="4876800" cy="1710623"/>
          </a:xfrm>
          <a:prstGeom prst="rightArrow">
            <a:avLst/>
          </a:prstGeom>
          <a:solidFill>
            <a:srgbClr val="5DC6F3"/>
          </a:solidFill>
        </p:spPr>
        <p:txBody>
          <a:bodyPr/>
          <a:lstStyle>
            <a:lvl1pPr>
              <a:defRPr>
                <a:effectLst>
                  <a:innerShdw blurRad="63500" dist="50800" dir="18900000">
                    <a:srgbClr val="304F88">
                      <a:alpha val="50000"/>
                    </a:srgbClr>
                  </a:innerShdw>
                </a:effectLst>
              </a:defRPr>
            </a:lvl1pPr>
            <a:lvl2pPr>
              <a:defRPr>
                <a:effectLst>
                  <a:innerShdw blurRad="63500" dist="50800" dir="18900000">
                    <a:srgbClr val="304F88">
                      <a:alpha val="50000"/>
                    </a:srgbClr>
                  </a:innerShdw>
                </a:effectLst>
              </a:defRPr>
            </a:lvl2pPr>
            <a:lvl3pPr>
              <a:defRPr>
                <a:effectLst>
                  <a:innerShdw blurRad="63500" dist="50800" dir="18900000">
                    <a:srgbClr val="304F88">
                      <a:alpha val="50000"/>
                    </a:srgbClr>
                  </a:innerShdw>
                </a:effectLst>
              </a:defRPr>
            </a:lvl3pPr>
            <a:lvl4pPr marL="771525" indent="0">
              <a:buNone/>
              <a:defRPr>
                <a:effectLst>
                  <a:innerShdw blurRad="63500" dist="50800" dir="18900000">
                    <a:srgbClr val="304F88">
                      <a:alpha val="50000"/>
                    </a:srgbClr>
                  </a:innerShdw>
                </a:effectLst>
              </a:defRPr>
            </a:lvl4pPr>
            <a:lvl5pPr marL="1028700" indent="0">
              <a:buNone/>
              <a:defRPr>
                <a:effectLst>
                  <a:innerShdw blurRad="63500" dist="50800" dir="18900000">
                    <a:srgbClr val="304F88">
                      <a:alpha val="50000"/>
                    </a:srgbClr>
                  </a:innerShdw>
                </a:effectLst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6" name="Text Placeholder 24">
            <a:extLst>
              <a:ext uri="{FF2B5EF4-FFF2-40B4-BE49-F238E27FC236}">
                <a16:creationId xmlns:a16="http://schemas.microsoft.com/office/drawing/2014/main" id="{DED796DF-7640-4EC2-8647-1B3F4F70FA8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" y="3526360"/>
            <a:ext cx="5227783" cy="1710623"/>
          </a:xfrm>
          <a:prstGeom prst="rightArrow">
            <a:avLst/>
          </a:prstGeom>
          <a:solidFill>
            <a:srgbClr val="CD4893"/>
          </a:solidFill>
        </p:spPr>
        <p:txBody>
          <a:bodyPr/>
          <a:lstStyle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7" name="Text Placeholder 24">
            <a:extLst>
              <a:ext uri="{FF2B5EF4-FFF2-40B4-BE49-F238E27FC236}">
                <a16:creationId xmlns:a16="http://schemas.microsoft.com/office/drawing/2014/main" id="{90C91829-EF06-452C-89A6-F4C9B260E61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5028847"/>
            <a:ext cx="5715000" cy="1710623"/>
          </a:xfrm>
          <a:prstGeom prst="rightArrow">
            <a:avLst/>
          </a:prstGeom>
          <a:solidFill>
            <a:srgbClr val="343A8F"/>
          </a:solidFill>
        </p:spPr>
        <p:txBody>
          <a:bodyPr/>
          <a:lstStyle>
            <a:lvl4pPr marL="771525" indent="0">
              <a:buNone/>
              <a:defRPr/>
            </a:lvl4pPr>
            <a:lvl5pPr marL="10287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9B52A476-6E86-41FC-8982-B23D6D77F6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00819" y="1403350"/>
            <a:ext cx="5552983" cy="5089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106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A6A725C-6E09-4C04-948F-95412F9B2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64AB83-6BCA-49A1-B524-00DA02C2CB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1955802"/>
            <a:ext cx="5354639" cy="4429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03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12192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87488" y="1772816"/>
            <a:ext cx="9601067" cy="1656184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487488" y="3507701"/>
            <a:ext cx="9601067" cy="64807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528839" y="6190343"/>
            <a:ext cx="6487739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487488" y="4208016"/>
            <a:ext cx="9601067" cy="44512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9840384" y="404813"/>
            <a:ext cx="1680000" cy="1260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10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/>
              <a:t>Hanketunnus   </a:t>
            </a:r>
            <a:r>
              <a:rPr lang="fr-FR" dirty="0"/>
              <a:t>3,5 x 3,5 cm    205 x 205 px</a:t>
            </a:r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14" y="489428"/>
            <a:ext cx="4555705" cy="85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D371-7E0E-469B-ACD0-0C6801D30F6C}" type="datetime1">
              <a:rPr lang="fi-FI" smtClean="0"/>
              <a:pPr/>
              <a:t>28.1.2019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8001" y="145144"/>
            <a:ext cx="9744812" cy="1186497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64419" y="1836057"/>
            <a:ext cx="9748072" cy="429010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7767-4FDC-46D7-A5AD-7734010C2D28}" type="datetime1">
              <a:rPr lang="fi-FI" smtClean="0"/>
              <a:pPr/>
              <a:t>28.1.2019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768000" y="1391824"/>
            <a:ext cx="9744491" cy="503237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/>
              <a:t>Lisää väliotsikko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768000" y="1386000"/>
            <a:ext cx="4800000" cy="4779304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600"/>
            </a:lvl1pPr>
            <a:lvl2pPr>
              <a:spcBef>
                <a:spcPts val="0"/>
              </a:spcBef>
              <a:spcAft>
                <a:spcPts val="1200"/>
              </a:spcAft>
              <a:defRPr sz="1600"/>
            </a:lvl2pPr>
            <a:lvl3pPr>
              <a:spcBef>
                <a:spcPts val="0"/>
              </a:spcBef>
              <a:spcAft>
                <a:spcPts val="1200"/>
              </a:spcAft>
              <a:defRPr sz="1600"/>
            </a:lvl3pPr>
            <a:lvl4pPr>
              <a:spcBef>
                <a:spcPts val="0"/>
              </a:spcBef>
              <a:spcAft>
                <a:spcPts val="1200"/>
              </a:spcAft>
              <a:defRPr sz="1600"/>
            </a:lvl4pPr>
            <a:lvl5pPr>
              <a:spcBef>
                <a:spcPts val="0"/>
              </a:spcBef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11957" y="1386000"/>
            <a:ext cx="4800000" cy="4779304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D75F-0B3D-4EDF-84AF-D0E0E66E7AC8}" type="datetime1">
              <a:rPr lang="fi-FI" smtClean="0"/>
              <a:pPr/>
              <a:t>28.1.2019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11957" y="1386115"/>
            <a:ext cx="4800533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D371-7E0E-469B-ACD0-0C6801D30F6C}" type="datetime1">
              <a:rPr lang="fi-FI" smtClean="0"/>
              <a:pPr/>
              <a:t>28.1.2019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940800" y="1476000"/>
            <a:ext cx="4607984" cy="480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/>
              <a:t>Lisää kuva                                 13,35 x 9,6 cm | </a:t>
            </a:r>
            <a:r>
              <a:rPr lang="fr-FR" dirty="0"/>
              <a:t>780 px x 565 px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11957" y="1386115"/>
            <a:ext cx="4800533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D371-7E0E-469B-ACD0-0C6801D30F6C}" type="datetime1">
              <a:rPr lang="fi-FI" smtClean="0"/>
              <a:pPr/>
              <a:t>28.1.2019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940800" y="1476000"/>
            <a:ext cx="4607984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/>
              <a:t>Lisää kuva                                    4,1 x 9,6 cm </a:t>
            </a:r>
            <a:r>
              <a:rPr lang="fr-FR" dirty="0"/>
              <a:t>| 240 cm x 565 px</a:t>
            </a:r>
            <a:endParaRPr lang="fi-FI" dirty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940800" y="3152400"/>
            <a:ext cx="4607984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/>
              <a:t>Lisää kuva                                    4,1 x 9,6 cm </a:t>
            </a:r>
            <a:r>
              <a:rPr lang="fr-FR" dirty="0"/>
              <a:t>| 240 cm x 565 px</a:t>
            </a:r>
            <a:endParaRPr lang="fi-FI" dirty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940800" y="4807028"/>
            <a:ext cx="4607984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/>
              <a:t>Lisää kuva                                    4,1 x 9,6 cm </a:t>
            </a:r>
            <a:r>
              <a:rPr lang="fr-FR" dirty="0"/>
              <a:t>| 240 cm x 565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6482943"/>
            <a:ext cx="281940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3917-3F84-4F55-8A37-2F48A3C3CAED}" type="datetime1">
              <a:rPr lang="fi-FI" smtClean="0"/>
              <a:pPr/>
              <a:t>28.1.2019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938589" y="1476000"/>
            <a:ext cx="10296000" cy="480422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/>
              <a:t>Lisää kuva                                                                  koko </a:t>
            </a:r>
            <a:r>
              <a:rPr lang="fr-FR" dirty="0"/>
              <a:t>13,35 x 21,45 cm | 780 x 1265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6482943"/>
            <a:ext cx="281940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7B19-2C0A-48B2-A6EB-A8095A820EBC}" type="datetime1">
              <a:rPr lang="fi-FI" smtClean="0"/>
              <a:pPr/>
              <a:t>28.1.2019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912284" y="1484314"/>
            <a:ext cx="5003341" cy="2232025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6192011" y="1484314"/>
            <a:ext cx="5003341" cy="2232025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912284" y="4077073"/>
            <a:ext cx="5003341" cy="2232025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6192011" y="4077073"/>
            <a:ext cx="5003341" cy="2232025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912284" y="1484313"/>
            <a:ext cx="5003341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6192000" y="1484313"/>
            <a:ext cx="5003341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912284" y="4078801"/>
            <a:ext cx="5003341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6192000" y="4078801"/>
            <a:ext cx="5003341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6482943"/>
            <a:ext cx="2819400" cy="17174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437" y="0"/>
            <a:ext cx="2157984" cy="3118104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68000" y="145144"/>
            <a:ext cx="9744491" cy="118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68000" y="1386115"/>
            <a:ext cx="9744491" cy="477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768000" y="6429829"/>
            <a:ext cx="1300352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22FB634A-CB08-4345-AA85-D4EC7BA00B14}" type="datetime1">
              <a:rPr lang="fi-FI" smtClean="0"/>
              <a:pPr/>
              <a:t>28.1.2019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165600" y="6429829"/>
            <a:ext cx="3860800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184565" y="6429829"/>
            <a:ext cx="636555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  <p:sldLayoutId id="2147483671" r:id="rId17"/>
    <p:sldLayoutId id="2147483672" r:id="rId1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135560" y="1916833"/>
            <a:ext cx="8136904" cy="1781065"/>
          </a:xfrm>
        </p:spPr>
        <p:txBody>
          <a:bodyPr/>
          <a:lstStyle/>
          <a:p>
            <a:r>
              <a:rPr lang="fi-FI" sz="2400" b="1" i="1" dirty="0"/>
              <a:t>Tilauksesta maksuun –prosessissa salassa pidettävien tietojen käsittelyohjeistus</a:t>
            </a:r>
            <a:br>
              <a:rPr lang="fi-FI" sz="2400" b="1" i="1" dirty="0"/>
            </a:br>
            <a:r>
              <a:rPr lang="fi-FI" sz="2400" b="1" i="1" dirty="0"/>
              <a:t>- loppuraportti</a:t>
            </a:r>
            <a:endParaRPr lang="fi-FI" sz="400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 dirty="0"/>
              <a:t>Handi-ohjelmapäällikkö Seija Friman</a:t>
            </a:r>
          </a:p>
        </p:txBody>
      </p:sp>
    </p:spTree>
    <p:extLst>
      <p:ext uri="{BB962C8B-B14F-4D97-AF65-F5344CB8AC3E}">
        <p14:creationId xmlns:p14="http://schemas.microsoft.com/office/powerpoint/2010/main" val="1206960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1B4AD-C7F0-4BEF-AAF5-9352AD0CF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Laskun ja tositteiden sisältövaatimukset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1DA06-736B-48D7-B2A4-8DEF8B934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Laskun ja tositteen tietosisältö muodostavat kokonaisuuden, joka on oltava myös kokonaisuutena tarkasteltavissa </a:t>
            </a:r>
          </a:p>
          <a:p>
            <a:r>
              <a:rPr lang="fi-FI" sz="2000" dirty="0"/>
              <a:t>Lasku ja kirjanpidon tosite voivat koostua useista asiakirjoista, mutta tällöin koko asiakirjakokonaisuuteen kohdistuu tietosisältöä ja laatimista koskevat vaatimukset:</a:t>
            </a:r>
          </a:p>
          <a:p>
            <a:r>
              <a:rPr lang="fi-FI" sz="2000" dirty="0"/>
              <a:t>Yksiselitteiset viittaukset, joiden yhteys aiempiin asiakirjoihin on selvästi kuvattu (esim. diaarinumero)</a:t>
            </a:r>
          </a:p>
          <a:p>
            <a:r>
              <a:rPr lang="fi-FI" sz="2000" dirty="0"/>
              <a:t>Koko asiakirjakokonaisuuden pysyvä säilyttäminen tositevaatimuksien mukaisesti (ks. myös Valtiokonttorin määräys kirjanpitoaineiston säilyttämisestä)</a:t>
            </a:r>
          </a:p>
          <a:p>
            <a:pPr lvl="1"/>
            <a:r>
              <a:rPr lang="fi-FI" sz="1800" dirty="0"/>
              <a:t>Koskee sopimuksia, tuoteluetteloita ja muita vastaavia dokumentteja</a:t>
            </a:r>
          </a:p>
          <a:p>
            <a:r>
              <a:rPr lang="fi-FI" sz="2000" dirty="0"/>
              <a:t>Palvelukeskuksella lakiin perustuva oikeus saada tehtäviensä hoitamisessa tarvittavat III ja IV –</a:t>
            </a:r>
            <a:r>
              <a:rPr lang="fi-FI" sz="2000" dirty="0" err="1"/>
              <a:t>suojaustason</a:t>
            </a:r>
            <a:r>
              <a:rPr lang="fi-FI" sz="2000" dirty="0"/>
              <a:t> tiedot -&gt; </a:t>
            </a:r>
            <a:r>
              <a:rPr lang="fi-FI" sz="2000" dirty="0" err="1"/>
              <a:t>KPY:n</a:t>
            </a:r>
            <a:r>
              <a:rPr lang="fi-FI" sz="2000" dirty="0"/>
              <a:t> oman henkilöstön käsittelypiirin rajaaminen lukoilla</a:t>
            </a:r>
          </a:p>
          <a:p>
            <a:r>
              <a:rPr lang="fi-FI" sz="2000" dirty="0"/>
              <a:t>Ei ilmeistä estettä karkeistamiseen liittyvälle ohjeistukselle.</a:t>
            </a:r>
          </a:p>
        </p:txBody>
      </p:sp>
    </p:spTree>
    <p:extLst>
      <p:ext uri="{BB962C8B-B14F-4D97-AF65-F5344CB8AC3E}">
        <p14:creationId xmlns:p14="http://schemas.microsoft.com/office/powerpoint/2010/main" val="1844013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B48992-7008-4FAA-9E91-14BEA853E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Ohjeistus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5D7B18-3448-4325-B098-32D85C660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Työryhmässä ryhdyttiin toteuttamaan ohjeita tietojen käsittelylle Handi-palvelussa virastokohtaisesti</a:t>
            </a:r>
          </a:p>
          <a:p>
            <a:r>
              <a:rPr lang="fi-FI"/>
              <a:t>Jokainen virasto itse päättää karkeuttamisestaan joko tasolle IV tai julkiselle</a:t>
            </a:r>
          </a:p>
          <a:p>
            <a:pPr lvl="1"/>
            <a:r>
              <a:rPr lang="fi-FI"/>
              <a:t>Yhteinen sparraus: Tulli, Poha ja Raja</a:t>
            </a:r>
          </a:p>
          <a:p>
            <a:pPr lvl="1"/>
            <a:r>
              <a:rPr lang="fi-FI"/>
              <a:t>PHRAKL yhdessä PV:n kanssa</a:t>
            </a:r>
          </a:p>
          <a:p>
            <a:r>
              <a:rPr lang="fi-FI"/>
              <a:t>Ei laadita yhteistä, yleistä ohjetta. Olisi hyvin haasteellista. </a:t>
            </a:r>
          </a:p>
          <a:p>
            <a:r>
              <a:rPr lang="fi-FI"/>
              <a:t>Tuotetun dokumentaation pohjalta laaditaan mallipohjat</a:t>
            </a:r>
          </a:p>
          <a:p>
            <a:pPr lvl="1"/>
            <a:r>
              <a:rPr lang="fi-FI"/>
              <a:t>Tietojen luokittelulle</a:t>
            </a:r>
          </a:p>
          <a:p>
            <a:pPr lvl="1"/>
            <a:r>
              <a:rPr lang="fi-FI"/>
              <a:t>Ohjeistukselle           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C7B97CD-49B1-4780-8324-CD957AEBF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476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0078CE-256C-4540-A351-36DAEB0D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Ohjeistus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9F9FB3-BA02-46BE-B4B0-69BD97FBF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Viraston Handi-loppukäyttäjäohjeet</a:t>
            </a:r>
          </a:p>
          <a:p>
            <a:pPr lvl="1"/>
            <a:r>
              <a:rPr lang="fi-FI"/>
              <a:t>Hankintapyyntöjen tekijät</a:t>
            </a:r>
          </a:p>
          <a:p>
            <a:pPr lvl="1"/>
            <a:r>
              <a:rPr lang="fi-FI"/>
              <a:t>Hyväksyjät</a:t>
            </a:r>
          </a:p>
          <a:p>
            <a:r>
              <a:rPr lang="fi-FI"/>
              <a:t>Muu ohjeistus </a:t>
            </a:r>
          </a:p>
          <a:p>
            <a:pPr lvl="1"/>
            <a:r>
              <a:rPr lang="fi-FI"/>
              <a:t>Tietojen vaihto toimittajan kanssa</a:t>
            </a:r>
          </a:p>
          <a:p>
            <a:pPr lvl="1"/>
            <a:r>
              <a:rPr lang="fi-FI"/>
              <a:t>Hankintapyyntöjen ja laskujen käsittely Handin ulkopuolella (ST III)</a:t>
            </a:r>
          </a:p>
          <a:p>
            <a:r>
              <a:rPr lang="fi-FI"/>
              <a:t>Salassa pidettävät ja arkaluontoiset tiedot turvataan </a:t>
            </a:r>
          </a:p>
          <a:p>
            <a:pPr lvl="1"/>
            <a:r>
              <a:rPr lang="fi-FI"/>
              <a:t>Muuttamalla suojaustaso III:n tieto suojaustasolle IV tai julkiseksi tiedoksi</a:t>
            </a:r>
          </a:p>
          <a:p>
            <a:pPr lvl="1"/>
            <a:r>
              <a:rPr lang="fi-FI"/>
              <a:t>Lukottamalla suojaustason IV:n tieto Handi-palvelussa, jolloin vain rajatut henkilöt näkevät tiedot</a:t>
            </a:r>
          </a:p>
          <a:p>
            <a:endParaRPr lang="fi-FI"/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E62145A-7FE0-458F-9B49-6AE8BC172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0519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C5C0B1-376F-4459-BC27-DB8082872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Ohjeistus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111E656-52EA-4809-9E6F-61EE3FFED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Salassa pidettäviä tietoja sisältävien asiakirjojen käsittely </a:t>
            </a:r>
            <a:r>
              <a:rPr lang="fi-FI" dirty="0" err="1"/>
              <a:t>Handi</a:t>
            </a:r>
            <a:r>
              <a:rPr lang="fi-FI" dirty="0"/>
              <a:t>-palvelussa toteutetaan pääasiassa tietoa karkeistamalla. </a:t>
            </a:r>
          </a:p>
          <a:p>
            <a:r>
              <a:rPr lang="fi-FI" dirty="0"/>
              <a:t>Esimerkkejä salassa pidettävistä tiedoista:</a:t>
            </a:r>
          </a:p>
          <a:p>
            <a:pPr lvl="1"/>
            <a:r>
              <a:rPr lang="fi-FI" dirty="0" err="1"/>
              <a:t>PV:n</a:t>
            </a:r>
            <a:r>
              <a:rPr lang="fi-FI" dirty="0"/>
              <a:t> varastopaikat, tutkapaikat, henkilöt, jotka paikoissa asioivat.</a:t>
            </a:r>
          </a:p>
          <a:p>
            <a:pPr lvl="1"/>
            <a:r>
              <a:rPr lang="fi-FI" dirty="0"/>
              <a:t>Toimittaja, hankittava tuote/ palvelu, kappalemäärät ja hankinnan arvo, toimitusosoitteet, yhteyshenkilöt,  projektiin sidotut henkilöt</a:t>
            </a:r>
          </a:p>
          <a:p>
            <a:pPr lvl="1"/>
            <a:r>
              <a:rPr lang="fi-FI" dirty="0"/>
              <a:t>Henkilöiden työskentelytietopaikkatieto salainen painostusyritysten vuoksi. </a:t>
            </a:r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AAA36ED-4417-48CE-A9A5-4B9AB1AB6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4513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0078CE-256C-4540-A351-36DAEB0D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Ohjeistus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E9F9FB3-BA02-46BE-B4B0-69BD97FBF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Ohjeistuksessa voidaan neuvoa karkeistamaan tietoa, esim. </a:t>
            </a:r>
          </a:p>
          <a:p>
            <a:pPr lvl="1"/>
            <a:r>
              <a:rPr lang="fi-FI"/>
              <a:t>Ei  kirjoiteta kuvaukseen tuotteiden yksityiskohtia, arkaluonteisia toimitusosoitteita, konsulttien nimiä</a:t>
            </a:r>
          </a:p>
          <a:p>
            <a:pPr lvl="1"/>
            <a:r>
              <a:rPr lang="fi-FI"/>
              <a:t>Merkitään lisätietoihin, mikäli ST III tietoja on tarpeen toimittaa Handin ulkopuolella</a:t>
            </a:r>
          </a:p>
          <a:p>
            <a:pPr lvl="1"/>
            <a:r>
              <a:rPr lang="fi-FI"/>
              <a:t>Tilauksiin ei kirjoiteta tuotteen nimeksi mitään salassa pidettävää tietoa, vaan erilliseen dokumenttiin</a:t>
            </a:r>
          </a:p>
          <a:p>
            <a:pPr lvl="1"/>
            <a:r>
              <a:rPr lang="fi-FI"/>
              <a:t>Tuotteen yksikköhinta voi olla toimittajan liikesalaisuutena salassa pidettävä tieto. Sitä ei kuitenkaan tarvitse Handi palvelussa erikseen suojata.</a:t>
            </a:r>
          </a:p>
          <a:p>
            <a:pPr lvl="1"/>
            <a:r>
              <a:rPr lang="fi-FI"/>
              <a:t>Arkaluonteista toimitusosoitetta ei merkitä toimitusosoitteeksi vaan sen sijaan valitaan toimitusosoitteiden listalta tapaukseen sopivin osoite ja huolehditaan tavaran tai palvelun vastaanottamisesta erikseen olemalla itse paikalla tai sopimalla asiasta.</a:t>
            </a:r>
          </a:p>
          <a:p>
            <a:pPr lvl="1"/>
            <a:endParaRPr lang="fi-FI"/>
          </a:p>
          <a:p>
            <a:pPr lvl="1"/>
            <a:endParaRPr lang="fi-FI"/>
          </a:p>
          <a:p>
            <a:pPr lvl="1"/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E62145A-7FE0-458F-9B49-6AE8BC172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4945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DAB282ED-13B8-473E-BF07-CCBB9A86F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Virastokohtaiset ohjeistukset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6964FB6-3DC0-470E-B290-0B8A7B36FBE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093D32F2-D56B-4F20-B91D-3EB5533BB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839729"/>
              </p:ext>
            </p:extLst>
          </p:nvPr>
        </p:nvGraphicFramePr>
        <p:xfrm>
          <a:off x="623392" y="1052736"/>
          <a:ext cx="10945217" cy="551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975">
                  <a:extLst>
                    <a:ext uri="{9D8B030D-6E8A-4147-A177-3AD203B41FA5}">
                      <a16:colId xmlns:a16="http://schemas.microsoft.com/office/drawing/2014/main" val="2588978974"/>
                    </a:ext>
                  </a:extLst>
                </a:gridCol>
                <a:gridCol w="2170173">
                  <a:extLst>
                    <a:ext uri="{9D8B030D-6E8A-4147-A177-3AD203B41FA5}">
                      <a16:colId xmlns:a16="http://schemas.microsoft.com/office/drawing/2014/main" val="1784534013"/>
                    </a:ext>
                  </a:extLst>
                </a:gridCol>
                <a:gridCol w="1792750">
                  <a:extLst>
                    <a:ext uri="{9D8B030D-6E8A-4147-A177-3AD203B41FA5}">
                      <a16:colId xmlns:a16="http://schemas.microsoft.com/office/drawing/2014/main" val="833237907"/>
                    </a:ext>
                  </a:extLst>
                </a:gridCol>
                <a:gridCol w="2072935">
                  <a:extLst>
                    <a:ext uri="{9D8B030D-6E8A-4147-A177-3AD203B41FA5}">
                      <a16:colId xmlns:a16="http://schemas.microsoft.com/office/drawing/2014/main" val="442617909"/>
                    </a:ext>
                  </a:extLst>
                </a:gridCol>
                <a:gridCol w="1975542">
                  <a:extLst>
                    <a:ext uri="{9D8B030D-6E8A-4147-A177-3AD203B41FA5}">
                      <a16:colId xmlns:a16="http://schemas.microsoft.com/office/drawing/2014/main" val="3089578606"/>
                    </a:ext>
                  </a:extLst>
                </a:gridCol>
                <a:gridCol w="1612842">
                  <a:extLst>
                    <a:ext uri="{9D8B030D-6E8A-4147-A177-3AD203B41FA5}">
                      <a16:colId xmlns:a16="http://schemas.microsoft.com/office/drawing/2014/main" val="2192248950"/>
                    </a:ext>
                  </a:extLst>
                </a:gridCol>
              </a:tblGrid>
              <a:tr h="11658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fi-FI" sz="1100" dirty="0">
                          <a:latin typeface="+mn-lt"/>
                        </a:rPr>
                        <a:t>Virasto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>
                          <a:latin typeface="+mn-lt"/>
                        </a:rPr>
                        <a:t>Hankinnoissa salassa pidettävien tietojen käsittelyohje</a:t>
                      </a:r>
                    </a:p>
                    <a:p>
                      <a:endParaRPr lang="fi-FI" sz="11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latin typeface="+mn-lt"/>
                        </a:rPr>
                        <a:t>Loppukäyttäjäohje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>
                          <a:latin typeface="+mn-lt"/>
                        </a:rPr>
                        <a:t>Tietoturvaohjeet, päivitys</a:t>
                      </a:r>
                    </a:p>
                    <a:p>
                      <a:endParaRPr lang="fi-FI" sz="11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latin typeface="+mn-lt"/>
                        </a:rPr>
                        <a:t>Hankinnoissa ST III-II  -tietojen käsittelyohje                          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i-FI" sz="1100" dirty="0">
                          <a:latin typeface="+mn-lt"/>
                        </a:rPr>
                        <a:t>Muu tarpeelliseksi havaittu virastokohtainen ohjeistus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63239740"/>
                  </a:ext>
                </a:extLst>
              </a:tr>
              <a:tr h="418316"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+mn-lt"/>
                        </a:rPr>
                        <a:t>Tulli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fi-FI" sz="1200" dirty="0">
                          <a:latin typeface="+mn-lt"/>
                        </a:rPr>
                        <a:t>Keväällä 2019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fi-FI" sz="1200" dirty="0">
                          <a:latin typeface="+mn-lt"/>
                        </a:rPr>
                        <a:t>Tehty </a:t>
                      </a:r>
                      <a:r>
                        <a:rPr lang="fi-FI" sz="1200" dirty="0" err="1">
                          <a:latin typeface="+mn-lt"/>
                        </a:rPr>
                        <a:t>tima</a:t>
                      </a:r>
                      <a:r>
                        <a:rPr lang="fi-FI" sz="1200" dirty="0">
                          <a:latin typeface="+mn-lt"/>
                        </a:rPr>
                        <a:t> osalta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fi-FI" sz="1200" dirty="0">
                          <a:latin typeface="+mn-lt"/>
                        </a:rPr>
                        <a:t>Ei päivitystarvetta juuri nyt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fi-FI" sz="1200" dirty="0">
                          <a:latin typeface="+mn-lt"/>
                        </a:rPr>
                        <a:t>Tehty </a:t>
                      </a:r>
                      <a:r>
                        <a:rPr lang="fi-FI" sz="1200" dirty="0" err="1">
                          <a:latin typeface="+mn-lt"/>
                        </a:rPr>
                        <a:t>timan</a:t>
                      </a:r>
                      <a:r>
                        <a:rPr lang="fi-FI" sz="1200" dirty="0">
                          <a:latin typeface="+mn-lt"/>
                        </a:rPr>
                        <a:t> osalta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fi-FI" sz="1200" dirty="0" err="1">
                          <a:latin typeface="+mn-lt"/>
                        </a:rPr>
                        <a:t>Rakennekuva,ohje</a:t>
                      </a:r>
                      <a:r>
                        <a:rPr lang="fi-FI" sz="1200" dirty="0">
                          <a:latin typeface="+mn-lt"/>
                        </a:rPr>
                        <a:t> toimittajarajapintaan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027674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+mn-lt"/>
                        </a:rPr>
                        <a:t>PHRAKL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i-FI" sz="120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i-FI" sz="120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i-FI" sz="120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i-FI" sz="120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i-FI" sz="1200"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83180308"/>
                  </a:ext>
                </a:extLst>
              </a:tr>
              <a:tr h="468972"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+mn-lt"/>
                        </a:rPr>
                        <a:t>Poliisi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+mn-lt"/>
                        </a:rPr>
                        <a:t>Valmistellaan Tullin ohjeen pohjalta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+mn-lt"/>
                        </a:rPr>
                        <a:t>Valmis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+mn-lt"/>
                        </a:rPr>
                        <a:t>Ei päivitystarvetta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+mn-lt"/>
                        </a:rPr>
                        <a:t>Työn alla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i-FI" sz="1200"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76507100"/>
                  </a:ext>
                </a:extLst>
              </a:tr>
              <a:tr h="768876"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+mn-lt"/>
                        </a:rPr>
                        <a:t>Valtori / TUVE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fi-FI" sz="1200" dirty="0">
                          <a:latin typeface="+mn-lt"/>
                        </a:rPr>
                        <a:t>Sisältyy hankintaohjeeseen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fi-FI" sz="1200" dirty="0">
                          <a:latin typeface="+mn-lt"/>
                        </a:rPr>
                        <a:t>Luonnos tehty, tarkennetaan </a:t>
                      </a:r>
                    </a:p>
                    <a:p>
                      <a:pPr lvl="0">
                        <a:buNone/>
                      </a:pPr>
                      <a:r>
                        <a:rPr lang="fi-FI" sz="1200" dirty="0">
                          <a:latin typeface="+mn-lt"/>
                        </a:rPr>
                        <a:t>20.12.2018 jälkeen</a:t>
                      </a:r>
                      <a:endParaRPr sz="12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fi-FI" sz="1200" dirty="0">
                          <a:latin typeface="+mn-lt"/>
                        </a:rPr>
                        <a:t>Ei päivitystarvetta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fi-FI" sz="1200" dirty="0">
                          <a:latin typeface="+mn-lt"/>
                        </a:rPr>
                        <a:t>Sisältyy hankintaohjeeseen, tarkennetaan 20.12.2018 jälkeen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i-FI" sz="1200"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6323226"/>
                  </a:ext>
                </a:extLst>
              </a:tr>
              <a:tr h="816848">
                <a:tc>
                  <a:txBody>
                    <a:bodyPr/>
                    <a:lstStyle/>
                    <a:p>
                      <a:r>
                        <a:rPr lang="fi-FI" sz="1200" dirty="0">
                          <a:latin typeface="+mn-lt"/>
                        </a:rPr>
                        <a:t>RVL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fi" sz="12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Luonnos on tehty, mutta vaatii tarkennuksia. </a:t>
                      </a:r>
                      <a:endParaRPr lang="fi-FI" sz="12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fi-FI" sz="1200" dirty="0">
                          <a:latin typeface="+mn-lt"/>
                        </a:rPr>
                        <a:t>Ei tehdä erillistä loppukäyttäjän ohjetta. 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fi-FI" sz="1200" dirty="0">
                          <a:latin typeface="+mn-lt"/>
                        </a:rPr>
                        <a:t>Ei päivitystarvetta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fi" sz="12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ST III osalta otettu kantaa ohjeluo</a:t>
                      </a:r>
                      <a:r>
                        <a:rPr lang="fi-FI" sz="12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n</a:t>
                      </a:r>
                      <a:r>
                        <a:rPr lang="fi" sz="1200" b="0" i="0" u="none" strike="noStrike" noProof="0" dirty="0">
                          <a:solidFill>
                            <a:srgbClr val="000000"/>
                          </a:solidFill>
                          <a:latin typeface="+mn-lt"/>
                        </a:rPr>
                        <a:t>noksessa (ST IV-III). ST II taso=&gt; ei  tarkentavaa ohjeistusta</a:t>
                      </a:r>
                      <a:endParaRPr lang="fi-FI" sz="12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i-FI" sz="1200" dirty="0">
                        <a:latin typeface="+mn-lt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463075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dirty="0"/>
                        <a:t>SM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122934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fi-FI" sz="1200" dirty="0"/>
                        <a:t>PLM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fi-FI" sz="1200" dirty="0"/>
                        <a:t>Laaditaan alkuvuodesta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963843"/>
                  </a:ext>
                </a:extLst>
              </a:tr>
              <a:tr h="326129"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chemeClr val="tx1"/>
                          </a:solidFill>
                        </a:rPr>
                        <a:t>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dirty="0">
                          <a:solidFill>
                            <a:schemeClr val="tx1"/>
                          </a:solidFill>
                        </a:rPr>
                        <a:t>Käsittely- ja loppukäyttäjäohjeet päivitetään muun </a:t>
                      </a:r>
                      <a:r>
                        <a:rPr lang="fi-FI" sz="1200" dirty="0" err="1">
                          <a:solidFill>
                            <a:schemeClr val="tx1"/>
                          </a:solidFill>
                        </a:rPr>
                        <a:t>Handi</a:t>
                      </a:r>
                      <a:r>
                        <a:rPr lang="fi-FI" sz="1200" dirty="0">
                          <a:solidFill>
                            <a:schemeClr val="tx1"/>
                          </a:solidFill>
                        </a:rPr>
                        <a:t>-ohjeistuksen</a:t>
                      </a:r>
                      <a:r>
                        <a:rPr lang="fi-FI" sz="1200" baseline="0" dirty="0">
                          <a:solidFill>
                            <a:schemeClr val="tx1"/>
                          </a:solidFill>
                        </a:rPr>
                        <a:t> laadinnan yhteydessä.  Kevät 2019.</a:t>
                      </a:r>
                      <a:endParaRPr lang="fi-FI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248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036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EBA9A7-6B4C-454A-8BCC-9EF557023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Lukotus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820347C-C89A-4471-BFCE-55232D161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Tietoturvallisuudesta annetun asetuksen (681/2010, tietoturva-asetus) arkaluontoisten tietojen salassapito varmistetaan antamalla pääsy asiakirjoihin vain niille, joilla on työtehtäviensä vuoksi tarve saada tietoja asiakirjasta tai muutoin käsitellä sitä ja joka tuntee asiakirjojen käsittelyä koskevat velvoitteet. </a:t>
            </a:r>
          </a:p>
          <a:p>
            <a:r>
              <a:rPr lang="fi-FI" dirty="0"/>
              <a:t>Tätä suojaamista voidaan toteuttaa </a:t>
            </a:r>
            <a:r>
              <a:rPr lang="fi-FI" dirty="0" err="1"/>
              <a:t>Handi</a:t>
            </a:r>
            <a:r>
              <a:rPr lang="fi-FI" dirty="0"/>
              <a:t>-palvelussa ns. </a:t>
            </a:r>
            <a:r>
              <a:rPr lang="fi-FI" dirty="0" err="1"/>
              <a:t>lukotusten</a:t>
            </a:r>
            <a:r>
              <a:rPr lang="fi-FI" dirty="0"/>
              <a:t> avulla. </a:t>
            </a:r>
          </a:p>
          <a:p>
            <a:r>
              <a:rPr lang="fi-FI" dirty="0"/>
              <a:t>Tällöin kirjanpitoyksikkö määrittelee henkilöt, joilla on oikeus käsitellä lukoilla suojattua aineistoa. 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2E07680-EF3A-43F0-B850-2D8FB0851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188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Lukotus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67408" y="1242099"/>
            <a:ext cx="9744491" cy="4779189"/>
          </a:xfrm>
        </p:spPr>
        <p:txBody>
          <a:bodyPr/>
          <a:lstStyle/>
          <a:p>
            <a:r>
              <a:rPr lang="fi-FI" sz="2000" dirty="0" err="1"/>
              <a:t>Handi</a:t>
            </a:r>
            <a:r>
              <a:rPr lang="fi-FI" sz="2000" dirty="0"/>
              <a:t>-palveluun sisään luvun yhteydessä voidaan </a:t>
            </a:r>
            <a:r>
              <a:rPr lang="fi-FI" sz="2000" dirty="0" err="1"/>
              <a:t>lukottaa</a:t>
            </a:r>
            <a:r>
              <a:rPr lang="fi-FI" sz="2000" dirty="0"/>
              <a:t> dokumentit automaattisesti</a:t>
            </a:r>
          </a:p>
          <a:p>
            <a:pPr lvl="1"/>
            <a:r>
              <a:rPr lang="fi-FI" sz="1800" dirty="0"/>
              <a:t>Nimetyt toimittajat voidaan </a:t>
            </a:r>
            <a:r>
              <a:rPr lang="fi-FI" sz="1800" dirty="0" err="1"/>
              <a:t>lukottaa</a:t>
            </a:r>
            <a:r>
              <a:rPr lang="fi-FI" sz="1800" dirty="0"/>
              <a:t> suoraan konsernitasolla</a:t>
            </a:r>
          </a:p>
          <a:p>
            <a:pPr lvl="1"/>
            <a:r>
              <a:rPr lang="fi-FI" sz="1800" dirty="0"/>
              <a:t>Toimittajan </a:t>
            </a:r>
            <a:r>
              <a:rPr lang="fi-FI" sz="1800" dirty="0" err="1"/>
              <a:t>lukottaminen</a:t>
            </a:r>
            <a:r>
              <a:rPr lang="fi-FI" sz="1800" dirty="0"/>
              <a:t> </a:t>
            </a:r>
            <a:r>
              <a:rPr lang="fi-FI" sz="1800" dirty="0" err="1"/>
              <a:t>lukottaa</a:t>
            </a:r>
            <a:r>
              <a:rPr lang="fi-FI" sz="1800" dirty="0"/>
              <a:t> ko. toimittajan kaikilta virastoilta</a:t>
            </a:r>
          </a:p>
          <a:p>
            <a:pPr lvl="1"/>
            <a:r>
              <a:rPr lang="fi-FI" sz="1800" dirty="0"/>
              <a:t>Tällä hetkellä työterveyshuollon toimittajat</a:t>
            </a:r>
          </a:p>
          <a:p>
            <a:r>
              <a:rPr lang="fi-FI" sz="2000" dirty="0"/>
              <a:t>Lukko voidaan kytkeä joko päädokumenttiin tai sen liitteeseen. Päädokumentilla voi olla eri lukko kuin liitteellä</a:t>
            </a:r>
          </a:p>
          <a:p>
            <a:r>
              <a:rPr lang="fi-FI" sz="2000" dirty="0"/>
              <a:t>Organisaatiorajaus rajaa dokumentit organisaation sisäisiksi. </a:t>
            </a:r>
          </a:p>
          <a:p>
            <a:r>
              <a:rPr lang="fi-FI" sz="2000" dirty="0"/>
              <a:t>Salaisella lukolla suojattua dokumenttia ei lähetetä sähköposti-hyväksyntään (toimenpiteet on suoritettava järjestelmän sisällä)</a:t>
            </a:r>
          </a:p>
          <a:p>
            <a:r>
              <a:rPr lang="fi-FI" sz="2000" dirty="0"/>
              <a:t>Manuaalisesti järjestelmään tuotavien dokumenttien </a:t>
            </a:r>
            <a:r>
              <a:rPr lang="fi-FI" sz="2000" dirty="0" err="1"/>
              <a:t>lukotus</a:t>
            </a:r>
            <a:r>
              <a:rPr lang="fi-FI" sz="2000" dirty="0"/>
              <a:t>  tehdään Palkeiden toimesta.</a:t>
            </a:r>
          </a:p>
          <a:p>
            <a:r>
              <a:rPr lang="fi-FI" sz="2000" dirty="0"/>
              <a:t>Verkkolaskudirektiivin myötä tulevia turvakoodeja (ei vielä kansallisesti määritelty) voidaan hyödyntää myös </a:t>
            </a:r>
            <a:r>
              <a:rPr lang="fi-FI" sz="2000" dirty="0" err="1"/>
              <a:t>Handin</a:t>
            </a:r>
            <a:r>
              <a:rPr lang="fi-FI" sz="2000" dirty="0"/>
              <a:t> </a:t>
            </a:r>
            <a:r>
              <a:rPr lang="fi-FI" sz="2000" dirty="0" err="1"/>
              <a:t>automaattilukotuksessa</a:t>
            </a:r>
            <a:r>
              <a:rPr lang="fi-FI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67759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E0039A-75CD-4EBA-B524-0D4BC77F1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Tutkihankintoja.fi-palveluun menevän datan salaaminen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238910-0C55-4F08-BE14-225E3D3DBA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err="1"/>
              <a:t>Tutkihankintoja</a:t>
            </a:r>
            <a:r>
              <a:rPr lang="fi-FI" sz="2000" dirty="0"/>
              <a:t>-palvelussa julkaistaan budjettivaltion hankintayksiköiden ostolaskujen tietoja, jotka poimitaan Rondosta. Palvelussa näytetään laskujen otsikko- ja tiliöintirivitasoisia tietoja, rajauksena hankintatileille tiliöidyt tiliöintirivit</a:t>
            </a:r>
          </a:p>
          <a:p>
            <a:r>
              <a:rPr lang="fi-FI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Puolustusministeriön hallinnonalan organisaatioiden sekä </a:t>
            </a:r>
            <a:r>
              <a:rPr lang="fi-FI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POHAn</a:t>
            </a:r>
            <a:r>
              <a:rPr lang="fi-FI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, Rajan ja </a:t>
            </a:r>
            <a:r>
              <a:rPr lang="fi-FI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SuPon</a:t>
            </a:r>
            <a:r>
              <a:rPr lang="fi-FI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ostolaskut eivät ole julkaisussa mukana</a:t>
            </a:r>
          </a:p>
          <a:p>
            <a:r>
              <a:rPr lang="fi-FI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Julkaistavaan dataan voidaan tehdä toimittajatietojen osalta </a:t>
            </a:r>
            <a:r>
              <a:rPr lang="fi-FI" sz="20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anonymisointeja</a:t>
            </a:r>
            <a:r>
              <a:rPr lang="fi-FI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 tai datarivejä voidaan </a:t>
            </a:r>
            <a:r>
              <a:rPr lang="fi-FI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jättää kokonaan pois julkaisusta.</a:t>
            </a:r>
            <a:endParaRPr lang="fi-FI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i-FI" sz="2000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095620ED-7B9D-4F49-94D1-4DB51951D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D72BAF-8CDA-4878-B74D-CAA2BE485765}" type="slidenum">
              <a:rPr lang="fi-FI">
                <a:solidFill>
                  <a:srgbClr val="304E88"/>
                </a:solidFill>
                <a:latin typeface="Arial"/>
              </a:rPr>
              <a:pPr>
                <a:defRPr/>
              </a:pPr>
              <a:t>18</a:t>
            </a:fld>
            <a:endParaRPr lang="fi-FI">
              <a:solidFill>
                <a:srgbClr val="304E88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40573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558358FA-0DC4-42E4-B3BF-73BED657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Tutkihankintoja.fi-palveluun menevän datan salaaminen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2FC1CDF-7CEF-49F2-B5C4-170143E0417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" y="1196752"/>
            <a:ext cx="2495599" cy="1350583"/>
          </a:xfrm>
        </p:spPr>
        <p:txBody>
          <a:bodyPr/>
          <a:lstStyle/>
          <a:p>
            <a:r>
              <a:rPr lang="fi-FI" dirty="0"/>
              <a:t>Lukot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938208C7-8457-4DD9-BD42-7FF0FEFF726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" y="2276872"/>
            <a:ext cx="3215677" cy="1512168"/>
          </a:xfrm>
        </p:spPr>
        <p:txBody>
          <a:bodyPr/>
          <a:lstStyle/>
          <a:p>
            <a:r>
              <a:rPr lang="fi-FI" dirty="0"/>
              <a:t>Hankintayksikön salauspäätökset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F0FB08B-0D2D-4030-8506-D581B2A4C6B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292" y="3933056"/>
            <a:ext cx="3492428" cy="1287017"/>
          </a:xfrm>
          <a:solidFill>
            <a:srgbClr val="0070C0"/>
          </a:solidFill>
        </p:spPr>
        <p:txBody>
          <a:bodyPr/>
          <a:lstStyle/>
          <a:p>
            <a:r>
              <a:rPr lang="fi-FI" dirty="0"/>
              <a:t>Yksityishenkilöt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3C16EC20-7022-4B74-98DB-CD9DA57282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03712" y="1412776"/>
            <a:ext cx="8136904" cy="5112568"/>
          </a:xfrm>
        </p:spPr>
        <p:txBody>
          <a:bodyPr/>
          <a:lstStyle/>
          <a:p>
            <a:pPr marL="177800" indent="-177800">
              <a:spcAft>
                <a:spcPts val="300"/>
              </a:spcAft>
            </a:pPr>
            <a:r>
              <a:rPr lang="fi-FI" sz="1400" dirty="0"/>
              <a:t>Jos laskulla on </a:t>
            </a:r>
            <a:r>
              <a:rPr lang="fi-FI" sz="1400" dirty="0" err="1"/>
              <a:t>VK:n</a:t>
            </a:r>
            <a:r>
              <a:rPr lang="fi-FI" sz="1400" dirty="0"/>
              <a:t> ohjeistuksen mukaisesti lukko, joka on muotoa ”</a:t>
            </a:r>
            <a:r>
              <a:rPr lang="fi-FI" sz="1400" dirty="0" err="1"/>
              <a:t>XXX_salaiset</a:t>
            </a:r>
            <a:r>
              <a:rPr lang="fi-FI" sz="1400" dirty="0"/>
              <a:t>”, laskun toimittajatiedot (nimi ja y-tunnus) </a:t>
            </a:r>
            <a:r>
              <a:rPr lang="fi-FI" sz="1400" dirty="0" err="1"/>
              <a:t>anonymisoidaan</a:t>
            </a:r>
            <a:r>
              <a:rPr lang="fi-FI" sz="1400" dirty="0"/>
              <a:t> ja korvataan arvolla Salassa pidettävä</a:t>
            </a:r>
          </a:p>
          <a:p>
            <a:pPr marL="357188" lvl="1" indent="-179388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i-FI" sz="1200" dirty="0"/>
              <a:t>tarkalleen ottaen haetaan lukkokentistä tekstipätkiä ”</a:t>
            </a:r>
            <a:r>
              <a:rPr lang="fi-FI" sz="1200" dirty="0" err="1"/>
              <a:t>salai</a:t>
            </a:r>
            <a:r>
              <a:rPr lang="fi-FI" sz="1200" dirty="0"/>
              <a:t>”,  ”</a:t>
            </a:r>
            <a:r>
              <a:rPr lang="fi-FI" sz="1200" dirty="0" err="1"/>
              <a:t>secret</a:t>
            </a:r>
            <a:r>
              <a:rPr lang="fi-FI" sz="1200" dirty="0"/>
              <a:t>” ja ”luotta”</a:t>
            </a:r>
          </a:p>
          <a:p>
            <a:pPr lvl="1">
              <a:spcAft>
                <a:spcPts val="300"/>
              </a:spcAft>
            </a:pPr>
            <a:endParaRPr lang="fi-FI" sz="1200" dirty="0"/>
          </a:p>
          <a:p>
            <a:pPr marL="177800" indent="-177800">
              <a:spcAft>
                <a:spcPts val="300"/>
              </a:spcAft>
            </a:pPr>
            <a:r>
              <a:rPr lang="fi-FI" sz="1400" dirty="0"/>
              <a:t>Hankintayksiköt ilmoittavat palvelua ylläpitävälle </a:t>
            </a:r>
            <a:r>
              <a:rPr lang="fi-FI" sz="1400" dirty="0" err="1"/>
              <a:t>Hanselille</a:t>
            </a:r>
            <a:r>
              <a:rPr lang="fi-FI" sz="1400" dirty="0"/>
              <a:t> salattavaksi linjaamiensa laskujen yksilöintitietoja ja näiden osalta: </a:t>
            </a:r>
          </a:p>
          <a:p>
            <a:pPr marL="363538" lvl="1" indent="-185738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i-FI" sz="1200" dirty="0"/>
              <a:t>toimittajatiedot (nimi ja y-tunnus) </a:t>
            </a:r>
            <a:r>
              <a:rPr lang="fi-FI" sz="1200" dirty="0" err="1"/>
              <a:t>anonymisoidaan</a:t>
            </a:r>
            <a:r>
              <a:rPr lang="fi-FI" sz="1200" dirty="0"/>
              <a:t> arvolla Salassa pidettävä tai </a:t>
            </a:r>
          </a:p>
          <a:p>
            <a:pPr marL="363538" lvl="1" indent="-185738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i-FI" sz="1200" dirty="0"/>
              <a:t>lasku poistetaan kokonaan julkaisusta, riippuen hankintayksikön linjauksesta</a:t>
            </a:r>
          </a:p>
          <a:p>
            <a:pPr marL="363538" lvl="1" indent="-185738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i-FI" sz="1200" dirty="0"/>
              <a:t>yksilöintitietoja ovat esim. y-tunnus, toiminto-koodi ja seurantakohde-koodit</a:t>
            </a:r>
          </a:p>
          <a:p>
            <a:pPr marL="0" indent="0">
              <a:spcAft>
                <a:spcPts val="300"/>
              </a:spcAft>
              <a:buNone/>
            </a:pPr>
            <a:endParaRPr lang="fi-FI" sz="1400" dirty="0"/>
          </a:p>
          <a:p>
            <a:pPr marL="177800" indent="-177800">
              <a:spcAft>
                <a:spcPts val="300"/>
              </a:spcAft>
            </a:pPr>
            <a:r>
              <a:rPr lang="fi-FI" sz="1400" dirty="0"/>
              <a:t>Jos laskuttava toimittaja on yksityishenkilö (tai ei ole mahdollista erottaa onko kyseessä yksityishenkilön nimellä toimiva toiminimi), toimittajatiedot (nimi ja y-tunnus-kentän arvo) </a:t>
            </a:r>
            <a:r>
              <a:rPr lang="fi-FI" sz="1400" dirty="0" err="1"/>
              <a:t>anonymisoidaan</a:t>
            </a:r>
            <a:r>
              <a:rPr lang="fi-FI" sz="1400" dirty="0"/>
              <a:t> arvolla ”Toimittajatietoa ei julkaista”</a:t>
            </a:r>
          </a:p>
          <a:p>
            <a:pPr marL="357188" lvl="1" indent="-179388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i-FI" sz="1200" dirty="0"/>
              <a:t>nykyisellään yksityishenkilöiden tunnistaminen perustuu ensisijaisesti y-tunnus-kentän arvoon, toissijaisesti toimittajan nimen sisältävää kenttää verrataan listaan yleisiä yritysten nimissä esiintyviä sanoja =&gt; tämä johtaa huomattavaan määrään ylimääräisiä </a:t>
            </a:r>
            <a:r>
              <a:rPr lang="fi-FI" sz="1200" dirty="0" err="1"/>
              <a:t>anonymisointeja</a:t>
            </a:r>
            <a:endParaRPr lang="fi-FI" sz="1200" dirty="0"/>
          </a:p>
          <a:p>
            <a:pPr marL="357188" lvl="1" indent="-179388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i-FI" sz="1200" dirty="0"/>
              <a:t>tulevassa mallissa yksityishenkilöiden tunnistaminen perustuu ensisijaisesti Kieku-järjestelmän toimittajaryhmittelyyn (ryhmä = Henkilötoimittajat) sekä Tilastokeskukselta hankittuun yritysrekisteriaineistoon =&gt; vain oikeasti yksityishenkilöt </a:t>
            </a:r>
            <a:r>
              <a:rPr lang="fi-FI" sz="1200" dirty="0" err="1"/>
              <a:t>anonymisoidaan</a:t>
            </a:r>
            <a:endParaRPr lang="fi-FI" sz="1200" dirty="0"/>
          </a:p>
          <a:p>
            <a:pPr marL="357188" lvl="1" indent="-179388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i-FI" sz="1200" dirty="0"/>
              <a:t>toimittajina olevien ulkomaalaisten yksityishenkilöiden tunnistaminen ja </a:t>
            </a:r>
            <a:r>
              <a:rPr lang="fi-FI" sz="1200" dirty="0" err="1"/>
              <a:t>anonymisointi</a:t>
            </a:r>
            <a:r>
              <a:rPr lang="fi-FI" sz="1200" dirty="0"/>
              <a:t> ei käytännössä mahdollista</a:t>
            </a:r>
          </a:p>
          <a:p>
            <a:pPr marL="357188" lvl="1" indent="-179388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i-FI" sz="1200" dirty="0"/>
              <a:t>lähtökohtaisesti oletetaan, että laskulta löytyy validi y-tunnus ja että yksityishenkilöt on merkitty Kiekuun oikein henkilötoimittajiksi – yllä olevat lisätarkastukset ovat tarpeellisia vain niissä tapauksissa, kun näin ei ole</a:t>
            </a:r>
          </a:p>
        </p:txBody>
      </p:sp>
    </p:spTree>
    <p:extLst>
      <p:ext uri="{BB962C8B-B14F-4D97-AF65-F5344CB8AC3E}">
        <p14:creationId xmlns:p14="http://schemas.microsoft.com/office/powerpoint/2010/main" val="864795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14803670-8D76-43ED-8D79-ACD8A6B4A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Sisällysluettelo</a:t>
            </a:r>
          </a:p>
        </p:txBody>
      </p:sp>
      <p:sp>
        <p:nvSpPr>
          <p:cNvPr id="8" name="Sisällön paikkamerkki 7">
            <a:extLst>
              <a:ext uri="{FF2B5EF4-FFF2-40B4-BE49-F238E27FC236}">
                <a16:creationId xmlns:a16="http://schemas.microsoft.com/office/drawing/2014/main" id="{EE4E1965-F974-4962-B9E2-1894C59FA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/>
              <a:t>Työryhmän asettaminen, tehtävät, aikataulu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Taustaa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Tiedon omistajuudesta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Tietojen luokittelu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Laskun ja tositteiden sisältövaatimukset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Ohjeistus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err="1"/>
              <a:t>Lukotus</a:t>
            </a:r>
            <a:endParaRPr lang="fi-FI" dirty="0"/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Tutkihankintoja.fi-palveluun menevän datan salaaminen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/>
              <a:t>Reskontran ulkopuoliset maksut ns. kassamaksut</a:t>
            </a:r>
          </a:p>
          <a:p>
            <a:pPr marL="457200" indent="-457200">
              <a:buFont typeface="+mj-lt"/>
              <a:buAutoNum type="arabicPeriod"/>
            </a:pPr>
            <a:endParaRPr lang="fi-FI" dirty="0"/>
          </a:p>
          <a:p>
            <a:pPr marL="457200" indent="-457200">
              <a:buFont typeface="+mj-lt"/>
              <a:buAutoNum type="arabicPeriod"/>
            </a:pPr>
            <a:endParaRPr lang="fi-FI" dirty="0"/>
          </a:p>
          <a:p>
            <a:pPr marL="457200" indent="-457200">
              <a:buFont typeface="+mj-lt"/>
              <a:buAutoNum type="arabicPeriod"/>
            </a:pPr>
            <a:endParaRPr lang="fi-FI" dirty="0"/>
          </a:p>
          <a:p>
            <a:pPr marL="457200" indent="-457200">
              <a:buFont typeface="+mj-lt"/>
              <a:buAutoNum type="arabicPeriod"/>
            </a:pPr>
            <a:endParaRPr lang="fi-FI" dirty="0"/>
          </a:p>
          <a:p>
            <a:pPr marL="457200" indent="-457200">
              <a:buFont typeface="+mj-lt"/>
              <a:buAutoNum type="arabicPeriod"/>
            </a:pPr>
            <a:endParaRPr lang="fi-FI" dirty="0"/>
          </a:p>
          <a:p>
            <a:pPr marL="457200" indent="-457200">
              <a:buFont typeface="+mj-lt"/>
              <a:buAutoNum type="arabicPeriod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3263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A8BDAF-C29B-497F-A9D5-4D6094695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Reskontran ulkopuoliset maksut ns. kassamaksut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4176521-3648-48EF-8B86-49EE17585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Ensisijaisesti menot hoidetaan ostoreskontran kautta. </a:t>
            </a:r>
          </a:p>
          <a:p>
            <a:r>
              <a:rPr lang="fi-FI" sz="2000" dirty="0"/>
              <a:t>Poikkeuksellisissa tapauksissa on mahdollista, että maksuja joudutaan tekemään suoraan maksuliikejärjestelmään. </a:t>
            </a:r>
          </a:p>
          <a:p>
            <a:pPr lvl="1"/>
            <a:r>
              <a:rPr lang="fi-FI" sz="1800" dirty="0"/>
              <a:t>esim. palkkojen korjaukset, kiireelliset maksut, joita ei ehditä kierrättämään Rondossa / </a:t>
            </a:r>
            <a:r>
              <a:rPr lang="fi-FI" sz="1800" dirty="0" err="1"/>
              <a:t>Handi</a:t>
            </a:r>
            <a:r>
              <a:rPr lang="fi-FI" sz="1800" dirty="0"/>
              <a:t>-palvelussa, palautunut suoritus, tms. </a:t>
            </a:r>
          </a:p>
          <a:p>
            <a:r>
              <a:rPr lang="fi-FI" sz="2000" dirty="0"/>
              <a:t>Reskontran ulkopuolisia maksuja hoitaa Palkeissa erillinen tiimi.</a:t>
            </a:r>
          </a:p>
          <a:p>
            <a:r>
              <a:rPr lang="fi-FI" sz="2000" dirty="0"/>
              <a:t>Maksuliikepalvelussa on oma toimittajarekisterinsä, mikä ei käytä </a:t>
            </a:r>
            <a:r>
              <a:rPr lang="fi-FI" sz="2000" dirty="0" err="1"/>
              <a:t>Kiekun</a:t>
            </a:r>
            <a:r>
              <a:rPr lang="fi-FI" sz="2000" dirty="0"/>
              <a:t> toimittajarekisteriä ja jonka ylläpito hoidetaan Palkeiden rekisteriryhmän toimesta. </a:t>
            </a:r>
          </a:p>
          <a:p>
            <a:r>
              <a:rPr lang="fi-FI" sz="2000" dirty="0"/>
              <a:t>Reskontran ulkopuoliset maksut toimitetaan tiliöityinä, asiatarkastettuina ja hyväksyttyinä omalla lomakkeellaan Palkeisiin. </a:t>
            </a:r>
          </a:p>
          <a:p>
            <a:r>
              <a:rPr lang="fi-FI" sz="2000" dirty="0"/>
              <a:t>Maksutositteelta tulee löytyä maksuunpanoa varten tarvittavat tiedot</a:t>
            </a:r>
          </a:p>
          <a:p>
            <a:pPr lvl="1"/>
            <a:r>
              <a:rPr lang="fi-FI" sz="1800" dirty="0"/>
              <a:t>Saajan nimi, tilinumero, summa, viite, tai viesti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46B4956-3E6C-48CC-BF4E-93B66B0CB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150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407D69-93DA-4BE4-A301-055FE568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Reskontran ulkopuoliset maksut ns. kassamaksut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844ECBD-D983-4A00-A8B8-7EA4A0056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Kaikki reskontran ulkopuoliset toimittajat perustetaan maksuliikepalveluun Palkeiden rekisteriryhmässä. </a:t>
            </a:r>
          </a:p>
          <a:p>
            <a:r>
              <a:rPr lang="fi-FI" sz="2000" dirty="0"/>
              <a:t>Vaikka toimittajatieto on salassa pidettävä, niin pankkiin lähtevässä aineistossa saajan nimeä ei voida karkeistaa.</a:t>
            </a:r>
          </a:p>
          <a:p>
            <a:r>
              <a:rPr lang="fi-FI" sz="2000" dirty="0"/>
              <a:t>Varsinaista laskua ei maksuliikejärjestelmään tallenneta. Maksudokumentti tallennetaan arkistointijärjestelmään, jotta menotiliotteen tapahtuma voidaan kohdistaa hyväksyttyyn menotositteeseen.</a:t>
            </a:r>
          </a:p>
          <a:p>
            <a:r>
              <a:rPr lang="fi-FI" sz="2000" dirty="0"/>
              <a:t>Maksujen välittämisessä maksajan nimi tulee pankin järjestelmästä. Mikäli suoritus maksetaan kirjanpitoyksikön menotililtä, näkyy suoritus saajalla ao. kirjanpitoyksikön maksamana.</a:t>
            </a:r>
          </a:p>
          <a:p>
            <a:r>
              <a:rPr lang="fi-FI" sz="2000" dirty="0"/>
              <a:t>Ulkomaisten saajien osalta on tarkastettava myös osoitetietojen vastaavuus, koska useiden valuuttojen osalta vastaanottava pankki vaatii saajan tarkat osoitetiedot. 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3C8233F-33B3-4334-9EAD-397550AF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6032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407D69-93DA-4BE4-A301-055FE5682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Reskontran ulkopuoliset maksut ns. kassamaksut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844ECBD-D983-4A00-A8B8-7EA4A0056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Reskontran ulkopuolisten maksujen maksutoimeksiannot ja välitettyjen aineistojen täsmäytysdokumentit (asiatarkastus-, hyväksyntä- ja tiliöintimerkintöineen) arkistoidaan omiksi liitteikseen </a:t>
            </a:r>
            <a:r>
              <a:rPr lang="fi-FI" sz="2000" dirty="0" err="1"/>
              <a:t>Handi</a:t>
            </a:r>
            <a:r>
              <a:rPr lang="fi-FI" sz="2000" dirty="0"/>
              <a:t>-palvelun / Rondon Maksuliikenne-kansioon maksupäivämäärille. Dokumentti perii lukon automaattisesti kansiotasolla. </a:t>
            </a:r>
          </a:p>
          <a:p>
            <a:r>
              <a:rPr lang="fi-FI" sz="2000" dirty="0"/>
              <a:t>Maksuliikejärjestelmän suojaustaso on ST IV</a:t>
            </a:r>
          </a:p>
          <a:p>
            <a:r>
              <a:rPr lang="fi-FI" sz="2000" dirty="0"/>
              <a:t>Palvelimet sijaitsevat ETA-alueella ja täyttävät VAHTI-standardin mukaiset vaatimukset ja osin myös korotetut vaatimukset.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3C8233F-33B3-4334-9EAD-397550AF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7094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19AE75-EE40-473C-9423-25CF5FEF8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Tilauksesta maksuun –prosessissa salassa pidettävien tietojen käsittelyohjeistus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E9A71E-5098-4CF0-93FC-BBB64EEBF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Toimikausi 1.8. – 31.12.2018</a:t>
            </a:r>
          </a:p>
          <a:p>
            <a:r>
              <a:rPr lang="fi-FI" sz="2000" dirty="0"/>
              <a:t>Arvioida, onko tilauksella, laskulla, tms. asiakirjalla oleva salassa pidettävä tieto tarpeellinen / onko se karkeistettavissa siten, että tilaukset ja laskut voidaan käsitellä digitaalisessa muodossa </a:t>
            </a:r>
            <a:r>
              <a:rPr lang="fi-FI" sz="2000" dirty="0" err="1"/>
              <a:t>Handi</a:t>
            </a:r>
            <a:r>
              <a:rPr lang="fi-FI" sz="2000" dirty="0"/>
              <a:t>-palvelussa. </a:t>
            </a:r>
          </a:p>
          <a:p>
            <a:r>
              <a:rPr lang="fi-FI" sz="2000" dirty="0"/>
              <a:t>Sopia yhteistyössä salassapitosäännökset täyttävät menettelytavat tiedoille ja asiakirjoille</a:t>
            </a:r>
          </a:p>
          <a:p>
            <a:r>
              <a:rPr lang="fi-FI" sz="2000" dirty="0"/>
              <a:t>Laatia menettelytapaohjeistus salassa pidettävien tietojen käsittelylle sekä informoida niistä</a:t>
            </a:r>
          </a:p>
          <a:p>
            <a:r>
              <a:rPr lang="fi-FI" sz="2000" dirty="0"/>
              <a:t>Lopputuloksena:</a:t>
            </a:r>
          </a:p>
          <a:p>
            <a:pPr lvl="1"/>
            <a:r>
              <a:rPr lang="fi-FI" sz="1800" dirty="0"/>
              <a:t>Yhteinen ymmärrys siitä, mitä ovat tilauksesta maksuun –prosessissa (ei edeltäviä vaiheita) salassa pidettävät tiedot (ja asiakirjat)</a:t>
            </a:r>
          </a:p>
          <a:p>
            <a:pPr lvl="1"/>
            <a:r>
              <a:rPr lang="fi-FI" sz="1800" dirty="0"/>
              <a:t>Tiedon salassapidolle on tunnistettu peruste Laissa viranomaisten toiminnan julkisuudesta (21.5.1999/621)</a:t>
            </a:r>
          </a:p>
          <a:p>
            <a:pPr lvl="1"/>
            <a:r>
              <a:rPr lang="fi-FI" sz="1800" dirty="0"/>
              <a:t>Salassa pidettävien tietojen käsittelylle on löydetty käsittelytavat.</a:t>
            </a:r>
          </a:p>
          <a:p>
            <a:endParaRPr lang="fi-FI" sz="2000" dirty="0"/>
          </a:p>
          <a:p>
            <a:endParaRPr lang="fi-FI" sz="2000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3C7B27-C460-4F7C-864B-FF334AF14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8671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E9B448-7DA1-40D3-90FF-0739303A4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Yhteenveto lopputuloksista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F04E73-B159-4B36-89F2-47E25BE96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Tilauksesta maksuun –prosessissa käsiteltävien asiakirjojen sisältämien tietojen tunnistaminen ja turvaluokituksen määrittely säädösperusteisesti organisaatiokohtaisesti</a:t>
            </a:r>
          </a:p>
          <a:p>
            <a:r>
              <a:rPr lang="fi-FI" dirty="0"/>
              <a:t>Ryhmään kuuluneiden kirjanpitoyksiköiden ohjeistustarpeet kartoitettu ja ohjeet laadittu tarpeellisiksi katsotuin osin</a:t>
            </a:r>
          </a:p>
          <a:p>
            <a:r>
              <a:rPr lang="fi-FI" dirty="0"/>
              <a:t>Mallitaulukkopohja muiden kirjanpitoyksiköiden käyttöön salassa pidettävien tietojen tunnistamiseksi</a:t>
            </a:r>
          </a:p>
          <a:p>
            <a:r>
              <a:rPr lang="fi-FI" dirty="0"/>
              <a:t>Yleiset malliohjeet, joiden laatiminen vielä kesken</a:t>
            </a:r>
          </a:p>
          <a:p>
            <a:r>
              <a:rPr lang="fi-FI" dirty="0"/>
              <a:t>Selkeämpi ja jaetumpi ymmärrys ao. salassa pidettävistä tiedoista ja niiden käsittelymahdollisuuksista </a:t>
            </a:r>
            <a:r>
              <a:rPr lang="fi-FI" dirty="0" err="1"/>
              <a:t>Handi</a:t>
            </a:r>
            <a:r>
              <a:rPr lang="fi-FI" dirty="0"/>
              <a:t>-palvelussa</a:t>
            </a:r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3A66FC-104D-4FB0-9E0A-78CD2DC2D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853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971C73-67BE-4D41-9979-2AAD5741B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Ryhmän esittämiä kehittämistoiveita tuleviin yhteisiin järjestelmähankintoihin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23BC8F5-201F-44D9-8086-9DB922DD7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Ryhmän jäsenet esittivät toiveita siitä: </a:t>
            </a:r>
          </a:p>
          <a:p>
            <a:pPr lvl="1"/>
            <a:r>
              <a:rPr lang="fi-FI" dirty="0"/>
              <a:t>luotaisiin kriteerit ja menettelytavat, joilla arvioidaan turvallisuusviranomaisten tai muutoin poikkeuksellisten käyttäjien soveltuvuus yhteishankinnan kohteen käyttäjiksi tai erityispiirteet, joita kilpailutuksessa olisi huomioitava. </a:t>
            </a:r>
          </a:p>
          <a:p>
            <a:pPr lvl="1"/>
            <a:r>
              <a:rPr lang="fi-FI" dirty="0"/>
              <a:t>arvioitaisiin etukäteen TUVE-viranomaisten tai muutoin poikkeuksellisten käyttäjien soveltuvuus yhteishankinnan käyttäjiksi tai erityispiirteet, joita kilpailutuksessa olisi huomioitava. </a:t>
            </a:r>
          </a:p>
          <a:p>
            <a:pPr lvl="1"/>
            <a:r>
              <a:rPr lang="fi-FI" dirty="0"/>
              <a:t>Valtiokonttorin julkaisemiin ja ylläpitämiin hankintojen prosessikuvauksiin (kohta: hankinnan suunnittelu / hankinnan valmistelu) lisättäisiin tietoriskiarvion tekeminen ja tietosuojan aiheuttamien vaatimusten tunnistaminen.</a:t>
            </a:r>
          </a:p>
          <a:p>
            <a:r>
              <a:rPr lang="fi-FI" dirty="0"/>
              <a:t>Lisäksi tuotiin esiin, että virastoissa, joissa on paljon ohjeistuksen piiriin kuuluvaa aineistoa, </a:t>
            </a:r>
            <a:r>
              <a:rPr lang="fi-FI" dirty="0" err="1"/>
              <a:t>Handi</a:t>
            </a:r>
            <a:r>
              <a:rPr lang="fi-FI" dirty="0"/>
              <a:t>-palvelun tuottavuushyödyt eivät toteudu ylimääräisten työvaiheiden takia samanlaisena kuin muilla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BA71148-0B99-4092-B6A7-20273B3F5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7073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44959A-1043-4963-B21A-F6E105691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Taustaa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3E810BF-DCDC-4150-B519-D27683D6C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Salaiset ja julkiset tiedot on mahdollisuuksien mukaan eroteltava toisistaan ja asiakirjan julkisesta osasta on annettava tietoja. </a:t>
            </a:r>
          </a:p>
          <a:p>
            <a:r>
              <a:rPr lang="fi-FI" sz="2000" dirty="0"/>
              <a:t>Kirjanpitoyksiöiden tulee välttää ostolaskujen käsittelyssä menettelytapoja, joissa laskulla tai sen liitteillä ilmaistaan salassa pidettävä tai arkaluontoinen tieto, ellei se ole välttämätöntä esim. laskun asiatarkastamiseksi. </a:t>
            </a:r>
          </a:p>
          <a:p>
            <a:r>
              <a:rPr lang="fi-FI" sz="2000" dirty="0"/>
              <a:t>Tilauksesta maksuun –prosessissa salassa pidettäviä tietoja sisältävien asiakirjojen määrä kokonaismäärästä kaikilla virastoilla pieni muutamasta prosentista </a:t>
            </a:r>
            <a:r>
              <a:rPr lang="fi-FI" sz="2000" dirty="0" err="1"/>
              <a:t>max</a:t>
            </a:r>
            <a:r>
              <a:rPr lang="fi-FI" sz="2000" dirty="0"/>
              <a:t>. 15%:iin (PHRAKL).</a:t>
            </a:r>
          </a:p>
          <a:p>
            <a:endParaRPr lang="fi-FI" sz="2000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B8983FB-DCCE-4D32-8DF4-C4D2BFC9F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2703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619284-A426-4F19-A6D5-C8F0F8CC3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Taustaa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405876D-A670-466A-ABF5-F024269696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Tietojen kasautuminen:</a:t>
            </a:r>
          </a:p>
          <a:p>
            <a:pPr lvl="1"/>
            <a:r>
              <a:rPr lang="fi-FI" dirty="0"/>
              <a:t>Ei yksiselitteisiä kriteerejä, minkä perusteella kasautuminen nostaa </a:t>
            </a:r>
            <a:r>
              <a:rPr lang="fi-FI" dirty="0" err="1"/>
              <a:t>suojaustasovaatimusta</a:t>
            </a:r>
            <a:r>
              <a:rPr lang="fi-FI" dirty="0"/>
              <a:t> vaan perustuu riskiarvioon</a:t>
            </a:r>
          </a:p>
          <a:p>
            <a:pPr lvl="2"/>
            <a:r>
              <a:rPr lang="fi-FI" dirty="0"/>
              <a:t>Riskiarvion tekeminen on viraston vastuulla, mutta yhden viraston riskiarvio ottaa kantaa vain sen tietojen </a:t>
            </a:r>
            <a:r>
              <a:rPr lang="fi-FI" dirty="0" err="1"/>
              <a:t>suojaustasoon</a:t>
            </a:r>
            <a:r>
              <a:rPr lang="fi-FI" dirty="0"/>
              <a:t> ja mahdolliseen tietojen kasautumiseen</a:t>
            </a:r>
          </a:p>
          <a:p>
            <a:pPr lvl="2"/>
            <a:r>
              <a:rPr lang="fi-FI" dirty="0"/>
              <a:t>Riskiarvion laatiminen koko valtionhallinnon tasolla järjestelmähankintojen yhteydessä on asia, jonka toteuttaminen lienee tarpeen erikseen selvittää</a:t>
            </a:r>
          </a:p>
          <a:p>
            <a:pPr lvl="2"/>
            <a:endParaRPr lang="fi-FI" dirty="0"/>
          </a:p>
          <a:p>
            <a:pPr lvl="1"/>
            <a:r>
              <a:rPr lang="fi-FI" dirty="0"/>
              <a:t>Suojattavien tietojen kasautuminen saattaa edellyttää tiukempien turvallisuusvaatimusten soveltamista</a:t>
            </a:r>
          </a:p>
          <a:p>
            <a:pPr lvl="2"/>
            <a:r>
              <a:rPr lang="fi-FI" dirty="0"/>
              <a:t>Eräissä tapauksissa ST IV –tasolle luokiteltujen tietojen kasautuminen nostaa tietosuojan tarpeen ST III –tasolle. </a:t>
            </a:r>
          </a:p>
          <a:p>
            <a:pPr lvl="1"/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2ABB57F-B0A8-4C38-B34B-5E50E6A5D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1025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B48992-7008-4FAA-9E91-14BEA853E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Tiedon omistajuus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5D7B18-3448-4325-B098-32D85C660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Lähtökohta: </a:t>
            </a:r>
          </a:p>
          <a:p>
            <a:pPr lvl="1"/>
            <a:r>
              <a:rPr lang="fi-FI" dirty="0"/>
              <a:t>kukin virasto omistaa tiedot </a:t>
            </a:r>
          </a:p>
          <a:p>
            <a:pPr lvl="1"/>
            <a:r>
              <a:rPr lang="fi-FI" dirty="0"/>
              <a:t>Palkeet käsittelee tietoja säädetyn ja sovitun mukaisesti</a:t>
            </a:r>
          </a:p>
          <a:p>
            <a:pPr lvl="1"/>
            <a:r>
              <a:rPr lang="fi-FI" dirty="0"/>
              <a:t>Mikäli Palkeiden omistamissa järjestelmissä olevaa tietoa julkistetaan, pyydetään siihen lupa (tai min. ilmoitetaan määräaika reagoida)</a:t>
            </a:r>
          </a:p>
          <a:p>
            <a:r>
              <a:rPr lang="fi-FI" dirty="0"/>
              <a:t>EU:n tietosuoja-asetus:</a:t>
            </a:r>
          </a:p>
          <a:p>
            <a:pPr lvl="1"/>
            <a:r>
              <a:rPr lang="fi-FI"/>
              <a:t>rekisterinpitäjän ja </a:t>
            </a:r>
          </a:p>
          <a:p>
            <a:pPr lvl="1"/>
            <a:r>
              <a:rPr lang="fi-FI" dirty="0"/>
              <a:t>tiedon käsittelijän käsitteet sekä </a:t>
            </a:r>
          </a:p>
          <a:p>
            <a:pPr lvl="1"/>
            <a:r>
              <a:rPr lang="fi-FI" dirty="0"/>
              <a:t>niihin liittyvä sääntely 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C7B97CD-49B1-4780-8324-CD957AEBF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1532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C5C8AA-8490-4D1D-828B-1348EB5FA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Tietojen luokittelu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FF7A643-6678-4D12-B5A0-8DBB7233C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/>
              <a:t>Tunnistettu tilauksesta maksuun –prosessissa käsiteltäviä asiakirjoja ja niiden sisältämiä tietoja.</a:t>
            </a:r>
          </a:p>
          <a:p>
            <a:r>
              <a:rPr lang="fi-FI" sz="2000" dirty="0"/>
              <a:t>Tietoja luokiteltu eri suojausluokkiin kunkin viraston operatiivisen toiminnan asettamista suojaustarpeista lähtien. </a:t>
            </a:r>
          </a:p>
          <a:p>
            <a:r>
              <a:rPr lang="fi-FI" sz="2000" dirty="0"/>
              <a:t>Poikkeukset tietojen julkisuuteen Julkisuuslain 24§:n pohjalta, mm.</a:t>
            </a:r>
          </a:p>
          <a:p>
            <a:pPr lvl="1"/>
            <a:r>
              <a:rPr lang="fi-FI" sz="1800" dirty="0"/>
              <a:t>taktisia ja teknisiä menetelmiä ja suunnitelmia</a:t>
            </a:r>
          </a:p>
          <a:p>
            <a:pPr lvl="1"/>
            <a:r>
              <a:rPr lang="fi-FI" sz="1800" dirty="0"/>
              <a:t>henkilöiden, rakennusten, laitosten, rakennelmien sekä tieto- ja viestintäjärjestelmien turvajärjestelyjä</a:t>
            </a:r>
          </a:p>
          <a:p>
            <a:pPr lvl="1"/>
            <a:r>
              <a:rPr lang="fi-FI" sz="1800" dirty="0"/>
              <a:t>onnettomuuksiin tai </a:t>
            </a:r>
            <a:r>
              <a:rPr lang="fi-FI" sz="1800" dirty="0" err="1"/>
              <a:t>poikkeusoloihin</a:t>
            </a:r>
            <a:r>
              <a:rPr lang="fi-FI" sz="1800" dirty="0"/>
              <a:t> varautumista, väestönsuojelua taikka turvallisuustutkintalain (525/2011) mukaista tutkintaa</a:t>
            </a:r>
          </a:p>
          <a:p>
            <a:r>
              <a:rPr lang="fi-FI" sz="2000" dirty="0"/>
              <a:t>Henkilötietolain 3. luvun perusteiden pohjalta, mm.</a:t>
            </a:r>
          </a:p>
          <a:p>
            <a:pPr lvl="1"/>
            <a:r>
              <a:rPr lang="fi-FI" sz="1800" dirty="0"/>
              <a:t>Laskun liitteenä toimitettavat tiedot, kuten </a:t>
            </a:r>
            <a:r>
              <a:rPr lang="fi-FI" sz="1800" dirty="0" err="1"/>
              <a:t>tuntilistat</a:t>
            </a:r>
            <a:r>
              <a:rPr lang="fi-FI" sz="1800" dirty="0"/>
              <a:t>, jotka voivat sisältää suojattavaa tietoa, esim. toimittajien henkilöiden nimet, viraston salattavat henkilöiden nimet ja tehtävät.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4177C17-99AF-4ACC-8AEB-4833F6291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31083086"/>
      </p:ext>
    </p:extLst>
  </p:cSld>
  <p:clrMapOvr>
    <a:masterClrMapping/>
  </p:clrMapOvr>
</p:sld>
</file>

<file path=ppt/theme/theme1.xml><?xml version="1.0" encoding="utf-8"?>
<a:theme xmlns:a="http://schemas.openxmlformats.org/drawingml/2006/main" name="VM_malliesitys_fin_v2015-10-07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607C1A10967406438611B0F8001D4E37" ma:contentTypeVersion="" ma:contentTypeDescription="Luo uusi asiakirja." ma:contentTypeScope="" ma:versionID="7259be578f672c272d15bf95245e168b">
  <xsd:schema xmlns:xsd="http://www.w3.org/2001/XMLSchema" xmlns:xs="http://www.w3.org/2001/XMLSchema" xmlns:p="http://schemas.microsoft.com/office/2006/metadata/properties" xmlns:ns2="33946af7-1774-4a23-8651-ca91db1c7fd9" targetNamespace="http://schemas.microsoft.com/office/2006/metadata/properties" ma:root="true" ma:fieldsID="5be82c67d2d66b7a3d5223431ff66bcf" ns2:_="">
    <xsd:import namespace="33946af7-1774-4a23-8651-ca91db1c7fd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946af7-1774-4a23-8651-ca91db1c7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6AC358-5A7E-46F2-9811-8CD2D8152F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946af7-1774-4a23-8651-ca91db1c7f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4A535B1-1E86-4F03-8A59-D2BD585E255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33946af7-1774-4a23-8651-ca91db1c7fd9"/>
    <ds:schemaRef ds:uri="http://purl.org/dc/dcmitype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9D422D5-AAB2-49BC-A368-F59B5B9F05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VM_malliesitys_fin_v2015-10-07</Template>
  <TotalTime>77309</TotalTime>
  <Words>1564</Words>
  <Application>Microsoft Office PowerPoint</Application>
  <PresentationFormat>Laajakuva</PresentationFormat>
  <Paragraphs>213</Paragraphs>
  <Slides>22</Slides>
  <Notes>0</Notes>
  <HiddenSlides>2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22</vt:i4>
      </vt:variant>
    </vt:vector>
  </HeadingPairs>
  <TitlesOfParts>
    <vt:vector size="29" baseType="lpstr">
      <vt:lpstr>Arial</vt:lpstr>
      <vt:lpstr>Arial Narrow</vt:lpstr>
      <vt:lpstr>Calibri</vt:lpstr>
      <vt:lpstr>Times New Roman</vt:lpstr>
      <vt:lpstr>Verdana</vt:lpstr>
      <vt:lpstr>Wingdings</vt:lpstr>
      <vt:lpstr>VM_malliesitys_fin_v2015-10-07</vt:lpstr>
      <vt:lpstr>Tilauksesta maksuun –prosessissa salassa pidettävien tietojen käsittelyohjeistus - loppuraportti</vt:lpstr>
      <vt:lpstr>Sisällysluettelo</vt:lpstr>
      <vt:lpstr>Tilauksesta maksuun –prosessissa salassa pidettävien tietojen käsittelyohjeistus</vt:lpstr>
      <vt:lpstr>Yhteenveto lopputuloksista</vt:lpstr>
      <vt:lpstr>Ryhmän esittämiä kehittämistoiveita tuleviin yhteisiin järjestelmähankintoihin</vt:lpstr>
      <vt:lpstr>Taustaa</vt:lpstr>
      <vt:lpstr>Taustaa</vt:lpstr>
      <vt:lpstr>Tiedon omistajuus</vt:lpstr>
      <vt:lpstr>Tietojen luokittelu</vt:lpstr>
      <vt:lpstr>Laskun ja tositteiden sisältövaatimukset</vt:lpstr>
      <vt:lpstr>Ohjeistus</vt:lpstr>
      <vt:lpstr>Ohjeistus</vt:lpstr>
      <vt:lpstr>Ohjeistus</vt:lpstr>
      <vt:lpstr>Ohjeistus</vt:lpstr>
      <vt:lpstr>Virastokohtaiset ohjeistukset</vt:lpstr>
      <vt:lpstr>Lukotus</vt:lpstr>
      <vt:lpstr>Lukotus</vt:lpstr>
      <vt:lpstr>Tutkihankintoja.fi-palveluun menevän datan salaaminen</vt:lpstr>
      <vt:lpstr>Tutkihankintoja.fi-palveluun menevän datan salaaminen</vt:lpstr>
      <vt:lpstr>Reskontran ulkopuoliset maksut ns. kassamaksut</vt:lpstr>
      <vt:lpstr>Reskontran ulkopuoliset maksut ns. kassamaksut</vt:lpstr>
      <vt:lpstr>Reskontran ulkopuoliset maksut ns. kassamaksut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Salassa pidettävät tiedot</dc:title>
  <dc:creator>vmmelttt</dc:creator>
  <cp:lastModifiedBy>Keinänen Sari</cp:lastModifiedBy>
  <cp:revision>1136</cp:revision>
  <cp:lastPrinted>2017-09-18T14:21:51Z</cp:lastPrinted>
  <dcterms:created xsi:type="dcterms:W3CDTF">2015-11-19T12:31:57Z</dcterms:created>
  <dcterms:modified xsi:type="dcterms:W3CDTF">2019-01-28T09:25:19Z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0x010100607C1A10967406438611B0F8001D4E37</vt:lpwstr>
  </property>
</Properties>
</file>