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88945-1F8B-45EF-9D8D-6F62BEC413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5C6724-DDC4-419A-ABBC-C32144056B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723F2-F119-4984-8DF1-F5C1639EE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3EC6-F6E7-4436-B9F2-F385B1FF6E1E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9871B-10E2-4C27-B529-2A61DC59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D4AAC-EEF2-4419-B182-0E61AC73E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0398-C59E-460D-B577-D82E11FFF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978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CF3EC-5183-43D4-83AC-4206E9E80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F57210-3886-4B0E-83BA-D94BA7C18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37AD4-9DBF-463D-A97F-83883A811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3EC6-F6E7-4436-B9F2-F385B1FF6E1E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2EB41-C29B-4F61-BD40-AC2C8F07E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E9B90-C31F-463A-9385-F780982E7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0398-C59E-460D-B577-D82E11FFF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561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A9D4A5-4D2E-4571-94BA-8EC65ED395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A9250C-5414-4710-933F-B876A962F1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2A396-3405-4EA0-A495-1F36DAE12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3EC6-F6E7-4436-B9F2-F385B1FF6E1E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60F45-D816-4643-8766-44ABC09BA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8A886-51F7-4F48-8C48-BF2849236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0398-C59E-460D-B577-D82E11FFF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CDF40-BD8B-47AB-93AB-034BADE7A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69303-2588-4007-8C0B-66C4463BF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404B4-6828-468E-8AE5-D096ACCDA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3EC6-F6E7-4436-B9F2-F385B1FF6E1E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A231D-E500-4088-A3BE-50F566F3D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E8407-83CA-492E-B8BE-D9D8B47D2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0398-C59E-460D-B577-D82E11FFF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75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DA706-3689-4507-95C2-B89687430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489029-2B24-43F9-A75F-336B9DDC1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0C26B-2C86-4FF2-B418-72F3EACDC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3EC6-F6E7-4436-B9F2-F385B1FF6E1E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594FE-5D64-448A-B925-4BA98F353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39416-E970-4EB0-9652-1D0E62686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0398-C59E-460D-B577-D82E11FFF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911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A98E6-0769-419F-8B09-D3F977CAA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C0F4D-3809-425C-85FC-30F79A6FCC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C6D36E-8D0C-416E-AD5E-EA972CA30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4DAF7D-8BBB-4DA8-B51C-8973567D9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3EC6-F6E7-4436-B9F2-F385B1FF6E1E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15899-81D2-411B-94CB-77E208601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D013A-9488-49CF-9555-BAFDC454E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0398-C59E-460D-B577-D82E11FFF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67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EBAD4-8A2F-4468-BE2D-C15D0CC7B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C5AF5-B085-4092-8B0C-802909435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B2FF6D-1A33-40B9-966C-5DC1969B5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6F85DE-B6A8-4899-836F-BA66EB4AE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45CC54-BEEE-47A7-A076-785691C2A6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A4DB9D-BEB3-47E8-8920-7C8109564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3EC6-F6E7-4436-B9F2-F385B1FF6E1E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67ADBA-BBD8-4A2A-8556-0A6761D97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CC3AE8-5701-408B-896B-4CABC3050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0398-C59E-460D-B577-D82E11FFF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311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E7B91-186D-4767-9C04-F57438020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AC1C46-2999-4596-AA51-C6EABF0FD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3EC6-F6E7-4436-B9F2-F385B1FF6E1E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C7ABDC-1C96-4713-89E1-2ECE2F54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73D902-A8F7-4506-9F6E-C101A1703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0398-C59E-460D-B577-D82E11FFF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188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AD3D00-D00A-417F-B4CC-4A9C1B56F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3EC6-F6E7-4436-B9F2-F385B1FF6E1E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A0DBE1-AD3F-4499-88A5-F27638B22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7A0FFD-9750-4A68-A098-8479F88A4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0398-C59E-460D-B577-D82E11FFF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55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971A4-F45B-4451-9631-164DB350A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495AB-C484-4D46-BB5B-246F4DC2E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2774CA-F673-4C02-802F-02450FDBA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9D26B-872B-472E-9176-E38F033DB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3EC6-F6E7-4436-B9F2-F385B1FF6E1E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F3249D-7B63-40B4-B405-6D30E606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06FDBF-3C60-4A44-A7AA-1A231618E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0398-C59E-460D-B577-D82E11FFF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88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C242D-B94D-411E-BC62-40277B72E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E2F63B-0EEE-4852-B89B-30C91BF2F9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24C5FF-0A99-4E1A-A36A-3FD593FEC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BCB661-96F4-44FD-914F-A68F02EDD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3EC6-F6E7-4436-B9F2-F385B1FF6E1E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AC1AF-5555-420A-9E33-C3B80B88D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C1BF38-DD19-42CD-9187-BC582CE55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0398-C59E-460D-B577-D82E11FFF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10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017DE0-8B2E-4099-93B3-3F5DA967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17DCF6-6379-4EC6-B061-69ACC0DB3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8FBC5-E22B-48D0-9A58-88B196B5EF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C3EC6-F6E7-4436-B9F2-F385B1FF6E1E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991AA-09C3-45A2-B689-8AE50830D8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84F63-6C89-4B8A-A8A7-A24106213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60398-C59E-460D-B577-D82E11FFF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25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C4EBB-91B8-480B-9C00-D225AEA55B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2400" b="1" dirty="0"/>
              <a:t>VIRTUAL NORDIC EXPERT SEMINAR: INTELLECTUAL PROPERTY &amp; PROTECTION OF SÁMI TRADITIONAL KNOWLEDGE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3CE59F-16AD-46F8-807D-EE209CE03D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Tuomas Mattila, </a:t>
            </a:r>
            <a:r>
              <a:rPr lang="en-GB" sz="2400" b="1" dirty="0"/>
              <a:t>PhD Student (University of Helsinki)</a:t>
            </a:r>
            <a:br>
              <a:rPr lang="en-GB" sz="2400" b="1" dirty="0"/>
            </a:br>
            <a:r>
              <a:rPr lang="en-GB" sz="2400" b="1" dirty="0"/>
              <a:t>LL.M., </a:t>
            </a:r>
            <a:r>
              <a:rPr lang="en-GB" sz="2400" b="1" dirty="0" err="1"/>
              <a:t>M.Soc.Sc</a:t>
            </a:r>
            <a:r>
              <a:rPr lang="en-GB" sz="2400" b="1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651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CF559-7350-483C-9573-27CC73640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IP rights as legal tools in TCE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992C1-6392-4524-B5F0-B75004BFF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is being protected, how and against which threat?</a:t>
            </a:r>
          </a:p>
          <a:p>
            <a:r>
              <a:rPr lang="en-GB" dirty="0"/>
              <a:t>No holistic model, but maybe an efficient piecemeal approach</a:t>
            </a:r>
          </a:p>
          <a:p>
            <a:r>
              <a:rPr lang="en-GB" dirty="0"/>
              <a:t>Copyright: protection of classic works</a:t>
            </a:r>
          </a:p>
          <a:p>
            <a:pPr lvl="1"/>
            <a:r>
              <a:rPr lang="en-GB" dirty="0"/>
              <a:t>Is copyright law applicable? What are the cultural interests? How are they being violated?</a:t>
            </a:r>
          </a:p>
          <a:p>
            <a:r>
              <a:rPr lang="en-GB" dirty="0"/>
              <a:t>Trademarks: TCE’s as trademarks</a:t>
            </a:r>
          </a:p>
          <a:p>
            <a:pPr lvl="1"/>
            <a:r>
              <a:rPr lang="en-GB" dirty="0"/>
              <a:t>Are they distinctive? Who would own the mark and decide upon its use?</a:t>
            </a:r>
          </a:p>
          <a:p>
            <a:r>
              <a:rPr lang="en-GB" dirty="0"/>
              <a:t>Social and political implications of IP rights in cultural domain</a:t>
            </a:r>
          </a:p>
          <a:p>
            <a:r>
              <a:rPr lang="en-GB" dirty="0"/>
              <a:t>Applicability, efficiency, accessibility, usability of IP rights?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3883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D8699-E281-4A9B-9DBD-85AA916CA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Further sources: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F247D-D696-40D9-9D18-45F524D54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Needs of the Sámi people for intellectual property protection from the viewpoint of copyright and trademarks – especially with regard to duodji-handicrafts and the Sámi dresses: Publications of the Ministry of Education and Culture, (2018) </a:t>
            </a:r>
          </a:p>
          <a:p>
            <a:r>
              <a:rPr lang="en-GB" dirty="0"/>
              <a:t>Copyright Protection of Sámi Traditional Cultural Expressions in Finland: </a:t>
            </a:r>
            <a:r>
              <a:rPr lang="en-GB" dirty="0" err="1"/>
              <a:t>Nordiskt</a:t>
            </a:r>
            <a:r>
              <a:rPr lang="en-GB" dirty="0"/>
              <a:t> </a:t>
            </a:r>
            <a:r>
              <a:rPr lang="en-GB" dirty="0" err="1"/>
              <a:t>Immateriellt</a:t>
            </a:r>
            <a:r>
              <a:rPr lang="en-GB" dirty="0"/>
              <a:t> </a:t>
            </a:r>
            <a:r>
              <a:rPr lang="en-GB" dirty="0" err="1"/>
              <a:t>Rättsskydd</a:t>
            </a:r>
            <a:r>
              <a:rPr lang="en-GB" dirty="0"/>
              <a:t>, (2019) </a:t>
            </a:r>
          </a:p>
          <a:p>
            <a:r>
              <a:rPr lang="en-GB" dirty="0"/>
              <a:t>Trademark protection of traditional cultural expressions of Sámi people in Finland: </a:t>
            </a:r>
            <a:r>
              <a:rPr lang="en-GB" dirty="0" err="1"/>
              <a:t>Nordiskt</a:t>
            </a:r>
            <a:r>
              <a:rPr lang="en-GB" dirty="0"/>
              <a:t> </a:t>
            </a:r>
            <a:r>
              <a:rPr lang="en-GB" dirty="0" err="1"/>
              <a:t>Immateriellt</a:t>
            </a:r>
            <a:r>
              <a:rPr lang="en-GB" dirty="0"/>
              <a:t> </a:t>
            </a:r>
            <a:r>
              <a:rPr lang="en-GB" dirty="0" err="1"/>
              <a:t>Rättsskydd</a:t>
            </a:r>
            <a:r>
              <a:rPr lang="en-GB" dirty="0"/>
              <a:t>, (2020/4) </a:t>
            </a:r>
          </a:p>
          <a:p>
            <a:endParaRPr lang="en-GB" sz="1800" b="1" kern="0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205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205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VIRTUAL NORDIC EXPERT SEMINAR: INTELLECTUAL PROPERTY &amp; PROTECTION OF SÁMI TRADITIONAL KNOWLEDGE</vt:lpstr>
      <vt:lpstr>IP rights as legal tools in TCE protection</vt:lpstr>
      <vt:lpstr>Further sources: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NORDIC EXPERT SEMINAR: INTELLECTUAL PROPERTY &amp; PROTECTION OF SÁMI TRADITIONAL KNOWLEDGE</dc:title>
  <dc:creator>Tuomas Mattila</dc:creator>
  <cp:lastModifiedBy>Tuomas Mattila</cp:lastModifiedBy>
  <cp:revision>10</cp:revision>
  <dcterms:created xsi:type="dcterms:W3CDTF">2020-10-14T14:38:18Z</dcterms:created>
  <dcterms:modified xsi:type="dcterms:W3CDTF">2020-10-15T12:26:58Z</dcterms:modified>
</cp:coreProperties>
</file>