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D420-AF0D-48FD-8479-4EA19A74571F}" type="datetimeFigureOut">
              <a:rPr lang="fi-FI" smtClean="0"/>
              <a:t>21.10.2020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22BE-F756-480D-B0B5-A0065D6F1B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Alcoholic</a:t>
            </a:r>
            <a:r>
              <a:rPr lang="sv-SE" dirty="0"/>
              <a:t> </a:t>
            </a:r>
            <a:r>
              <a:rPr lang="sv-SE" dirty="0" err="1"/>
              <a:t>beverages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33 – Nubbe </a:t>
            </a:r>
            <a:r>
              <a:rPr lang="sv-SE" dirty="0" err="1"/>
              <a:t>means</a:t>
            </a:r>
            <a:r>
              <a:rPr lang="sv-SE" dirty="0"/>
              <a:t> ”</a:t>
            </a:r>
            <a:r>
              <a:rPr lang="sv-SE" dirty="0" err="1"/>
              <a:t>shot</a:t>
            </a:r>
            <a:r>
              <a:rPr lang="sv-SE" dirty="0"/>
              <a:t>” (like a </a:t>
            </a:r>
            <a:r>
              <a:rPr lang="sv-SE" dirty="0" err="1"/>
              <a:t>shot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vodka)</a:t>
            </a:r>
          </a:p>
          <a:p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trade</a:t>
            </a:r>
            <a:r>
              <a:rPr lang="sv-SE" dirty="0"/>
              <a:t> mark </a:t>
            </a:r>
            <a:r>
              <a:rPr lang="sv-SE" b="1" dirty="0" err="1"/>
              <a:t>can</a:t>
            </a:r>
            <a:r>
              <a:rPr lang="sv-SE" b="1" dirty="0"/>
              <a:t> not be </a:t>
            </a:r>
            <a:r>
              <a:rPr lang="sv-SE" b="1" dirty="0" err="1"/>
              <a:t>registered</a:t>
            </a:r>
            <a:r>
              <a:rPr lang="sv-SE" b="1" dirty="0"/>
              <a:t> </a:t>
            </a:r>
            <a:r>
              <a:rPr lang="sv-SE" dirty="0" err="1"/>
              <a:t>if</a:t>
            </a:r>
            <a:r>
              <a:rPr lang="sv-SE" dirty="0"/>
              <a:t> it  </a:t>
            </a:r>
          </a:p>
          <a:p>
            <a:r>
              <a:rPr lang="sv-SE" dirty="0"/>
              <a:t>- is </a:t>
            </a:r>
            <a:r>
              <a:rPr lang="sv-SE" dirty="0" err="1"/>
              <a:t>likely</a:t>
            </a:r>
            <a:r>
              <a:rPr lang="sv-SE" dirty="0"/>
              <a:t> to be </a:t>
            </a:r>
            <a:r>
              <a:rPr lang="sv-SE" dirty="0" err="1"/>
              <a:t>confused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mark </a:t>
            </a:r>
            <a:r>
              <a:rPr lang="sv-SE" dirty="0" err="1"/>
              <a:t>registered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,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  <a:p>
            <a:r>
              <a:rPr lang="sv-SE" dirty="0"/>
              <a:t>- </a:t>
            </a:r>
            <a:r>
              <a:rPr lang="sv-SE" dirty="0" err="1"/>
              <a:t>infringes</a:t>
            </a:r>
            <a:r>
              <a:rPr lang="sv-SE" dirty="0"/>
              <a:t> 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else´s</a:t>
            </a:r>
            <a:r>
              <a:rPr lang="sv-SE" dirty="0"/>
              <a:t> copyright </a:t>
            </a:r>
          </a:p>
          <a:p>
            <a:r>
              <a:rPr lang="sv-SE" dirty="0"/>
              <a:t>- </a:t>
            </a:r>
            <a:r>
              <a:rPr lang="sv-SE" dirty="0" err="1"/>
              <a:t>includes</a:t>
            </a:r>
            <a:r>
              <a:rPr lang="sv-SE" dirty="0"/>
              <a:t> the </a:t>
            </a:r>
            <a:r>
              <a:rPr lang="sv-SE" dirty="0" err="1"/>
              <a:t>name</a:t>
            </a:r>
            <a:r>
              <a:rPr lang="sv-SE" dirty="0"/>
              <a:t> or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else</a:t>
            </a:r>
            <a:r>
              <a:rPr lang="sv-SE" dirty="0"/>
              <a:t> (</a:t>
            </a:r>
            <a:r>
              <a:rPr lang="sv-SE" dirty="0" err="1"/>
              <a:t>who</a:t>
            </a:r>
            <a:r>
              <a:rPr lang="sv-SE" dirty="0"/>
              <a:t> is </a:t>
            </a:r>
            <a:r>
              <a:rPr lang="sv-SE" dirty="0" err="1"/>
              <a:t>alive</a:t>
            </a:r>
            <a:r>
              <a:rPr lang="sv-SE" dirty="0"/>
              <a:t> or </a:t>
            </a:r>
            <a:r>
              <a:rPr lang="sv-SE" dirty="0" err="1"/>
              <a:t>recently</a:t>
            </a:r>
            <a:r>
              <a:rPr lang="sv-SE" dirty="0"/>
              <a:t> </a:t>
            </a:r>
            <a:r>
              <a:rPr lang="sv-SE" dirty="0" err="1"/>
              <a:t>dead</a:t>
            </a:r>
            <a:r>
              <a:rPr lang="sv-SE" dirty="0"/>
              <a:t>)</a:t>
            </a:r>
          </a:p>
          <a:p>
            <a:r>
              <a:rPr lang="sv-SE" dirty="0"/>
              <a:t>- </a:t>
            </a:r>
            <a:r>
              <a:rPr lang="sv-SE" dirty="0" err="1"/>
              <a:t>includes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else´s</a:t>
            </a:r>
            <a:r>
              <a:rPr lang="sv-SE" dirty="0"/>
              <a:t> pseudonym or artist </a:t>
            </a:r>
            <a:r>
              <a:rPr lang="sv-SE" dirty="0" err="1"/>
              <a:t>name</a:t>
            </a:r>
            <a:r>
              <a:rPr lang="sv-SE" dirty="0"/>
              <a:t> or </a:t>
            </a:r>
            <a:r>
              <a:rPr lang="sv-SE" dirty="0" err="1"/>
              <a:t>someon</a:t>
            </a:r>
            <a:r>
              <a:rPr lang="sv-SE" dirty="0"/>
              <a:t> </a:t>
            </a:r>
            <a:r>
              <a:rPr lang="sv-SE" dirty="0" err="1"/>
              <a:t>else´s</a:t>
            </a:r>
            <a:r>
              <a:rPr lang="sv-SE" dirty="0"/>
              <a:t> </a:t>
            </a:r>
            <a:r>
              <a:rPr lang="sv-SE" dirty="0" err="1"/>
              <a:t>protected</a:t>
            </a:r>
            <a:r>
              <a:rPr lang="sv-SE" dirty="0"/>
              <a:t> </a:t>
            </a:r>
            <a:r>
              <a:rPr lang="sv-SE" dirty="0" err="1"/>
              <a:t>family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(</a:t>
            </a:r>
            <a:r>
              <a:rPr lang="sv-SE" dirty="0" err="1"/>
              <a:t>according</a:t>
            </a:r>
            <a:r>
              <a:rPr lang="sv-SE" dirty="0"/>
              <a:t> to the Swedish </a:t>
            </a:r>
            <a:r>
              <a:rPr lang="sv-SE" dirty="0" err="1"/>
              <a:t>law</a:t>
            </a:r>
            <a:r>
              <a:rPr lang="sv-SE" dirty="0"/>
              <a:t> on personal </a:t>
            </a:r>
            <a:r>
              <a:rPr lang="sv-SE" dirty="0" err="1"/>
              <a:t>names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portrait</a:t>
            </a:r>
            <a:r>
              <a:rPr lang="sv-SE" dirty="0"/>
              <a:t> shows a </a:t>
            </a:r>
            <a:r>
              <a:rPr lang="sv-SE" dirty="0" err="1"/>
              <a:t>depiction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Nils Nilsson Skum, a </a:t>
            </a:r>
            <a:r>
              <a:rPr lang="sv-SE" dirty="0" err="1"/>
              <a:t>famous</a:t>
            </a:r>
            <a:r>
              <a:rPr lang="sv-SE" dirty="0"/>
              <a:t> </a:t>
            </a:r>
            <a:r>
              <a:rPr lang="sv-SE" dirty="0" err="1"/>
              <a:t>Sámi</a:t>
            </a:r>
            <a:r>
              <a:rPr lang="sv-SE" dirty="0"/>
              <a:t> artist </a:t>
            </a:r>
            <a:r>
              <a:rPr lang="sv-SE" dirty="0" err="1"/>
              <a:t>represented</a:t>
            </a:r>
            <a:r>
              <a:rPr lang="sv-SE" dirty="0"/>
              <a:t> at the World Expo in Paris 1937</a:t>
            </a:r>
          </a:p>
          <a:p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died</a:t>
            </a:r>
            <a:r>
              <a:rPr lang="sv-SE" dirty="0"/>
              <a:t> 69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ago</a:t>
            </a:r>
            <a:r>
              <a:rPr lang="sv-SE" dirty="0"/>
              <a:t>. </a:t>
            </a:r>
            <a:r>
              <a:rPr lang="sv-SE" dirty="0" err="1"/>
              <a:t>According</a:t>
            </a:r>
            <a:r>
              <a:rPr lang="sv-SE" dirty="0"/>
              <a:t> to Swedish </a:t>
            </a:r>
            <a:r>
              <a:rPr lang="sv-SE" dirty="0" err="1"/>
              <a:t>trademark</a:t>
            </a:r>
            <a:r>
              <a:rPr lang="sv-SE" dirty="0"/>
              <a:t>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protect</a:t>
            </a:r>
            <a:r>
              <a:rPr lang="sv-SE" dirty="0"/>
              <a:t> a mark </a:t>
            </a:r>
            <a:r>
              <a:rPr lang="sv-SE" dirty="0" err="1"/>
              <a:t>consisting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protected</a:t>
            </a:r>
            <a:r>
              <a:rPr lang="sv-SE" dirty="0"/>
              <a:t> </a:t>
            </a:r>
            <a:r>
              <a:rPr lang="sv-SE" dirty="0" err="1"/>
              <a:t>surname</a:t>
            </a:r>
            <a:r>
              <a:rPr lang="sv-SE" dirty="0"/>
              <a:t> or a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else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is not </a:t>
            </a:r>
            <a:r>
              <a:rPr lang="sv-SE" dirty="0" err="1"/>
              <a:t>dead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a long </a:t>
            </a:r>
            <a:r>
              <a:rPr lang="sv-SE" dirty="0" err="1"/>
              <a:t>time</a:t>
            </a:r>
            <a:r>
              <a:rPr lang="sv-SE" dirty="0"/>
              <a:t>. </a:t>
            </a:r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law</a:t>
            </a:r>
            <a:r>
              <a:rPr lang="sv-SE" dirty="0"/>
              <a:t>, the </a:t>
            </a:r>
            <a:r>
              <a:rPr lang="sv-SE" dirty="0" err="1"/>
              <a:t>name</a:t>
            </a:r>
            <a:r>
              <a:rPr lang="sv-SE" dirty="0"/>
              <a:t> or </a:t>
            </a:r>
            <a:r>
              <a:rPr lang="sv-SE" dirty="0" err="1"/>
              <a:t>portrait</a:t>
            </a:r>
            <a:r>
              <a:rPr lang="sv-SE" dirty="0"/>
              <a:t> is </a:t>
            </a:r>
            <a:r>
              <a:rPr lang="sv-SE" dirty="0" err="1"/>
              <a:t>protected</a:t>
            </a:r>
            <a:r>
              <a:rPr lang="sv-SE" dirty="0"/>
              <a:t> for 70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ones</a:t>
            </a:r>
            <a:r>
              <a:rPr lang="sv-SE" dirty="0"/>
              <a:t> </a:t>
            </a:r>
            <a:r>
              <a:rPr lang="sv-SE" dirty="0" err="1"/>
              <a:t>death</a:t>
            </a:r>
            <a:r>
              <a:rPr lang="sv-SE" dirty="0"/>
              <a:t> (just like the copyright </a:t>
            </a:r>
            <a:r>
              <a:rPr lang="sv-SE" dirty="0" err="1"/>
              <a:t>time</a:t>
            </a:r>
            <a:r>
              <a:rPr lang="sv-SE" dirty="0"/>
              <a:t> limit).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BE011-2475-4E00-91D1-4F61F0093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8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ADA3EE8-927C-4501-8998-AC8364F7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96" y="585216"/>
            <a:ext cx="7290054" cy="1499616"/>
          </a:xfrm>
        </p:spPr>
        <p:txBody>
          <a:bodyPr>
            <a:normAutofit/>
          </a:bodyPr>
          <a:lstStyle/>
          <a:p>
            <a:r>
              <a:rPr lang="sv-SE" dirty="0" err="1" smtClean="0"/>
              <a:t>Registrations</a:t>
            </a:r>
            <a:r>
              <a:rPr lang="sv-SE" dirty="0" smtClean="0"/>
              <a:t> </a:t>
            </a:r>
            <a:r>
              <a:rPr lang="sv-SE" dirty="0"/>
              <a:t>in S</a:t>
            </a:r>
            <a:r>
              <a:rPr lang="sv-SE" dirty="0" smtClean="0"/>
              <a:t>weden</a:t>
            </a:r>
            <a:endParaRPr lang="sv-SE" dirty="0"/>
          </a:p>
        </p:txBody>
      </p:sp>
      <p:sp>
        <p:nvSpPr>
          <p:cNvPr id="2056" name="Content Placeholder 2053">
            <a:extLst>
              <a:ext uri="{FF2B5EF4-FFF2-40B4-BE49-F238E27FC236}">
                <a16:creationId xmlns:a16="http://schemas.microsoft.com/office/drawing/2014/main" id="{2FC88664-260D-4D74-BE7D-0F4E13E7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303" y="2172974"/>
            <a:ext cx="361130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i="1" dirty="0"/>
              <a:t>        JOJK</a:t>
            </a:r>
            <a:endParaRPr lang="en-US" sz="1700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CC5D877-E387-4581-8334-1197AB23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34" y="2587502"/>
            <a:ext cx="1084031" cy="3296888"/>
          </a:xfrm>
          <a:prstGeom prst="rect">
            <a:avLst/>
          </a:prstGeom>
        </p:spPr>
      </p:pic>
      <p:pic>
        <p:nvPicPr>
          <p:cNvPr id="2050" name="Picture 2" descr="Klicka på figuren/filen för att dölja den, om du klickar på ordet 'Figur/Fil' till vänster så visas den igen">
            <a:extLst>
              <a:ext uri="{FF2B5EF4-FFF2-40B4-BE49-F238E27FC236}">
                <a16:creationId xmlns:a16="http://schemas.microsoft.com/office/drawing/2014/main" id="{04412A4B-9EB2-4916-A152-3BBFED56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445" y="2493020"/>
            <a:ext cx="1648509" cy="10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B3B952-9691-42FB-9699-82C953619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465" y="4231701"/>
            <a:ext cx="1648509" cy="96437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E037494-2A2E-44FB-8314-EC63071E1B2B}"/>
              </a:ext>
            </a:extLst>
          </p:cNvPr>
          <p:cNvSpPr/>
          <p:nvPr/>
        </p:nvSpPr>
        <p:spPr>
          <a:xfrm>
            <a:off x="6887064" y="4880655"/>
            <a:ext cx="2765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i="1" dirty="0">
                <a:solidFill>
                  <a:prstClr val="black"/>
                </a:solidFill>
                <a:latin typeface="Tw Cen MT" panose="020B0602020104020603"/>
              </a:rPr>
              <a:t>Jokkmokk Sami </a:t>
            </a:r>
            <a:r>
              <a:rPr lang="sv-SE" i="1" dirty="0" err="1">
                <a:solidFill>
                  <a:prstClr val="black"/>
                </a:solidFill>
                <a:latin typeface="Tw Cen MT" panose="020B0602020104020603"/>
              </a:rPr>
              <a:t>Cheese</a:t>
            </a:r>
            <a:r>
              <a:rPr lang="sv-SE" i="1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7675B43-8BF6-4C86-9ADA-D5F03B722328}"/>
              </a:ext>
            </a:extLst>
          </p:cNvPr>
          <p:cNvSpPr/>
          <p:nvPr/>
        </p:nvSpPr>
        <p:spPr>
          <a:xfrm>
            <a:off x="6862656" y="3815322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>
                <a:solidFill>
                  <a:prstClr val="black"/>
                </a:solidFill>
                <a:latin typeface="Tw Cen MT" panose="020B0602020104020603"/>
              </a:rPr>
              <a:t>Bieggolmai</a:t>
            </a:r>
            <a:r>
              <a:rPr lang="sv-SE" i="1" dirty="0">
                <a:solidFill>
                  <a:prstClr val="black"/>
                </a:solidFill>
                <a:latin typeface="Tw Cen MT" panose="020B0602020104020603"/>
              </a:rPr>
              <a:t> Holding AB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BB50505-40E2-405D-870B-A70346081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7792379" y="1491027"/>
            <a:ext cx="2085385" cy="2133958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9" name="Suorakulmio 8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597160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   </a:t>
            </a:r>
          </a:p>
        </p:txBody>
      </p:sp>
      <p:pic>
        <p:nvPicPr>
          <p:cNvPr id="13" name="Plassholder for bilde 3" descr="Et bilde som inneholder person, mann, sitter, holder&#10;&#10;Automatisk generert beskrivelse">
            <a:extLst>
              <a:ext uri="{FF2B5EF4-FFF2-40B4-BE49-F238E27FC236}">
                <a16:creationId xmlns:a16="http://schemas.microsoft.com/office/drawing/2014/main" id="{9F0A0954-5D23-6B45-8FEF-6E8744EE97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88" b="31563"/>
          <a:stretch/>
        </p:blipFill>
        <p:spPr>
          <a:xfrm>
            <a:off x="5870" y="-50800"/>
            <a:ext cx="12372620" cy="6959600"/>
          </a:xfrm>
          <a:prstGeom prst="rect">
            <a:avLst/>
          </a:prstGeom>
        </p:spPr>
      </p:pic>
      <p:sp>
        <p:nvSpPr>
          <p:cNvPr id="14" name="TekstSylinder 4">
            <a:extLst>
              <a:ext uri="{FF2B5EF4-FFF2-40B4-BE49-F238E27FC236}">
                <a16:creationId xmlns:a16="http://schemas.microsoft.com/office/drawing/2014/main" id="{651D4375-F146-6E41-93C0-71C15D281866}"/>
              </a:ext>
            </a:extLst>
          </p:cNvPr>
          <p:cNvSpPr txBox="1"/>
          <p:nvPr/>
        </p:nvSpPr>
        <p:spPr>
          <a:xfrm>
            <a:off x="924510" y="852616"/>
            <a:ext cx="49177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500" dirty="0"/>
              <a:t>Rune Fjellheim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5" y="2831231"/>
            <a:ext cx="5332229" cy="23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0"/>
            <a:ext cx="5986401" cy="336884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28" y="0"/>
            <a:ext cx="5984386" cy="336884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3489158"/>
            <a:ext cx="5987740" cy="336884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53" y="3489158"/>
            <a:ext cx="5986961" cy="336884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kstiruutu 6"/>
          <p:cNvSpPr txBox="1"/>
          <p:nvPr/>
        </p:nvSpPr>
        <p:spPr>
          <a:xfrm>
            <a:off x="4581625" y="288757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visit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6439301" y="2906829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Coming</a:t>
            </a:r>
            <a:r>
              <a:rPr lang="fi-FI" dirty="0" smtClean="0"/>
              <a:t> </a:t>
            </a:r>
            <a:r>
              <a:rPr lang="fi-FI" dirty="0" err="1" smtClean="0"/>
              <a:t>back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155031" y="6488668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Going</a:t>
            </a:r>
            <a:r>
              <a:rPr lang="fi-FI" dirty="0" smtClean="0"/>
              <a:t> to Hollywood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286949" y="6304002"/>
            <a:ext cx="114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Verddet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555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9">
            <a:off x="5597352" y="1000949"/>
            <a:ext cx="5437400" cy="509982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" y="32827"/>
            <a:ext cx="5387817" cy="351803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" y="3628724"/>
            <a:ext cx="5439468" cy="3229276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83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200</Words>
  <Application>Microsoft Office PowerPoint</Application>
  <PresentationFormat>Laajakuva</PresentationFormat>
  <Paragraphs>23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Tw Cen MT</vt:lpstr>
      <vt:lpstr>Wingdings 3</vt:lpstr>
      <vt:lpstr>Ioni</vt:lpstr>
      <vt:lpstr>Registrations in Sweden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Registrations in Sweden</dc:title>
  <dc:creator>Vuopala Anna (OKM)</dc:creator>
  <cp:lastModifiedBy>Vuopala Anna (OKM)</cp:lastModifiedBy>
  <cp:revision>3</cp:revision>
  <dcterms:created xsi:type="dcterms:W3CDTF">2020-10-21T14:46:37Z</dcterms:created>
  <dcterms:modified xsi:type="dcterms:W3CDTF">2020-10-21T14:48:57Z</dcterms:modified>
</cp:coreProperties>
</file>