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59" r:id="rId2"/>
    <p:sldId id="495" r:id="rId3"/>
    <p:sldId id="505" r:id="rId4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>
          <p15:clr>
            <a:srgbClr val="A4A3A4"/>
          </p15:clr>
        </p15:guide>
        <p15:guide id="2" orient="horz" pos="3363">
          <p15:clr>
            <a:srgbClr val="A4A3A4"/>
          </p15:clr>
        </p15:guide>
        <p15:guide id="3" pos="4826">
          <p15:clr>
            <a:srgbClr val="A4A3A4"/>
          </p15:clr>
        </p15:guide>
        <p15:guide id="4" pos="430">
          <p15:clr>
            <a:srgbClr val="A4A3A4"/>
          </p15:clr>
        </p15:guide>
        <p15:guide id="5" pos="1292">
          <p15:clr>
            <a:srgbClr val="A4A3A4"/>
          </p15:clr>
        </p15:guide>
        <p15:guide id="6" pos="2131">
          <p15:clr>
            <a:srgbClr val="A4A3A4"/>
          </p15:clr>
        </p15:guide>
        <p15:guide id="7" pos="2834">
          <p15:clr>
            <a:srgbClr val="A4A3A4"/>
          </p15:clr>
        </p15:guide>
        <p15:guide id="8" pos="38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FF"/>
    <a:srgbClr val="FF0000"/>
    <a:srgbClr val="CFC9C6"/>
    <a:srgbClr val="008D33"/>
    <a:srgbClr val="00A38B"/>
    <a:srgbClr val="FF8000"/>
    <a:srgbClr val="75C46A"/>
    <a:srgbClr val="009AAD"/>
    <a:srgbClr val="BCDEE3"/>
    <a:srgbClr val="525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6848" autoAdjust="0"/>
  </p:normalViewPr>
  <p:slideViewPr>
    <p:cSldViewPr showGuides="1">
      <p:cViewPr varScale="1">
        <p:scale>
          <a:sx n="69" d="100"/>
          <a:sy n="69" d="100"/>
        </p:scale>
        <p:origin x="1108" y="32"/>
      </p:cViewPr>
      <p:guideLst>
        <p:guide orient="horz" pos="2073"/>
        <p:guide orient="horz" pos="3363"/>
        <p:guide pos="4826"/>
        <p:guide pos="430"/>
        <p:guide pos="1292"/>
        <p:guide pos="2131"/>
        <p:guide pos="2834"/>
        <p:guide pos="38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9" d="100"/>
          <a:sy n="129" d="100"/>
        </p:scale>
        <p:origin x="-489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UTKAST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0B939-7E08-A642-AAF3-776DC7509638}" type="datetimeFigureOut">
              <a:rPr lang="en-US" smtClean="0"/>
              <a:pPr/>
              <a:t>10/20/2020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69A9D-5138-8043-8C67-0A3C481DA13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6529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b-NO"/>
              <a:t>UTKAST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8A65D-2E2D-4055-8D5A-4C0DA9C12553}" type="datetimeFigureOut">
              <a:rPr lang="nb-NO"/>
              <a:pPr>
                <a:defRPr/>
              </a:pPr>
              <a:t>20.10.2020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130E93-B180-42DD-9510-267F0FD9333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8975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lokale lønnspolitikken vil, sammen med et godt arbeidsmiljø, faglige utfordringer og muligheter for kompetanseutvikling, være en av flere motivasjonsfaktorer og virkemidler for å bidra til at departementet når fastsatte mål på en best mulig måte.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KLDs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mål framgår av overordnet virksomhetsplan.</a:t>
            </a:r>
          </a:p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UTKAST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130E93-B180-42DD-9510-267F0FD9333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58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ide med hovedlog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 descr="KL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7057" y="280446"/>
            <a:ext cx="2849886" cy="84429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276872"/>
            <a:ext cx="9144000" cy="40324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55359" y="3897052"/>
            <a:ext cx="7633282" cy="735012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5650" y="4642284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Navn Foredragsholder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5121015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28D6232-BA5C-41E8-BA08-469AB372191F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F2A-FD0B-4253-B797-EA7730EB9AC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28" y="1308036"/>
            <a:ext cx="2473345" cy="2589016"/>
          </a:xfrm>
          <a:prstGeom prst="rect">
            <a:avLst/>
          </a:prstGeom>
        </p:spPr>
      </p:pic>
      <p:sp>
        <p:nvSpPr>
          <p:cNvPr id="15" name="TekstSylinder 7"/>
          <p:cNvSpPr txBox="1"/>
          <p:nvPr userDrawn="1"/>
        </p:nvSpPr>
        <p:spPr>
          <a:xfrm>
            <a:off x="6084168" y="6508425"/>
            <a:ext cx="2701057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>
                <a:solidFill>
                  <a:schemeClr val="tx1"/>
                </a:solidFill>
                <a:latin typeface="Verdana" pitchFamily="34" charset="0"/>
              </a:rPr>
              <a:t>Klima-</a:t>
            </a:r>
            <a:r>
              <a:rPr lang="nb-NO" sz="1000" baseline="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1000" dirty="0">
                <a:solidFill>
                  <a:schemeClr val="tx1"/>
                </a:solidFill>
                <a:latin typeface="Verdana" pitchFamily="34" charset="0"/>
              </a:rPr>
              <a:t>og</a:t>
            </a:r>
            <a:r>
              <a:rPr lang="nb-NO" sz="1000" baseline="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1000" dirty="0">
                <a:solidFill>
                  <a:schemeClr val="tx1"/>
                </a:solidFill>
                <a:latin typeface="Verdana" pitchFamily="34" charset="0"/>
              </a:rPr>
              <a:t>miljødepartementet</a:t>
            </a:r>
          </a:p>
        </p:txBody>
      </p:sp>
    </p:spTree>
    <p:extLst>
      <p:ext uri="{BB962C8B-B14F-4D97-AF65-F5344CB8AC3E}">
        <p14:creationId xmlns:p14="http://schemas.microsoft.com/office/powerpoint/2010/main" val="159326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kulepunkt og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4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9D8E-2043-450C-957A-5B0551D05E5B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9D29-D0FA-4EEB-A0C7-23E9BC02F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krediter fotograf om det brukes bilde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kulepunkt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32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264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5E75-3DF5-46EE-98AF-36D1985D9D8A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5D76-6D58-4C3E-8DC6-F338C3DB766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krediter fotograf om det brukes bilde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kulepunkt og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735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B6CE-55D8-4870-A5D1-944DD86448FA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59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krediter fotograf om det brukes bilde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9144000" cy="2916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39E4-0D8E-4074-9248-008152D8B8E4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10B0-B275-4367-BD31-8D8F4A9749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krediter fotograf om det brukes bilde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 og resultatområ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 og resultatområder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9144000" cy="2916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AFB1F-A5A6-47BB-B129-33B0798D995C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10B0-B275-4367-BD31-8D8F4A9749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</a:t>
            </a:r>
            <a:r>
              <a:rPr lang="nb-NO" sz="1200"/>
              <a:t>krediter fotograf om </a:t>
            </a:r>
            <a:r>
              <a:rPr lang="nb-NO" sz="1200" dirty="0"/>
              <a:t>det brukes bilde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33156"/>
            <a:ext cx="9144000" cy="152082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7"/>
          </p:nvPr>
        </p:nvSpPr>
        <p:spPr>
          <a:xfrm>
            <a:off x="5184068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22"/>
          </p:nvPr>
        </p:nvSpPr>
        <p:spPr>
          <a:xfrm>
            <a:off x="7558701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23"/>
          </p:nvPr>
        </p:nvSpPr>
        <p:spPr>
          <a:xfrm>
            <a:off x="6372200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24"/>
          </p:nvPr>
        </p:nvSpPr>
        <p:spPr>
          <a:xfrm>
            <a:off x="1619672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25"/>
          </p:nvPr>
        </p:nvSpPr>
        <p:spPr>
          <a:xfrm>
            <a:off x="3994305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26"/>
          </p:nvPr>
        </p:nvSpPr>
        <p:spPr>
          <a:xfrm>
            <a:off x="2807804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81679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resultatområ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2" name="Plassholder for bilde 7"/>
          <p:cNvSpPr>
            <a:spLocks noGrp="1"/>
          </p:cNvSpPr>
          <p:nvPr>
            <p:ph type="pic" sz="quarter" idx="27" hasCustomPrompt="1"/>
          </p:nvPr>
        </p:nvSpPr>
        <p:spPr>
          <a:xfrm>
            <a:off x="12068" y="-5432"/>
            <a:ext cx="9144000" cy="6345324"/>
          </a:xfrm>
          <a:noFill/>
          <a:ln>
            <a:noFill/>
          </a:ln>
        </p:spPr>
        <p:txBody>
          <a:bodyPr/>
          <a:lstStyle>
            <a:lvl1pPr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DB68-EBEC-4D38-9F0C-777FD7A68634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833156"/>
            <a:ext cx="9144000" cy="152082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krediter fotograf om det brukes bilde</a:t>
            </a:r>
          </a:p>
        </p:txBody>
      </p:sp>
      <p:sp>
        <p:nvSpPr>
          <p:cNvPr id="20" name="Plassholder for innhold 2"/>
          <p:cNvSpPr>
            <a:spLocks noGrp="1"/>
          </p:cNvSpPr>
          <p:nvPr>
            <p:ph idx="28"/>
          </p:nvPr>
        </p:nvSpPr>
        <p:spPr>
          <a:xfrm>
            <a:off x="720000" y="1592796"/>
            <a:ext cx="7631838" cy="3132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7"/>
          </p:nvPr>
        </p:nvSpPr>
        <p:spPr>
          <a:xfrm>
            <a:off x="5184068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22"/>
          </p:nvPr>
        </p:nvSpPr>
        <p:spPr>
          <a:xfrm>
            <a:off x="7558701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23"/>
          </p:nvPr>
        </p:nvSpPr>
        <p:spPr>
          <a:xfrm>
            <a:off x="6372200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1" name="Plassholder for bilde 7"/>
          <p:cNvSpPr>
            <a:spLocks noGrp="1"/>
          </p:cNvSpPr>
          <p:nvPr>
            <p:ph type="pic" sz="quarter" idx="24"/>
          </p:nvPr>
        </p:nvSpPr>
        <p:spPr>
          <a:xfrm>
            <a:off x="1619672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4" name="Plassholder for bilde 7"/>
          <p:cNvSpPr>
            <a:spLocks noGrp="1"/>
          </p:cNvSpPr>
          <p:nvPr>
            <p:ph type="pic" sz="quarter" idx="25"/>
          </p:nvPr>
        </p:nvSpPr>
        <p:spPr>
          <a:xfrm>
            <a:off x="3994305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5" name="Plassholder for bilde 7"/>
          <p:cNvSpPr>
            <a:spLocks noGrp="1"/>
          </p:cNvSpPr>
          <p:nvPr>
            <p:ph type="pic" sz="quarter" idx="26"/>
          </p:nvPr>
        </p:nvSpPr>
        <p:spPr>
          <a:xfrm>
            <a:off x="2807804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167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1 utfallende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39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1F402-3788-4548-B921-2919F86F8436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ABE8-6EAC-42C8-A7A8-126197E5DDE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krediter fotograf om det brukes bilde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C26A-1C61-44A8-B211-7A641EC57CD2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6A4C-46EA-4F41-8E40-E4968A13CCE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64C9-2D36-4086-A5F5-377CCD97F5BA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63D1-B755-45F0-85AB-ABB0896C71E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6E94-A3F0-46E0-929D-6C58330BD899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DA3C-6C15-4D48-B662-02A74F99316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krediter </a:t>
            </a:r>
            <a:r>
              <a:rPr lang="nb-NO" sz="1200" dirty="0" err="1"/>
              <a:t>fotografom</a:t>
            </a:r>
            <a:r>
              <a:rPr lang="nb-NO" sz="1200" dirty="0"/>
              <a:t> det brukes bilde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-5432"/>
            <a:ext cx="9156068" cy="6345324"/>
          </a:xfrm>
          <a:noFill/>
          <a:ln>
            <a:noFill/>
          </a:ln>
        </p:spPr>
        <p:txBody>
          <a:bodyPr/>
          <a:lstStyle>
            <a:lvl1pPr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720000" y="4257092"/>
            <a:ext cx="7631838" cy="18616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med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24944"/>
            <a:ext cx="763226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C53C-3260-45D1-AFDA-C4444B7082CA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52082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184068" y="-16892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3" name="Plassholder for bilde 7"/>
          <p:cNvSpPr>
            <a:spLocks noGrp="1"/>
          </p:cNvSpPr>
          <p:nvPr>
            <p:ph type="pic" sz="quarter" idx="22"/>
          </p:nvPr>
        </p:nvSpPr>
        <p:spPr>
          <a:xfrm>
            <a:off x="7558701" y="-16892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8" name="Plassholder for bilde 7"/>
          <p:cNvSpPr>
            <a:spLocks noGrp="1"/>
          </p:cNvSpPr>
          <p:nvPr>
            <p:ph type="pic" sz="quarter" idx="23"/>
          </p:nvPr>
        </p:nvSpPr>
        <p:spPr>
          <a:xfrm>
            <a:off x="6372200" y="-16892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9" name="Plassholder for bilde 7"/>
          <p:cNvSpPr>
            <a:spLocks noGrp="1"/>
          </p:cNvSpPr>
          <p:nvPr>
            <p:ph type="pic" sz="quarter" idx="24"/>
          </p:nvPr>
        </p:nvSpPr>
        <p:spPr>
          <a:xfrm>
            <a:off x="1619672" y="-16892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0" name="Plassholder for bilde 7"/>
          <p:cNvSpPr>
            <a:spLocks noGrp="1"/>
          </p:cNvSpPr>
          <p:nvPr>
            <p:ph type="pic" sz="quarter" idx="25"/>
          </p:nvPr>
        </p:nvSpPr>
        <p:spPr>
          <a:xfrm>
            <a:off x="3994305" y="-16892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1" name="Plassholder for bilde 7"/>
          <p:cNvSpPr>
            <a:spLocks noGrp="1"/>
          </p:cNvSpPr>
          <p:nvPr>
            <p:ph type="pic" sz="quarter" idx="26"/>
          </p:nvPr>
        </p:nvSpPr>
        <p:spPr>
          <a:xfrm>
            <a:off x="2807804" y="-16892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3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krediter fotograf om det brukes bilde</a:t>
            </a:r>
          </a:p>
        </p:txBody>
      </p:sp>
    </p:spTree>
    <p:extLst>
      <p:ext uri="{BB962C8B-B14F-4D97-AF65-F5344CB8AC3E}">
        <p14:creationId xmlns:p14="http://schemas.microsoft.com/office/powerpoint/2010/main" val="1209120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kulepunkt og virkemiddel kunn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unnskap_origin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/>
          <a:stretch/>
        </p:blipFill>
        <p:spPr>
          <a:xfrm>
            <a:off x="0" y="1530704"/>
            <a:ext cx="9144000" cy="4819762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590465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6B9A-5FA9-4C4D-A076-743C3B1F4705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702027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41953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kulepunkt og virkemiddel regelv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gelverk_origin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1"/>
          <a:stretch/>
        </p:blipFill>
        <p:spPr>
          <a:xfrm>
            <a:off x="0" y="1530000"/>
            <a:ext cx="9144000" cy="4816825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594066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9AE95-5FDE-4E33-A8F3-D6941B82F7D5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702027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904695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kulepunkt og virkemiddel samarb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amarbeid_origin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/>
          <a:stretch/>
        </p:blipFill>
        <p:spPr>
          <a:xfrm>
            <a:off x="0" y="1530000"/>
            <a:ext cx="9156425" cy="4838159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594066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426E-4BA1-4891-AFD0-E79065281BF6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702027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90028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kulepunkt og virkemiddel f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rkemiddel_original_samling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957"/>
          <a:stretch/>
        </p:blipFill>
        <p:spPr>
          <a:xfrm>
            <a:off x="0" y="1510891"/>
            <a:ext cx="9144508" cy="4833726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594066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4CEB-95D6-4DFD-92E6-45215C39B342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702027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90028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KLD2CB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7057" y="620688"/>
            <a:ext cx="2849886" cy="84429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276872"/>
            <a:ext cx="9144000" cy="4581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55650" y="2878261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Navn Foredragsholder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364502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Bildekreditering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06" y="4977172"/>
            <a:ext cx="1376788" cy="1441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rtside med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-5432"/>
            <a:ext cx="9156068" cy="6345324"/>
          </a:xfrm>
          <a:noFill/>
          <a:ln>
            <a:noFill/>
          </a:ln>
        </p:spPr>
        <p:txBody>
          <a:bodyPr/>
          <a:lstStyle>
            <a:lvl1pPr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720000" y="4257093"/>
            <a:ext cx="7631838" cy="576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 med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24944"/>
            <a:ext cx="763226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4384-26D3-40C0-84D6-9C7F2C687C0C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833156"/>
            <a:ext cx="9144000" cy="152082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184068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3" name="Plassholder for bilde 7"/>
          <p:cNvSpPr>
            <a:spLocks noGrp="1"/>
          </p:cNvSpPr>
          <p:nvPr>
            <p:ph type="pic" sz="quarter" idx="22"/>
          </p:nvPr>
        </p:nvSpPr>
        <p:spPr>
          <a:xfrm>
            <a:off x="7558701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8" name="Plassholder for bilde 7"/>
          <p:cNvSpPr>
            <a:spLocks noGrp="1"/>
          </p:cNvSpPr>
          <p:nvPr>
            <p:ph type="pic" sz="quarter" idx="23"/>
          </p:nvPr>
        </p:nvSpPr>
        <p:spPr>
          <a:xfrm>
            <a:off x="6372200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29" name="Plassholder for bilde 7"/>
          <p:cNvSpPr>
            <a:spLocks noGrp="1"/>
          </p:cNvSpPr>
          <p:nvPr>
            <p:ph type="pic" sz="quarter" idx="24"/>
          </p:nvPr>
        </p:nvSpPr>
        <p:spPr>
          <a:xfrm>
            <a:off x="1619672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0" name="Plassholder for bilde 7"/>
          <p:cNvSpPr>
            <a:spLocks noGrp="1"/>
          </p:cNvSpPr>
          <p:nvPr>
            <p:ph type="pic" sz="quarter" idx="25"/>
          </p:nvPr>
        </p:nvSpPr>
        <p:spPr>
          <a:xfrm>
            <a:off x="3994305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1" name="Plassholder for bilde 7"/>
          <p:cNvSpPr>
            <a:spLocks noGrp="1"/>
          </p:cNvSpPr>
          <p:nvPr>
            <p:ph type="pic" sz="quarter" idx="26"/>
          </p:nvPr>
        </p:nvSpPr>
        <p:spPr>
          <a:xfrm>
            <a:off x="2807804" y="4905164"/>
            <a:ext cx="1151912" cy="1393664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33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krediter fotograf om det brukes bilde</a:t>
            </a:r>
          </a:p>
        </p:txBody>
      </p:sp>
    </p:spTree>
    <p:extLst>
      <p:ext uri="{BB962C8B-B14F-4D97-AF65-F5344CB8AC3E}">
        <p14:creationId xmlns:p14="http://schemas.microsoft.com/office/powerpoint/2010/main" val="207730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virkemiddel kunn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unnskap_origin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/>
          <a:stretch/>
        </p:blipFill>
        <p:spPr>
          <a:xfrm>
            <a:off x="0" y="1530704"/>
            <a:ext cx="9144000" cy="4819762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720000" y="4257092"/>
            <a:ext cx="7631838" cy="18616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Skilleark virkemidler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24944"/>
            <a:ext cx="763226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3DDB-50C2-4A47-81C3-68B474696A75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0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702027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5257924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3493728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21"/>
          </p:nvPr>
        </p:nvSpPr>
        <p:spPr>
          <a:xfrm>
            <a:off x="172953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virkemiddel regelv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gelverk_origin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1"/>
          <a:stretch/>
        </p:blipFill>
        <p:spPr>
          <a:xfrm>
            <a:off x="0" y="1530000"/>
            <a:ext cx="9144000" cy="4816825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720000" y="4257092"/>
            <a:ext cx="7631838" cy="18616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Skilleark virkemidler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24944"/>
            <a:ext cx="763226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D465-6BB9-425E-8B97-0FA19342AF5D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702027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5257924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3493728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21"/>
          </p:nvPr>
        </p:nvSpPr>
        <p:spPr>
          <a:xfrm>
            <a:off x="172953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1519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virkemiddel samarb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marbeid_origina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/>
          <a:stretch/>
        </p:blipFill>
        <p:spPr>
          <a:xfrm>
            <a:off x="0" y="1530000"/>
            <a:ext cx="9156425" cy="4838159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720000" y="4257092"/>
            <a:ext cx="7631838" cy="18616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Skilleark virkemidler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24944"/>
            <a:ext cx="763226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8E20-027A-48F1-B0E4-614E08B9680A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702027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5257924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3493728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21"/>
          </p:nvPr>
        </p:nvSpPr>
        <p:spPr>
          <a:xfrm>
            <a:off x="172953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1519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virkemiddel f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rkemiddel_original_samling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957"/>
          <a:stretch/>
        </p:blipFill>
        <p:spPr>
          <a:xfrm>
            <a:off x="0" y="1510891"/>
            <a:ext cx="9144508" cy="4833726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720000" y="4257092"/>
            <a:ext cx="7631838" cy="18616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Skilleark virkemidler – frise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24944"/>
            <a:ext cx="763226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E64E-8512-4499-9BCD-C8BF67B3D51C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702027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5257924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3493728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21"/>
          </p:nvPr>
        </p:nvSpPr>
        <p:spPr>
          <a:xfrm>
            <a:off x="1729532" y="152636"/>
            <a:ext cx="1690340" cy="1936948"/>
          </a:xfrm>
          <a:noFill/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1519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A7DF-A187-4724-8D68-0ECADB7D7143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krediter fotograf om det brukes bilde</a:t>
            </a:r>
          </a:p>
        </p:txBody>
      </p:sp>
    </p:spTree>
    <p:extLst>
      <p:ext uri="{BB962C8B-B14F-4D97-AF65-F5344CB8AC3E}">
        <p14:creationId xmlns:p14="http://schemas.microsoft.com/office/powerpoint/2010/main" val="18424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44E6-81B1-4ED0-9100-09E8945A026E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O-avdelingen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FC2D-BD65-4768-A1BA-B6912D06504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4859524" y="-268288"/>
            <a:ext cx="428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200" dirty="0"/>
              <a:t>HUSK: krediter fotograf om det brukes bilde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45238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5333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015D792-441D-4ECE-8D61-9A53DEDB2C52}" type="datetime1">
              <a:rPr lang="nb-NO" smtClean="0"/>
              <a:t>20.10.2020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53336"/>
            <a:ext cx="3348806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O-avdelingen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5333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4C74751-260E-4041-9068-EBF1D4BC1DBF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084168" y="6508425"/>
            <a:ext cx="2701057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>
                <a:solidFill>
                  <a:schemeClr val="tx1"/>
                </a:solidFill>
                <a:latin typeface="Verdana" pitchFamily="34" charset="0"/>
              </a:rPr>
              <a:t>Klima- og miljødepartementet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5" r:id="rId2"/>
    <p:sldLayoutId id="2147483998" r:id="rId3"/>
    <p:sldLayoutId id="2147483962" r:id="rId4"/>
    <p:sldLayoutId id="2147483992" r:id="rId5"/>
    <p:sldLayoutId id="2147483993" r:id="rId6"/>
    <p:sldLayoutId id="2147483994" r:id="rId7"/>
    <p:sldLayoutId id="2147483985" r:id="rId8"/>
    <p:sldLayoutId id="2147483963" r:id="rId9"/>
    <p:sldLayoutId id="2147483964" r:id="rId10"/>
    <p:sldLayoutId id="2147483965" r:id="rId11"/>
    <p:sldLayoutId id="2147483984" r:id="rId12"/>
    <p:sldLayoutId id="2147483966" r:id="rId13"/>
    <p:sldLayoutId id="2147483999" r:id="rId14"/>
    <p:sldLayoutId id="2147483997" r:id="rId15"/>
    <p:sldLayoutId id="2147483967" r:id="rId16"/>
    <p:sldLayoutId id="2147483968" r:id="rId17"/>
    <p:sldLayoutId id="2147483969" r:id="rId18"/>
    <p:sldLayoutId id="2147483970" r:id="rId19"/>
    <p:sldLayoutId id="2147483989" r:id="rId20"/>
    <p:sldLayoutId id="2147483991" r:id="rId21"/>
    <p:sldLayoutId id="2147483986" r:id="rId22"/>
    <p:sldLayoutId id="2147483987" r:id="rId23"/>
    <p:sldLayoutId id="2147483971" r:id="rId2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9915" y="4077072"/>
            <a:ext cx="7633282" cy="1296144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sz="2800" dirty="0"/>
              <a:t>Beskyttelse av tradisjonell kunnskap knyttet til genetisk materiale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 flipH="1">
            <a:off x="-786466" y="6417152"/>
            <a:ext cx="576064" cy="427968"/>
          </a:xfrm>
        </p:spPr>
        <p:txBody>
          <a:bodyPr/>
          <a:lstStyle/>
          <a:p>
            <a:r>
              <a:rPr lang="nb-NO" dirty="0"/>
              <a:t>.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0B4CF2A-FD0B-4253-B797-EA7730EB9AC4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22.10.2020.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Linda Lund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932" y="332656"/>
            <a:ext cx="7632266" cy="822008"/>
          </a:xfrm>
        </p:spPr>
        <p:txBody>
          <a:bodyPr/>
          <a:lstStyle/>
          <a:p>
            <a:r>
              <a:rPr lang="nb-NO" sz="3000" dirty="0"/>
              <a:t/>
            </a:r>
            <a:br>
              <a:rPr lang="nb-NO" sz="3000" dirty="0"/>
            </a:br>
            <a:r>
              <a:rPr lang="nb-NO" sz="2400" dirty="0"/>
              <a:t>Forskrift om beskyttelse av tradisjonell kunnskap knyttet til genetisk materiale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8150" y="1772816"/>
            <a:ext cx="7632266" cy="2880320"/>
          </a:xfrm>
        </p:spPr>
        <p:txBody>
          <a:bodyPr/>
          <a:lstStyle/>
          <a:p>
            <a:r>
              <a:rPr lang="nb-NO" sz="1800" dirty="0"/>
              <a:t>Nasjonal gjennomføring av Nagoya-protokollen</a:t>
            </a:r>
          </a:p>
          <a:p>
            <a:r>
              <a:rPr lang="nb-NO" sz="1800" dirty="0"/>
              <a:t>Urfolks og lokalsamfunns interesser ivaretas og respekteres </a:t>
            </a:r>
          </a:p>
          <a:p>
            <a:r>
              <a:rPr lang="nb-NO" sz="1800" dirty="0"/>
              <a:t>Informert forhåndssamtykke </a:t>
            </a:r>
          </a:p>
          <a:p>
            <a:r>
              <a:rPr lang="nb-NO" sz="1800" dirty="0"/>
              <a:t>Vilkår og fordelsdeling</a:t>
            </a:r>
          </a:p>
          <a:p>
            <a:r>
              <a:rPr lang="nb-NO" sz="1800" dirty="0"/>
              <a:t>Utviklet, brukt, bevart og overført i fellesskap mellom generasjoner</a:t>
            </a:r>
          </a:p>
          <a:p>
            <a:r>
              <a:rPr lang="nb-NO" sz="1800" dirty="0"/>
              <a:t>Kunnskapen må gjelde gener eller arvemateriale</a:t>
            </a:r>
          </a:p>
          <a:p>
            <a:r>
              <a:rPr lang="nb-NO" sz="1800" dirty="0"/>
              <a:t>Kunnskap som ikke er offentlig kjent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/>
              <a:t>22.10.2020.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Linda Lund			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6CEFC-E2A8-487F-A5B2-A566719C223D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D5CCFB6-5AAD-4211-80F8-B0EF3B186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5144"/>
            <a:ext cx="9144000" cy="15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0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717B508-BBAF-4BF7-9F23-2E95CC9E5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0" r="15812"/>
          <a:stretch/>
        </p:blipFill>
        <p:spPr>
          <a:xfrm>
            <a:off x="107504" y="49064"/>
            <a:ext cx="9143980" cy="633959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BDA09706-A1EC-4E70-BCFD-3DBA092B7F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53336"/>
            <a:ext cx="539750" cy="3556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39E8ABE8-6EAC-42C8-A7A8-126197E5DDE2}" type="slidenum">
              <a:rPr lang="nb-NO"/>
              <a:pPr>
                <a:spcAft>
                  <a:spcPts val="600"/>
                </a:spcAft>
                <a:defRPr/>
              </a:pPr>
              <a:t>3</a:t>
            </a:fld>
            <a:endParaRPr lang="nb-NO"/>
          </a:p>
        </p:txBody>
      </p:sp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9A16B380-9053-4B80-A340-516C72375E4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094163" y="6453336"/>
            <a:ext cx="2133600" cy="3556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325F44E6-81B1-4ED0-9100-09E8945A026E}" type="datetime1">
              <a:rPr lang="nb-NO" smtClean="0"/>
              <a:pPr>
                <a:spcAft>
                  <a:spcPts val="600"/>
                </a:spcAft>
                <a:defRPr/>
              </a:pPr>
              <a:t>20.10.2020</a:t>
            </a:fld>
            <a:endParaRPr lang="nb-NO"/>
          </a:p>
        </p:txBody>
      </p:sp>
      <p:sp>
        <p:nvSpPr>
          <p:cNvPr id="16" name="Slide Number Placeholder 5" hidden="1">
            <a:extLst>
              <a:ext uri="{FF2B5EF4-FFF2-40B4-BE49-F238E27FC236}">
                <a16:creationId xmlns:a16="http://schemas.microsoft.com/office/drawing/2014/main" id="{7243CD69-312A-4636-AF93-104337630A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53336"/>
            <a:ext cx="539750" cy="3556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F1B3FC2D-BD65-4768-A1BA-B6912D06504F}" type="slidenum">
              <a:rPr lang="nb-NO"/>
              <a:pPr>
                <a:spcAft>
                  <a:spcPts val="600"/>
                </a:spcAft>
                <a:defRPr/>
              </a:pPr>
              <a:t>3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1C0E1F8-1DD6-4C52-B8A4-423E32137C7F}"/>
              </a:ext>
            </a:extLst>
          </p:cNvPr>
          <p:cNvSpPr txBox="1"/>
          <p:nvPr/>
        </p:nvSpPr>
        <p:spPr>
          <a:xfrm>
            <a:off x="1907704" y="13407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  <a:highlight>
                  <a:srgbClr val="000000"/>
                </a:highlight>
                <a:latin typeface="Verdana"/>
                <a:cs typeface="Verdana"/>
              </a:rPr>
              <a:t>  Takk for oppmerksomheten !</a:t>
            </a:r>
          </a:p>
          <a:p>
            <a:pPr algn="ctr"/>
            <a:r>
              <a:rPr lang="nb-NO" sz="2400" dirty="0">
                <a:solidFill>
                  <a:schemeClr val="bg1"/>
                </a:solidFill>
                <a:highlight>
                  <a:srgbClr val="000000"/>
                </a:highlight>
                <a:latin typeface="Verdana"/>
                <a:cs typeface="Verdana"/>
              </a:rPr>
              <a:t>  </a:t>
            </a:r>
          </a:p>
        </p:txBody>
      </p:sp>
      <p:sp>
        <p:nvSpPr>
          <p:cNvPr id="24" name="Plassholder for bunntekst 4">
            <a:extLst>
              <a:ext uri="{FF2B5EF4-FFF2-40B4-BE49-F238E27FC236}">
                <a16:creationId xmlns:a16="http://schemas.microsoft.com/office/drawing/2014/main" id="{ABFD6D95-E63D-41EE-BB3C-68CB8484410E}"/>
              </a:ext>
            </a:extLst>
          </p:cNvPr>
          <p:cNvSpPr txBox="1">
            <a:spLocks/>
          </p:cNvSpPr>
          <p:nvPr/>
        </p:nvSpPr>
        <p:spPr>
          <a:xfrm>
            <a:off x="719138" y="6453336"/>
            <a:ext cx="3348806" cy="355600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sz="1050" dirty="0"/>
              <a:t>Linda Lund</a:t>
            </a:r>
            <a:r>
              <a:rPr lang="nb-NO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872898987"/>
      </p:ext>
    </p:extLst>
  </p:cSld>
  <p:clrMapOvr>
    <a:masterClrMapping/>
  </p:clrMapOvr>
</p:sld>
</file>

<file path=ppt/theme/theme1.xml><?xml version="1.0" encoding="utf-8"?>
<a:theme xmlns:a="http://schemas.openxmlformats.org/drawingml/2006/main" name="KLD_powerpointmal_norsk">
  <a:themeElements>
    <a:clrScheme name="MVdep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CFC9C6"/>
      </a:accent1>
      <a:accent2>
        <a:srgbClr val="008D05"/>
      </a:accent2>
      <a:accent3>
        <a:srgbClr val="00A6FF"/>
      </a:accent3>
      <a:accent4>
        <a:srgbClr val="FF0000"/>
      </a:accent4>
      <a:accent5>
        <a:srgbClr val="FF8000"/>
      </a:accent5>
      <a:accent6>
        <a:srgbClr val="6A5387"/>
      </a:accent6>
      <a:hlink>
        <a:srgbClr val="009AAD"/>
      </a:hlink>
      <a:folHlink>
        <a:srgbClr val="75C4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KLD_powerpointmal_norsk</Template>
  <TotalTime>6278</TotalTime>
  <Words>136</Words>
  <Application>Microsoft Office PowerPoint</Application>
  <PresentationFormat>Näytössä katseltava diaesitys (4:3)</PresentationFormat>
  <Paragraphs>27</Paragraphs>
  <Slides>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KLD_powerpointmal_norsk</vt:lpstr>
      <vt:lpstr> Beskyttelse av tradisjonell kunnskap knyttet til genetisk materiale</vt:lpstr>
      <vt:lpstr> Forskrift om beskyttelse av tradisjonell kunnskap knyttet til genetisk materiale</vt:lpstr>
      <vt:lpstr>PowerPoint-esitys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Torgeir Strøm</dc:creator>
  <cp:lastModifiedBy>Vuopala Anna (OKM)</cp:lastModifiedBy>
  <cp:revision>786</cp:revision>
  <dcterms:created xsi:type="dcterms:W3CDTF">2014-05-13T14:19:34Z</dcterms:created>
  <dcterms:modified xsi:type="dcterms:W3CDTF">2020-10-20T09:59:06Z</dcterms:modified>
</cp:coreProperties>
</file>