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7" r:id="rId2"/>
    <p:sldId id="288" r:id="rId3"/>
    <p:sldId id="285" r:id="rId4"/>
    <p:sldId id="298" r:id="rId5"/>
    <p:sldId id="299" r:id="rId6"/>
    <p:sldId id="300" r:id="rId7"/>
    <p:sldId id="301" r:id="rId8"/>
    <p:sldId id="302" r:id="rId9"/>
    <p:sldId id="303" r:id="rId10"/>
    <p:sldId id="296" r:id="rId11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mtaipaa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79" d="100"/>
          <a:sy n="79" d="100"/>
        </p:scale>
        <p:origin x="-126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070AF-955C-40FB-B4E5-5A0B7527C126}" type="datetimeFigureOut">
              <a:rPr lang="fi-FI" smtClean="0"/>
              <a:pPr/>
              <a:t>15.3.2016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68BC8-1732-48AA-A68D-78E9A5410CE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880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pPr/>
              <a:t>15.3.2016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7B19-2C0A-48B2-A6EB-A8095A820EBC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7B19-2C0A-48B2-A6EB-A8095A820EBC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0A5F-78CC-487C-81CE-0EB38E137339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D371-7E0E-469B-ACD0-0C6801D30F6C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767-4FDC-46D7-A5AD-7734010C2D28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D75F-0B3D-4EDF-84AF-D0E0E66E7AC8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D371-7E0E-469B-ACD0-0C6801D30F6C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D371-7E0E-469B-ACD0-0C6801D30F6C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93917-3F84-4F55-8A37-2F48A3C3CAED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7B19-2C0A-48B2-A6EB-A8095A820EBC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22FB634A-CB08-4345-AA85-D4EC7BA00B14}" type="datetime1">
              <a:rPr lang="fi-FI" smtClean="0"/>
              <a:pPr/>
              <a:t>15.3.2016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Perusmaksutilidirektiivi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smtClean="0"/>
              <a:t>Rahoitusmarkkinaosasto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II Kuuleminen 4.3.2016</a:t>
            </a:r>
          </a:p>
          <a:p>
            <a:r>
              <a:rPr lang="fi-FI" dirty="0" smtClean="0"/>
              <a:t>Risto Koponen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Risto Koponen</a:t>
            </a:r>
          </a:p>
          <a:p>
            <a:r>
              <a:rPr lang="fi-FI" dirty="0" smtClean="0"/>
              <a:t>finanssineuvos</a:t>
            </a:r>
          </a:p>
          <a:p>
            <a:r>
              <a:rPr lang="fi-FI" dirty="0" smtClean="0"/>
              <a:t>Puh. 0295 530 355</a:t>
            </a:r>
          </a:p>
          <a:p>
            <a:r>
              <a:rPr lang="fi-FI" dirty="0" smtClean="0"/>
              <a:t>Lisätieto: </a:t>
            </a:r>
            <a:r>
              <a:rPr lang="fi-FI" dirty="0" err="1" smtClean="0"/>
              <a:t>etunimi.sukunimi@vm.fi</a:t>
            </a:r>
            <a:endParaRPr lang="fi-FI" dirty="0" smtClean="0"/>
          </a:p>
          <a:p>
            <a:r>
              <a:rPr lang="fi-FI" dirty="0" err="1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4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200" dirty="0" smtClean="0"/>
              <a:t>Direktiivin toimeenpanon takaraja 18.9.2016</a:t>
            </a:r>
          </a:p>
          <a:p>
            <a:r>
              <a:rPr lang="fi-FI" sz="2200" dirty="0" smtClean="0"/>
              <a:t>HE kesäkuun alussa</a:t>
            </a:r>
          </a:p>
          <a:p>
            <a:r>
              <a:rPr lang="fi-FI" sz="2200" dirty="0" smtClean="0"/>
              <a:t>Kaksi kuulemistilaisuutta: 22.1 ja 4.3.2016</a:t>
            </a:r>
          </a:p>
          <a:p>
            <a:pPr marL="355600" lvl="1" indent="-355600"/>
            <a:r>
              <a:rPr lang="fi-FI" sz="2200" dirty="0" smtClean="0"/>
              <a:t>Lausuntokierrokselle maaliskuun puolivälissä</a:t>
            </a:r>
          </a:p>
          <a:p>
            <a:pPr marL="355600" lvl="1" indent="-355600"/>
            <a:r>
              <a:rPr lang="fi-FI" sz="2200" dirty="0" smtClean="0"/>
              <a:t>Ei virallista työryhmää</a:t>
            </a:r>
          </a:p>
          <a:p>
            <a:r>
              <a:rPr lang="fi-FI" sz="2200" dirty="0" smtClean="0"/>
              <a:t>Suomessa jo sääntelyä, merkittävimmät muutokset maksupalvelu- ja maksulaitoslakeihin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Direktiivin pääsisältö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124744"/>
            <a:ext cx="7308368" cy="4779189"/>
          </a:xfrm>
        </p:spPr>
        <p:txBody>
          <a:bodyPr/>
          <a:lstStyle/>
          <a:p>
            <a:r>
              <a:rPr lang="fi-FI" sz="2200" dirty="0" smtClean="0"/>
              <a:t>Kuluttajadirektiivi: pyrkii saattamaan tilittömät kuluttajat maksupalveluiden piiriin ja edistämään kilpailua</a:t>
            </a:r>
          </a:p>
          <a:p>
            <a:r>
              <a:rPr lang="fi-FI" sz="2200" dirty="0" smtClean="0"/>
              <a:t>Kolme olennaista aihealuetta</a:t>
            </a:r>
          </a:p>
          <a:p>
            <a:pPr lvl="1"/>
            <a:r>
              <a:rPr lang="fi-FI" sz="1800" dirty="0" smtClean="0"/>
              <a:t>Tilihinnoittelun läpinäkyvyys ja vertailtavuus</a:t>
            </a:r>
          </a:p>
          <a:p>
            <a:pPr lvl="1"/>
            <a:r>
              <a:rPr lang="fi-FI" sz="1800" dirty="0" smtClean="0"/>
              <a:t>Siirtopalvelu (nk. </a:t>
            </a:r>
            <a:r>
              <a:rPr lang="fi-FI" sz="1800" dirty="0" err="1" smtClean="0"/>
              <a:t>switching</a:t>
            </a:r>
            <a:r>
              <a:rPr lang="fi-FI" sz="1800" dirty="0" smtClean="0"/>
              <a:t> </a:t>
            </a:r>
            <a:r>
              <a:rPr lang="fi-FI" sz="1800" dirty="0" err="1" smtClean="0"/>
              <a:t>service</a:t>
            </a:r>
            <a:r>
              <a:rPr lang="fi-FI" sz="1800" dirty="0" smtClean="0"/>
              <a:t>)</a:t>
            </a:r>
          </a:p>
          <a:p>
            <a:pPr lvl="1"/>
            <a:r>
              <a:rPr lang="fi-FI" sz="1800" dirty="0" smtClean="0"/>
              <a:t>Oikeus perusmaksutiliin + tilipalvelut</a:t>
            </a:r>
          </a:p>
          <a:p>
            <a:r>
              <a:rPr lang="fi-FI" sz="2200" dirty="0" smtClean="0"/>
              <a:t>Ym. kahta ensimmäistä sovelletaan kaikkiin maksupalveluntarjoajiin, viimeistä luottolaitoksiin (mahdollisuus kansallisesti laajentaa kaikkiin maksupalveluntarjoajiin)</a:t>
            </a:r>
          </a:p>
          <a:p>
            <a:pPr lvl="1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Keskustelukysymys I: maksupalveluiden  sopeuttaminen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484784"/>
            <a:ext cx="7308368" cy="4779189"/>
          </a:xfrm>
        </p:spPr>
        <p:txBody>
          <a:bodyPr/>
          <a:lstStyle/>
          <a:p>
            <a:pPr lvl="1"/>
            <a:r>
              <a:rPr lang="fi-FI" sz="1800" dirty="0" smtClean="0"/>
              <a:t>Direktiivi kieltää syrjinnän</a:t>
            </a:r>
          </a:p>
          <a:p>
            <a:pPr lvl="1"/>
            <a:r>
              <a:rPr lang="fi-FI" sz="1800" dirty="0" smtClean="0"/>
              <a:t>Kuluttajaparlamentti: toimintarajoitteisia tulee kohdella yhdenvertaisesti </a:t>
            </a:r>
            <a:r>
              <a:rPr lang="fi-FI" sz="1800" dirty="0" smtClean="0">
                <a:sym typeface="Wingdings" pitchFamily="2" charset="2"/>
              </a:rPr>
              <a:t> maksupalveluntarjoajan tarvittaessa sopeutettava palveluitaan</a:t>
            </a:r>
          </a:p>
          <a:p>
            <a:pPr lvl="1"/>
            <a:r>
              <a:rPr lang="fi-FI" sz="1800" dirty="0" smtClean="0">
                <a:sym typeface="Wingdings" pitchFamily="2" charset="2"/>
              </a:rPr>
              <a:t>Yhdenvertaisuus- ja tasa-arvolautakunta (14.12.2015): näkövammaista syrjitty pankin kieltäytyessä antamasta verkkopankkitunnuksia, pankin tehtävä asianmukaiset sopeutukset verkkopankkipalveluihinsa</a:t>
            </a:r>
          </a:p>
          <a:p>
            <a:pPr lvl="1"/>
            <a:r>
              <a:rPr lang="fi-FI" sz="1800" dirty="0" smtClean="0">
                <a:sym typeface="Wingdings" pitchFamily="2" charset="2"/>
              </a:rPr>
              <a:t>Ehdotus esteettömyysdirektiiviksi koskee myös pankkipalveluita  esteettömyys keskustelussa myös EU-tasolla</a:t>
            </a:r>
          </a:p>
          <a:p>
            <a:pPr lvl="1"/>
            <a:r>
              <a:rPr lang="fi-FI" sz="1800" dirty="0" smtClean="0">
                <a:sym typeface="Wingdings" pitchFamily="2" charset="2"/>
              </a:rPr>
              <a:t>Sopeuttamisvaatimus vain perusmaksutilipalveluille (eli pankit) vai kaikille maksupalveluiden tarjoajille, kilpailukysymys</a:t>
            </a:r>
          </a:p>
          <a:p>
            <a:pPr lvl="1"/>
            <a:r>
              <a:rPr lang="fi-FI" sz="1800" dirty="0" smtClean="0">
                <a:sym typeface="Wingdings" pitchFamily="2" charset="2"/>
              </a:rPr>
              <a:t>Ehdotus: myös toimintarajoitteisten kyettävä käyttämään perusmaksutilipalveluita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</a:t>
            </a:fld>
            <a:endParaRPr lang="fi-F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Keskustelukysymys II:</a:t>
            </a:r>
            <a:r>
              <a:rPr lang="fi-FI" dirty="0" smtClean="0">
                <a:sym typeface="Wingdings" pitchFamily="2" charset="2"/>
              </a:rPr>
              <a:t> Vastuu vertailusivuston pystyttämisestä ja ylläpidosta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ym typeface="Wingdings" pitchFamily="2" charset="2"/>
              </a:rPr>
              <a:t>Kuluttajille kuluton pääsy verkkosivulle, jossa vertaillaan vähintään EU-harmonisoitujen edustavimpien maksutilipalveluiden hintoja</a:t>
            </a:r>
          </a:p>
          <a:p>
            <a:r>
              <a:rPr lang="fi-FI" dirty="0" smtClean="0">
                <a:sym typeface="Wingdings" pitchFamily="2" charset="2"/>
              </a:rPr>
              <a:t>Ehdotus: </a:t>
            </a:r>
          </a:p>
          <a:p>
            <a:pPr lvl="1"/>
            <a:r>
              <a:rPr lang="fi-FI" dirty="0" err="1" smtClean="0">
                <a:sym typeface="Wingdings" pitchFamily="2" charset="2"/>
              </a:rPr>
              <a:t>Fivan</a:t>
            </a:r>
            <a:r>
              <a:rPr lang="fi-FI" dirty="0" smtClean="0">
                <a:sym typeface="Wingdings" pitchFamily="2" charset="2"/>
              </a:rPr>
              <a:t> huolehdittava, että vähintään yksi sivuston ylläpitäjä</a:t>
            </a:r>
          </a:p>
          <a:p>
            <a:pPr lvl="1"/>
            <a:r>
              <a:rPr lang="fi-FI" dirty="0" smtClean="0">
                <a:sym typeface="Wingdings" pitchFamily="2" charset="2"/>
              </a:rPr>
              <a:t>Jos ei vapaaehtoisia, niin ylläpitotehtävä </a:t>
            </a:r>
            <a:r>
              <a:rPr lang="fi-FI" dirty="0" err="1" smtClean="0">
                <a:sym typeface="Wingdings" pitchFamily="2" charset="2"/>
              </a:rPr>
              <a:t>Fivalla</a:t>
            </a:r>
            <a:r>
              <a:rPr lang="fi-FI" dirty="0" smtClean="0">
                <a:sym typeface="Wingdings" pitchFamily="2" charset="2"/>
              </a:rPr>
              <a:t> </a:t>
            </a:r>
          </a:p>
          <a:p>
            <a:pPr lvl="1"/>
            <a:r>
              <a:rPr lang="fi-FI" dirty="0" err="1" smtClean="0">
                <a:sym typeface="Wingdings" pitchFamily="2" charset="2"/>
              </a:rPr>
              <a:t>Fiva</a:t>
            </a:r>
            <a:r>
              <a:rPr lang="fi-FI" dirty="0" smtClean="0">
                <a:sym typeface="Wingdings" pitchFamily="2" charset="2"/>
              </a:rPr>
              <a:t> ylläpitää luetteloa vertailuverkkosivustoista (joihin maksupalveluntarjoajilla velvollisuus lähettää hintatiedot)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Keskustelukysymys III: Pankkitunnukset vain peruspankkitilipalveluihin </a:t>
            </a:r>
            <a:r>
              <a:rPr lang="fi-FI" dirty="0" err="1" smtClean="0"/>
              <a:t>vs</a:t>
            </a:r>
            <a:r>
              <a:rPr lang="fi-FI" dirty="0" smtClean="0"/>
              <a:t> </a:t>
            </a:r>
            <a:r>
              <a:rPr lang="fi-FI" dirty="0" err="1" smtClean="0"/>
              <a:t>tunnistautumiseen</a:t>
            </a:r>
            <a:r>
              <a:rPr lang="fi-FI" dirty="0" smtClean="0"/>
              <a:t> yleensä (=nykyiset tunnukset)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628800"/>
            <a:ext cx="7308368" cy="4779189"/>
          </a:xfrm>
        </p:spPr>
        <p:txBody>
          <a:bodyPr/>
          <a:lstStyle/>
          <a:p>
            <a:r>
              <a:rPr lang="fi-FI" dirty="0" smtClean="0"/>
              <a:t>Direktiivin minimi: peruspankkitilipalveluihin</a:t>
            </a:r>
          </a:p>
          <a:p>
            <a:r>
              <a:rPr lang="fi-FI" dirty="0" smtClean="0"/>
              <a:t>Direktiivin optio laajentaa kuluttajan kannalta olennaisiin palveluihin </a:t>
            </a:r>
          </a:p>
          <a:p>
            <a:r>
              <a:rPr lang="fi-FI" dirty="0" err="1" smtClean="0"/>
              <a:t>Tunnistautuminen</a:t>
            </a:r>
            <a:r>
              <a:rPr lang="fi-FI" dirty="0" smtClean="0"/>
              <a:t> oleellista nyky-yhteiskunnassa, pankkitunnukset keskiössä</a:t>
            </a:r>
          </a:p>
          <a:p>
            <a:r>
              <a:rPr lang="fi-FI" dirty="0" smtClean="0"/>
              <a:t>Pankin tunnistettava/tunnettava asiakkaansa, oikein toimiessaan pankin riskit vähäisiä</a:t>
            </a:r>
          </a:p>
          <a:p>
            <a:r>
              <a:rPr lang="fi-FI" dirty="0" smtClean="0"/>
              <a:t>Syrjimättömyyden tulkinta? </a:t>
            </a:r>
          </a:p>
          <a:p>
            <a:r>
              <a:rPr lang="fi-FI" dirty="0" smtClean="0"/>
              <a:t>Onko </a:t>
            </a:r>
            <a:r>
              <a:rPr lang="fi-FI" dirty="0" err="1" smtClean="0"/>
              <a:t>PAD-implementointi</a:t>
            </a:r>
            <a:r>
              <a:rPr lang="fi-FI" dirty="0" smtClean="0"/>
              <a:t> oikea paikka säätää yleisestä </a:t>
            </a:r>
            <a:r>
              <a:rPr lang="fi-FI" dirty="0" err="1" smtClean="0"/>
              <a:t>tunnistautumisvälineestä</a:t>
            </a:r>
            <a:r>
              <a:rPr lang="fi-FI" dirty="0" smtClean="0"/>
              <a:t>?</a:t>
            </a:r>
          </a:p>
          <a:p>
            <a:pPr algn="ctr">
              <a:buNone/>
            </a:pPr>
            <a:r>
              <a:rPr lang="fi-FI" dirty="0" smtClean="0">
                <a:sym typeface="Wingdings" pitchFamily="2" charset="2"/>
              </a:rPr>
              <a:t>Näkemyksiä?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6</a:t>
            </a:fld>
            <a:endParaRPr lang="fi-F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Keskustelukysymys IV: </a:t>
            </a:r>
            <a:r>
              <a:rPr lang="fi-FI" dirty="0" err="1" smtClean="0"/>
              <a:t>Switching</a:t>
            </a:r>
            <a:r>
              <a:rPr lang="fi-FI" dirty="0" smtClean="0"/>
              <a:t> – </a:t>
            </a:r>
            <a:r>
              <a:rPr lang="fi-FI" dirty="0" err="1" smtClean="0"/>
              <a:t>edelleenlähetys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Asiakas/maksupalveluntarjoajat eivät voi vaikuttaa, miten maksajat päivittävät tietojärjestelmiään uusilla tilinumeroilla</a:t>
            </a:r>
          </a:p>
          <a:p>
            <a:r>
              <a:rPr lang="fi-FI" dirty="0" smtClean="0"/>
              <a:t>Maksajilla/veloittajilla maksuja jo ”putkessa”</a:t>
            </a:r>
          </a:p>
          <a:p>
            <a:r>
              <a:rPr lang="fi-FI" dirty="0" smtClean="0"/>
              <a:t>Tukee </a:t>
            </a:r>
            <a:r>
              <a:rPr lang="fi-FI" dirty="0" err="1" smtClean="0"/>
              <a:t>switchingiä</a:t>
            </a:r>
            <a:endParaRPr lang="fi-FI" dirty="0" smtClean="0"/>
          </a:p>
          <a:p>
            <a:r>
              <a:rPr lang="fi-FI" dirty="0" smtClean="0"/>
              <a:t>Käytössä NL, UK, tulossa DK</a:t>
            </a:r>
          </a:p>
          <a:p>
            <a:r>
              <a:rPr lang="fi-FI" dirty="0" smtClean="0"/>
              <a:t>Ehdotukset:</a:t>
            </a:r>
          </a:p>
          <a:p>
            <a:pPr lvl="1"/>
            <a:r>
              <a:rPr lang="fi-FI" dirty="0" smtClean="0"/>
              <a:t>Pakollinen </a:t>
            </a:r>
            <a:r>
              <a:rPr lang="fi-FI" dirty="0" err="1" smtClean="0"/>
              <a:t>edelleenlähetys</a:t>
            </a:r>
            <a:r>
              <a:rPr lang="fi-FI" dirty="0" smtClean="0"/>
              <a:t> 13 kk</a:t>
            </a:r>
          </a:p>
          <a:p>
            <a:pPr lvl="1"/>
            <a:r>
              <a:rPr lang="fi-FI" dirty="0" err="1" smtClean="0"/>
              <a:t>Edelleenlähettävän</a:t>
            </a:r>
            <a:r>
              <a:rPr lang="fi-FI" dirty="0" smtClean="0"/>
              <a:t> ilmoitettava </a:t>
            </a:r>
            <a:r>
              <a:rPr lang="fi-FI" dirty="0" err="1" smtClean="0"/>
              <a:t>edelleenlähetyksestä</a:t>
            </a:r>
            <a:r>
              <a:rPr lang="fi-FI" dirty="0" smtClean="0"/>
              <a:t> maksajalle ja saajalle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7</a:t>
            </a:fld>
            <a:endParaRPr lang="fi-FI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Keskustelukysymys V: Kansallinen tilinumeron siirrettävyys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Tuottaa hyötyjä asiakkaille (mm. kilpailu, selkeys ja helppous, ei tarvetta maksajien/veloittajien tilinumeropäivityksille)</a:t>
            </a:r>
          </a:p>
          <a:p>
            <a:r>
              <a:rPr lang="fi-FI" dirty="0" smtClean="0"/>
              <a:t>Merkittävät kustannukset: vahva epäilys, että nettohyödyt negatiiviset</a:t>
            </a:r>
          </a:p>
          <a:p>
            <a:r>
              <a:rPr lang="fi-FI" dirty="0" smtClean="0"/>
              <a:t>COM </a:t>
            </a:r>
            <a:r>
              <a:rPr lang="fi-FI" dirty="0" err="1" smtClean="0"/>
              <a:t>impact</a:t>
            </a:r>
            <a:r>
              <a:rPr lang="fi-FI" dirty="0" smtClean="0"/>
              <a:t> </a:t>
            </a:r>
            <a:r>
              <a:rPr lang="fi-FI" dirty="0" err="1" smtClean="0"/>
              <a:t>assessment</a:t>
            </a:r>
            <a:r>
              <a:rPr lang="fi-FI" dirty="0" smtClean="0"/>
              <a:t>: kustannukset ylittävät hyödyt </a:t>
            </a:r>
            <a:r>
              <a:rPr lang="fi-FI" dirty="0" smtClean="0">
                <a:sym typeface="Wingdings" pitchFamily="2" charset="2"/>
              </a:rPr>
              <a:t> direktiivi säätää </a:t>
            </a:r>
            <a:r>
              <a:rPr lang="fi-FI" dirty="0" err="1" smtClean="0">
                <a:sym typeface="Wingdings" pitchFamily="2" charset="2"/>
              </a:rPr>
              <a:t>switchingistä</a:t>
            </a:r>
            <a:r>
              <a:rPr lang="fi-FI" dirty="0" smtClean="0">
                <a:sym typeface="Wingdings" pitchFamily="2" charset="2"/>
              </a:rPr>
              <a:t>, tilinumeron siirrettävyys ei mukana edes kansallisena optiona</a:t>
            </a:r>
            <a:endParaRPr lang="fi-FI" dirty="0" smtClean="0"/>
          </a:p>
          <a:p>
            <a:r>
              <a:rPr lang="fi-FI" dirty="0" err="1" smtClean="0"/>
              <a:t>PAD-reviewn</a:t>
            </a:r>
            <a:r>
              <a:rPr lang="fi-FI" dirty="0" smtClean="0"/>
              <a:t> yhteydessä COM:n analysoitava EU:n laajuisen siirrettävyyden hyödyt ja haitat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8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Keskustelukysymys V: Kansallinen tilinumeron siirrettävyys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NL, UK, NO ja FR selvitykset eivät ole suositelleet tilinumeron siirrettävyyttä</a:t>
            </a:r>
          </a:p>
          <a:p>
            <a:r>
              <a:rPr lang="fi-FI" dirty="0" smtClean="0"/>
              <a:t>Yksi järjestelmä olemassa</a:t>
            </a:r>
          </a:p>
          <a:p>
            <a:pPr lvl="1"/>
            <a:r>
              <a:rPr lang="fi-FI" dirty="0" smtClean="0"/>
              <a:t>SE </a:t>
            </a:r>
            <a:r>
              <a:rPr lang="fi-FI" dirty="0" err="1" smtClean="0"/>
              <a:t>Bankgirot</a:t>
            </a:r>
            <a:r>
              <a:rPr lang="fi-FI" dirty="0" smtClean="0"/>
              <a:t>, markkinalähtöinen ja rajoitettu yrityksille</a:t>
            </a:r>
          </a:p>
          <a:p>
            <a:r>
              <a:rPr lang="fi-FI" dirty="0" smtClean="0"/>
              <a:t>Nykytiedon valossa yksikään MS ei säädä </a:t>
            </a:r>
            <a:r>
              <a:rPr lang="fi-FI" dirty="0" err="1" smtClean="0"/>
              <a:t>PAD-implementoinnin</a:t>
            </a:r>
            <a:r>
              <a:rPr lang="fi-FI" dirty="0" smtClean="0"/>
              <a:t> yhteydessä siirrettävyydestä</a:t>
            </a:r>
          </a:p>
          <a:p>
            <a:r>
              <a:rPr lang="fi-FI" dirty="0" smtClean="0"/>
              <a:t>Ehdotus: nyt ei oikea aika säätää asiasta, </a:t>
            </a:r>
            <a:r>
              <a:rPr lang="fi-FI" smtClean="0"/>
              <a:t>palataan mahdollisesti, </a:t>
            </a:r>
            <a:r>
              <a:rPr lang="fi-FI" dirty="0" smtClean="0"/>
              <a:t>kun selvyys EU-tason ratkaisusta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9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fin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VM_malliesitys_fin_v2015-10-07</Template>
  <TotalTime>1204</TotalTime>
  <Words>440</Words>
  <Application>Microsoft Office PowerPoint</Application>
  <PresentationFormat>Näytössä katseltava diaesitys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VM_malliesitys_fin_v2015-10-07</vt:lpstr>
      <vt:lpstr>Perusmaksutilidirektiivi</vt:lpstr>
      <vt:lpstr>Yleistä</vt:lpstr>
      <vt:lpstr>Direktiivin pääsisältö </vt:lpstr>
      <vt:lpstr>Keskustelukysymys I: maksupalveluiden  sopeuttaminen</vt:lpstr>
      <vt:lpstr>Keskustelukysymys II: Vastuu vertailusivuston pystyttämisestä ja ylläpidosta </vt:lpstr>
      <vt:lpstr>Keskustelukysymys III: Pankkitunnukset vain peruspankkitilipalveluihin vs tunnistautumiseen yleensä (=nykyiset tunnukset)</vt:lpstr>
      <vt:lpstr>Keskustelukysymys IV: Switching – edelleenlähetys</vt:lpstr>
      <vt:lpstr>Keskustelukysymys V: Kansallinen tilinumeron siirrettävyys</vt:lpstr>
      <vt:lpstr>Keskustelukysymys V: Kansallinen tilinumeron siirrettävyys</vt:lpstr>
      <vt:lpstr>PowerPoint-esitys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Maksutilidirektiivi</dc:title>
  <dc:creator>vmkoponr</dc:creator>
  <cp:lastModifiedBy>Pietarinen Anu VM</cp:lastModifiedBy>
  <cp:revision>125</cp:revision>
  <dcterms:created xsi:type="dcterms:W3CDTF">2016-01-11T14:33:37Z</dcterms:created>
  <dcterms:modified xsi:type="dcterms:W3CDTF">2016-03-15T17:13:27Z</dcterms:modified>
</cp:coreProperties>
</file>