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9" r:id="rId4"/>
    <p:sldId id="280" r:id="rId5"/>
    <p:sldId id="276" r:id="rId6"/>
    <p:sldId id="281" r:id="rId7"/>
    <p:sldId id="283" r:id="rId8"/>
    <p:sldId id="266" r:id="rId9"/>
    <p:sldId id="284" r:id="rId10"/>
    <p:sldId id="260" r:id="rId11"/>
  </p:sldIdLst>
  <p:sldSz cx="9144000" cy="6858000" type="screen4x3"/>
  <p:notesSz cx="6738938" cy="98694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8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295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howGuides="1">
      <p:cViewPr>
        <p:scale>
          <a:sx n="96" d="100"/>
          <a:sy n="96" d="100"/>
        </p:scale>
        <p:origin x="-1003" y="-182"/>
      </p:cViewPr>
      <p:guideLst>
        <p:guide orient="horz" pos="1298"/>
        <p:guide orient="horz" pos="1162"/>
        <p:guide orient="horz" pos="436"/>
        <p:guide orient="horz" pos="3838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24AD-0B15-473F-97A2-7007EC13D05C}" type="datetimeFigureOut">
              <a:rPr lang="fi-FI" sz="800" smtClean="0"/>
              <a:t>30.3.2017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AA488-5942-4FC3-A5DF-F0806BB5473E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25586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E88D67A5-5902-449B-8837-722FF4198E37}" type="datetimeFigureOut">
              <a:rPr lang="fi-FI" smtClean="0"/>
              <a:pPr/>
              <a:t>30.3.2017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F34E0806-DFD0-4BAD-B864-E4742D8549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0806-DFD0-4BAD-B864-E4742D85490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50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0806-DFD0-4BAD-B864-E4742D85490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99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996952"/>
            <a:ext cx="8207375" cy="1080120"/>
          </a:xfrm>
        </p:spPr>
        <p:txBody>
          <a:bodyPr anchor="t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188640"/>
            <a:ext cx="720080" cy="216025"/>
          </a:xfrm>
        </p:spPr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188640"/>
            <a:ext cx="7128023" cy="2160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370384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8313" y="2636912"/>
            <a:ext cx="8207375" cy="360040"/>
          </a:xfrm>
        </p:spPr>
        <p:txBody>
          <a:bodyPr/>
          <a:lstStyle>
            <a:lvl1pPr marL="0" indent="0"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 descr="ilmastopaneeli_logo_siniselle-rgb-010816-offi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4176464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38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44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188640"/>
            <a:ext cx="720080" cy="216025"/>
          </a:xfrm>
        </p:spPr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188640"/>
            <a:ext cx="7128023" cy="2160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370384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ilmastopaneeli_logo_siniselle-rgb-010816-offi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176464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1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4040188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599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0575"/>
            <a:ext cx="4041775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599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6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28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44008" y="2060575"/>
            <a:ext cx="4031680" cy="4032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0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088" y="2060575"/>
            <a:ext cx="40386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8313" y="2060575"/>
            <a:ext cx="4031680" cy="4032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5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68313" y="908720"/>
            <a:ext cx="8207375" cy="5184104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4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88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6336" y="6453335"/>
            <a:ext cx="720080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29.3.2017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53335"/>
            <a:ext cx="7128023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453335"/>
            <a:ext cx="37038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F76D38DC-9B4C-4F3D-8F03-11A95EC3C396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40321" y="6381328"/>
            <a:ext cx="8064127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lmastopaneeli_logo_valkoiselle-rgb-010816-offic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00" y="249308"/>
            <a:ext cx="1728192" cy="6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55" r:id="rId10"/>
    <p:sldLayoutId id="214748366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558344"/>
            <a:ext cx="7776864" cy="1512168"/>
          </a:xfrm>
        </p:spPr>
        <p:txBody>
          <a:bodyPr/>
          <a:lstStyle/>
          <a:p>
            <a:r>
              <a:rPr lang="fi-FI" sz="3600" b="1" dirty="0" smtClean="0"/>
              <a:t>Kuinka Suomi saavuttaa 2050 tavoitteet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3" y="2420888"/>
            <a:ext cx="8207375" cy="864096"/>
          </a:xfrm>
        </p:spPr>
        <p:txBody>
          <a:bodyPr/>
          <a:lstStyle/>
          <a:p>
            <a:r>
              <a:rPr lang="fi-FI" dirty="0" smtClean="0"/>
              <a:t>Hiilineutraali Suomi 2050 - Innovatiiviset Private-Public-</a:t>
            </a:r>
            <a:r>
              <a:rPr lang="fi-FI" dirty="0" err="1" smtClean="0"/>
              <a:t>Partnership</a:t>
            </a:r>
            <a:r>
              <a:rPr lang="fi-FI" dirty="0" smtClean="0"/>
              <a:t> –käytännöt ilmastonmuutoksen hillinnässä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5301208"/>
            <a:ext cx="5069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dirty="0" smtClean="0">
                <a:solidFill>
                  <a:schemeClr val="tx2"/>
                </a:solidFill>
              </a:rPr>
              <a:t>Markku Ollikainen</a:t>
            </a:r>
          </a:p>
          <a:p>
            <a:r>
              <a:rPr lang="fi-FI" sz="2800" dirty="0" smtClean="0">
                <a:solidFill>
                  <a:schemeClr val="tx2"/>
                </a:solidFill>
              </a:rPr>
              <a:t>Ilmastopaneelin puheenjohtaja</a:t>
            </a:r>
          </a:p>
        </p:txBody>
      </p:sp>
    </p:spTree>
    <p:extLst>
      <p:ext uri="{BB962C8B-B14F-4D97-AF65-F5344CB8AC3E}">
        <p14:creationId xmlns:p14="http://schemas.microsoft.com/office/powerpoint/2010/main" val="611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10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1187625" y="3514943"/>
            <a:ext cx="66967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Suomi voi ja sen pitää olla kokoaan suurempi toimija ilmastoasioissa</a:t>
            </a:r>
          </a:p>
          <a:p>
            <a:endParaRPr lang="fi-FI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851695"/>
          </a:xfrm>
        </p:spPr>
        <p:txBody>
          <a:bodyPr/>
          <a:lstStyle/>
          <a:p>
            <a:r>
              <a:rPr lang="fi-FI" sz="3200" dirty="0" smtClean="0"/>
              <a:t>Suomen ilmastolaki</a:t>
            </a:r>
            <a:endParaRPr lang="fi-FI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08" y="1772816"/>
            <a:ext cx="3537972" cy="40324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4618856" cy="456937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sz="2400" dirty="0" smtClean="0"/>
              <a:t>Vähintään 80 prosentin vähennys päästöihin</a:t>
            </a:r>
          </a:p>
          <a:p>
            <a:pPr>
              <a:spcAft>
                <a:spcPts val="800"/>
              </a:spcAft>
            </a:pPr>
            <a:endParaRPr lang="fi-FI" sz="2400" dirty="0" smtClean="0"/>
          </a:p>
          <a:p>
            <a:pPr>
              <a:spcAft>
                <a:spcPts val="0"/>
              </a:spcAft>
            </a:pPr>
            <a:r>
              <a:rPr lang="fi-FI" sz="2400" dirty="0" smtClean="0"/>
              <a:t>Tavoitetta tarkistetaan, jos uusi tieto sitä edellyttää</a:t>
            </a:r>
          </a:p>
          <a:p>
            <a:endParaRPr lang="fi-FI" sz="2400" dirty="0"/>
          </a:p>
          <a:p>
            <a:pPr>
              <a:spcAft>
                <a:spcPts val="0"/>
              </a:spcAft>
            </a:pPr>
            <a:r>
              <a:rPr lang="fi-FI" sz="2400" dirty="0" smtClean="0"/>
              <a:t>Ilmastopolitiikan suunnittelu- ja seuranta järjestelmä</a:t>
            </a:r>
          </a:p>
          <a:p>
            <a:endParaRPr lang="fi-FI" sz="2400" dirty="0"/>
          </a:p>
          <a:p>
            <a:r>
              <a:rPr lang="fi-FI" sz="2400" dirty="0" smtClean="0"/>
              <a:t>Yhteys tieteeseen - Ilmastopaneeli</a:t>
            </a:r>
            <a:endParaRPr lang="fi-FI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3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1104" cy="995710"/>
          </a:xfrm>
        </p:spPr>
        <p:txBody>
          <a:bodyPr/>
          <a:lstStyle/>
          <a:p>
            <a:r>
              <a:rPr lang="fi-FI" sz="3200" dirty="0" smtClean="0"/>
              <a:t>Hiilineutraalisuus</a:t>
            </a:r>
            <a:endParaRPr lang="fi-FI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435100"/>
            <a:ext cx="5226878" cy="4802212"/>
          </a:xfrm>
        </p:spPr>
        <p:txBody>
          <a:bodyPr>
            <a:normAutofit/>
          </a:bodyPr>
          <a:lstStyle/>
          <a:p>
            <a:r>
              <a:rPr lang="fi-FI" sz="2400" i="1" dirty="0" smtClean="0"/>
              <a:t>Ihmistoiminnan </a:t>
            </a:r>
            <a:r>
              <a:rPr lang="fi-FI" sz="2400" i="1" dirty="0"/>
              <a:t>aiheuttamien kasvihuonekaasupäästöjen nettopäästöt </a:t>
            </a:r>
            <a:r>
              <a:rPr lang="fi-FI" sz="2400" i="1" dirty="0" smtClean="0"/>
              <a:t>CO2-ekvivalentteina </a:t>
            </a:r>
            <a:r>
              <a:rPr lang="fi-FI" sz="2400" i="1" dirty="0"/>
              <a:t>ovat nolla </a:t>
            </a:r>
            <a:r>
              <a:rPr lang="fi-FI" sz="2400" i="1" dirty="0" smtClean="0"/>
              <a:t>annetulla ajanjaksolla</a:t>
            </a:r>
            <a:r>
              <a:rPr lang="fi-FI" sz="2400" i="1" dirty="0"/>
              <a:t>. </a:t>
            </a:r>
            <a:endParaRPr lang="fi-FI" sz="2400" i="1" dirty="0" smtClean="0"/>
          </a:p>
          <a:p>
            <a:endParaRPr lang="fi-FI" sz="2400" i="1" dirty="0"/>
          </a:p>
          <a:p>
            <a:r>
              <a:rPr lang="fi-FI" sz="2400" b="1" dirty="0" smtClean="0">
                <a:solidFill>
                  <a:schemeClr val="tx1"/>
                </a:solidFill>
              </a:rPr>
              <a:t>Valtion tasolla   </a:t>
            </a:r>
            <a:r>
              <a:rPr lang="fi-FI" sz="2400" i="1" dirty="0" smtClean="0"/>
              <a:t>Päästökauppasektorin päästöt</a:t>
            </a:r>
          </a:p>
          <a:p>
            <a:r>
              <a:rPr lang="fi-FI" sz="2400" i="1" dirty="0" smtClean="0"/>
              <a:t>+ Taakanjakosektorin päästöt</a:t>
            </a:r>
          </a:p>
          <a:p>
            <a:r>
              <a:rPr lang="fi-FI" sz="2400" i="1" dirty="0" smtClean="0"/>
              <a:t>+  Maankäyttösektorin päästöt</a:t>
            </a:r>
          </a:p>
          <a:p>
            <a:r>
              <a:rPr lang="fi-FI" sz="2400" i="1" u="sng" dirty="0" smtClean="0"/>
              <a:t>-  Hiilinielun kehitys (kompensaatiot)           </a:t>
            </a:r>
            <a:endParaRPr lang="fi-FI" sz="2400" i="1" dirty="0"/>
          </a:p>
          <a:p>
            <a:r>
              <a:rPr lang="fi-FI" sz="2400" i="1" dirty="0"/>
              <a:t> </a:t>
            </a:r>
            <a:r>
              <a:rPr lang="fi-FI" sz="2400" i="1" dirty="0" smtClean="0"/>
              <a:t> Päästöt nolla</a:t>
            </a:r>
            <a:endParaRPr lang="fi-FI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3</a:t>
            </a:fld>
            <a:endParaRPr lang="fi-FI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85404"/>
            <a:ext cx="3384376" cy="4431828"/>
          </a:xfrm>
        </p:spPr>
      </p:pic>
      <p:sp>
        <p:nvSpPr>
          <p:cNvPr id="3" name="TextBox 2"/>
          <p:cNvSpPr txBox="1"/>
          <p:nvPr/>
        </p:nvSpPr>
        <p:spPr>
          <a:xfrm>
            <a:off x="5622415" y="5406315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Hiilineutraali Suomi</a:t>
            </a:r>
          </a:p>
          <a:p>
            <a:r>
              <a:rPr lang="fi-FI" sz="2400" b="1" dirty="0"/>
              <a:t> </a:t>
            </a:r>
            <a:r>
              <a:rPr lang="fi-FI" sz="2400" b="1" dirty="0" smtClean="0"/>
              <a:t>     – milloin?</a:t>
            </a:r>
          </a:p>
        </p:txBody>
      </p:sp>
    </p:spTree>
    <p:extLst>
      <p:ext uri="{BB962C8B-B14F-4D97-AF65-F5344CB8AC3E}">
        <p14:creationId xmlns:p14="http://schemas.microsoft.com/office/powerpoint/2010/main" val="21382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08" y="535801"/>
            <a:ext cx="8229600" cy="697573"/>
          </a:xfrm>
        </p:spPr>
        <p:txBody>
          <a:bodyPr/>
          <a:lstStyle/>
          <a:p>
            <a:r>
              <a:rPr lang="fi-FI" dirty="0" smtClean="0"/>
              <a:t>Kokonaispäästöjen tavoiteura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829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smtClean="0">
                <a:solidFill>
                  <a:schemeClr val="tx1"/>
                </a:solidFill>
              </a:rPr>
              <a:t>Kuva.</a:t>
            </a:r>
            <a:r>
              <a:rPr lang="fi-FI" sz="2000" dirty="0" smtClean="0"/>
              <a:t> Suomen päästökehitys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4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6425059" y="1340768"/>
            <a:ext cx="2611437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i-FI" sz="2000" b="1" dirty="0" smtClean="0"/>
              <a:t>Vuosi 2050</a:t>
            </a:r>
          </a:p>
          <a:p>
            <a:pPr>
              <a:spcAft>
                <a:spcPts val="600"/>
              </a:spcAft>
            </a:pPr>
            <a:r>
              <a:rPr lang="fi-FI" sz="2000" dirty="0" smtClean="0">
                <a:solidFill>
                  <a:schemeClr val="tx2"/>
                </a:solidFill>
              </a:rPr>
              <a:t>Päästöt, kun niiden vähennystavoite on</a:t>
            </a:r>
          </a:p>
          <a:p>
            <a:r>
              <a:rPr lang="fi-FI" sz="2000" dirty="0" smtClean="0">
                <a:solidFill>
                  <a:schemeClr val="tx2"/>
                </a:solidFill>
              </a:rPr>
              <a:t>80 % : 14.3 Mt</a:t>
            </a:r>
          </a:p>
          <a:p>
            <a:r>
              <a:rPr lang="fi-FI" sz="2000" dirty="0" smtClean="0">
                <a:solidFill>
                  <a:schemeClr val="tx2"/>
                </a:solidFill>
              </a:rPr>
              <a:t>90 %:    7.1 Mt</a:t>
            </a:r>
          </a:p>
          <a:p>
            <a:r>
              <a:rPr lang="fi-FI" sz="2000" dirty="0" smtClean="0">
                <a:solidFill>
                  <a:schemeClr val="tx2"/>
                </a:solidFill>
              </a:rPr>
              <a:t>95 %:    3.6 Mt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pPr>
              <a:spcAft>
                <a:spcPts val="800"/>
              </a:spcAft>
            </a:pPr>
            <a:r>
              <a:rPr lang="fi-FI" sz="2000" b="1" dirty="0" smtClean="0"/>
              <a:t>Nielu - 20.5 Mt</a:t>
            </a:r>
          </a:p>
          <a:p>
            <a:r>
              <a:rPr lang="fi-FI" sz="2000" dirty="0" smtClean="0">
                <a:solidFill>
                  <a:schemeClr val="tx2"/>
                </a:solidFill>
              </a:rPr>
              <a:t>Jos tavoite 90 %, on Suomi hiilineutraali vuonna 2042 ja tulee nettonegatiiviseksi</a:t>
            </a:r>
          </a:p>
          <a:p>
            <a:r>
              <a:rPr lang="fi-FI" sz="2000" dirty="0" smtClean="0">
                <a:solidFill>
                  <a:schemeClr val="tx2"/>
                </a:solidFill>
              </a:rPr>
              <a:t>sen jälkeen</a:t>
            </a:r>
          </a:p>
          <a:p>
            <a:r>
              <a:rPr lang="fi-FI" sz="2000" dirty="0">
                <a:solidFill>
                  <a:schemeClr val="tx2"/>
                </a:solidFill>
              </a:rPr>
              <a:t>nykyisellä nielulla</a:t>
            </a:r>
            <a:endParaRPr lang="fi-FI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67757"/>
              </p:ext>
            </p:extLst>
          </p:nvPr>
        </p:nvGraphicFramePr>
        <p:xfrm>
          <a:off x="224829" y="1844824"/>
          <a:ext cx="6075363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4" imgW="6074706" imgH="3689522" progId="Excel.Sheet.12">
                  <p:embed/>
                </p:oleObj>
              </mc:Choice>
              <mc:Fallback>
                <p:oleObj name="Worksheet" r:id="rId4" imgW="6074706" imgH="3689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829" y="1844824"/>
                        <a:ext cx="6075363" cy="36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043608" y="4149080"/>
            <a:ext cx="511256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1276" y="5616307"/>
            <a:ext cx="4562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Lineaarinen vähennysura: laskettu 90% mukaan</a:t>
            </a:r>
          </a:p>
        </p:txBody>
      </p:sp>
    </p:spTree>
    <p:extLst>
      <p:ext uri="{BB962C8B-B14F-4D97-AF65-F5344CB8AC3E}">
        <p14:creationId xmlns:p14="http://schemas.microsoft.com/office/powerpoint/2010/main" val="39758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1104" cy="946025"/>
          </a:xfrm>
        </p:spPr>
        <p:txBody>
          <a:bodyPr/>
          <a:lstStyle/>
          <a:p>
            <a:r>
              <a:rPr lang="fi-FI" sz="3200" dirty="0" smtClean="0"/>
              <a:t>Päästöjen rajoittaminen</a:t>
            </a:r>
            <a:endParaRPr lang="fi-FI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4320480" cy="5090244"/>
          </a:xfrm>
        </p:spPr>
        <p:txBody>
          <a:bodyPr>
            <a:normAutofit fontScale="85000" lnSpcReduction="20000"/>
          </a:bodyPr>
          <a:lstStyle/>
          <a:p>
            <a:r>
              <a:rPr lang="fi-FI" sz="2400" b="1" dirty="0" smtClean="0">
                <a:solidFill>
                  <a:schemeClr val="tx1"/>
                </a:solidFill>
              </a:rPr>
              <a:t>Energian käyttö 74 % (40.8 Mt) Suomen päästöistä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Päästökauppasektori 25.5 Mt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Liikenne 11.5 Mt</a:t>
            </a:r>
          </a:p>
          <a:p>
            <a:endParaRPr lang="fi-FI" sz="2400" i="1" dirty="0" smtClean="0"/>
          </a:p>
          <a:p>
            <a:r>
              <a:rPr lang="fi-FI" sz="2400" b="1" dirty="0" smtClean="0">
                <a:solidFill>
                  <a:schemeClr val="tx1"/>
                </a:solidFill>
              </a:rPr>
              <a:t>Sähkön ja lämmön tuotanto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Kivihiili 	2030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Öljylämmitys 2035</a:t>
            </a:r>
          </a:p>
          <a:p>
            <a:pPr marL="342900" indent="-342900">
              <a:buFontTx/>
              <a:buChar char="-"/>
            </a:pPr>
            <a:r>
              <a:rPr lang="fi-FI" sz="2400" i="1" dirty="0"/>
              <a:t>Turve </a:t>
            </a:r>
            <a:r>
              <a:rPr lang="fi-FI" sz="2400" i="1" dirty="0" smtClean="0"/>
              <a:t>	2040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Maakaasu	2045</a:t>
            </a:r>
          </a:p>
          <a:p>
            <a:endParaRPr lang="fi-FI" sz="2400" b="1" dirty="0" smtClean="0">
              <a:solidFill>
                <a:schemeClr val="tx1"/>
              </a:solidFill>
            </a:endParaRPr>
          </a:p>
          <a:p>
            <a:r>
              <a:rPr lang="fi-FI" sz="2400" b="1" dirty="0" smtClean="0">
                <a:solidFill>
                  <a:schemeClr val="tx1"/>
                </a:solidFill>
              </a:rPr>
              <a:t>Päästötön liikenne</a:t>
            </a:r>
          </a:p>
          <a:p>
            <a:pPr marL="342900" indent="-342900">
              <a:buFontTx/>
              <a:buChar char="-"/>
            </a:pPr>
            <a:r>
              <a:rPr lang="fi-FI" sz="2400" i="1" dirty="0"/>
              <a:t>H</a:t>
            </a:r>
            <a:r>
              <a:rPr lang="fi-FI" sz="2400" i="1" dirty="0" smtClean="0"/>
              <a:t>enkilöautoliikenne 2040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Raskas liikenne 2045</a:t>
            </a:r>
          </a:p>
          <a:p>
            <a:pPr marL="342900" indent="-342900">
              <a:buFontTx/>
              <a:buChar char="-"/>
            </a:pPr>
            <a:r>
              <a:rPr lang="fi-FI" sz="2400" i="1" dirty="0" smtClean="0"/>
              <a:t>Lentoliikenne 2045</a:t>
            </a:r>
          </a:p>
          <a:p>
            <a:pPr marL="342900" indent="-342900">
              <a:buFontTx/>
              <a:buChar char="-"/>
            </a:pPr>
            <a:endParaRPr lang="fi-FI" sz="2400" i="1" dirty="0" smtClean="0"/>
          </a:p>
          <a:p>
            <a:endParaRPr lang="fi-FI" sz="2400" i="1" dirty="0" smtClean="0"/>
          </a:p>
          <a:p>
            <a:endParaRPr lang="fi-FI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5</a:t>
            </a:fld>
            <a:endParaRPr lang="fi-FI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173898" cy="3786806"/>
          </a:xfrm>
        </p:spPr>
      </p:pic>
      <p:sp>
        <p:nvSpPr>
          <p:cNvPr id="16" name="TextBox 15"/>
          <p:cNvSpPr txBox="1"/>
          <p:nvPr/>
        </p:nvSpPr>
        <p:spPr>
          <a:xfrm>
            <a:off x="4860032" y="134076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Poissulkemisen strategia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6056" y="5733256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2045 Suomen päästöt n.12 Mt</a:t>
            </a:r>
          </a:p>
          <a:p>
            <a:r>
              <a:rPr lang="fi-FI" b="1" dirty="0" smtClean="0"/>
              <a:t>Öljyn käyttö lähes nolla</a:t>
            </a:r>
          </a:p>
        </p:txBody>
      </p:sp>
    </p:spTree>
    <p:extLst>
      <p:ext uri="{BB962C8B-B14F-4D97-AF65-F5344CB8AC3E}">
        <p14:creationId xmlns:p14="http://schemas.microsoft.com/office/powerpoint/2010/main" val="17987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80" y="403149"/>
            <a:ext cx="8229600" cy="792323"/>
          </a:xfrm>
        </p:spPr>
        <p:txBody>
          <a:bodyPr/>
          <a:lstStyle/>
          <a:p>
            <a:r>
              <a:rPr lang="fi-FI" dirty="0" smtClean="0"/>
              <a:t>Päästöjen poissulkemisen haasteita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90" y="1437047"/>
            <a:ext cx="4355976" cy="37442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6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179511" y="1335574"/>
            <a:ext cx="45355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 smtClean="0"/>
              <a:t>Päästökauppasektorin toimet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i="1" dirty="0" smtClean="0">
                <a:solidFill>
                  <a:srgbClr val="0070C0"/>
                </a:solidFill>
              </a:rPr>
              <a:t>Toiminnasta päättää EU</a:t>
            </a:r>
          </a:p>
          <a:p>
            <a:pPr marL="285750" indent="-285750">
              <a:buFontTx/>
              <a:buChar char="-"/>
            </a:pPr>
            <a:r>
              <a:rPr lang="fi-FI" sz="2200" i="1" dirty="0" smtClean="0">
                <a:solidFill>
                  <a:srgbClr val="0070C0"/>
                </a:solidFill>
              </a:rPr>
              <a:t>Ensimmäinen oma toimi: kivihiilen poistaminen – muut?</a:t>
            </a:r>
          </a:p>
          <a:p>
            <a:endParaRPr lang="fi-FI" sz="2200" i="1" dirty="0">
              <a:solidFill>
                <a:srgbClr val="0070C0"/>
              </a:solidFill>
            </a:endParaRPr>
          </a:p>
          <a:p>
            <a:r>
              <a:rPr lang="fi-FI" sz="2200" b="1" dirty="0" smtClean="0"/>
              <a:t>Taakanjakosektori: 2030 tavoitteet</a:t>
            </a:r>
            <a:endParaRPr lang="fi-FI" sz="2200" i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sz="2200" i="1" dirty="0" smtClean="0">
                <a:solidFill>
                  <a:srgbClr val="0070C0"/>
                </a:solidFill>
              </a:rPr>
              <a:t>Liikenne ja asuntojen lämmitys</a:t>
            </a:r>
          </a:p>
          <a:p>
            <a:r>
              <a:rPr lang="fi-FI" sz="2200" i="1" dirty="0">
                <a:solidFill>
                  <a:srgbClr val="0070C0"/>
                </a:solidFill>
              </a:rPr>
              <a:t> </a:t>
            </a:r>
            <a:r>
              <a:rPr lang="fi-FI" sz="2200" i="1" dirty="0" smtClean="0">
                <a:solidFill>
                  <a:srgbClr val="0070C0"/>
                </a:solidFill>
              </a:rPr>
              <a:t>   – mistä lähtökohdat päästöjen</a:t>
            </a:r>
          </a:p>
          <a:p>
            <a:r>
              <a:rPr lang="fi-FI" sz="2200" i="1" dirty="0" smtClean="0">
                <a:solidFill>
                  <a:srgbClr val="0070C0"/>
                </a:solidFill>
              </a:rPr>
              <a:t>       eliminointiin vuonna 2040?</a:t>
            </a:r>
          </a:p>
          <a:p>
            <a:r>
              <a:rPr lang="fi-FI" sz="2200" i="1" dirty="0" smtClean="0">
                <a:solidFill>
                  <a:srgbClr val="0070C0"/>
                </a:solidFill>
              </a:rPr>
              <a:t>      </a:t>
            </a:r>
            <a:r>
              <a:rPr lang="fi-FI" i="1" dirty="0" smtClean="0">
                <a:solidFill>
                  <a:srgbClr val="0070C0"/>
                </a:solidFill>
              </a:rPr>
              <a:t>(autokannan hidas uusiutuminen)</a:t>
            </a:r>
          </a:p>
          <a:p>
            <a:endParaRPr lang="fi-FI" sz="2200" i="1" dirty="0">
              <a:solidFill>
                <a:srgbClr val="0070C0"/>
              </a:solidFill>
            </a:endParaRPr>
          </a:p>
          <a:p>
            <a:r>
              <a:rPr lang="fi-FI" sz="2200" b="1" dirty="0" smtClean="0"/>
              <a:t>Missä jäljellä olevat päästöt?</a:t>
            </a:r>
          </a:p>
          <a:p>
            <a:pPr marL="285750" indent="-285750">
              <a:buFontTx/>
              <a:buChar char="-"/>
            </a:pPr>
            <a:r>
              <a:rPr lang="fi-FI" sz="2200" i="1" dirty="0" smtClean="0">
                <a:solidFill>
                  <a:srgbClr val="0070C0"/>
                </a:solidFill>
              </a:rPr>
              <a:t>Maatalous</a:t>
            </a:r>
          </a:p>
          <a:p>
            <a:pPr marL="285750" indent="-285750">
              <a:buFontTx/>
              <a:buChar char="-"/>
            </a:pPr>
            <a:r>
              <a:rPr lang="fi-FI" sz="2200" i="1" dirty="0" smtClean="0">
                <a:solidFill>
                  <a:srgbClr val="0070C0"/>
                </a:solidFill>
              </a:rPr>
              <a:t>Teollisuusprosesseja (metalli) Erilaisia hajapäästöjä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85" y="5238174"/>
            <a:ext cx="41985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b="1" dirty="0" smtClean="0"/>
              <a:t>Puhdas kaupunki-ilma: terveyshyöty</a:t>
            </a:r>
          </a:p>
        </p:txBody>
      </p:sp>
    </p:spTree>
    <p:extLst>
      <p:ext uri="{BB962C8B-B14F-4D97-AF65-F5344CB8AC3E}">
        <p14:creationId xmlns:p14="http://schemas.microsoft.com/office/powerpoint/2010/main" val="417389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95120" cy="851694"/>
          </a:xfrm>
        </p:spPr>
        <p:txBody>
          <a:bodyPr/>
          <a:lstStyle/>
          <a:p>
            <a:r>
              <a:rPr lang="fi-FI" sz="3200" b="0" dirty="0">
                <a:solidFill>
                  <a:srgbClr val="00B0F0"/>
                </a:solidFill>
              </a:rPr>
              <a:t>Ekspansiivista ilmastopolitiikkaa</a:t>
            </a:r>
            <a:endParaRPr lang="fi-FI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960440" cy="4569371"/>
          </a:xfrm>
        </p:spPr>
        <p:txBody>
          <a:bodyPr>
            <a:normAutofit fontScale="92500" lnSpcReduction="10000"/>
          </a:bodyPr>
          <a:lstStyle/>
          <a:p>
            <a:r>
              <a:rPr lang="fi-FI" sz="2400" b="1" dirty="0">
                <a:solidFill>
                  <a:schemeClr val="tx1"/>
                </a:solidFill>
              </a:rPr>
              <a:t>Hiilineutraalisuus: </a:t>
            </a:r>
            <a:r>
              <a:rPr lang="fi-FI" sz="2400" b="1" dirty="0" smtClean="0">
                <a:solidFill>
                  <a:schemeClr val="tx1"/>
                </a:solidFill>
              </a:rPr>
              <a:t>laajentaa ilmastopolitiikan alaa</a:t>
            </a:r>
            <a:endParaRPr lang="fi-FI" sz="24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fi-FI" sz="2400" dirty="0" smtClean="0"/>
              <a:t>Nielun </a:t>
            </a:r>
            <a:r>
              <a:rPr lang="fi-FI" sz="2400" dirty="0"/>
              <a:t>kasvattaminen</a:t>
            </a:r>
          </a:p>
          <a:p>
            <a:pPr marL="457200" indent="-457200">
              <a:buFontTx/>
              <a:buChar char="-"/>
            </a:pPr>
            <a:r>
              <a:rPr lang="fi-FI" sz="2400" dirty="0" smtClean="0"/>
              <a:t>Nielutavoite = jäljellä olevat </a:t>
            </a:r>
            <a:r>
              <a:rPr lang="fi-FI" sz="2400" dirty="0"/>
              <a:t>päästöt</a:t>
            </a:r>
          </a:p>
          <a:p>
            <a:pPr marL="457200" indent="-457200">
              <a:buFontTx/>
              <a:buChar char="-"/>
            </a:pPr>
            <a:endParaRPr lang="fi-FI" sz="2400" dirty="0"/>
          </a:p>
          <a:p>
            <a:r>
              <a:rPr lang="fi-FI" sz="2400" b="1" dirty="0" smtClean="0">
                <a:solidFill>
                  <a:schemeClr val="tx1"/>
                </a:solidFill>
              </a:rPr>
              <a:t>Nettonegatiivisuus: ala kasvaa </a:t>
            </a:r>
            <a:r>
              <a:rPr lang="fi-FI" sz="2400" b="1" dirty="0">
                <a:solidFill>
                  <a:schemeClr val="tx1"/>
                </a:solidFill>
              </a:rPr>
              <a:t>edelleen</a:t>
            </a:r>
          </a:p>
          <a:p>
            <a:pPr marL="342900" indent="-342900">
              <a:buFontTx/>
              <a:buChar char="-"/>
            </a:pPr>
            <a:r>
              <a:rPr lang="fi-FI" sz="2400" dirty="0" smtClean="0"/>
              <a:t>Hiilen poistaminen ilmasta lisätavoitteeksi – negatiiviset päästöt</a:t>
            </a:r>
          </a:p>
          <a:p>
            <a:pPr marL="342900" indent="-342900">
              <a:buFontTx/>
              <a:buChar char="-"/>
            </a:pPr>
            <a:r>
              <a:rPr lang="fi-FI" sz="2400" dirty="0" smtClean="0"/>
              <a:t>Ei vielä laajamittaisemmin työn alla – IPCC</a:t>
            </a:r>
            <a:endParaRPr lang="fi-FI" sz="2400" dirty="0"/>
          </a:p>
          <a:p>
            <a:endParaRPr lang="fi-FI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7</a:t>
            </a:fld>
            <a:endParaRPr lang="fi-FI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02284"/>
            <a:ext cx="4823718" cy="3824972"/>
          </a:xfrm>
        </p:spPr>
      </p:pic>
      <p:sp>
        <p:nvSpPr>
          <p:cNvPr id="10" name="TextBox 9"/>
          <p:cNvSpPr txBox="1"/>
          <p:nvPr/>
        </p:nvSpPr>
        <p:spPr>
          <a:xfrm>
            <a:off x="4499992" y="5517232"/>
            <a:ext cx="3902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Ruotsi: nettonegatiivinen 2045</a:t>
            </a:r>
          </a:p>
          <a:p>
            <a:r>
              <a:rPr lang="fi-FI" sz="2000" b="1" dirty="0" smtClean="0"/>
              <a:t>Olisiko Suomikin?</a:t>
            </a:r>
          </a:p>
        </p:txBody>
      </p:sp>
    </p:spTree>
    <p:extLst>
      <p:ext uri="{BB962C8B-B14F-4D97-AF65-F5344CB8AC3E}">
        <p14:creationId xmlns:p14="http://schemas.microsoft.com/office/powerpoint/2010/main" val="87283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08" y="116632"/>
            <a:ext cx="7643192" cy="864096"/>
          </a:xfrm>
        </p:spPr>
        <p:txBody>
          <a:bodyPr>
            <a:normAutofit/>
          </a:bodyPr>
          <a:lstStyle/>
          <a:p>
            <a:pPr lvl="1">
              <a:spcBef>
                <a:spcPts val="750"/>
              </a:spcBef>
            </a:pPr>
            <a:r>
              <a:rPr lang="fi-FI" sz="2800" b="1" dirty="0" smtClean="0">
                <a:solidFill>
                  <a:srgbClr val="00B0F0"/>
                </a:solidFill>
              </a:rPr>
              <a:t>Innovatiivista ilmastopolitiikkaa</a:t>
            </a:r>
            <a:endParaRPr lang="fi-FI" sz="2475" b="1" dirty="0" smtClean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1412776"/>
            <a:ext cx="4392489" cy="5112568"/>
          </a:xfrm>
        </p:spPr>
        <p:txBody>
          <a:bodyPr>
            <a:normAutofit fontScale="70000" lnSpcReduction="20000"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Lähtökohdat hyvät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Energiatehokkuusosaaminen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Erilaiset älykkäät järjestelmät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Monet muut </a:t>
            </a:r>
            <a:r>
              <a:rPr lang="fi-FI" sz="2800" i="1" dirty="0" err="1" smtClean="0">
                <a:solidFill>
                  <a:srgbClr val="0070C0"/>
                </a:solidFill>
              </a:rPr>
              <a:t>cleantech</a:t>
            </a:r>
            <a:r>
              <a:rPr lang="fi-FI" sz="2800" i="1" dirty="0" smtClean="0">
                <a:solidFill>
                  <a:srgbClr val="0070C0"/>
                </a:solidFill>
              </a:rPr>
              <a:t>-ratkaisut</a:t>
            </a:r>
          </a:p>
          <a:p>
            <a:endParaRPr lang="fi-FI" sz="2800" dirty="0" smtClean="0">
              <a:solidFill>
                <a:srgbClr val="0070C0"/>
              </a:solidFill>
            </a:endParaRPr>
          </a:p>
          <a:p>
            <a:r>
              <a:rPr lang="fi-FI" sz="2800" dirty="0" smtClean="0">
                <a:solidFill>
                  <a:schemeClr val="tx1"/>
                </a:solidFill>
              </a:rPr>
              <a:t>Toteutus ontuu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Julkiset hankinnat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Rohkeampi kotimarkkinapolitiikka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Referenssit </a:t>
            </a:r>
            <a:r>
              <a:rPr lang="fi-FI" sz="2800" i="1" dirty="0" err="1" smtClean="0">
                <a:solidFill>
                  <a:srgbClr val="0070C0"/>
                </a:solidFill>
              </a:rPr>
              <a:t>cleantechille</a:t>
            </a:r>
            <a:endParaRPr lang="fi-FI" sz="2800" i="1" dirty="0" smtClean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Julkisen sektorin ilmastotalkoot</a:t>
            </a:r>
          </a:p>
          <a:p>
            <a:pPr marL="457200" indent="-457200">
              <a:buFontTx/>
              <a:buChar char="-"/>
            </a:pPr>
            <a:endParaRPr lang="fi-FI" sz="2800" dirty="0" smtClean="0">
              <a:solidFill>
                <a:schemeClr val="tx1"/>
              </a:solidFill>
            </a:endParaRPr>
          </a:p>
          <a:p>
            <a:r>
              <a:rPr lang="fi-FI" sz="2800" dirty="0" smtClean="0">
                <a:solidFill>
                  <a:schemeClr val="tx1"/>
                </a:solidFill>
              </a:rPr>
              <a:t>Vanhojen rakenteiden uudistaminen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Kuluttajat energiamarkkinoille</a:t>
            </a:r>
          </a:p>
          <a:p>
            <a:pPr marL="457200" indent="-457200">
              <a:buFontTx/>
              <a:buChar char="-"/>
            </a:pPr>
            <a:r>
              <a:rPr lang="fi-FI" sz="2800" i="1" dirty="0" smtClean="0">
                <a:solidFill>
                  <a:srgbClr val="0070C0"/>
                </a:solidFill>
              </a:rPr>
              <a:t>Avoin kaukolämpöverkko</a:t>
            </a:r>
          </a:p>
          <a:p>
            <a:endParaRPr lang="fi-FI" sz="2800" dirty="0" smtClean="0">
              <a:solidFill>
                <a:schemeClr val="tx1"/>
              </a:solidFill>
            </a:endParaRPr>
          </a:p>
          <a:p>
            <a:endParaRPr lang="fi-FI" sz="2800" dirty="0">
              <a:solidFill>
                <a:schemeClr val="tx1"/>
              </a:solidFill>
            </a:endParaRPr>
          </a:p>
          <a:p>
            <a:endParaRPr lang="fi-FI" sz="2800" dirty="0" smtClean="0"/>
          </a:p>
          <a:p>
            <a:pPr marL="457200" indent="-457200">
              <a:buFontTx/>
              <a:buChar char="-"/>
            </a:pPr>
            <a:endParaRPr lang="fi-FI" sz="2800" dirty="0" smtClean="0"/>
          </a:p>
          <a:p>
            <a:pPr>
              <a:spcAft>
                <a:spcPts val="1800"/>
              </a:spcAft>
            </a:pPr>
            <a:endParaRPr lang="fi-FI" sz="2800" dirty="0"/>
          </a:p>
          <a:p>
            <a:pPr marL="57150" lvl="1">
              <a:spcBef>
                <a:spcPts val="750"/>
              </a:spcBef>
            </a:pPr>
            <a:endParaRPr lang="fi-FI" sz="2475" dirty="0"/>
          </a:p>
          <a:p>
            <a:endParaRPr lang="fi-FI" sz="2675" dirty="0"/>
          </a:p>
          <a:p>
            <a:endParaRPr lang="fi-FI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390045" cy="4104456"/>
          </a:xfrm>
        </p:spPr>
      </p:pic>
      <p:sp>
        <p:nvSpPr>
          <p:cNvPr id="8" name="TextBox 7"/>
          <p:cNvSpPr txBox="1"/>
          <p:nvPr/>
        </p:nvSpPr>
        <p:spPr>
          <a:xfrm>
            <a:off x="4739804" y="5517232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smtClean="0"/>
              <a:t>Heti kannustimia </a:t>
            </a:r>
            <a:r>
              <a:rPr lang="fi-FI" sz="2200" b="1" dirty="0" smtClean="0"/>
              <a:t>sähköiseen liikenteeseen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7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851694"/>
          </a:xfrm>
        </p:spPr>
        <p:txBody>
          <a:bodyPr/>
          <a:lstStyle/>
          <a:p>
            <a:r>
              <a:rPr lang="fi-FI" sz="2400" dirty="0" smtClean="0"/>
              <a:t>Menestyvä ja ”nettonegatiivinen” Suomi</a:t>
            </a:r>
            <a:endParaRPr lang="fi-FI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9"/>
            <a:ext cx="4876011" cy="40324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9"/>
            <a:ext cx="3754760" cy="4032448"/>
          </a:xfrm>
        </p:spPr>
        <p:txBody>
          <a:bodyPr>
            <a:normAutofit fontScale="77500" lnSpcReduction="20000"/>
          </a:bodyPr>
          <a:lstStyle/>
          <a:p>
            <a:r>
              <a:rPr lang="fi-FI" sz="2400" b="1" dirty="0" smtClean="0">
                <a:solidFill>
                  <a:schemeClr val="tx1"/>
                </a:solidFill>
              </a:rPr>
              <a:t>Tutkimus- ja tuotekehitys</a:t>
            </a:r>
          </a:p>
          <a:p>
            <a:pPr marL="285750" indent="-285750">
              <a:buFontTx/>
              <a:buChar char="-"/>
            </a:pPr>
            <a:r>
              <a:rPr lang="fi-FI" sz="2400" dirty="0" smtClean="0"/>
              <a:t>Olemme kärkimaa useilla ilmastotoimien alueella</a:t>
            </a:r>
          </a:p>
          <a:p>
            <a:pPr marL="285750" indent="-285750">
              <a:buFontTx/>
              <a:buChar char="-"/>
            </a:pPr>
            <a:r>
              <a:rPr lang="fi-FI" sz="2400" dirty="0" smtClean="0"/>
              <a:t>Julkisella vallalla suuri vastuu edistää innovaatiotoimintaa</a:t>
            </a:r>
          </a:p>
          <a:p>
            <a:endParaRPr lang="fi-FI" sz="2400" dirty="0" smtClean="0"/>
          </a:p>
          <a:p>
            <a:r>
              <a:rPr lang="fi-FI" sz="2400" b="1" dirty="0" smtClean="0">
                <a:solidFill>
                  <a:schemeClr val="tx1"/>
                </a:solidFill>
              </a:rPr>
              <a:t>Ilmastoinnovaatiot Suomessa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R</a:t>
            </a:r>
            <a:r>
              <a:rPr lang="fi-FI" sz="2400" dirty="0" smtClean="0"/>
              <a:t>atkaisuja maailmalle päästöjen vähentämiseen ja vientimenestystä Suomeen</a:t>
            </a:r>
            <a:endParaRPr lang="fi-FI" sz="2400" dirty="0"/>
          </a:p>
          <a:p>
            <a:endParaRPr lang="fi-FI" sz="2400" dirty="0" smtClean="0"/>
          </a:p>
          <a:p>
            <a:r>
              <a:rPr lang="fi-FI" sz="2400" b="1" dirty="0" smtClean="0">
                <a:solidFill>
                  <a:schemeClr val="tx1"/>
                </a:solidFill>
              </a:rPr>
              <a:t>Kansalaisten rooli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L</a:t>
            </a:r>
            <a:r>
              <a:rPr lang="fi-FI" sz="2400" smtClean="0"/>
              <a:t>uodaan </a:t>
            </a:r>
            <a:r>
              <a:rPr lang="fi-FI" sz="2400" dirty="0" smtClean="0"/>
              <a:t>kanavat vaikuttaa päästöjen vähentämiseen</a:t>
            </a:r>
          </a:p>
          <a:p>
            <a:pPr marL="342900" indent="-342900">
              <a:buFontTx/>
              <a:buChar char="-"/>
            </a:pPr>
            <a:endParaRPr lang="fi-FI" sz="2400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29.3.2017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970A-3E97-458C-93F7-412A702B3EC3}" type="slidenum">
              <a:rPr lang="fi-FI" smtClean="0"/>
              <a:t>9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4644008" y="5733256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Onnea on ilmastokestävyys</a:t>
            </a:r>
          </a:p>
        </p:txBody>
      </p:sp>
    </p:spTree>
    <p:extLst>
      <p:ext uri="{BB962C8B-B14F-4D97-AF65-F5344CB8AC3E}">
        <p14:creationId xmlns:p14="http://schemas.microsoft.com/office/powerpoint/2010/main" val="1402512945"/>
      </p:ext>
    </p:extLst>
  </p:cSld>
  <p:clrMapOvr>
    <a:masterClrMapping/>
  </p:clrMapOvr>
</p:sld>
</file>

<file path=ppt/theme/theme1.xml><?xml version="1.0" encoding="utf-8"?>
<a:theme xmlns:a="http://schemas.openxmlformats.org/drawingml/2006/main" name="ilmastopaneeli_malli PPT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ilmastopaneeli_malli PPT_260916</Template>
  <TotalTime>576</TotalTime>
  <Words>366</Words>
  <Application>Microsoft Office PowerPoint</Application>
  <PresentationFormat>Näytössä katseltava diaesitys (4:3)</PresentationFormat>
  <Paragraphs>134</Paragraphs>
  <Slides>10</Slides>
  <Notes>2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ilmastopaneeli_malli PPT</vt:lpstr>
      <vt:lpstr>Worksheet</vt:lpstr>
      <vt:lpstr>Kuinka Suomi saavuttaa 2050 tavoitteet  </vt:lpstr>
      <vt:lpstr>Suomen ilmastolaki</vt:lpstr>
      <vt:lpstr>Hiilineutraalisuus</vt:lpstr>
      <vt:lpstr>Kokonaispäästöjen tavoiteura</vt:lpstr>
      <vt:lpstr>Päästöjen rajoittaminen</vt:lpstr>
      <vt:lpstr>Päästöjen poissulkemisen haasteita</vt:lpstr>
      <vt:lpstr>Ekspansiivista ilmastopolitiikkaa</vt:lpstr>
      <vt:lpstr>Innovatiivista ilmastopolitiikkaa</vt:lpstr>
      <vt:lpstr>Menestyvä ja ”nettonegatiivinen” Suomi</vt:lpstr>
      <vt:lpstr>PowerPoint-esitys</vt:lpstr>
    </vt:vector>
  </TitlesOfParts>
  <Manager>Vanto Design</Manager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tähän Arial 28 pt</dc:title>
  <dc:subject>Ilmastopaneeli</dc:subject>
  <dc:creator>Ollikainen, Markku M O</dc:creator>
  <cp:lastModifiedBy>Heikinheimo Pirkko</cp:lastModifiedBy>
  <cp:revision>142</cp:revision>
  <cp:lastPrinted>2017-03-15T07:38:48Z</cp:lastPrinted>
  <dcterms:created xsi:type="dcterms:W3CDTF">2017-02-14T09:05:05Z</dcterms:created>
  <dcterms:modified xsi:type="dcterms:W3CDTF">2017-03-30T07:36:48Z</dcterms:modified>
</cp:coreProperties>
</file>