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0" r:id="rId2"/>
    <p:sldId id="261" r:id="rId3"/>
    <p:sldId id="262" r:id="rId4"/>
    <p:sldId id="274" r:id="rId5"/>
    <p:sldId id="258" r:id="rId6"/>
    <p:sldId id="264" r:id="rId7"/>
    <p:sldId id="273" r:id="rId8"/>
    <p:sldId id="272" r:id="rId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4BB067-736E-4913-86B6-FA3FD311D49C}" type="datetimeFigureOut">
              <a:rPr lang="fi-FI" smtClean="0"/>
              <a:t>2.5.2017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829B3B-773C-4706-A7C9-F18499DE4F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5827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DCB281-1AB4-47CA-A2A5-203F40121C82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Tx/>
              <a:buNone/>
            </a:pP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F1ABA-CCEE-405D-AEFB-CD4F3C01FE55}" type="datetimeFigureOut">
              <a:rPr lang="fi-FI" smtClean="0"/>
              <a:t>2.5.2017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9038F-9C31-45E7-8F6C-7E120195FE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5153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F1ABA-CCEE-405D-AEFB-CD4F3C01FE55}" type="datetimeFigureOut">
              <a:rPr lang="fi-FI" smtClean="0"/>
              <a:t>2.5.2017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9038F-9C31-45E7-8F6C-7E120195FE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608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F1ABA-CCEE-405D-AEFB-CD4F3C01FE55}" type="datetimeFigureOut">
              <a:rPr lang="fi-FI" smtClean="0"/>
              <a:t>2.5.2017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9038F-9C31-45E7-8F6C-7E120195FE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4536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Kuvakal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Esittäjän nimi alatunnisteeseen</a:t>
            </a: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360000" y="360000"/>
            <a:ext cx="8424000" cy="5634000"/>
          </a:xfrm>
        </p:spPr>
        <p:txBody>
          <a:bodyPr/>
          <a:lstStyle/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59532" y="6048000"/>
            <a:ext cx="6733505" cy="250825"/>
          </a:xfrm>
        </p:spPr>
        <p:txBody>
          <a:bodyPr anchor="t" anchorCtr="0"/>
          <a:lstStyle>
            <a:lvl1pPr>
              <a:lnSpc>
                <a:spcPts val="1600"/>
              </a:lnSpc>
              <a:defRPr sz="1400"/>
            </a:lvl1pPr>
          </a:lstStyle>
          <a:p>
            <a:pPr lvl="0"/>
            <a:r>
              <a:rPr lang="fi-FI" noProof="1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946868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loituskalv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168" y="2988012"/>
            <a:ext cx="4572000" cy="1305084"/>
          </a:xfrm>
        </p:spPr>
        <p:txBody>
          <a:bodyPr anchor="b" anchorCtr="0"/>
          <a:lstStyle>
            <a:lvl1pPr>
              <a:lnSpc>
                <a:spcPts val="36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noProof="1" smtClean="0"/>
              <a:t>Click to edit Master title style</a:t>
            </a:r>
            <a:endParaRPr lang="fi-FI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2000" y="4851248"/>
            <a:ext cx="4626000" cy="810000"/>
          </a:xfrm>
        </p:spPr>
        <p:txBody>
          <a:bodyPr/>
          <a:lstStyle>
            <a:lvl1pPr>
              <a:lnSpc>
                <a:spcPts val="2000"/>
              </a:lnSpc>
              <a:defRPr sz="1800">
                <a:solidFill>
                  <a:srgbClr val="FFFFFF"/>
                </a:solidFill>
              </a:defRPr>
            </a:lvl1pPr>
            <a:lvl2pPr>
              <a:lnSpc>
                <a:spcPts val="2000"/>
              </a:lnSpc>
              <a:defRPr sz="1800">
                <a:solidFill>
                  <a:srgbClr val="FFFFFF"/>
                </a:solidFill>
              </a:defRPr>
            </a:lvl2pPr>
            <a:lvl3pPr>
              <a:lnSpc>
                <a:spcPts val="2000"/>
              </a:lnSpc>
              <a:defRPr sz="1800">
                <a:solidFill>
                  <a:srgbClr val="FFFFFF"/>
                </a:solidFill>
              </a:defRPr>
            </a:lvl3pPr>
            <a:lvl4pPr>
              <a:lnSpc>
                <a:spcPts val="2000"/>
              </a:lnSpc>
              <a:defRPr sz="1800">
                <a:solidFill>
                  <a:srgbClr val="FFFFFF"/>
                </a:solidFill>
              </a:defRPr>
            </a:lvl4pPr>
            <a:lvl5pPr>
              <a:lnSpc>
                <a:spcPts val="2000"/>
              </a:lnSpc>
              <a:defRPr sz="1800">
                <a:solidFill>
                  <a:srgbClr val="FFFFFF"/>
                </a:solidFill>
              </a:defRPr>
            </a:lvl5pPr>
          </a:lstStyle>
          <a:p>
            <a:pPr lvl="0"/>
            <a:r>
              <a:rPr lang="fi-FI" noProof="1" smtClean="0"/>
              <a:t>Click to edit Master text styles</a:t>
            </a:r>
          </a:p>
          <a:p>
            <a:pPr lvl="1"/>
            <a:r>
              <a:rPr lang="fi-FI" noProof="1" smtClean="0"/>
              <a:t>Second level</a:t>
            </a:r>
          </a:p>
          <a:p>
            <a:pPr lvl="2"/>
            <a:r>
              <a:rPr lang="fi-FI" noProof="1" smtClean="0"/>
              <a:t>Third level</a:t>
            </a:r>
          </a:p>
          <a:p>
            <a:pPr lvl="3"/>
            <a:r>
              <a:rPr lang="fi-FI" noProof="1" smtClean="0"/>
              <a:t>Fourth level</a:t>
            </a:r>
          </a:p>
          <a:p>
            <a:pPr lvl="4"/>
            <a:r>
              <a:rPr lang="fi-FI" noProof="1" smtClean="0"/>
              <a:t>Fifth level</a:t>
            </a:r>
            <a:endParaRPr lang="fi-FI" noProof="1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12000" y="4546800"/>
            <a:ext cx="4608512" cy="0"/>
          </a:xfrm>
          <a:prstGeom prst="line">
            <a:avLst/>
          </a:prstGeom>
          <a:ln w="12700" cmpd="sng">
            <a:solidFill>
              <a:srgbClr val="FFFF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29510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eruskal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1" smtClean="0"/>
              <a:t>Click to edit Master title style</a:t>
            </a:r>
            <a:endParaRPr lang="fi-FI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1" smtClean="0"/>
              <a:t>Click to edit Master text styles</a:t>
            </a:r>
          </a:p>
          <a:p>
            <a:pPr lvl="1"/>
            <a:r>
              <a:rPr lang="fi-FI" noProof="1" smtClean="0"/>
              <a:t>Second level</a:t>
            </a:r>
          </a:p>
          <a:p>
            <a:pPr lvl="2"/>
            <a:r>
              <a:rPr lang="fi-FI" noProof="1" smtClean="0"/>
              <a:t>Third level</a:t>
            </a:r>
          </a:p>
          <a:p>
            <a:pPr lvl="3"/>
            <a:r>
              <a:rPr lang="fi-FI" noProof="1" smtClean="0"/>
              <a:t>Fourth level</a:t>
            </a:r>
          </a:p>
          <a:p>
            <a:pPr lvl="4"/>
            <a:r>
              <a:rPr lang="fi-FI" noProof="1" smtClean="0"/>
              <a:t>Fifth level</a:t>
            </a:r>
            <a:endParaRPr lang="fi-FI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Esittäjän nimi alatunnisteeseen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39553" y="6381328"/>
            <a:ext cx="3024336" cy="180020"/>
          </a:xfrm>
        </p:spPr>
        <p:txBody>
          <a:bodyPr anchor="t" anchorCtr="0"/>
          <a:lstStyle>
            <a:lvl1pPr>
              <a:lnSpc>
                <a:spcPts val="1300"/>
              </a:lnSpc>
              <a:defRPr sz="1200"/>
            </a:lvl1pPr>
          </a:lstStyle>
          <a:p>
            <a:pPr lvl="0"/>
            <a:r>
              <a:rPr lang="fi-FI" noProof="1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68820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F1ABA-CCEE-405D-AEFB-CD4F3C01FE55}" type="datetimeFigureOut">
              <a:rPr lang="fi-FI" smtClean="0"/>
              <a:t>2.5.2017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9038F-9C31-45E7-8F6C-7E120195FE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0931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F1ABA-CCEE-405D-AEFB-CD4F3C01FE55}" type="datetimeFigureOut">
              <a:rPr lang="fi-FI" smtClean="0"/>
              <a:t>2.5.2017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9038F-9C31-45E7-8F6C-7E120195FE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9140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F1ABA-CCEE-405D-AEFB-CD4F3C01FE55}" type="datetimeFigureOut">
              <a:rPr lang="fi-FI" smtClean="0"/>
              <a:t>2.5.2017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9038F-9C31-45E7-8F6C-7E120195FE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7825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F1ABA-CCEE-405D-AEFB-CD4F3C01FE55}" type="datetimeFigureOut">
              <a:rPr lang="fi-FI" smtClean="0"/>
              <a:t>2.5.2017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9038F-9C31-45E7-8F6C-7E120195FE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0857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F1ABA-CCEE-405D-AEFB-CD4F3C01FE55}" type="datetimeFigureOut">
              <a:rPr lang="fi-FI" smtClean="0"/>
              <a:t>2.5.2017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9038F-9C31-45E7-8F6C-7E120195FE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0134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F1ABA-CCEE-405D-AEFB-CD4F3C01FE55}" type="datetimeFigureOut">
              <a:rPr lang="fi-FI" smtClean="0"/>
              <a:t>2.5.2017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9038F-9C31-45E7-8F6C-7E120195FE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4503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F1ABA-CCEE-405D-AEFB-CD4F3C01FE55}" type="datetimeFigureOut">
              <a:rPr lang="fi-FI" smtClean="0"/>
              <a:t>2.5.2017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9038F-9C31-45E7-8F6C-7E120195FE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1293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F1ABA-CCEE-405D-AEFB-CD4F3C01FE55}" type="datetimeFigureOut">
              <a:rPr lang="fi-FI" smtClean="0"/>
              <a:t>2.5.2017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9038F-9C31-45E7-8F6C-7E120195FE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0241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F1ABA-CCEE-405D-AEFB-CD4F3C01FE55}" type="datetimeFigureOut">
              <a:rPr lang="fi-FI" smtClean="0"/>
              <a:t>2.5.2017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9038F-9C31-45E7-8F6C-7E120195FE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6639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tt.fi/inf/pdf/technology/2015/T239.pdf" TargetMode="External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79512" y="3060020"/>
            <a:ext cx="6984776" cy="130508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i-FI" dirty="0" smtClean="0"/>
              <a:t>Ilmastoneuvottelujen ajankohtaiskatsaus </a:t>
            </a:r>
            <a:endParaRPr lang="fi-FI" i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fi-FI" dirty="0" smtClean="0"/>
              <a:t>Outi Honkatukia</a:t>
            </a:r>
          </a:p>
          <a:p>
            <a:pPr marL="0" indent="0">
              <a:buNone/>
            </a:pPr>
            <a:r>
              <a:rPr lang="fi-FI" dirty="0" smtClean="0"/>
              <a:t>Ilmastoasioiden pääneuvottelija</a:t>
            </a:r>
          </a:p>
          <a:p>
            <a:pPr marL="0" indent="0">
              <a:buNone/>
            </a:pPr>
            <a:r>
              <a:rPr lang="fi-FI" dirty="0" smtClean="0"/>
              <a:t>2.5.2017</a:t>
            </a:r>
          </a:p>
        </p:txBody>
      </p:sp>
    </p:spTree>
    <p:extLst>
      <p:ext uri="{BB962C8B-B14F-4D97-AF65-F5344CB8AC3E}">
        <p14:creationId xmlns:p14="http://schemas.microsoft.com/office/powerpoint/2010/main" val="45922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2" descr="https://pbs.twimg.com/media/C9F5v4nW0AAveps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00" r="11357"/>
          <a:stretch/>
        </p:blipFill>
        <p:spPr bwMode="auto">
          <a:xfrm>
            <a:off x="7188976" y="521898"/>
            <a:ext cx="1847520" cy="2475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Kuvahaun tulos haulle cop23 logo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92" t="42932" r="22699" b="31174"/>
          <a:stretch/>
        </p:blipFill>
        <p:spPr bwMode="auto">
          <a:xfrm>
            <a:off x="827584" y="1124744"/>
            <a:ext cx="5976664" cy="1083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>
          <a:xfrm>
            <a:off x="534190" y="80728"/>
            <a:ext cx="8245225" cy="900000"/>
          </a:xfrm>
        </p:spPr>
        <p:txBody>
          <a:bodyPr>
            <a:normAutofit fontScale="90000"/>
          </a:bodyPr>
          <a:lstStyle/>
          <a:p>
            <a:pPr algn="ctr"/>
            <a:r>
              <a:rPr lang="fi-FI" b="1" dirty="0" smtClean="0">
                <a:solidFill>
                  <a:schemeClr val="tx2"/>
                </a:solidFill>
              </a:rPr>
              <a:t>YK:n ilmastoneuvottelujen aikajana</a:t>
            </a:r>
            <a:endParaRPr lang="en-US" b="1" dirty="0" smtClean="0">
              <a:solidFill>
                <a:schemeClr val="tx2"/>
              </a:solidFill>
            </a:endParaRPr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-324544" y="2132856"/>
            <a:ext cx="8388932" cy="151216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  <a:effectLst>
            <a:softEdge rad="317500"/>
          </a:effectLst>
        </p:spPr>
        <p:txBody>
          <a:bodyPr wrap="none" anchor="ctr"/>
          <a:lstStyle/>
          <a:p>
            <a:pPr algn="ctr"/>
            <a:r>
              <a:rPr lang="fi-FI" sz="2400" b="1" dirty="0">
                <a:solidFill>
                  <a:schemeClr val="bg1"/>
                </a:solidFill>
              </a:rPr>
              <a:t>YK:n </a:t>
            </a:r>
            <a:r>
              <a:rPr lang="fi-FI" sz="2400" b="1" dirty="0" smtClean="0">
                <a:solidFill>
                  <a:schemeClr val="bg1"/>
                </a:solidFill>
              </a:rPr>
              <a:t>ilmastopuitesopimus 1992</a:t>
            </a:r>
          </a:p>
          <a:p>
            <a:pPr algn="ctr"/>
            <a:r>
              <a:rPr lang="fi-FI" sz="2400" b="1" dirty="0" smtClean="0">
                <a:solidFill>
                  <a:schemeClr val="bg1"/>
                </a:solidFill>
              </a:rPr>
              <a:t>FI </a:t>
            </a:r>
            <a:r>
              <a:rPr lang="fi-FI" sz="2400" b="1" dirty="0">
                <a:solidFill>
                  <a:schemeClr val="bg1"/>
                </a:solidFill>
              </a:rPr>
              <a:t>allekirjoitti </a:t>
            </a:r>
            <a:r>
              <a:rPr lang="fi-FI" sz="2400" b="1" dirty="0" smtClean="0">
                <a:solidFill>
                  <a:schemeClr val="bg1"/>
                </a:solidFill>
              </a:rPr>
              <a:t>1992; FI ratifioi &amp; voimaan 1994</a:t>
            </a:r>
            <a:endParaRPr lang="en-US" sz="2400" b="1" dirty="0">
              <a:solidFill>
                <a:schemeClr val="bg1"/>
              </a:solidFill>
            </a:endParaRPr>
          </a:p>
        </p:txBody>
      </p:sp>
      <p:grpSp>
        <p:nvGrpSpPr>
          <p:cNvPr id="4" name="Ryhmä 3"/>
          <p:cNvGrpSpPr/>
          <p:nvPr/>
        </p:nvGrpSpPr>
        <p:grpSpPr>
          <a:xfrm>
            <a:off x="-108520" y="2996952"/>
            <a:ext cx="9432949" cy="4104456"/>
            <a:chOff x="-108520" y="1916832"/>
            <a:chExt cx="9432949" cy="4104456"/>
          </a:xfrm>
        </p:grpSpPr>
        <p:sp>
          <p:nvSpPr>
            <p:cNvPr id="5124" name="Oval 8"/>
            <p:cNvSpPr>
              <a:spLocks noChangeArrowheads="1"/>
            </p:cNvSpPr>
            <p:nvPr/>
          </p:nvSpPr>
          <p:spPr bwMode="auto">
            <a:xfrm>
              <a:off x="6134177" y="1916832"/>
              <a:ext cx="3190252" cy="1945134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>
              <a:softEdge rad="317500"/>
            </a:effectLst>
          </p:spPr>
          <p:txBody>
            <a:bodyPr wrap="none" anchor="ctr"/>
            <a:lstStyle/>
            <a:p>
              <a:pPr algn="ctr"/>
              <a:r>
                <a:rPr lang="fi-FI" sz="2000" b="1" dirty="0" smtClean="0">
                  <a:solidFill>
                    <a:schemeClr val="bg1"/>
                  </a:solidFill>
                </a:rPr>
                <a:t>Pariisin </a:t>
              </a:r>
            </a:p>
            <a:p>
              <a:pPr algn="ctr"/>
              <a:r>
                <a:rPr lang="fi-FI" sz="2000" b="1" dirty="0" smtClean="0">
                  <a:solidFill>
                    <a:schemeClr val="bg1"/>
                  </a:solidFill>
                </a:rPr>
                <a:t>sopimuksen</a:t>
              </a:r>
              <a:r>
                <a:rPr lang="fi-FI" sz="2000" dirty="0" smtClean="0">
                  <a:solidFill>
                    <a:schemeClr val="bg1"/>
                  </a:solidFill>
                </a:rPr>
                <a:t> </a:t>
              </a:r>
            </a:p>
            <a:p>
              <a:pPr algn="ctr"/>
              <a:r>
                <a:rPr lang="fi-FI" sz="2000" b="1" dirty="0" smtClean="0">
                  <a:solidFill>
                    <a:schemeClr val="bg1"/>
                  </a:solidFill>
                </a:rPr>
                <a:t>toimeenpanon </a:t>
              </a:r>
            </a:p>
            <a:p>
              <a:pPr algn="ctr"/>
              <a:r>
                <a:rPr lang="fi-FI" sz="2000" b="1" dirty="0" smtClean="0">
                  <a:solidFill>
                    <a:schemeClr val="bg1"/>
                  </a:solidFill>
                </a:rPr>
                <a:t>valmistelu</a:t>
              </a:r>
              <a:endParaRPr lang="fi-FI" sz="2000" b="1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37" name="Oval 7"/>
            <p:cNvSpPr>
              <a:spLocks noChangeArrowheads="1"/>
            </p:cNvSpPr>
            <p:nvPr/>
          </p:nvSpPr>
          <p:spPr bwMode="auto">
            <a:xfrm>
              <a:off x="4031940" y="2204864"/>
              <a:ext cx="1620081" cy="1584126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  <a:effectLst>
              <a:softEdge rad="317500"/>
            </a:effectLst>
          </p:spPr>
          <p:txBody>
            <a:bodyPr wrap="none" anchor="ctr"/>
            <a:lstStyle/>
            <a:p>
              <a:pPr algn="ctr"/>
              <a:r>
                <a:rPr lang="fi-FI" sz="2000" b="1" dirty="0" smtClean="0">
                  <a:solidFill>
                    <a:schemeClr val="bg1"/>
                  </a:solidFill>
                </a:rPr>
                <a:t>Kioto 2</a:t>
              </a:r>
            </a:p>
            <a:p>
              <a:pPr algn="ctr"/>
              <a:r>
                <a:rPr lang="fi-FI" sz="2000" dirty="0" smtClean="0">
                  <a:solidFill>
                    <a:schemeClr val="bg1"/>
                  </a:solidFill>
                </a:rPr>
                <a:t>2013-2020</a:t>
              </a:r>
              <a:endParaRPr lang="fi-FI" sz="2000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34" name="Text Box 15"/>
            <p:cNvSpPr txBox="1">
              <a:spLocks noChangeArrowheads="1"/>
            </p:cNvSpPr>
            <p:nvPr/>
          </p:nvSpPr>
          <p:spPr bwMode="auto">
            <a:xfrm rot="18726908">
              <a:off x="7136453" y="4010406"/>
              <a:ext cx="238182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i-FI" sz="2000" i="1" dirty="0" smtClean="0"/>
                <a:t>COP25</a:t>
              </a:r>
              <a:r>
                <a:rPr lang="fi-FI" sz="2000" dirty="0" smtClean="0"/>
                <a:t>  2019</a:t>
              </a:r>
              <a:endParaRPr lang="en-US" sz="2000" dirty="0"/>
            </a:p>
          </p:txBody>
        </p:sp>
        <p:sp>
          <p:nvSpPr>
            <p:cNvPr id="22" name="Text Box 15"/>
            <p:cNvSpPr txBox="1">
              <a:spLocks noChangeArrowheads="1"/>
            </p:cNvSpPr>
            <p:nvPr/>
          </p:nvSpPr>
          <p:spPr bwMode="auto">
            <a:xfrm rot="18726908">
              <a:off x="4630178" y="3777314"/>
              <a:ext cx="238182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i-FI" sz="2000" dirty="0" smtClean="0"/>
                <a:t>Lima 2014</a:t>
              </a:r>
              <a:endParaRPr lang="en-US" sz="2000" dirty="0"/>
            </a:p>
          </p:txBody>
        </p:sp>
        <p:sp>
          <p:nvSpPr>
            <p:cNvPr id="33" name="Text Box 15"/>
            <p:cNvSpPr txBox="1">
              <a:spLocks noChangeArrowheads="1"/>
            </p:cNvSpPr>
            <p:nvPr/>
          </p:nvSpPr>
          <p:spPr bwMode="auto">
            <a:xfrm rot="18726908">
              <a:off x="6754414" y="3902394"/>
              <a:ext cx="238182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i-FI" sz="2000" dirty="0" smtClean="0"/>
                <a:t>Puola 2018</a:t>
              </a:r>
              <a:endParaRPr lang="en-US" sz="2000" dirty="0"/>
            </a:p>
          </p:txBody>
        </p:sp>
        <p:sp>
          <p:nvSpPr>
            <p:cNvPr id="32" name="Text Box 15"/>
            <p:cNvSpPr txBox="1">
              <a:spLocks noChangeArrowheads="1"/>
            </p:cNvSpPr>
            <p:nvPr/>
          </p:nvSpPr>
          <p:spPr bwMode="auto">
            <a:xfrm rot="18726908">
              <a:off x="5890318" y="4281370"/>
              <a:ext cx="238182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i-FI" sz="2000" dirty="0" err="1" smtClean="0"/>
                <a:t>Fidži/Bonn</a:t>
              </a:r>
              <a:r>
                <a:rPr lang="fi-FI" sz="2000" dirty="0"/>
                <a:t> </a:t>
              </a:r>
              <a:r>
                <a:rPr lang="fi-FI" sz="2000" dirty="0" smtClean="0"/>
                <a:t>2017</a:t>
              </a:r>
              <a:endParaRPr lang="en-US" sz="2000" dirty="0"/>
            </a:p>
          </p:txBody>
        </p:sp>
        <p:sp>
          <p:nvSpPr>
            <p:cNvPr id="23" name="Text Box 15"/>
            <p:cNvSpPr txBox="1">
              <a:spLocks noChangeArrowheads="1"/>
            </p:cNvSpPr>
            <p:nvPr/>
          </p:nvSpPr>
          <p:spPr bwMode="auto">
            <a:xfrm rot="18726908">
              <a:off x="5012217" y="3974402"/>
              <a:ext cx="238182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i-FI" sz="2000" dirty="0" smtClean="0"/>
                <a:t>Pariisi 2015</a:t>
              </a:r>
              <a:endParaRPr lang="en-US" sz="2000" dirty="0"/>
            </a:p>
          </p:txBody>
        </p:sp>
        <p:sp>
          <p:nvSpPr>
            <p:cNvPr id="25" name="Text Box 15"/>
            <p:cNvSpPr txBox="1">
              <a:spLocks noChangeArrowheads="1"/>
            </p:cNvSpPr>
            <p:nvPr/>
          </p:nvSpPr>
          <p:spPr bwMode="auto">
            <a:xfrm rot="18726908">
              <a:off x="3874094" y="3993338"/>
              <a:ext cx="238182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i-FI" sz="2000" dirty="0" smtClean="0"/>
                <a:t>Varsova 2013</a:t>
              </a:r>
              <a:endParaRPr lang="en-US" sz="2000" dirty="0"/>
            </a:p>
          </p:txBody>
        </p:sp>
        <p:sp>
          <p:nvSpPr>
            <p:cNvPr id="21" name="Text Box 15"/>
            <p:cNvSpPr txBox="1">
              <a:spLocks noChangeArrowheads="1"/>
            </p:cNvSpPr>
            <p:nvPr/>
          </p:nvSpPr>
          <p:spPr bwMode="auto">
            <a:xfrm rot="18726908">
              <a:off x="3499950" y="3849322"/>
              <a:ext cx="238182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i-FI" sz="2000" dirty="0" smtClean="0"/>
                <a:t>Doha 2012</a:t>
              </a:r>
              <a:endParaRPr lang="en-US" sz="2000" dirty="0"/>
            </a:p>
          </p:txBody>
        </p:sp>
        <p:sp>
          <p:nvSpPr>
            <p:cNvPr id="17" name="Text Box 17"/>
            <p:cNvSpPr txBox="1">
              <a:spLocks noChangeArrowheads="1"/>
            </p:cNvSpPr>
            <p:nvPr/>
          </p:nvSpPr>
          <p:spPr bwMode="auto">
            <a:xfrm rot="18811672">
              <a:off x="1203455" y="3882608"/>
              <a:ext cx="268011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i-FI" sz="2000" dirty="0" smtClean="0"/>
                <a:t>Poznan 2008</a:t>
              </a:r>
              <a:endParaRPr lang="en-US" sz="2000" dirty="0"/>
            </a:p>
          </p:txBody>
        </p:sp>
        <p:sp>
          <p:nvSpPr>
            <p:cNvPr id="5123" name="Line 11"/>
            <p:cNvSpPr>
              <a:spLocks noChangeShapeType="1"/>
            </p:cNvSpPr>
            <p:nvPr/>
          </p:nvSpPr>
          <p:spPr bwMode="auto">
            <a:xfrm>
              <a:off x="1619572" y="3823141"/>
              <a:ext cx="7416923" cy="0"/>
            </a:xfrm>
            <a:prstGeom prst="line">
              <a:avLst/>
            </a:prstGeom>
            <a:noFill/>
            <a:ln w="254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5125" name="Oval 7"/>
            <p:cNvSpPr>
              <a:spLocks noChangeArrowheads="1"/>
            </p:cNvSpPr>
            <p:nvPr/>
          </p:nvSpPr>
          <p:spPr bwMode="auto">
            <a:xfrm>
              <a:off x="-108520" y="2779769"/>
              <a:ext cx="2016125" cy="2016125"/>
            </a:xfrm>
            <a:prstGeom prst="ellipse">
              <a:avLst/>
            </a:prstGeom>
            <a:solidFill>
              <a:srgbClr val="0066CC"/>
            </a:solidFill>
            <a:ln w="9525">
              <a:noFill/>
              <a:round/>
              <a:headEnd/>
              <a:tailEnd/>
            </a:ln>
            <a:effectLst>
              <a:softEdge rad="317500"/>
            </a:effectLst>
          </p:spPr>
          <p:txBody>
            <a:bodyPr wrap="none" anchor="ctr"/>
            <a:lstStyle/>
            <a:p>
              <a:pPr algn="ctr"/>
              <a:r>
                <a:rPr lang="fi-FI" sz="2000" b="1" dirty="0" smtClean="0">
                  <a:solidFill>
                    <a:schemeClr val="bg1"/>
                  </a:solidFill>
                </a:rPr>
                <a:t>Kioto 1</a:t>
              </a:r>
              <a:endParaRPr lang="fi-FI" sz="2000" b="1" dirty="0">
                <a:solidFill>
                  <a:schemeClr val="bg1"/>
                </a:solidFill>
              </a:endParaRPr>
            </a:p>
            <a:p>
              <a:r>
                <a:rPr lang="fi-FI" sz="2000" b="1" dirty="0">
                  <a:solidFill>
                    <a:schemeClr val="bg1"/>
                  </a:solidFill>
                </a:rPr>
                <a:t>2008</a:t>
              </a:r>
              <a:r>
                <a:rPr lang="fi-FI" sz="2000" b="1" dirty="0">
                  <a:solidFill>
                    <a:schemeClr val="bg1"/>
                  </a:solidFill>
                  <a:cs typeface="Arial" charset="0"/>
                </a:rPr>
                <a:t>–2012</a:t>
              </a:r>
            </a:p>
          </p:txBody>
        </p:sp>
        <p:sp>
          <p:nvSpPr>
            <p:cNvPr id="5127" name="Text Box 15"/>
            <p:cNvSpPr txBox="1">
              <a:spLocks noChangeArrowheads="1"/>
            </p:cNvSpPr>
            <p:nvPr/>
          </p:nvSpPr>
          <p:spPr bwMode="auto">
            <a:xfrm rot="18739949">
              <a:off x="2372881" y="4226190"/>
              <a:ext cx="180472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i-FI" sz="2000" dirty="0" smtClean="0"/>
                <a:t>Cancún 2010</a:t>
              </a:r>
              <a:endParaRPr lang="en-US" sz="2000" dirty="0"/>
            </a:p>
          </p:txBody>
        </p:sp>
        <p:sp>
          <p:nvSpPr>
            <p:cNvPr id="5128" name="Text Box 17"/>
            <p:cNvSpPr txBox="1">
              <a:spLocks noChangeArrowheads="1"/>
            </p:cNvSpPr>
            <p:nvPr/>
          </p:nvSpPr>
          <p:spPr bwMode="auto">
            <a:xfrm rot="18811672">
              <a:off x="1203455" y="4481176"/>
              <a:ext cx="268011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i-FI" sz="2000" dirty="0"/>
                <a:t>Kööpenhamina 2009</a:t>
              </a:r>
              <a:endParaRPr lang="en-US" sz="2000" dirty="0"/>
            </a:p>
          </p:txBody>
        </p:sp>
        <p:sp>
          <p:nvSpPr>
            <p:cNvPr id="5129" name="Oval 19"/>
            <p:cNvSpPr>
              <a:spLocks noChangeArrowheads="1"/>
            </p:cNvSpPr>
            <p:nvPr/>
          </p:nvSpPr>
          <p:spPr bwMode="auto">
            <a:xfrm>
              <a:off x="2591805" y="3715873"/>
              <a:ext cx="215900" cy="2159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i-FI"/>
            </a:p>
          </p:txBody>
        </p:sp>
        <p:sp>
          <p:nvSpPr>
            <p:cNvPr id="5130" name="Oval 20"/>
            <p:cNvSpPr>
              <a:spLocks noChangeArrowheads="1"/>
            </p:cNvSpPr>
            <p:nvPr/>
          </p:nvSpPr>
          <p:spPr bwMode="auto">
            <a:xfrm>
              <a:off x="4211861" y="3715873"/>
              <a:ext cx="215900" cy="2159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i-FI"/>
            </a:p>
          </p:txBody>
        </p:sp>
        <p:sp>
          <p:nvSpPr>
            <p:cNvPr id="11" name="Oval 20"/>
            <p:cNvSpPr>
              <a:spLocks noChangeArrowheads="1"/>
            </p:cNvSpPr>
            <p:nvPr/>
          </p:nvSpPr>
          <p:spPr bwMode="auto">
            <a:xfrm>
              <a:off x="5255977" y="3715873"/>
              <a:ext cx="215900" cy="2159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i-FI"/>
            </a:p>
          </p:txBody>
        </p:sp>
        <p:sp>
          <p:nvSpPr>
            <p:cNvPr id="12" name="Oval 20"/>
            <p:cNvSpPr>
              <a:spLocks noChangeArrowheads="1"/>
            </p:cNvSpPr>
            <p:nvPr/>
          </p:nvSpPr>
          <p:spPr bwMode="auto">
            <a:xfrm>
              <a:off x="5796037" y="3715873"/>
              <a:ext cx="215900" cy="2159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i-FI"/>
            </a:p>
          </p:txBody>
        </p:sp>
        <p:sp>
          <p:nvSpPr>
            <p:cNvPr id="13" name="Text Box 15"/>
            <p:cNvSpPr txBox="1">
              <a:spLocks noChangeArrowheads="1"/>
            </p:cNvSpPr>
            <p:nvPr/>
          </p:nvSpPr>
          <p:spPr bwMode="auto">
            <a:xfrm rot="18820860">
              <a:off x="1022751" y="4172111"/>
              <a:ext cx="12954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i-FI" sz="2000" dirty="0"/>
                <a:t>Bali 2007</a:t>
              </a:r>
              <a:endParaRPr lang="en-US" sz="2000" dirty="0"/>
            </a:p>
          </p:txBody>
        </p:sp>
        <p:sp>
          <p:nvSpPr>
            <p:cNvPr id="14" name="Text Box 15"/>
            <p:cNvSpPr txBox="1">
              <a:spLocks noChangeArrowheads="1"/>
            </p:cNvSpPr>
            <p:nvPr/>
          </p:nvSpPr>
          <p:spPr bwMode="auto">
            <a:xfrm rot="18726908">
              <a:off x="2901986" y="3957334"/>
              <a:ext cx="238182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i-FI" sz="2000" dirty="0" smtClean="0"/>
                <a:t>Durban 2011</a:t>
              </a:r>
              <a:endParaRPr lang="en-US" sz="2000" dirty="0"/>
            </a:p>
          </p:txBody>
        </p:sp>
        <p:sp>
          <p:nvSpPr>
            <p:cNvPr id="15" name="Oval 19"/>
            <p:cNvSpPr>
              <a:spLocks noChangeArrowheads="1"/>
            </p:cNvSpPr>
            <p:nvPr/>
          </p:nvSpPr>
          <p:spPr bwMode="auto">
            <a:xfrm>
              <a:off x="3671925" y="3715873"/>
              <a:ext cx="215900" cy="2159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i-FI"/>
            </a:p>
          </p:txBody>
        </p:sp>
        <p:sp>
          <p:nvSpPr>
            <p:cNvPr id="18" name="Oval 19"/>
            <p:cNvSpPr>
              <a:spLocks noChangeArrowheads="1"/>
            </p:cNvSpPr>
            <p:nvPr/>
          </p:nvSpPr>
          <p:spPr bwMode="auto">
            <a:xfrm>
              <a:off x="3167745" y="3715873"/>
              <a:ext cx="215900" cy="2159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i-FI"/>
            </a:p>
          </p:txBody>
        </p:sp>
        <p:sp>
          <p:nvSpPr>
            <p:cNvPr id="19" name="Oval 19"/>
            <p:cNvSpPr>
              <a:spLocks noChangeArrowheads="1"/>
            </p:cNvSpPr>
            <p:nvPr/>
          </p:nvSpPr>
          <p:spPr bwMode="auto">
            <a:xfrm>
              <a:off x="4716041" y="3715873"/>
              <a:ext cx="215900" cy="2159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i-FI"/>
            </a:p>
          </p:txBody>
        </p:sp>
        <p:sp>
          <p:nvSpPr>
            <p:cNvPr id="20" name="Oval 19"/>
            <p:cNvSpPr>
              <a:spLocks noChangeArrowheads="1"/>
            </p:cNvSpPr>
            <p:nvPr/>
          </p:nvSpPr>
          <p:spPr bwMode="auto">
            <a:xfrm>
              <a:off x="1907605" y="3624449"/>
              <a:ext cx="425593" cy="37945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i-FI"/>
            </a:p>
          </p:txBody>
        </p:sp>
        <p:sp>
          <p:nvSpPr>
            <p:cNvPr id="24" name="Text Box 15"/>
            <p:cNvSpPr txBox="1">
              <a:spLocks noChangeArrowheads="1"/>
            </p:cNvSpPr>
            <p:nvPr/>
          </p:nvSpPr>
          <p:spPr bwMode="auto">
            <a:xfrm rot="18726908">
              <a:off x="5350258" y="4298438"/>
              <a:ext cx="238182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i-FI" sz="2000" dirty="0" smtClean="0"/>
                <a:t>Marrakech 2016</a:t>
              </a:r>
              <a:endParaRPr lang="en-US" sz="2000" dirty="0"/>
            </a:p>
          </p:txBody>
        </p:sp>
        <p:sp>
          <p:nvSpPr>
            <p:cNvPr id="27" name="Oval 19"/>
            <p:cNvSpPr>
              <a:spLocks noChangeArrowheads="1"/>
            </p:cNvSpPr>
            <p:nvPr/>
          </p:nvSpPr>
          <p:spPr bwMode="auto">
            <a:xfrm>
              <a:off x="6876157" y="3715873"/>
              <a:ext cx="215900" cy="2159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i-FI"/>
            </a:p>
          </p:txBody>
        </p:sp>
        <p:sp>
          <p:nvSpPr>
            <p:cNvPr id="28" name="Oval 19"/>
            <p:cNvSpPr>
              <a:spLocks noChangeArrowheads="1"/>
            </p:cNvSpPr>
            <p:nvPr/>
          </p:nvSpPr>
          <p:spPr bwMode="auto">
            <a:xfrm>
              <a:off x="6228184" y="3607861"/>
              <a:ext cx="432048" cy="4320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i-FI"/>
            </a:p>
          </p:txBody>
        </p:sp>
        <p:sp>
          <p:nvSpPr>
            <p:cNvPr id="29" name="Oval 19"/>
            <p:cNvSpPr>
              <a:spLocks noChangeArrowheads="1"/>
            </p:cNvSpPr>
            <p:nvPr/>
          </p:nvSpPr>
          <p:spPr bwMode="auto">
            <a:xfrm>
              <a:off x="7416217" y="3715873"/>
              <a:ext cx="215900" cy="2159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i-FI"/>
            </a:p>
          </p:txBody>
        </p:sp>
        <p:sp>
          <p:nvSpPr>
            <p:cNvPr id="30" name="Oval 19"/>
            <p:cNvSpPr>
              <a:spLocks noChangeArrowheads="1"/>
            </p:cNvSpPr>
            <p:nvPr/>
          </p:nvSpPr>
          <p:spPr bwMode="auto">
            <a:xfrm>
              <a:off x="7920273" y="3715873"/>
              <a:ext cx="215900" cy="2159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i-FI"/>
            </a:p>
          </p:txBody>
        </p:sp>
        <p:sp>
          <p:nvSpPr>
            <p:cNvPr id="31" name="Oval 19"/>
            <p:cNvSpPr>
              <a:spLocks noChangeArrowheads="1"/>
            </p:cNvSpPr>
            <p:nvPr/>
          </p:nvSpPr>
          <p:spPr bwMode="auto">
            <a:xfrm>
              <a:off x="8388449" y="3715873"/>
              <a:ext cx="215900" cy="2159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i-FI"/>
            </a:p>
          </p:txBody>
        </p:sp>
        <p:sp>
          <p:nvSpPr>
            <p:cNvPr id="35" name="Text Box 15"/>
            <p:cNvSpPr txBox="1">
              <a:spLocks noChangeArrowheads="1"/>
            </p:cNvSpPr>
            <p:nvPr/>
          </p:nvSpPr>
          <p:spPr bwMode="auto">
            <a:xfrm rot="18726908">
              <a:off x="7582605" y="4046410"/>
              <a:ext cx="238182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i="1" dirty="0" smtClean="0"/>
                <a:t>COP26 </a:t>
              </a:r>
              <a:r>
                <a:rPr lang="en-US" sz="2000" dirty="0" smtClean="0"/>
                <a:t> 2020</a:t>
              </a:r>
              <a:endParaRPr lang="en-US" sz="2000" dirty="0"/>
            </a:p>
          </p:txBody>
        </p:sp>
        <p:sp>
          <p:nvSpPr>
            <p:cNvPr id="36" name="Oval 19"/>
            <p:cNvSpPr>
              <a:spLocks noChangeArrowheads="1"/>
            </p:cNvSpPr>
            <p:nvPr/>
          </p:nvSpPr>
          <p:spPr bwMode="auto">
            <a:xfrm>
              <a:off x="8820472" y="3715873"/>
              <a:ext cx="215900" cy="2159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i-FI"/>
            </a:p>
          </p:txBody>
        </p:sp>
        <p:cxnSp>
          <p:nvCxnSpPr>
            <p:cNvPr id="3" name="Suora nuoliyhdysviiva 2"/>
            <p:cNvCxnSpPr/>
            <p:nvPr/>
          </p:nvCxnSpPr>
          <p:spPr>
            <a:xfrm>
              <a:off x="4824028" y="3501008"/>
              <a:ext cx="1" cy="16060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"/>
            <p:cNvSpPr txBox="1">
              <a:spLocks noRot="1" noChangeArrowheads="1"/>
            </p:cNvSpPr>
            <p:nvPr/>
          </p:nvSpPr>
          <p:spPr>
            <a:xfrm>
              <a:off x="35496" y="2348880"/>
              <a:ext cx="2088071" cy="772780"/>
            </a:xfrm>
            <a:prstGeom prst="rect">
              <a:avLst/>
            </a:prstGeom>
          </p:spPr>
          <p:txBody>
            <a:bodyPr/>
            <a:lstStyle>
              <a:lvl1pPr marL="0" indent="0" algn="l" defTabSz="914400" rtl="0" eaLnBrk="1" latinLnBrk="0" hangingPunct="1">
                <a:lnSpc>
                  <a:spcPts val="2600"/>
                </a:lnSpc>
                <a:spcBef>
                  <a:spcPts val="0"/>
                </a:spcBef>
                <a:buFont typeface="Arial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52000" indent="-252000" algn="l" defTabSz="914400" rtl="0" eaLnBrk="1" latinLnBrk="0" hangingPunct="1">
                <a:lnSpc>
                  <a:spcPts val="2600"/>
                </a:lnSpc>
                <a:spcBef>
                  <a:spcPts val="0"/>
                </a:spcBef>
                <a:buClr>
                  <a:schemeClr val="tx2"/>
                </a:buClr>
                <a:buSzPct val="115000"/>
                <a:buFont typeface="Calibri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04000" indent="-252000" algn="l" defTabSz="914400" rtl="0" eaLnBrk="1" latinLnBrk="0" hangingPunct="1">
                <a:lnSpc>
                  <a:spcPts val="2200"/>
                </a:lnSpc>
                <a:spcBef>
                  <a:spcPts val="0"/>
                </a:spcBef>
                <a:buClr>
                  <a:schemeClr val="tx2"/>
                </a:buClr>
                <a:buSzPct val="115000"/>
                <a:buFont typeface="Calibri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56000" indent="-252000" algn="l" defTabSz="914400" rtl="0" eaLnBrk="1" latinLnBrk="0" hangingPunct="1">
                <a:lnSpc>
                  <a:spcPts val="2200"/>
                </a:lnSpc>
                <a:spcBef>
                  <a:spcPts val="0"/>
                </a:spcBef>
                <a:buClr>
                  <a:schemeClr val="tx2"/>
                </a:buClr>
                <a:buSzPct val="115000"/>
                <a:buFont typeface="Calibri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008000" indent="-252000" algn="l" defTabSz="914400" rtl="0" eaLnBrk="1" latinLnBrk="0" hangingPunct="1">
                <a:lnSpc>
                  <a:spcPts val="2200"/>
                </a:lnSpc>
                <a:spcBef>
                  <a:spcPts val="0"/>
                </a:spcBef>
                <a:buClr>
                  <a:schemeClr val="tx2"/>
                </a:buClr>
                <a:buSzPct val="115000"/>
                <a:buFont typeface="Calibri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80000"/>
                </a:lnSpc>
                <a:buClr>
                  <a:schemeClr val="tx1"/>
                </a:buClr>
              </a:pPr>
              <a:r>
                <a:rPr lang="fi-FI" altLang="fi-FI" sz="1800" dirty="0" smtClean="0">
                  <a:solidFill>
                    <a:schemeClr val="tx2">
                      <a:lumMod val="75000"/>
                    </a:schemeClr>
                  </a:solidFill>
                </a:rPr>
                <a:t>Neuvoteltiin 1997</a:t>
              </a:r>
            </a:p>
            <a:p>
              <a:pPr>
                <a:lnSpc>
                  <a:spcPct val="80000"/>
                </a:lnSpc>
                <a:buClr>
                  <a:schemeClr val="tx1"/>
                </a:buClr>
              </a:pPr>
              <a:r>
                <a:rPr lang="fi-FI" altLang="fi-FI" sz="1800" dirty="0" smtClean="0">
                  <a:solidFill>
                    <a:schemeClr val="tx2">
                      <a:lumMod val="75000"/>
                    </a:schemeClr>
                  </a:solidFill>
                </a:rPr>
                <a:t>FI ratifioi 2002</a:t>
              </a:r>
            </a:p>
            <a:p>
              <a:pPr>
                <a:lnSpc>
                  <a:spcPct val="80000"/>
                </a:lnSpc>
                <a:buClr>
                  <a:schemeClr val="tx1"/>
                </a:buClr>
              </a:pPr>
              <a:r>
                <a:rPr lang="fi-FI" altLang="fi-FI" sz="1800" dirty="0" smtClean="0">
                  <a:solidFill>
                    <a:schemeClr val="tx2">
                      <a:lumMod val="75000"/>
                    </a:schemeClr>
                  </a:solidFill>
                </a:rPr>
                <a:t>Voimaan 2005</a:t>
              </a:r>
            </a:p>
          </p:txBody>
        </p:sp>
      </p:grpSp>
      <p:sp>
        <p:nvSpPr>
          <p:cNvPr id="41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616800"/>
            <a:ext cx="2232025" cy="180000"/>
          </a:xfrm>
        </p:spPr>
        <p:txBody>
          <a:bodyPr/>
          <a:lstStyle/>
          <a:p>
            <a:fld id="{B63888E4-B065-43EF-8E16-5918655F770D}" type="slidenum">
              <a:rPr lang="fi-FI" smtClean="0"/>
              <a:pPr/>
              <a:t>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9631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n paikkamerkki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78" t="21851" r="13680" b="1553"/>
          <a:stretch/>
        </p:blipFill>
        <p:spPr>
          <a:xfrm>
            <a:off x="4868699" y="2888940"/>
            <a:ext cx="4147983" cy="3348372"/>
          </a:xfrm>
          <a:prstGeom prst="rect">
            <a:avLst/>
          </a:prstGeom>
        </p:spPr>
      </p:pic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3</a:t>
            </a:fld>
            <a:endParaRPr lang="fi-FI"/>
          </a:p>
        </p:txBody>
      </p:sp>
      <p:sp>
        <p:nvSpPr>
          <p:cNvPr id="7" name="Sisällön paikkamerkki 5"/>
          <p:cNvSpPr txBox="1">
            <a:spLocks/>
          </p:cNvSpPr>
          <p:nvPr/>
        </p:nvSpPr>
        <p:spPr>
          <a:xfrm>
            <a:off x="-216532" y="711860"/>
            <a:ext cx="9217024" cy="574147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252000" algn="l" defTabSz="914400" rtl="0" eaLnBrk="1" latinLnBrk="0" hangingPunct="1">
              <a:lnSpc>
                <a:spcPts val="26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indent="-252000" algn="l" defTabSz="914400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indent="-252000" algn="l" defTabSz="914400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00" indent="-252000" algn="l" defTabSz="914400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>
              <a:lnSpc>
                <a:spcPct val="90000"/>
              </a:lnSpc>
              <a:spcAft>
                <a:spcPts val="300"/>
              </a:spcAft>
            </a:pPr>
            <a:r>
              <a:rPr lang="fi-FI" sz="2600" dirty="0" smtClean="0"/>
              <a:t>Maailmanlaajuinen </a:t>
            </a:r>
            <a:r>
              <a:rPr lang="fi-FI" sz="2600" dirty="0"/>
              <a:t>Pariisin </a:t>
            </a:r>
            <a:r>
              <a:rPr lang="fi-FI" sz="2600" dirty="0" smtClean="0"/>
              <a:t>sopimus voimaan ennätysajassa</a:t>
            </a:r>
          </a:p>
          <a:p>
            <a:pPr lvl="2">
              <a:lnSpc>
                <a:spcPct val="90000"/>
              </a:lnSpc>
              <a:spcAft>
                <a:spcPts val="300"/>
              </a:spcAft>
            </a:pPr>
            <a:r>
              <a:rPr lang="fi-FI" sz="2600" dirty="0" smtClean="0"/>
              <a:t>Sopimuksen tavoitteita</a:t>
            </a:r>
          </a:p>
          <a:p>
            <a:pPr lvl="3">
              <a:lnSpc>
                <a:spcPct val="90000"/>
              </a:lnSpc>
              <a:spcAft>
                <a:spcPts val="300"/>
              </a:spcAft>
            </a:pPr>
            <a:r>
              <a:rPr lang="fi-FI" sz="2600" dirty="0" smtClean="0"/>
              <a:t>pitää </a:t>
            </a:r>
            <a:r>
              <a:rPr lang="fi-FI" sz="2600" dirty="0"/>
              <a:t>lämpötilan nousu selvästi alle 2°C, pyrkien kohti </a:t>
            </a:r>
            <a:r>
              <a:rPr lang="fi-FI" sz="2600" dirty="0" smtClean="0"/>
              <a:t>1,5°C</a:t>
            </a:r>
          </a:p>
          <a:p>
            <a:pPr lvl="3">
              <a:lnSpc>
                <a:spcPct val="90000"/>
              </a:lnSpc>
              <a:spcAft>
                <a:spcPts val="300"/>
              </a:spcAft>
            </a:pPr>
            <a:r>
              <a:rPr lang="fi-FI" sz="2600" dirty="0" smtClean="0"/>
              <a:t>suunnata </a:t>
            </a:r>
            <a:r>
              <a:rPr lang="fi-FI" sz="2600" dirty="0"/>
              <a:t>rahavirrat kohti vähähiilistä </a:t>
            </a:r>
            <a:r>
              <a:rPr lang="fi-FI" sz="2600" dirty="0" smtClean="0"/>
              <a:t>kehitystä</a:t>
            </a:r>
          </a:p>
          <a:p>
            <a:pPr lvl="3">
              <a:lnSpc>
                <a:spcPct val="90000"/>
              </a:lnSpc>
              <a:spcAft>
                <a:spcPts val="300"/>
              </a:spcAft>
            </a:pPr>
            <a:r>
              <a:rPr lang="fi-FI" sz="2600" dirty="0" smtClean="0"/>
              <a:t>saavuttaa </a:t>
            </a:r>
            <a:r>
              <a:rPr lang="fi-FI" sz="2600" dirty="0"/>
              <a:t>päästöjen ja nielujen tasapaino vuosisadan loppuun </a:t>
            </a:r>
            <a:r>
              <a:rPr lang="fi-FI" sz="2600" dirty="0" smtClean="0"/>
              <a:t>mennessä </a:t>
            </a:r>
          </a:p>
          <a:p>
            <a:pPr lvl="2">
              <a:lnSpc>
                <a:spcPct val="90000"/>
              </a:lnSpc>
              <a:spcAft>
                <a:spcPts val="300"/>
              </a:spcAft>
            </a:pPr>
            <a:r>
              <a:rPr lang="fi-FI" sz="2600" dirty="0" smtClean="0"/>
              <a:t>Sopimuksen ratifioinut 144 osapuolta;</a:t>
            </a:r>
            <a:br>
              <a:rPr lang="fi-FI" sz="2600" dirty="0" smtClean="0"/>
            </a:br>
            <a:r>
              <a:rPr lang="fi-FI" sz="2600" dirty="0" smtClean="0"/>
              <a:t>osuus </a:t>
            </a:r>
            <a:r>
              <a:rPr lang="fi-FI" sz="2600" dirty="0" err="1" smtClean="0"/>
              <a:t>khk-päästöistä</a:t>
            </a:r>
            <a:r>
              <a:rPr lang="fi-FI" sz="2600" dirty="0" smtClean="0"/>
              <a:t> &gt; 83 % </a:t>
            </a:r>
          </a:p>
          <a:p>
            <a:pPr lvl="2">
              <a:lnSpc>
                <a:spcPct val="90000"/>
              </a:lnSpc>
              <a:spcAft>
                <a:spcPts val="300"/>
              </a:spcAft>
            </a:pPr>
            <a:r>
              <a:rPr lang="fi-FI" sz="2600" dirty="0" smtClean="0"/>
              <a:t>Peruuttamaton ja pysäyttämätön</a:t>
            </a:r>
          </a:p>
          <a:p>
            <a:pPr lvl="2">
              <a:lnSpc>
                <a:spcPct val="90000"/>
              </a:lnSpc>
              <a:spcAft>
                <a:spcPts val="300"/>
              </a:spcAft>
            </a:pPr>
            <a:r>
              <a:rPr lang="fi-FI" sz="2600" dirty="0" smtClean="0"/>
              <a:t>Pariisin </a:t>
            </a:r>
            <a:r>
              <a:rPr lang="fi-FI" sz="2600" dirty="0"/>
              <a:t>sopimuksen </a:t>
            </a:r>
            <a:r>
              <a:rPr lang="fi-FI" sz="2600" dirty="0" smtClean="0"/>
              <a:t>säännöstö </a:t>
            </a:r>
            <a:br>
              <a:rPr lang="fi-FI" sz="2600" dirty="0" smtClean="0"/>
            </a:br>
            <a:r>
              <a:rPr lang="fi-FI" sz="2600" dirty="0" smtClean="0"/>
              <a:t>valmiiksi 2017 &amp; 2018 aikana</a:t>
            </a:r>
          </a:p>
          <a:p>
            <a:pPr lvl="3">
              <a:lnSpc>
                <a:spcPct val="90000"/>
              </a:lnSpc>
              <a:spcAft>
                <a:spcPts val="300"/>
              </a:spcAft>
            </a:pPr>
            <a:r>
              <a:rPr lang="fi-FI" sz="2600" dirty="0" smtClean="0"/>
              <a:t>kunnianhimoinen työohjelma</a:t>
            </a:r>
          </a:p>
          <a:p>
            <a:pPr lvl="3">
              <a:lnSpc>
                <a:spcPct val="90000"/>
              </a:lnSpc>
              <a:spcAft>
                <a:spcPts val="300"/>
              </a:spcAft>
            </a:pPr>
            <a:r>
              <a:rPr lang="fi-FI" sz="2600" dirty="0" smtClean="0"/>
              <a:t>selkeä määräaika</a:t>
            </a:r>
          </a:p>
          <a:p>
            <a:pPr lvl="2">
              <a:lnSpc>
                <a:spcPct val="90000"/>
              </a:lnSpc>
              <a:spcAft>
                <a:spcPts val="300"/>
              </a:spcAft>
            </a:pPr>
            <a:r>
              <a:rPr lang="fi-FI" sz="2600" dirty="0" smtClean="0"/>
              <a:t>Alkuperäiskansojen foorumi </a:t>
            </a:r>
          </a:p>
          <a:p>
            <a:pPr lvl="2">
              <a:lnSpc>
                <a:spcPct val="90000"/>
              </a:lnSpc>
              <a:spcAft>
                <a:spcPts val="300"/>
              </a:spcAft>
            </a:pPr>
            <a:r>
              <a:rPr lang="fi-FI" sz="2600" dirty="0" smtClean="0"/>
              <a:t>2018-dialogi ja tilannekatsaukset &amp; -arviot</a:t>
            </a:r>
            <a:endParaRPr lang="fi-FI" sz="2600" dirty="0"/>
          </a:p>
        </p:txBody>
      </p:sp>
      <p:sp>
        <p:nvSpPr>
          <p:cNvPr id="8" name="Tekstiruutu 7"/>
          <p:cNvSpPr txBox="1"/>
          <p:nvPr/>
        </p:nvSpPr>
        <p:spPr>
          <a:xfrm>
            <a:off x="107504" y="18864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>
                <a:solidFill>
                  <a:schemeClr val="tx2"/>
                </a:solidFill>
              </a:rPr>
              <a:t>Mitä tavoitellaan? Missä mennään?</a:t>
            </a:r>
            <a:endParaRPr lang="fi-FI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6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isällön paikkamerkki 5"/>
          <p:cNvSpPr txBox="1">
            <a:spLocks/>
          </p:cNvSpPr>
          <p:nvPr/>
        </p:nvSpPr>
        <p:spPr>
          <a:xfrm>
            <a:off x="-108520" y="332656"/>
            <a:ext cx="9288524" cy="6192688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252000" algn="l" defTabSz="914400" rtl="0" eaLnBrk="1" latinLnBrk="0" hangingPunct="1">
              <a:lnSpc>
                <a:spcPts val="26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indent="-252000" algn="l" defTabSz="914400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indent="-252000" algn="l" defTabSz="914400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00" indent="-252000" algn="l" defTabSz="914400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2000" lvl="2" indent="0">
              <a:lnSpc>
                <a:spcPct val="90000"/>
              </a:lnSpc>
              <a:spcAft>
                <a:spcPts val="600"/>
              </a:spcAft>
              <a:buNone/>
            </a:pPr>
            <a:r>
              <a:rPr lang="fi-FI" sz="2800" b="1" dirty="0" smtClean="0">
                <a:solidFill>
                  <a:schemeClr val="tx2"/>
                </a:solidFill>
                <a:cs typeface="Tahoma" pitchFamily="34" charset="0"/>
              </a:rPr>
              <a:t>Bonnin virkamiestason neuvottelut 8.-18.5.2017</a:t>
            </a:r>
            <a:br>
              <a:rPr lang="fi-FI" sz="2800" b="1" dirty="0" smtClean="0">
                <a:solidFill>
                  <a:schemeClr val="tx2"/>
                </a:solidFill>
                <a:cs typeface="Tahoma" pitchFamily="34" charset="0"/>
              </a:rPr>
            </a:br>
            <a:endParaRPr lang="fi-FI" sz="1000" b="1" dirty="0" smtClean="0">
              <a:solidFill>
                <a:schemeClr val="tx2"/>
              </a:solidFill>
              <a:cs typeface="Tahoma" pitchFamily="34" charset="0"/>
            </a:endParaRPr>
          </a:p>
          <a:p>
            <a:pPr lvl="2">
              <a:lnSpc>
                <a:spcPct val="90000"/>
              </a:lnSpc>
              <a:spcAft>
                <a:spcPts val="600"/>
              </a:spcAft>
            </a:pPr>
            <a:r>
              <a:rPr lang="fi-FI" sz="2400" b="1" dirty="0" smtClean="0">
                <a:cs typeface="Tahoma" pitchFamily="34" charset="0"/>
              </a:rPr>
              <a:t>Painopiste Pariisin sopimuksen säännöstöä koskevassa työssä</a:t>
            </a:r>
          </a:p>
          <a:p>
            <a:pPr lvl="3">
              <a:lnSpc>
                <a:spcPct val="90000"/>
              </a:lnSpc>
              <a:spcAft>
                <a:spcPts val="600"/>
              </a:spcAft>
            </a:pPr>
            <a:r>
              <a:rPr lang="fi-FI" sz="2400" dirty="0" smtClean="0">
                <a:cs typeface="Tahoma" pitchFamily="34" charset="0"/>
              </a:rPr>
              <a:t>Tavoitteena saada läpinäkyvyys- </a:t>
            </a:r>
            <a:r>
              <a:rPr lang="fi-FI" sz="2400" dirty="0">
                <a:cs typeface="Tahoma" pitchFamily="34" charset="0"/>
              </a:rPr>
              <a:t>ja laskettavuuskehikot </a:t>
            </a:r>
            <a:r>
              <a:rPr lang="fi-FI" sz="2400" dirty="0" smtClean="0">
                <a:cs typeface="Tahoma" pitchFamily="34" charset="0"/>
              </a:rPr>
              <a:t>valmiiksi vuonna 2018</a:t>
            </a:r>
          </a:p>
          <a:p>
            <a:pPr lvl="3">
              <a:lnSpc>
                <a:spcPct val="90000"/>
              </a:lnSpc>
              <a:spcAft>
                <a:spcPts val="600"/>
              </a:spcAft>
            </a:pPr>
            <a:r>
              <a:rPr lang="fi-FI" sz="2400" dirty="0" smtClean="0">
                <a:cs typeface="Tahoma" pitchFamily="34" charset="0"/>
              </a:rPr>
              <a:t>Maiden </a:t>
            </a:r>
            <a:r>
              <a:rPr lang="fi-FI" sz="2400" dirty="0">
                <a:cs typeface="Tahoma" pitchFamily="34" charset="0"/>
              </a:rPr>
              <a:t>päästövähennystavoitteiden </a:t>
            </a:r>
            <a:r>
              <a:rPr lang="fi-FI" sz="2400" dirty="0" smtClean="0">
                <a:cs typeface="Tahoma" pitchFamily="34" charset="0"/>
              </a:rPr>
              <a:t>vertailtavuuden parantaminen</a:t>
            </a:r>
          </a:p>
          <a:p>
            <a:pPr lvl="3">
              <a:lnSpc>
                <a:spcPct val="90000"/>
              </a:lnSpc>
              <a:spcAft>
                <a:spcPts val="600"/>
              </a:spcAft>
            </a:pPr>
            <a:r>
              <a:rPr lang="fi-FI" sz="2400" dirty="0" smtClean="0">
                <a:cs typeface="Tahoma" pitchFamily="34" charset="0"/>
              </a:rPr>
              <a:t>Yhtenäisen raportoinnin ja seurannan luominen</a:t>
            </a:r>
          </a:p>
          <a:p>
            <a:pPr lvl="3">
              <a:lnSpc>
                <a:spcPct val="90000"/>
              </a:lnSpc>
              <a:spcAft>
                <a:spcPts val="600"/>
              </a:spcAft>
            </a:pPr>
            <a:r>
              <a:rPr lang="fi-FI" sz="2400" dirty="0" smtClean="0">
                <a:cs typeface="Tahoma" pitchFamily="34" charset="0"/>
              </a:rPr>
              <a:t>Saavutettava yhteisymmärrys siitä miten jatkotyössä nyt edetään </a:t>
            </a:r>
            <a:br>
              <a:rPr lang="fi-FI" sz="2400" dirty="0" smtClean="0">
                <a:cs typeface="Tahoma" pitchFamily="34" charset="0"/>
              </a:rPr>
            </a:br>
            <a:r>
              <a:rPr lang="fi-FI" sz="2400" dirty="0" smtClean="0">
                <a:cs typeface="Tahoma" pitchFamily="34" charset="0"/>
              </a:rPr>
              <a:t> </a:t>
            </a:r>
            <a:r>
              <a:rPr lang="fi-FI" sz="2400" b="1" dirty="0" smtClean="0">
                <a:cs typeface="Tahoma" pitchFamily="34" charset="0"/>
              </a:rPr>
              <a:t>= missä vaiheessa ja miten pöydätään kattava luonnos Pariisin</a:t>
            </a:r>
            <a:br>
              <a:rPr lang="fi-FI" sz="2400" b="1" dirty="0" smtClean="0">
                <a:cs typeface="Tahoma" pitchFamily="34" charset="0"/>
              </a:rPr>
            </a:br>
            <a:r>
              <a:rPr lang="fi-FI" sz="2400" b="1" dirty="0" smtClean="0">
                <a:cs typeface="Tahoma" pitchFamily="34" charset="0"/>
              </a:rPr>
              <a:t>    sopimuksen säännöstöstä, jonka pohjalta neuvotellaan</a:t>
            </a:r>
          </a:p>
          <a:p>
            <a:pPr lvl="2">
              <a:lnSpc>
                <a:spcPct val="90000"/>
              </a:lnSpc>
              <a:spcAft>
                <a:spcPts val="600"/>
              </a:spcAft>
            </a:pPr>
            <a:r>
              <a:rPr lang="fi-FI" sz="2400" dirty="0" smtClean="0">
                <a:cs typeface="Tahoma" pitchFamily="34" charset="0"/>
              </a:rPr>
              <a:t>Pariisin </a:t>
            </a:r>
            <a:r>
              <a:rPr lang="fi-FI" sz="2400" dirty="0">
                <a:cs typeface="Tahoma" pitchFamily="34" charset="0"/>
              </a:rPr>
              <a:t>sopimuksen päästövähennysten riittävyyttä tarkastelevaa 2018-dialogia </a:t>
            </a:r>
            <a:r>
              <a:rPr lang="fi-FI" sz="2400" dirty="0" smtClean="0">
                <a:cs typeface="Tahoma" pitchFamily="34" charset="0"/>
              </a:rPr>
              <a:t>ja maailmanlaajuista tilannekatsausta (GST) koskevissa </a:t>
            </a:r>
            <a:r>
              <a:rPr lang="fi-FI" sz="2400" b="1" dirty="0" smtClean="0">
                <a:cs typeface="Tahoma" pitchFamily="34" charset="0"/>
              </a:rPr>
              <a:t>substanssikysymyksissä päästävä konkreettisesti eteenpäin</a:t>
            </a:r>
          </a:p>
          <a:p>
            <a:pPr lvl="2">
              <a:lnSpc>
                <a:spcPct val="90000"/>
              </a:lnSpc>
              <a:spcAft>
                <a:spcPts val="600"/>
              </a:spcAft>
            </a:pPr>
            <a:r>
              <a:rPr lang="fi-FI" sz="2400" dirty="0" smtClean="0">
                <a:cs typeface="Tahoma" pitchFamily="34" charset="0"/>
              </a:rPr>
              <a:t>Saavutettava sopu ilmastosopimussihteeristön </a:t>
            </a:r>
            <a:r>
              <a:rPr lang="fi-FI" sz="2400" b="1" dirty="0" smtClean="0">
                <a:cs typeface="Tahoma" pitchFamily="34" charset="0"/>
              </a:rPr>
              <a:t>2018-2019 budjetista</a:t>
            </a:r>
          </a:p>
          <a:p>
            <a:pPr lvl="2">
              <a:lnSpc>
                <a:spcPct val="90000"/>
              </a:lnSpc>
              <a:spcAft>
                <a:spcPts val="600"/>
              </a:spcAft>
            </a:pPr>
            <a:r>
              <a:rPr lang="fi-FI" sz="2400" dirty="0" smtClean="0">
                <a:cs typeface="Tahoma" pitchFamily="34" charset="0"/>
              </a:rPr>
              <a:t>Alkuperäiskansojen </a:t>
            </a:r>
            <a:r>
              <a:rPr lang="fi-FI" sz="2400" dirty="0" smtClean="0">
                <a:cs typeface="Tahoma" pitchFamily="34" charset="0"/>
              </a:rPr>
              <a:t>foorumia valmisteleva kokous</a:t>
            </a:r>
            <a:endParaRPr lang="fi-FI" sz="2400" dirty="0" smtClean="0">
              <a:cs typeface="Tahoma" pitchFamily="34" charset="0"/>
            </a:endParaRPr>
          </a:p>
          <a:p>
            <a:pPr lvl="2">
              <a:lnSpc>
                <a:spcPct val="90000"/>
              </a:lnSpc>
              <a:spcAft>
                <a:spcPts val="600"/>
              </a:spcAft>
            </a:pPr>
            <a:r>
              <a:rPr lang="fi-FI" sz="2400" dirty="0" smtClean="0">
                <a:cs typeface="Tahoma" pitchFamily="34" charset="0"/>
              </a:rPr>
              <a:t>Kehitysmaiden toimintavalmiuksia vahvistavan Pariisin komitean (PCCB) 1. kokous</a:t>
            </a:r>
            <a:endParaRPr lang="fi-FI" sz="2400" dirty="0">
              <a:cs typeface="Tahoma" pitchFamily="34" charset="0"/>
            </a:endParaRPr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260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isällön paikkamerkki 5"/>
          <p:cNvSpPr txBox="1">
            <a:spLocks/>
          </p:cNvSpPr>
          <p:nvPr/>
        </p:nvSpPr>
        <p:spPr>
          <a:xfrm>
            <a:off x="-108520" y="639852"/>
            <a:ext cx="9288524" cy="6029508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252000" algn="l" defTabSz="914400" rtl="0" eaLnBrk="1" latinLnBrk="0" hangingPunct="1">
              <a:lnSpc>
                <a:spcPts val="26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indent="-252000" algn="l" defTabSz="914400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indent="-252000" algn="l" defTabSz="914400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00" indent="-252000" algn="l" defTabSz="914400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>
              <a:lnSpc>
                <a:spcPct val="100000"/>
              </a:lnSpc>
              <a:spcAft>
                <a:spcPts val="300"/>
              </a:spcAft>
            </a:pPr>
            <a:r>
              <a:rPr lang="en-US" sz="2400" dirty="0" smtClean="0">
                <a:cs typeface="Tahoma" pitchFamily="34" charset="0"/>
              </a:rPr>
              <a:t>Trump “studying implications”; </a:t>
            </a:r>
            <a:r>
              <a:rPr lang="en-US" sz="2400" dirty="0" err="1" smtClean="0">
                <a:cs typeface="Tahoma" pitchFamily="34" charset="0"/>
              </a:rPr>
              <a:t>ilmoittaa</a:t>
            </a:r>
            <a:r>
              <a:rPr lang="en-US" sz="2400" dirty="0" smtClean="0">
                <a:cs typeface="Tahoma" pitchFamily="34" charset="0"/>
              </a:rPr>
              <a:t> </a:t>
            </a:r>
            <a:r>
              <a:rPr lang="en-US" sz="2400" dirty="0" err="1" smtClean="0">
                <a:cs typeface="Tahoma" pitchFamily="34" charset="0"/>
              </a:rPr>
              <a:t>toukokuun</a:t>
            </a:r>
            <a:r>
              <a:rPr lang="en-US" sz="2400" dirty="0" smtClean="0">
                <a:cs typeface="Tahoma" pitchFamily="34" charset="0"/>
              </a:rPr>
              <a:t> </a:t>
            </a:r>
            <a:r>
              <a:rPr lang="en-US" sz="2400" dirty="0" err="1" smtClean="0">
                <a:cs typeface="Tahoma" pitchFamily="34" charset="0"/>
              </a:rPr>
              <a:t>loppuun</a:t>
            </a:r>
            <a:r>
              <a:rPr lang="en-US" sz="2400" dirty="0" smtClean="0">
                <a:cs typeface="Tahoma" pitchFamily="34" charset="0"/>
              </a:rPr>
              <a:t> </a:t>
            </a:r>
            <a:r>
              <a:rPr lang="en-US" sz="2400" dirty="0" err="1" smtClean="0">
                <a:cs typeface="Tahoma" pitchFamily="34" charset="0"/>
              </a:rPr>
              <a:t>mennessä</a:t>
            </a:r>
            <a:r>
              <a:rPr lang="en-US" sz="2400" dirty="0" smtClean="0">
                <a:cs typeface="Tahoma" pitchFamily="34" charset="0"/>
              </a:rPr>
              <a:t> (</a:t>
            </a:r>
            <a:r>
              <a:rPr lang="en-US" sz="2400" dirty="0" err="1" smtClean="0">
                <a:cs typeface="Tahoma" pitchFamily="34" charset="0"/>
              </a:rPr>
              <a:t>ennen</a:t>
            </a:r>
            <a:r>
              <a:rPr lang="en-US" sz="2400" dirty="0" smtClean="0">
                <a:cs typeface="Tahoma" pitchFamily="34" charset="0"/>
              </a:rPr>
              <a:t> Italian G7-kokousta)</a:t>
            </a:r>
          </a:p>
          <a:p>
            <a:pPr lvl="2">
              <a:lnSpc>
                <a:spcPct val="100000"/>
              </a:lnSpc>
              <a:spcAft>
                <a:spcPts val="300"/>
              </a:spcAft>
            </a:pPr>
            <a:r>
              <a:rPr lang="en-US" sz="2400" dirty="0" err="1" smtClean="0">
                <a:cs typeface="Tahoma" pitchFamily="34" charset="0"/>
              </a:rPr>
              <a:t>Pariisin</a:t>
            </a:r>
            <a:r>
              <a:rPr lang="en-US" sz="2400" dirty="0" smtClean="0">
                <a:cs typeface="Tahoma" pitchFamily="34" charset="0"/>
              </a:rPr>
              <a:t> </a:t>
            </a:r>
            <a:r>
              <a:rPr lang="en-US" sz="2400" dirty="0" err="1" smtClean="0">
                <a:cs typeface="Tahoma" pitchFamily="34" charset="0"/>
              </a:rPr>
              <a:t>sopimusta</a:t>
            </a:r>
            <a:r>
              <a:rPr lang="en-US" sz="2400" dirty="0" smtClean="0">
                <a:cs typeface="Tahoma" pitchFamily="34" charset="0"/>
              </a:rPr>
              <a:t> </a:t>
            </a:r>
            <a:r>
              <a:rPr lang="en-US" sz="2400" dirty="0" err="1" smtClean="0">
                <a:cs typeface="Tahoma" pitchFamily="34" charset="0"/>
              </a:rPr>
              <a:t>koskevat</a:t>
            </a:r>
            <a:r>
              <a:rPr lang="en-US" sz="2400" dirty="0" smtClean="0">
                <a:cs typeface="Tahoma" pitchFamily="34" charset="0"/>
              </a:rPr>
              <a:t> </a:t>
            </a:r>
            <a:r>
              <a:rPr lang="en-US" sz="2400" dirty="0" err="1" smtClean="0">
                <a:cs typeface="Tahoma" pitchFamily="34" charset="0"/>
              </a:rPr>
              <a:t>viittaukset</a:t>
            </a:r>
            <a:r>
              <a:rPr lang="en-US" sz="2400" dirty="0" smtClean="0">
                <a:cs typeface="Tahoma" pitchFamily="34" charset="0"/>
              </a:rPr>
              <a:t> </a:t>
            </a:r>
            <a:r>
              <a:rPr lang="en-US" sz="2400" dirty="0" err="1" smtClean="0">
                <a:cs typeface="Tahoma" pitchFamily="34" charset="0"/>
              </a:rPr>
              <a:t>eri</a:t>
            </a:r>
            <a:r>
              <a:rPr lang="en-US" sz="2400" dirty="0" smtClean="0">
                <a:cs typeface="Tahoma" pitchFamily="34" charset="0"/>
              </a:rPr>
              <a:t> </a:t>
            </a:r>
            <a:r>
              <a:rPr lang="en-US" sz="2400" dirty="0" err="1" smtClean="0">
                <a:cs typeface="Tahoma" pitchFamily="34" charset="0"/>
              </a:rPr>
              <a:t>julistuksissa</a:t>
            </a:r>
            <a:r>
              <a:rPr lang="en-US" sz="2400" dirty="0" smtClean="0">
                <a:cs typeface="Tahoma" pitchFamily="34" charset="0"/>
              </a:rPr>
              <a:t>:</a:t>
            </a:r>
            <a:br>
              <a:rPr lang="en-US" sz="2400" dirty="0" smtClean="0">
                <a:cs typeface="Tahoma" pitchFamily="34" charset="0"/>
              </a:rPr>
            </a:br>
            <a:r>
              <a:rPr lang="en-US" sz="2400" dirty="0" smtClean="0">
                <a:cs typeface="Tahoma" pitchFamily="34" charset="0"/>
              </a:rPr>
              <a:t>G7-energiaministerit</a:t>
            </a:r>
            <a:r>
              <a:rPr lang="en-US" sz="2400" dirty="0" smtClean="0">
                <a:cs typeface="Tahoma" pitchFamily="34" charset="0"/>
              </a:rPr>
              <a:t>, IMF/WB-</a:t>
            </a:r>
            <a:r>
              <a:rPr lang="en-US" sz="2400" dirty="0" err="1" smtClean="0">
                <a:cs typeface="Tahoma" pitchFamily="34" charset="0"/>
              </a:rPr>
              <a:t>kevätkokous</a:t>
            </a:r>
            <a:r>
              <a:rPr lang="en-US" sz="2400" dirty="0" smtClean="0">
                <a:cs typeface="Tahoma" pitchFamily="34" charset="0"/>
              </a:rPr>
              <a:t>, </a:t>
            </a:r>
            <a:r>
              <a:rPr lang="en-US" sz="2400" dirty="0" err="1" smtClean="0">
                <a:cs typeface="Tahoma" pitchFamily="34" charset="0"/>
              </a:rPr>
              <a:t>Arktinen</a:t>
            </a:r>
            <a:r>
              <a:rPr lang="en-US" sz="2400" dirty="0" smtClean="0">
                <a:cs typeface="Tahoma" pitchFamily="34" charset="0"/>
              </a:rPr>
              <a:t> </a:t>
            </a:r>
            <a:r>
              <a:rPr lang="en-US" sz="2400" dirty="0" err="1" smtClean="0">
                <a:cs typeface="Tahoma" pitchFamily="34" charset="0"/>
              </a:rPr>
              <a:t>neuvosto</a:t>
            </a:r>
            <a:r>
              <a:rPr lang="en-US" sz="2400" dirty="0" smtClean="0">
                <a:cs typeface="Tahoma" pitchFamily="34" charset="0"/>
              </a:rPr>
              <a:t>…</a:t>
            </a:r>
          </a:p>
          <a:p>
            <a:pPr lvl="2">
              <a:lnSpc>
                <a:spcPct val="100000"/>
              </a:lnSpc>
              <a:spcAft>
                <a:spcPts val="300"/>
              </a:spcAft>
            </a:pPr>
            <a:r>
              <a:rPr lang="en-US" sz="2400" dirty="0" err="1" smtClean="0">
                <a:cs typeface="Tahoma" pitchFamily="34" charset="0"/>
              </a:rPr>
              <a:t>Trumpin</a:t>
            </a:r>
            <a:r>
              <a:rPr lang="en-US" sz="2400" dirty="0" smtClean="0">
                <a:cs typeface="Tahoma" pitchFamily="34" charset="0"/>
              </a:rPr>
              <a:t> </a:t>
            </a:r>
            <a:r>
              <a:rPr lang="en-US" sz="2400" dirty="0" err="1" smtClean="0">
                <a:cs typeface="Tahoma" pitchFamily="34" charset="0"/>
              </a:rPr>
              <a:t>neuvonantajien</a:t>
            </a:r>
            <a:r>
              <a:rPr lang="en-US" sz="2400" dirty="0" smtClean="0">
                <a:cs typeface="Tahoma" pitchFamily="34" charset="0"/>
              </a:rPr>
              <a:t> </a:t>
            </a:r>
            <a:r>
              <a:rPr lang="en-US" sz="2400" dirty="0" err="1" smtClean="0">
                <a:cs typeface="Tahoma" pitchFamily="34" charset="0"/>
              </a:rPr>
              <a:t>palaveri</a:t>
            </a:r>
            <a:r>
              <a:rPr lang="en-US" sz="2400" dirty="0" smtClean="0">
                <a:cs typeface="Tahoma" pitchFamily="34" charset="0"/>
              </a:rPr>
              <a:t> </a:t>
            </a:r>
            <a:r>
              <a:rPr lang="en-US" sz="2400" dirty="0" smtClean="0">
                <a:cs typeface="Tahoma" pitchFamily="34" charset="0"/>
              </a:rPr>
              <a:t>– </a:t>
            </a:r>
            <a:r>
              <a:rPr lang="en-US" sz="2400" dirty="0" err="1" smtClean="0">
                <a:cs typeface="Tahoma" pitchFamily="34" charset="0"/>
              </a:rPr>
              <a:t>ei</a:t>
            </a:r>
            <a:r>
              <a:rPr lang="en-US" sz="2400" dirty="0" smtClean="0">
                <a:cs typeface="Tahoma" pitchFamily="34" charset="0"/>
              </a:rPr>
              <a:t> </a:t>
            </a:r>
            <a:r>
              <a:rPr lang="en-US" sz="2400" dirty="0" err="1" smtClean="0">
                <a:cs typeface="Tahoma" pitchFamily="34" charset="0"/>
              </a:rPr>
              <a:t>vielä</a:t>
            </a:r>
            <a:r>
              <a:rPr lang="en-US" sz="2400" dirty="0" smtClean="0">
                <a:cs typeface="Tahoma" pitchFamily="34" charset="0"/>
              </a:rPr>
              <a:t> </a:t>
            </a:r>
            <a:r>
              <a:rPr lang="en-US" sz="2400" dirty="0" err="1" smtClean="0">
                <a:cs typeface="Tahoma" pitchFamily="34" charset="0"/>
              </a:rPr>
              <a:t>kantaa</a:t>
            </a:r>
            <a:r>
              <a:rPr lang="en-US" sz="2400" dirty="0" smtClean="0">
                <a:cs typeface="Tahoma" pitchFamily="34" charset="0"/>
              </a:rPr>
              <a:t> </a:t>
            </a:r>
            <a:r>
              <a:rPr lang="en-US" sz="2400" dirty="0" err="1" smtClean="0">
                <a:cs typeface="Tahoma" pitchFamily="34" charset="0"/>
              </a:rPr>
              <a:t>sopimukseen</a:t>
            </a:r>
            <a:endParaRPr lang="en-US" sz="2400" dirty="0" smtClean="0">
              <a:cs typeface="Tahoma" pitchFamily="34" charset="0"/>
            </a:endParaRPr>
          </a:p>
          <a:p>
            <a:pPr lvl="2">
              <a:lnSpc>
                <a:spcPct val="100000"/>
              </a:lnSpc>
              <a:spcAft>
                <a:spcPts val="300"/>
              </a:spcAft>
            </a:pPr>
            <a:r>
              <a:rPr lang="en-US" sz="2400" dirty="0" err="1" smtClean="0">
                <a:cs typeface="Tahoma" pitchFamily="34" charset="0"/>
              </a:rPr>
              <a:t>Tillerson</a:t>
            </a:r>
            <a:r>
              <a:rPr lang="en-US" sz="2400" dirty="0" smtClean="0">
                <a:cs typeface="Tahoma" pitchFamily="34" charset="0"/>
              </a:rPr>
              <a:t> </a:t>
            </a:r>
            <a:r>
              <a:rPr lang="en-US" sz="2400" dirty="0" smtClean="0">
                <a:cs typeface="Tahoma" pitchFamily="34" charset="0"/>
              </a:rPr>
              <a:t>&amp; Kushner </a:t>
            </a:r>
            <a:r>
              <a:rPr lang="en-US" sz="2400" dirty="0" err="1" smtClean="0">
                <a:cs typeface="Tahoma" pitchFamily="34" charset="0"/>
              </a:rPr>
              <a:t>puolesta</a:t>
            </a:r>
            <a:r>
              <a:rPr lang="en-US" sz="2400" dirty="0" smtClean="0">
                <a:cs typeface="Tahoma" pitchFamily="34" charset="0"/>
              </a:rPr>
              <a:t>; Bannon &amp; Pruitt </a:t>
            </a:r>
            <a:r>
              <a:rPr lang="en-US" sz="2400" dirty="0" err="1" smtClean="0">
                <a:cs typeface="Tahoma" pitchFamily="34" charset="0"/>
              </a:rPr>
              <a:t>vastaan</a:t>
            </a:r>
            <a:r>
              <a:rPr lang="en-US" sz="2400" dirty="0" smtClean="0">
                <a:cs typeface="Tahoma" pitchFamily="34" charset="0"/>
              </a:rPr>
              <a:t>; Cohn, Perry &amp; McMaster ??? (</a:t>
            </a:r>
            <a:r>
              <a:rPr lang="en-US" sz="2400" dirty="0" err="1" smtClean="0">
                <a:cs typeface="Tahoma" pitchFamily="34" charset="0"/>
              </a:rPr>
              <a:t>odotusarvo</a:t>
            </a:r>
            <a:r>
              <a:rPr lang="en-US" sz="2400" dirty="0" smtClean="0">
                <a:cs typeface="Tahoma" pitchFamily="34" charset="0"/>
              </a:rPr>
              <a:t> </a:t>
            </a:r>
            <a:r>
              <a:rPr lang="en-US" sz="2400" dirty="0" err="1" smtClean="0">
                <a:cs typeface="Tahoma" pitchFamily="34" charset="0"/>
              </a:rPr>
              <a:t>puolesta</a:t>
            </a:r>
            <a:r>
              <a:rPr lang="en-US" sz="2400" dirty="0" smtClean="0">
                <a:cs typeface="Tahoma" pitchFamily="34" charset="0"/>
              </a:rPr>
              <a:t>)</a:t>
            </a:r>
          </a:p>
          <a:p>
            <a:pPr lvl="2">
              <a:lnSpc>
                <a:spcPct val="100000"/>
              </a:lnSpc>
              <a:spcAft>
                <a:spcPts val="300"/>
              </a:spcAft>
            </a:pPr>
            <a:r>
              <a:rPr lang="fi-FI" sz="2400" dirty="0" err="1" smtClean="0">
                <a:cs typeface="Tahoma" pitchFamily="34" charset="0"/>
              </a:rPr>
              <a:t>Pruitt</a:t>
            </a:r>
            <a:r>
              <a:rPr lang="fi-FI" sz="2400" dirty="0" smtClean="0">
                <a:cs typeface="Tahoma" pitchFamily="34" charset="0"/>
              </a:rPr>
              <a:t> Pariisin sopimuksesta: ”</a:t>
            </a:r>
            <a:r>
              <a:rPr lang="fi-FI" sz="2400" dirty="0" err="1" smtClean="0">
                <a:cs typeface="Tahoma" pitchFamily="34" charset="0"/>
              </a:rPr>
              <a:t>bad</a:t>
            </a:r>
            <a:r>
              <a:rPr lang="fi-FI" sz="2400" dirty="0" smtClean="0">
                <a:cs typeface="Tahoma" pitchFamily="34" charset="0"/>
              </a:rPr>
              <a:t> </a:t>
            </a:r>
            <a:r>
              <a:rPr lang="fi-FI" sz="2400" dirty="0" err="1" smtClean="0">
                <a:cs typeface="Tahoma" pitchFamily="34" charset="0"/>
              </a:rPr>
              <a:t>deal</a:t>
            </a:r>
            <a:r>
              <a:rPr lang="fi-FI" sz="2400" dirty="0" smtClean="0">
                <a:cs typeface="Tahoma" pitchFamily="34" charset="0"/>
              </a:rPr>
              <a:t> for America”; purkaa hiiltä koskevaa kansallista sääntelyä</a:t>
            </a:r>
          </a:p>
          <a:p>
            <a:pPr lvl="2">
              <a:lnSpc>
                <a:spcPct val="100000"/>
              </a:lnSpc>
              <a:spcAft>
                <a:spcPts val="300"/>
              </a:spcAft>
            </a:pPr>
            <a:r>
              <a:rPr lang="fi-FI" sz="2400" dirty="0" smtClean="0">
                <a:cs typeface="Tahoma" pitchFamily="34" charset="0"/>
              </a:rPr>
              <a:t>Perry Pariisin sopimuksesta: </a:t>
            </a:r>
            <a:r>
              <a:rPr lang="en-US" sz="2400" dirty="0" smtClean="0">
                <a:cs typeface="Tahoma" pitchFamily="34" charset="0"/>
              </a:rPr>
              <a:t>“…I </a:t>
            </a:r>
            <a:r>
              <a:rPr lang="en-US" sz="2400" dirty="0">
                <a:cs typeface="Tahoma" pitchFamily="34" charset="0"/>
              </a:rPr>
              <a:t>think we probably need to renegotiate </a:t>
            </a:r>
            <a:r>
              <a:rPr lang="en-US" sz="2400" dirty="0" smtClean="0">
                <a:cs typeface="Tahoma" pitchFamily="34" charset="0"/>
              </a:rPr>
              <a:t>it"</a:t>
            </a:r>
            <a:endParaRPr lang="fi-FI" sz="2400" dirty="0" smtClean="0">
              <a:cs typeface="Tahoma" pitchFamily="34" charset="0"/>
            </a:endParaRPr>
          </a:p>
          <a:p>
            <a:pPr lvl="2">
              <a:lnSpc>
                <a:spcPct val="100000"/>
              </a:lnSpc>
              <a:spcAft>
                <a:spcPts val="300"/>
              </a:spcAft>
            </a:pPr>
            <a:r>
              <a:rPr lang="fi-FI" sz="2400" dirty="0" smtClean="0">
                <a:cs typeface="Tahoma" pitchFamily="34" charset="0"/>
              </a:rPr>
              <a:t>USA:n </a:t>
            </a:r>
            <a:r>
              <a:rPr lang="fi-FI" sz="2400" dirty="0" err="1" smtClean="0">
                <a:cs typeface="Tahoma" pitchFamily="34" charset="0"/>
              </a:rPr>
              <a:t>kv-ilmastoneuvottelukannat</a:t>
            </a:r>
            <a:r>
              <a:rPr lang="fi-FI" sz="2400" dirty="0" smtClean="0">
                <a:cs typeface="Tahoma" pitchFamily="34" charset="0"/>
              </a:rPr>
              <a:t> linjaa ulkoministeri</a:t>
            </a:r>
          </a:p>
          <a:p>
            <a:pPr lvl="2">
              <a:lnSpc>
                <a:spcPct val="100000"/>
              </a:lnSpc>
              <a:spcAft>
                <a:spcPts val="300"/>
              </a:spcAft>
            </a:pPr>
            <a:r>
              <a:rPr lang="fi-FI" sz="2400" dirty="0" smtClean="0">
                <a:cs typeface="Tahoma" pitchFamily="34" charset="0"/>
              </a:rPr>
              <a:t>Ulkoministeri </a:t>
            </a:r>
            <a:r>
              <a:rPr lang="fi-FI" sz="2400" dirty="0" err="1" smtClean="0">
                <a:cs typeface="Tahoma" pitchFamily="34" charset="0"/>
              </a:rPr>
              <a:t>Tillerson</a:t>
            </a:r>
            <a:r>
              <a:rPr lang="fi-FI" sz="2400" dirty="0" smtClean="0">
                <a:cs typeface="Tahoma" pitchFamily="34" charset="0"/>
              </a:rPr>
              <a:t> todennut USA:n haluavan säilyttää paikkansa ilmastoneuvottelupöydässä ja pysyä Pariisin sopimuksessa</a:t>
            </a:r>
          </a:p>
          <a:p>
            <a:pPr lvl="2">
              <a:lnSpc>
                <a:spcPct val="100000"/>
              </a:lnSpc>
              <a:spcAft>
                <a:spcPts val="300"/>
              </a:spcAft>
            </a:pPr>
            <a:r>
              <a:rPr lang="fi-FI" sz="2400" dirty="0" smtClean="0">
                <a:cs typeface="Tahoma" pitchFamily="34" charset="0"/>
              </a:rPr>
              <a:t>Joukko osavaltioita jatkaa edistyksellistä ilmastopolitiikkaansa</a:t>
            </a:r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5</a:t>
            </a:fld>
            <a:endParaRPr lang="fi-FI"/>
          </a:p>
        </p:txBody>
      </p:sp>
      <p:sp>
        <p:nvSpPr>
          <p:cNvPr id="8" name="Tekstiruutu 7"/>
          <p:cNvSpPr txBox="1"/>
          <p:nvPr/>
        </p:nvSpPr>
        <p:spPr>
          <a:xfrm>
            <a:off x="107504" y="116632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>
                <a:solidFill>
                  <a:schemeClr val="tx2"/>
                </a:solidFill>
              </a:rPr>
              <a:t>USA ja Pariisin sopimus – linjaus odotettavissa pian?</a:t>
            </a:r>
            <a:endParaRPr lang="fi-FI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62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Top 10 Emitters 2012. Photo by WRI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7" t="13530" r="4195" b="-11033"/>
          <a:stretch/>
        </p:blipFill>
        <p:spPr bwMode="auto">
          <a:xfrm>
            <a:off x="3492000" y="2780928"/>
            <a:ext cx="5580000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3528" y="130622"/>
            <a:ext cx="5338936" cy="706090"/>
          </a:xfrm>
        </p:spPr>
        <p:txBody>
          <a:bodyPr/>
          <a:lstStyle/>
          <a:p>
            <a:pPr algn="l"/>
            <a:r>
              <a:rPr lang="fi-FI" sz="2800" b="1" dirty="0" smtClean="0">
                <a:solidFill>
                  <a:schemeClr val="tx2"/>
                </a:solidFill>
              </a:rPr>
              <a:t>Kehityksen iso kuva</a:t>
            </a:r>
            <a:endParaRPr lang="fi-FI" sz="2800" b="1" dirty="0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289451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/>
              <a:t>Ruoantuotanto</a:t>
            </a:r>
            <a:r>
              <a:rPr lang="en-US" sz="2400" dirty="0" smtClean="0"/>
              <a:t>: </a:t>
            </a:r>
            <a:r>
              <a:rPr lang="en-US" sz="2400" dirty="0" err="1" smtClean="0"/>
              <a:t>väestönkasvu</a:t>
            </a:r>
            <a:r>
              <a:rPr lang="en-US" sz="2400" dirty="0" smtClean="0"/>
              <a:t> ja </a:t>
            </a:r>
            <a:r>
              <a:rPr lang="en-US" sz="2400" dirty="0" err="1" smtClean="0"/>
              <a:t>ruokavalion</a:t>
            </a:r>
            <a:r>
              <a:rPr lang="en-US" sz="2400" dirty="0" smtClean="0"/>
              <a:t> </a:t>
            </a:r>
            <a:r>
              <a:rPr lang="en-US" sz="2400" dirty="0" err="1" smtClean="0"/>
              <a:t>muutokset</a:t>
            </a:r>
            <a:r>
              <a:rPr lang="en-US" sz="2400" dirty="0" smtClean="0"/>
              <a:t> </a:t>
            </a:r>
            <a:r>
              <a:rPr lang="en-US" sz="2400" dirty="0" err="1" smtClean="0"/>
              <a:t>lisäävät</a:t>
            </a:r>
            <a:r>
              <a:rPr lang="en-US" sz="2400" dirty="0" smtClean="0"/>
              <a:t> </a:t>
            </a:r>
            <a:r>
              <a:rPr lang="en-US" sz="2400" dirty="0" err="1" smtClean="0"/>
              <a:t>ruoan</a:t>
            </a:r>
            <a:r>
              <a:rPr lang="en-US" sz="2400" dirty="0" smtClean="0"/>
              <a:t> </a:t>
            </a:r>
            <a:r>
              <a:rPr lang="en-US" sz="2400" dirty="0" err="1" smtClean="0"/>
              <a:t>kysyntää</a:t>
            </a:r>
            <a:r>
              <a:rPr lang="en-US" sz="2400" dirty="0" smtClean="0"/>
              <a:t> 70 % 2050 </a:t>
            </a:r>
            <a:r>
              <a:rPr lang="en-US" sz="2400" dirty="0" err="1" smtClean="0"/>
              <a:t>mennessä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/>
              <a:t>Energiajärjestelmät</a:t>
            </a:r>
            <a:r>
              <a:rPr lang="en-US" sz="2400" dirty="0" smtClean="0"/>
              <a:t>: </a:t>
            </a:r>
            <a:r>
              <a:rPr lang="en-US" sz="2400" dirty="0" err="1" smtClean="0"/>
              <a:t>osuus</a:t>
            </a:r>
            <a:r>
              <a:rPr lang="en-US" sz="2400" dirty="0" smtClean="0"/>
              <a:t> </a:t>
            </a:r>
            <a:r>
              <a:rPr lang="en-US" sz="2400" dirty="0" err="1" smtClean="0"/>
              <a:t>päästöistä</a:t>
            </a:r>
            <a:r>
              <a:rPr lang="en-US" sz="2400" dirty="0" smtClean="0"/>
              <a:t> </a:t>
            </a:r>
            <a:r>
              <a:rPr lang="en-US" sz="2400" dirty="0" err="1" smtClean="0"/>
              <a:t>nyt</a:t>
            </a:r>
            <a:r>
              <a:rPr lang="en-US" sz="2400" dirty="0" smtClean="0"/>
              <a:t> 68 %;  </a:t>
            </a:r>
            <a:r>
              <a:rPr lang="en-US" sz="2400" dirty="0" err="1" smtClean="0"/>
              <a:t>sähkönkulutus</a:t>
            </a:r>
            <a:r>
              <a:rPr lang="en-US" sz="2400" dirty="0" smtClean="0"/>
              <a:t> </a:t>
            </a:r>
            <a:r>
              <a:rPr lang="en-US" sz="2400" dirty="0" err="1" smtClean="0"/>
              <a:t>kasvaa</a:t>
            </a:r>
            <a:r>
              <a:rPr lang="en-US" sz="2400" dirty="0" smtClean="0"/>
              <a:t> 30 % 2040 </a:t>
            </a:r>
            <a:r>
              <a:rPr lang="en-US" sz="2400" dirty="0" err="1" smtClean="0"/>
              <a:t>mennessä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/>
              <a:t>Kaupungistuminen</a:t>
            </a:r>
            <a:r>
              <a:rPr lang="en-US" sz="2400" dirty="0" smtClean="0"/>
              <a:t>: </a:t>
            </a:r>
            <a:r>
              <a:rPr lang="en-US" sz="2400" dirty="0" err="1" smtClean="0"/>
              <a:t>nyt</a:t>
            </a:r>
            <a:r>
              <a:rPr lang="en-US" sz="2400" dirty="0" smtClean="0"/>
              <a:t> 1/5 mailman </a:t>
            </a:r>
            <a:r>
              <a:rPr lang="en-US" sz="2400" dirty="0" err="1" smtClean="0"/>
              <a:t>väestöstä</a:t>
            </a:r>
            <a:r>
              <a:rPr lang="en-US" sz="2400" dirty="0" smtClean="0"/>
              <a:t> </a:t>
            </a:r>
            <a:r>
              <a:rPr lang="en-US" sz="2400" dirty="0" err="1" smtClean="0"/>
              <a:t>kaupungeissa</a:t>
            </a:r>
            <a:r>
              <a:rPr lang="en-US" sz="2400" dirty="0" smtClean="0"/>
              <a:t>; </a:t>
            </a:r>
            <a:br>
              <a:rPr lang="en-US" sz="2400" dirty="0" smtClean="0"/>
            </a:br>
            <a:r>
              <a:rPr lang="en-US" sz="2400" dirty="0" smtClean="0"/>
              <a:t>2/3 </a:t>
            </a:r>
            <a:r>
              <a:rPr lang="en-US" sz="2400" dirty="0" err="1" smtClean="0"/>
              <a:t>väestöstä</a:t>
            </a:r>
            <a:r>
              <a:rPr lang="en-US" sz="2400" dirty="0" smtClean="0"/>
              <a:t> v. 2050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/>
              <a:t>Globaali</a:t>
            </a:r>
            <a:r>
              <a:rPr lang="en-US" sz="2400" dirty="0" smtClean="0"/>
              <a:t> </a:t>
            </a:r>
            <a:r>
              <a:rPr lang="en-US" sz="2400" dirty="0" err="1" smtClean="0"/>
              <a:t>tuotanto</a:t>
            </a:r>
            <a:r>
              <a:rPr lang="en-US" sz="2400" dirty="0" smtClean="0"/>
              <a:t> &amp;</a:t>
            </a:r>
            <a:br>
              <a:rPr lang="en-US" sz="2400" dirty="0" smtClean="0"/>
            </a:br>
            <a:r>
              <a:rPr lang="en-US" sz="2400" dirty="0" err="1" smtClean="0"/>
              <a:t>kulutus</a:t>
            </a:r>
            <a:r>
              <a:rPr lang="en-US" sz="2400" dirty="0" smtClean="0"/>
              <a:t>: </a:t>
            </a:r>
            <a:r>
              <a:rPr lang="en-US" sz="2400" dirty="0" err="1" smtClean="0"/>
              <a:t>jätemäärät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err="1" smtClean="0"/>
              <a:t>nelinkertaistuneet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err="1" smtClean="0"/>
              <a:t>vuodesta</a:t>
            </a:r>
            <a:r>
              <a:rPr lang="en-US" sz="2400" dirty="0" smtClean="0"/>
              <a:t> 1970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10 </a:t>
            </a:r>
            <a:r>
              <a:rPr lang="en-US" sz="2400" dirty="0" err="1" smtClean="0"/>
              <a:t>suurinta</a:t>
            </a:r>
            <a:r>
              <a:rPr lang="en-US" sz="2400" dirty="0" smtClean="0"/>
              <a:t> = </a:t>
            </a:r>
            <a:br>
              <a:rPr lang="en-US" sz="2400" dirty="0" smtClean="0"/>
            </a:br>
            <a:r>
              <a:rPr lang="en-US" sz="2400" dirty="0" smtClean="0"/>
              <a:t>n. 3/4 </a:t>
            </a:r>
            <a:r>
              <a:rPr lang="en-US" sz="2400" dirty="0" err="1" smtClean="0"/>
              <a:t>päästöistä</a:t>
            </a:r>
            <a:endParaRPr lang="en-US" sz="2400" dirty="0" smtClean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134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0" t="2538" r="17172" b="4730"/>
          <a:stretch/>
        </p:blipFill>
        <p:spPr bwMode="auto">
          <a:xfrm>
            <a:off x="287944" y="1089152"/>
            <a:ext cx="5436184" cy="533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7</a:t>
            </a:fld>
            <a:endParaRPr lang="fi-FI"/>
          </a:p>
        </p:txBody>
      </p:sp>
      <p:sp>
        <p:nvSpPr>
          <p:cNvPr id="8" name="Title 2"/>
          <p:cNvSpPr txBox="1">
            <a:spLocks/>
          </p:cNvSpPr>
          <p:nvPr/>
        </p:nvSpPr>
        <p:spPr>
          <a:xfrm>
            <a:off x="755576" y="296240"/>
            <a:ext cx="3600400" cy="90051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ts val="3200"/>
              </a:lnSpc>
              <a:spcBef>
                <a:spcPct val="0"/>
              </a:spcBef>
              <a:buNone/>
              <a:defRPr sz="32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i-FI" dirty="0" smtClean="0"/>
              <a:t>Kenen pitäisi tehdä enemmän?</a:t>
            </a:r>
            <a:endParaRPr lang="fi-FI" dirty="0"/>
          </a:p>
        </p:txBody>
      </p:sp>
      <p:sp>
        <p:nvSpPr>
          <p:cNvPr id="9" name="TextBox 7"/>
          <p:cNvSpPr txBox="1"/>
          <p:nvPr/>
        </p:nvSpPr>
        <p:spPr>
          <a:xfrm>
            <a:off x="107504" y="6381328"/>
            <a:ext cx="8856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/>
              <a:t>Lähde: Ekholm &amp; Lindroos, 2015: </a:t>
            </a:r>
            <a:r>
              <a:rPr lang="fi-FI" sz="1600" dirty="0" smtClean="0">
                <a:hlinkClick r:id="rId3"/>
              </a:rPr>
              <a:t>http</a:t>
            </a:r>
            <a:r>
              <a:rPr lang="fi-FI" sz="1600" dirty="0">
                <a:hlinkClick r:id="rId3"/>
              </a:rPr>
              <a:t>://</a:t>
            </a:r>
            <a:r>
              <a:rPr lang="fi-FI" sz="1600" dirty="0" smtClean="0">
                <a:hlinkClick r:id="rId3"/>
              </a:rPr>
              <a:t>www.vtt.fi/inf/pdf/technology/2015/T239.pdf</a:t>
            </a:r>
            <a:r>
              <a:rPr lang="fi-FI" sz="1600" dirty="0" smtClean="0"/>
              <a:t>  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13" t="6142" r="17188" b="6072"/>
          <a:stretch/>
        </p:blipFill>
        <p:spPr bwMode="auto">
          <a:xfrm>
            <a:off x="4788024" y="44624"/>
            <a:ext cx="4281329" cy="41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kstiruutu 3"/>
          <p:cNvSpPr txBox="1"/>
          <p:nvPr/>
        </p:nvSpPr>
        <p:spPr>
          <a:xfrm>
            <a:off x="2267744" y="1124744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Maiden asettamia päästötavoitteita</a:t>
            </a:r>
            <a:endParaRPr lang="fi-FI" dirty="0"/>
          </a:p>
        </p:txBody>
      </p:sp>
      <p:sp>
        <p:nvSpPr>
          <p:cNvPr id="5" name="Tekstiruutu 4"/>
          <p:cNvSpPr txBox="1"/>
          <p:nvPr/>
        </p:nvSpPr>
        <p:spPr>
          <a:xfrm>
            <a:off x="5128466" y="44624"/>
            <a:ext cx="1584665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i-FI" dirty="0" err="1" smtClean="0"/>
              <a:t>Päästöt/capita</a:t>
            </a:r>
            <a:r>
              <a:rPr lang="fi-FI" dirty="0" smtClean="0"/>
              <a:t> </a:t>
            </a:r>
            <a:br>
              <a:rPr lang="fi-FI" dirty="0" smtClean="0"/>
            </a:br>
            <a:r>
              <a:rPr lang="fi-FI" dirty="0" smtClean="0"/>
              <a:t>tavoitevuonna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742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2"/>
          <p:cNvSpPr>
            <a:spLocks noChangeArrowheads="1"/>
          </p:cNvSpPr>
          <p:nvPr/>
        </p:nvSpPr>
        <p:spPr bwMode="auto">
          <a:xfrm>
            <a:off x="862013" y="1119188"/>
            <a:ext cx="3119437" cy="4572000"/>
          </a:xfrm>
          <a:prstGeom prst="moon">
            <a:avLst>
              <a:gd name="adj" fmla="val 65468"/>
            </a:avLst>
          </a:prstGeom>
          <a:solidFill>
            <a:schemeClr val="accent3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defRPr/>
            </a:pPr>
            <a:endParaRPr lang="fi-FI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8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457216"/>
              </p:ext>
            </p:extLst>
          </p:nvPr>
        </p:nvGraphicFramePr>
        <p:xfrm>
          <a:off x="107505" y="1772816"/>
          <a:ext cx="1944216" cy="3237011"/>
        </p:xfrm>
        <a:graphic>
          <a:graphicData uri="http://schemas.openxmlformats.org/drawingml/2006/table">
            <a:tbl>
              <a:tblPr/>
              <a:tblGrid>
                <a:gridCol w="1944216"/>
              </a:tblGrid>
              <a:tr h="32370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Pariisin sopimuksen toimeenpano etenee ilmasto-neuvotteluissa</a:t>
                      </a:r>
                    </a:p>
                  </a:txBody>
                  <a:tcPr marL="89962" marR="89962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376340"/>
              </p:ext>
            </p:extLst>
          </p:nvPr>
        </p:nvGraphicFramePr>
        <p:xfrm>
          <a:off x="2051720" y="692696"/>
          <a:ext cx="1990725" cy="5475196"/>
        </p:xfrm>
        <a:graphic>
          <a:graphicData uri="http://schemas.openxmlformats.org/drawingml/2006/table">
            <a:tbl>
              <a:tblPr/>
              <a:tblGrid>
                <a:gridCol w="1990725"/>
              </a:tblGrid>
              <a:tr h="1771030">
                <a:tc>
                  <a:txBody>
                    <a:bodyPr/>
                    <a:lstStyle/>
                    <a:p>
                      <a:pPr algn="ctr"/>
                      <a:r>
                        <a:rPr lang="fi-FI" sz="1800" dirty="0" smtClean="0"/>
                        <a:t>Pariisin ilmastosopimus astui</a:t>
                      </a:r>
                      <a:r>
                        <a:rPr lang="fi-FI" sz="1800" baseline="0" dirty="0" smtClean="0"/>
                        <a:t> voimaan alle vuodessa</a:t>
                      </a:r>
                      <a:r>
                        <a:rPr lang="fi-FI" sz="1800" dirty="0" smtClean="0"/>
                        <a:t>. Nyt on kääritty hihat.</a:t>
                      </a:r>
                      <a:endParaRPr lang="fi-FI" sz="1800" dirty="0"/>
                    </a:p>
                  </a:txBody>
                  <a:tcPr marL="90048" marR="90048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852083">
                <a:tc>
                  <a:txBody>
                    <a:bodyPr/>
                    <a:lstStyle/>
                    <a:p>
                      <a:pPr lvl="0" algn="ctr"/>
                      <a:r>
                        <a:rPr lang="fi-FI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Vuonna 2018 tulossa ensimmäinen väliarviointi</a:t>
                      </a:r>
                      <a:endParaRPr lang="fi-FI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48" marR="90048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8520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Päästövähennys-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toimia tarvitaan kaikilla </a:t>
                      </a:r>
                      <a:br>
                        <a:rPr kumimoji="0" lang="fi-FI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fi-FI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osa-alueilla ja kaikkien toimesta</a:t>
                      </a:r>
                    </a:p>
                  </a:txBody>
                  <a:tcPr marL="90048" marR="90048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Group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298834"/>
              </p:ext>
            </p:extLst>
          </p:nvPr>
        </p:nvGraphicFramePr>
        <p:xfrm>
          <a:off x="3995936" y="99987"/>
          <a:ext cx="4896544" cy="6425357"/>
        </p:xfrm>
        <a:graphic>
          <a:graphicData uri="http://schemas.openxmlformats.org/drawingml/2006/table">
            <a:tbl>
              <a:tblPr/>
              <a:tblGrid>
                <a:gridCol w="4896544"/>
              </a:tblGrid>
              <a:tr h="4320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Nopea ratifiointi kertoi </a:t>
                      </a:r>
                      <a:r>
                        <a:rPr lang="fi-FI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laajasta poliittisesta tahdosta.</a:t>
                      </a:r>
                      <a:endParaRPr lang="fi-FI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795" marB="4679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lvl="0" algn="ctr"/>
                      <a:r>
                        <a:rPr lang="fi-FI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Pariisin sopimuksen säännöstö</a:t>
                      </a:r>
                      <a:r>
                        <a:rPr lang="fi-FI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valmiiksi 2018 mennessä.</a:t>
                      </a:r>
                      <a:endParaRPr lang="fi-FI" sz="16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795" marB="4679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9361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Nykyiset</a:t>
                      </a:r>
                      <a:r>
                        <a:rPr lang="fi-FI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ilmastotoimet eivät riitä lämpenemisen pysäyttämiseen alle 2 ⁰C.  Tarvitaan sitoumusten vahvistamista, toimeenpanoa ja seurantaa.</a:t>
                      </a:r>
                      <a:endParaRPr lang="fi-FI" sz="16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795" marB="4679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Pariisin sopimus koskee 2020 jälkeistä aikaa. Vuoden 2018 väliarviossa tarkastellaan, miten sitoumuksia tulisi kiristää sopimuksen tavoitteisiin pääsemiseksi.</a:t>
                      </a:r>
                    </a:p>
                  </a:txBody>
                  <a:tcPr marL="90000" marR="90000" marT="46795" marB="4679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150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 saadaan </a:t>
                      </a:r>
                      <a:r>
                        <a:rPr lang="fi-FI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IPCC:n</a:t>
                      </a:r>
                      <a:r>
                        <a:rPr lang="fi-FI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raportti 1,5-asteen lämpenemisen vaikutuksista. Siit</a:t>
                      </a:r>
                      <a:r>
                        <a:rPr lang="fi-FI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ä tullaan käymään laajaa keskustelua.</a:t>
                      </a:r>
                      <a:endParaRPr lang="fi-FI" sz="16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795" marB="4679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5509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EU sitoutunut vähentämään päästöjään vähintään 40 % 2030 mennessä. Suomen ilmastolain tavoite vähintään 80 % 2050 mennessä.</a:t>
                      </a:r>
                    </a:p>
                  </a:txBody>
                  <a:tcPr marL="90000" marR="90000" marT="46795" marB="4679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61128"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Sopimuksen ympärillä tapahtuu jo paljon. Yritysmaailma, kaupungit ja kuluttajat asettavat omia tavoitteitaan esim. uusiutuvalle energialle ja energiatehokkuudelle. Suomalaiselle </a:t>
                      </a:r>
                      <a:r>
                        <a:rPr lang="fi-FI" sz="16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cleantech-osaamiselle</a:t>
                      </a:r>
                      <a:r>
                        <a:rPr lang="fi-FI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tilaus maailmalla.</a:t>
                      </a:r>
                    </a:p>
                  </a:txBody>
                  <a:tcPr marL="90000" marR="90000" marT="46795" marB="4679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68773"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Kestävän kehityksen Agenda2030-tavoitteet käsi kädessä ilmastonmuutoksen hillinnän kanssa. Ilmastonmuutos ja sen vaikutus alkuperäiskansoihin keskeinen teema myös Suomen arktisen pj-kauden aikana.</a:t>
                      </a:r>
                    </a:p>
                  </a:txBody>
                  <a:tcPr marL="90000" marR="90000" marT="46795" marB="4679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Tekstiruutu 1"/>
          <p:cNvSpPr txBox="1"/>
          <p:nvPr/>
        </p:nvSpPr>
        <p:spPr>
          <a:xfrm>
            <a:off x="179512" y="159023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 smtClean="0">
                <a:solidFill>
                  <a:schemeClr val="tx2"/>
                </a:solidFill>
              </a:rPr>
              <a:t>Keskeiset v</a:t>
            </a:r>
            <a:r>
              <a:rPr lang="fi-FI" sz="2400" b="1" dirty="0" smtClean="0">
                <a:solidFill>
                  <a:schemeClr val="tx2"/>
                </a:solidFill>
              </a:rPr>
              <a:t>iestit</a:t>
            </a:r>
            <a:endParaRPr lang="fi-FI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67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1076</TotalTime>
  <Words>370</Words>
  <Application>Microsoft Office PowerPoint</Application>
  <PresentationFormat>Näytössä katseltava diaesitys (4:3)</PresentationFormat>
  <Paragraphs>96</Paragraphs>
  <Slides>8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9" baseType="lpstr">
      <vt:lpstr>Office-teema</vt:lpstr>
      <vt:lpstr>Ilmastoneuvottelujen ajankohtaiskatsaus </vt:lpstr>
      <vt:lpstr>YK:n ilmastoneuvottelujen aikajana</vt:lpstr>
      <vt:lpstr>PowerPoint-esitys</vt:lpstr>
      <vt:lpstr>PowerPoint-esitys</vt:lpstr>
      <vt:lpstr>PowerPoint-esitys</vt:lpstr>
      <vt:lpstr>Kehityksen iso kuva</vt:lpstr>
      <vt:lpstr>PowerPoint-esitys</vt:lpstr>
      <vt:lpstr>PowerPoint-esitys</vt:lpstr>
    </vt:vector>
  </TitlesOfParts>
  <Company>Ympäristöhallinto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Gustafsson Eeva</dc:creator>
  <cp:lastModifiedBy>Honkatukia Outi</cp:lastModifiedBy>
  <cp:revision>99</cp:revision>
  <dcterms:created xsi:type="dcterms:W3CDTF">2017-03-23T06:43:49Z</dcterms:created>
  <dcterms:modified xsi:type="dcterms:W3CDTF">2017-05-02T06:47:18Z</dcterms:modified>
</cp:coreProperties>
</file>