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7" r:id="rId1"/>
    <p:sldMasterId id="2147483673" r:id="rId2"/>
  </p:sldMasterIdLst>
  <p:notesMasterIdLst>
    <p:notesMasterId r:id="rId11"/>
  </p:notesMasterIdLst>
  <p:handoutMasterIdLst>
    <p:handoutMasterId r:id="rId12"/>
  </p:handoutMasterIdLst>
  <p:sldIdLst>
    <p:sldId id="256" r:id="rId3"/>
    <p:sldId id="281" r:id="rId4"/>
    <p:sldId id="282" r:id="rId5"/>
    <p:sldId id="279" r:id="rId6"/>
    <p:sldId id="283" r:id="rId7"/>
    <p:sldId id="289" r:id="rId8"/>
    <p:sldId id="292" r:id="rId9"/>
    <p:sldId id="290" r:id="rId10"/>
  </p:sldIdLst>
  <p:sldSz cx="9144000" cy="6858000" type="screen4x3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kijä" initials="T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82DA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03" autoAdjust="0"/>
    <p:restoredTop sz="95658" autoAdjust="0"/>
  </p:normalViewPr>
  <p:slideViewPr>
    <p:cSldViewPr>
      <p:cViewPr>
        <p:scale>
          <a:sx n="50" d="100"/>
          <a:sy n="50" d="100"/>
        </p:scale>
        <p:origin x="-2491" y="-706"/>
      </p:cViewPr>
      <p:guideLst>
        <p:guide orient="horz" pos="164"/>
        <p:guide pos="1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936C79-042A-48CA-92DC-AC7B51510F84}" type="doc">
      <dgm:prSet loTypeId="urn:microsoft.com/office/officeart/2005/8/layout/default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fi-FI"/>
        </a:p>
      </dgm:t>
    </dgm:pt>
    <dgm:pt modelId="{0D1D0898-119A-4EF8-9E96-BB02358DB81B}">
      <dgm:prSet phldrT="[Text]" custT="1"/>
      <dgm:spPr/>
      <dgm:t>
        <a:bodyPr/>
        <a:lstStyle/>
        <a:p>
          <a:pPr algn="ctr"/>
          <a:r>
            <a:rPr lang="fi-FI" sz="2000" b="1" dirty="0" smtClean="0">
              <a:solidFill>
                <a:schemeClr val="accent3">
                  <a:lumMod val="50000"/>
                </a:schemeClr>
              </a:solidFill>
            </a:rPr>
            <a:t>Asetusehdotus jäsenvaltioiden taakanjaosta </a:t>
          </a:r>
          <a:r>
            <a:rPr lang="fi-FI" sz="2400" b="0" dirty="0" smtClean="0">
              <a:solidFill>
                <a:schemeClr val="accent3">
                  <a:lumMod val="50000"/>
                </a:schemeClr>
              </a:solidFill>
            </a:rPr>
            <a:t/>
          </a:r>
          <a:br>
            <a:rPr lang="fi-FI" sz="2400" b="0" dirty="0" smtClean="0">
              <a:solidFill>
                <a:schemeClr val="accent3">
                  <a:lumMod val="50000"/>
                </a:schemeClr>
              </a:solidFill>
            </a:rPr>
          </a:br>
          <a:r>
            <a:rPr lang="fi-FI" sz="2000" b="0" dirty="0" smtClean="0">
              <a:solidFill>
                <a:schemeClr val="accent3">
                  <a:lumMod val="50000"/>
                </a:schemeClr>
              </a:solidFill>
            </a:rPr>
            <a:t>(sitovat päästövähennykset jäsenvaltioille 2030)</a:t>
          </a:r>
          <a:br>
            <a:rPr lang="fi-FI" sz="2000" b="0" dirty="0" smtClean="0">
              <a:solidFill>
                <a:schemeClr val="accent3">
                  <a:lumMod val="50000"/>
                </a:schemeClr>
              </a:solidFill>
            </a:rPr>
          </a:br>
          <a:r>
            <a:rPr lang="fi-FI" sz="2000" dirty="0" smtClean="0">
              <a:solidFill>
                <a:schemeClr val="accent3">
                  <a:lumMod val="50000"/>
                </a:schemeClr>
              </a:solidFill>
            </a:rPr>
            <a:t>- vastuuministeriö: YM</a:t>
          </a:r>
          <a:endParaRPr lang="fi-FI" sz="2000" dirty="0">
            <a:solidFill>
              <a:schemeClr val="accent3">
                <a:lumMod val="50000"/>
              </a:schemeClr>
            </a:solidFill>
          </a:endParaRPr>
        </a:p>
      </dgm:t>
    </dgm:pt>
    <dgm:pt modelId="{33510F2B-33BC-430B-B24E-CBD224685AA2}" type="parTrans" cxnId="{EC397947-3CEF-4BCC-AA1E-018099ED8DC9}">
      <dgm:prSet/>
      <dgm:spPr/>
      <dgm:t>
        <a:bodyPr/>
        <a:lstStyle/>
        <a:p>
          <a:endParaRPr lang="fi-FI"/>
        </a:p>
      </dgm:t>
    </dgm:pt>
    <dgm:pt modelId="{4F0EC68F-1EDA-47DD-A194-E1135DF73831}" type="sibTrans" cxnId="{EC397947-3CEF-4BCC-AA1E-018099ED8DC9}">
      <dgm:prSet/>
      <dgm:spPr/>
      <dgm:t>
        <a:bodyPr/>
        <a:lstStyle/>
        <a:p>
          <a:endParaRPr lang="fi-FI"/>
        </a:p>
      </dgm:t>
    </dgm:pt>
    <dgm:pt modelId="{14ADE0D4-F1A4-469D-AB85-67136D52D893}">
      <dgm:prSet phldrT="[Text]" custT="1"/>
      <dgm:spPr/>
      <dgm:t>
        <a:bodyPr/>
        <a:lstStyle/>
        <a:p>
          <a:pPr algn="ctr"/>
          <a:r>
            <a:rPr lang="fi-FI" sz="2000" b="1" dirty="0" smtClean="0">
              <a:solidFill>
                <a:schemeClr val="accent3">
                  <a:lumMod val="50000"/>
                </a:schemeClr>
              </a:solidFill>
            </a:rPr>
            <a:t>Asetusehdotus maankäyttö, maankäytön muutos ja metsätalous-sektorin (LULUCF) sisällyttämisestä ilmastokehykseen</a:t>
          </a:r>
          <a:r>
            <a:rPr lang="fi-FI" sz="2800" b="1" dirty="0" smtClean="0">
              <a:solidFill>
                <a:schemeClr val="accent3">
                  <a:lumMod val="50000"/>
                </a:schemeClr>
              </a:solidFill>
            </a:rPr>
            <a:t/>
          </a:r>
          <a:br>
            <a:rPr lang="fi-FI" sz="2800" b="1" dirty="0" smtClean="0">
              <a:solidFill>
                <a:schemeClr val="accent3">
                  <a:lumMod val="50000"/>
                </a:schemeClr>
              </a:solidFill>
            </a:rPr>
          </a:br>
          <a:r>
            <a:rPr lang="fi-FI" sz="2000" dirty="0" smtClean="0">
              <a:solidFill>
                <a:schemeClr val="accent3">
                  <a:lumMod val="50000"/>
                </a:schemeClr>
              </a:solidFill>
            </a:rPr>
            <a:t>- vastuuministeriö: MMM</a:t>
          </a:r>
          <a:endParaRPr lang="fi-FI" sz="2000" dirty="0">
            <a:solidFill>
              <a:schemeClr val="accent3">
                <a:lumMod val="50000"/>
              </a:schemeClr>
            </a:solidFill>
          </a:endParaRPr>
        </a:p>
      </dgm:t>
    </dgm:pt>
    <dgm:pt modelId="{360B4A66-25BC-42EC-8A04-9DCD751A55B0}" type="sibTrans" cxnId="{A1604E52-6446-4B57-BC03-EBF4353EAAC2}">
      <dgm:prSet/>
      <dgm:spPr/>
      <dgm:t>
        <a:bodyPr/>
        <a:lstStyle/>
        <a:p>
          <a:endParaRPr lang="fi-FI"/>
        </a:p>
      </dgm:t>
    </dgm:pt>
    <dgm:pt modelId="{6E9FA97F-0D3B-43CD-801C-8FF5104AC2B1}" type="parTrans" cxnId="{A1604E52-6446-4B57-BC03-EBF4353EAAC2}">
      <dgm:prSet/>
      <dgm:spPr/>
      <dgm:t>
        <a:bodyPr/>
        <a:lstStyle/>
        <a:p>
          <a:endParaRPr lang="fi-FI"/>
        </a:p>
      </dgm:t>
    </dgm:pt>
    <dgm:pt modelId="{CA5E4A40-8911-4266-9C24-5FB157460CD3}">
      <dgm:prSet phldrT="[Text]" custT="1"/>
      <dgm:spPr/>
      <dgm:t>
        <a:bodyPr/>
        <a:lstStyle/>
        <a:p>
          <a:pPr algn="ctr"/>
          <a:r>
            <a:rPr lang="fi-FI" sz="2400" b="1" dirty="0" smtClean="0">
              <a:solidFill>
                <a:schemeClr val="accent3">
                  <a:lumMod val="50000"/>
                </a:schemeClr>
              </a:solidFill>
            </a:rPr>
            <a:t>Tiedonanto vähähiilisestä liikenteestä</a:t>
          </a:r>
          <a:r>
            <a:rPr lang="fi-FI" sz="2600" dirty="0" smtClean="0">
              <a:solidFill>
                <a:schemeClr val="accent3">
                  <a:lumMod val="50000"/>
                </a:schemeClr>
              </a:solidFill>
            </a:rPr>
            <a:t/>
          </a:r>
          <a:br>
            <a:rPr lang="fi-FI" sz="2600" dirty="0" smtClean="0">
              <a:solidFill>
                <a:schemeClr val="accent3">
                  <a:lumMod val="50000"/>
                </a:schemeClr>
              </a:solidFill>
            </a:rPr>
          </a:br>
          <a:r>
            <a:rPr lang="fi-FI" sz="2000" dirty="0" smtClean="0">
              <a:solidFill>
                <a:schemeClr val="accent3">
                  <a:lumMod val="50000"/>
                </a:schemeClr>
              </a:solidFill>
            </a:rPr>
            <a:t>- vastuuministeriö: LVM</a:t>
          </a:r>
          <a:endParaRPr lang="fi-FI" sz="2000" dirty="0">
            <a:solidFill>
              <a:schemeClr val="accent3">
                <a:lumMod val="50000"/>
              </a:schemeClr>
            </a:solidFill>
          </a:endParaRPr>
        </a:p>
      </dgm:t>
    </dgm:pt>
    <dgm:pt modelId="{EE5C4CBF-556F-4E30-8B0D-10238A394CA2}" type="parTrans" cxnId="{0B954E50-B8C4-4A8A-BF66-401FFCE53ED9}">
      <dgm:prSet/>
      <dgm:spPr/>
      <dgm:t>
        <a:bodyPr/>
        <a:lstStyle/>
        <a:p>
          <a:endParaRPr lang="fi-FI"/>
        </a:p>
      </dgm:t>
    </dgm:pt>
    <dgm:pt modelId="{110E50E7-B62C-4504-BD70-DAD23686A5AE}" type="sibTrans" cxnId="{0B954E50-B8C4-4A8A-BF66-401FFCE53ED9}">
      <dgm:prSet/>
      <dgm:spPr/>
      <dgm:t>
        <a:bodyPr/>
        <a:lstStyle/>
        <a:p>
          <a:endParaRPr lang="fi-FI"/>
        </a:p>
      </dgm:t>
    </dgm:pt>
    <dgm:pt modelId="{BDBBA6C1-B92B-4687-A406-68B976DD1260}" type="pres">
      <dgm:prSet presAssocID="{D0936C79-042A-48CA-92DC-AC7B51510F8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0E1C02EE-24A7-4C61-A0FE-65CC678A57C5}" type="pres">
      <dgm:prSet presAssocID="{0D1D0898-119A-4EF8-9E96-BB02358DB81B}" presName="node" presStyleLbl="node1" presStyleIdx="0" presStyleCnt="3" custScaleX="106908" custScaleY="169293" custLinFactNeighborX="-128" custLinFactNeighborY="3414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C8A06AE-833A-4F7F-A7FE-7300FE4B384F}" type="pres">
      <dgm:prSet presAssocID="{4F0EC68F-1EDA-47DD-A194-E1135DF73831}" presName="sibTrans" presStyleCnt="0"/>
      <dgm:spPr/>
    </dgm:pt>
    <dgm:pt modelId="{C24AD2FF-499B-44D0-9C41-FA1995F8E7B5}" type="pres">
      <dgm:prSet presAssocID="{14ADE0D4-F1A4-469D-AB85-67136D52D893}" presName="node" presStyleLbl="node1" presStyleIdx="1" presStyleCnt="3" custScaleX="109390" custScaleY="169293" custLinFactNeighborX="-4718" custLinFactNeighborY="3180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3EBE822-EC94-4296-AC26-41C8D9C837A2}" type="pres">
      <dgm:prSet presAssocID="{360B4A66-25BC-42EC-8A04-9DCD751A55B0}" presName="sibTrans" presStyleCnt="0"/>
      <dgm:spPr/>
    </dgm:pt>
    <dgm:pt modelId="{4169D5C6-782F-43EC-B486-5ADEA829A47C}" type="pres">
      <dgm:prSet presAssocID="{CA5E4A40-8911-4266-9C24-5FB157460CD3}" presName="node" presStyleLbl="node1" presStyleIdx="2" presStyleCnt="3" custScaleX="100920" custScaleY="165452" custLinFactNeighborX="-8572" custLinFactNeighborY="2024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A1604E52-6446-4B57-BC03-EBF4353EAAC2}" srcId="{D0936C79-042A-48CA-92DC-AC7B51510F84}" destId="{14ADE0D4-F1A4-469D-AB85-67136D52D893}" srcOrd="1" destOrd="0" parTransId="{6E9FA97F-0D3B-43CD-801C-8FF5104AC2B1}" sibTransId="{360B4A66-25BC-42EC-8A04-9DCD751A55B0}"/>
    <dgm:cxn modelId="{0B954E50-B8C4-4A8A-BF66-401FFCE53ED9}" srcId="{D0936C79-042A-48CA-92DC-AC7B51510F84}" destId="{CA5E4A40-8911-4266-9C24-5FB157460CD3}" srcOrd="2" destOrd="0" parTransId="{EE5C4CBF-556F-4E30-8B0D-10238A394CA2}" sibTransId="{110E50E7-B62C-4504-BD70-DAD23686A5AE}"/>
    <dgm:cxn modelId="{EC397947-3CEF-4BCC-AA1E-018099ED8DC9}" srcId="{D0936C79-042A-48CA-92DC-AC7B51510F84}" destId="{0D1D0898-119A-4EF8-9E96-BB02358DB81B}" srcOrd="0" destOrd="0" parTransId="{33510F2B-33BC-430B-B24E-CBD224685AA2}" sibTransId="{4F0EC68F-1EDA-47DD-A194-E1135DF73831}"/>
    <dgm:cxn modelId="{2EE56CE8-A85F-4D81-8FDB-9B740F1CAF69}" type="presOf" srcId="{14ADE0D4-F1A4-469D-AB85-67136D52D893}" destId="{C24AD2FF-499B-44D0-9C41-FA1995F8E7B5}" srcOrd="0" destOrd="0" presId="urn:microsoft.com/office/officeart/2005/8/layout/default"/>
    <dgm:cxn modelId="{B2BF29D1-23CC-4A7B-A1F8-12CEA10A9BB1}" type="presOf" srcId="{CA5E4A40-8911-4266-9C24-5FB157460CD3}" destId="{4169D5C6-782F-43EC-B486-5ADEA829A47C}" srcOrd="0" destOrd="0" presId="urn:microsoft.com/office/officeart/2005/8/layout/default"/>
    <dgm:cxn modelId="{8F0B8050-4BC2-4991-899A-847F5CF80E81}" type="presOf" srcId="{D0936C79-042A-48CA-92DC-AC7B51510F84}" destId="{BDBBA6C1-B92B-4687-A406-68B976DD1260}" srcOrd="0" destOrd="0" presId="urn:microsoft.com/office/officeart/2005/8/layout/default"/>
    <dgm:cxn modelId="{F380F8E2-5823-4B58-8E1D-7DE4CBBCC65D}" type="presOf" srcId="{0D1D0898-119A-4EF8-9E96-BB02358DB81B}" destId="{0E1C02EE-24A7-4C61-A0FE-65CC678A57C5}" srcOrd="0" destOrd="0" presId="urn:microsoft.com/office/officeart/2005/8/layout/default"/>
    <dgm:cxn modelId="{7C84BE7A-10B4-471B-A26F-1B550D37728B}" type="presParOf" srcId="{BDBBA6C1-B92B-4687-A406-68B976DD1260}" destId="{0E1C02EE-24A7-4C61-A0FE-65CC678A57C5}" srcOrd="0" destOrd="0" presId="urn:microsoft.com/office/officeart/2005/8/layout/default"/>
    <dgm:cxn modelId="{48077F68-EF03-4616-ADB8-1DC264EE31ED}" type="presParOf" srcId="{BDBBA6C1-B92B-4687-A406-68B976DD1260}" destId="{EC8A06AE-833A-4F7F-A7FE-7300FE4B384F}" srcOrd="1" destOrd="0" presId="urn:microsoft.com/office/officeart/2005/8/layout/default"/>
    <dgm:cxn modelId="{31DAF8B5-D127-49C3-94FF-2E8CC2AFCEEC}" type="presParOf" srcId="{BDBBA6C1-B92B-4687-A406-68B976DD1260}" destId="{C24AD2FF-499B-44D0-9C41-FA1995F8E7B5}" srcOrd="2" destOrd="0" presId="urn:microsoft.com/office/officeart/2005/8/layout/default"/>
    <dgm:cxn modelId="{99D85223-1A58-4600-B95F-AED9CB83A453}" type="presParOf" srcId="{BDBBA6C1-B92B-4687-A406-68B976DD1260}" destId="{03EBE822-EC94-4296-AC26-41C8D9C837A2}" srcOrd="3" destOrd="0" presId="urn:microsoft.com/office/officeart/2005/8/layout/default"/>
    <dgm:cxn modelId="{09779D25-14BB-4BCE-8D45-EC3A8139E2DB}" type="presParOf" srcId="{BDBBA6C1-B92B-4687-A406-68B976DD1260}" destId="{4169D5C6-782F-43EC-B486-5ADEA829A47C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4C1B73-F36D-4F47-9682-45528363887A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i-FI"/>
        </a:p>
      </dgm:t>
    </dgm:pt>
    <dgm:pt modelId="{BA1579ED-DE9D-491B-8A51-FA67C530FB91}">
      <dgm:prSet phldrT="[Teksti]"/>
      <dgm:spPr/>
      <dgm:t>
        <a:bodyPr/>
        <a:lstStyle/>
        <a:p>
          <a:r>
            <a:rPr lang="fi-FI" b="1" dirty="0" smtClean="0"/>
            <a:t>Ehdotus energiaunionin </a:t>
          </a:r>
          <a:r>
            <a:rPr lang="fi-FI" b="1" dirty="0" smtClean="0"/>
            <a:t>hallintomallista; REDII ml.  biomassan </a:t>
          </a:r>
          <a:r>
            <a:rPr lang="fi-FI" b="1" dirty="0" err="1" smtClean="0"/>
            <a:t>kestävyyskriteetit</a:t>
          </a:r>
          <a:r>
            <a:rPr lang="fi-FI" b="1" dirty="0" smtClean="0"/>
            <a:t>; Energiatehokkuus  </a:t>
          </a:r>
          <a:endParaRPr lang="fi-FI" b="1" dirty="0"/>
        </a:p>
      </dgm:t>
    </dgm:pt>
    <dgm:pt modelId="{D91176FA-69ED-43AA-9950-E226FCD55984}" type="parTrans" cxnId="{ECBF73F1-59CE-4B5F-905E-D8EF5A500014}">
      <dgm:prSet/>
      <dgm:spPr/>
      <dgm:t>
        <a:bodyPr/>
        <a:lstStyle/>
        <a:p>
          <a:endParaRPr lang="fi-FI"/>
        </a:p>
      </dgm:t>
    </dgm:pt>
    <dgm:pt modelId="{30375797-B9F8-49D9-BD2E-71ABF3D46334}" type="sibTrans" cxnId="{ECBF73F1-59CE-4B5F-905E-D8EF5A500014}">
      <dgm:prSet/>
      <dgm:spPr/>
      <dgm:t>
        <a:bodyPr/>
        <a:lstStyle/>
        <a:p>
          <a:endParaRPr lang="fi-FI"/>
        </a:p>
      </dgm:t>
    </dgm:pt>
    <dgm:pt modelId="{5AC43991-D7DF-42CF-A03F-2CCB39F2B2AB}" type="pres">
      <dgm:prSet presAssocID="{DF4C1B73-F36D-4F47-9682-45528363887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F3A48512-7F61-4C8F-9E20-01CAE4B2F1B4}" type="pres">
      <dgm:prSet presAssocID="{BA1579ED-DE9D-491B-8A51-FA67C530FB91}" presName="node" presStyleLbl="node1" presStyleIdx="0" presStyleCnt="1" custLinFactNeighborX="-30760" custLinFactNeighborY="-644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2A164AB4-D683-44C4-8553-369E38EC29DD}" type="presOf" srcId="{DF4C1B73-F36D-4F47-9682-45528363887A}" destId="{5AC43991-D7DF-42CF-A03F-2CCB39F2B2AB}" srcOrd="0" destOrd="0" presId="urn:microsoft.com/office/officeart/2005/8/layout/default"/>
    <dgm:cxn modelId="{ECBF73F1-59CE-4B5F-905E-D8EF5A500014}" srcId="{DF4C1B73-F36D-4F47-9682-45528363887A}" destId="{BA1579ED-DE9D-491B-8A51-FA67C530FB91}" srcOrd="0" destOrd="0" parTransId="{D91176FA-69ED-43AA-9950-E226FCD55984}" sibTransId="{30375797-B9F8-49D9-BD2E-71ABF3D46334}"/>
    <dgm:cxn modelId="{32701A97-9F48-46F0-91E0-A2AA7224B821}" type="presOf" srcId="{BA1579ED-DE9D-491B-8A51-FA67C530FB91}" destId="{F3A48512-7F61-4C8F-9E20-01CAE4B2F1B4}" srcOrd="0" destOrd="0" presId="urn:microsoft.com/office/officeart/2005/8/layout/default"/>
    <dgm:cxn modelId="{9AA4BA79-8BF5-4F43-9530-BFC7B7209341}" type="presParOf" srcId="{5AC43991-D7DF-42CF-A03F-2CCB39F2B2AB}" destId="{F3A48512-7F61-4C8F-9E20-01CAE4B2F1B4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E6BAE5-4EE1-4307-972D-E42F25DAB06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E2E67D9E-754D-4669-93C1-C268E71196E3}">
      <dgm:prSet phldrT="[Teksti]" custT="1"/>
      <dgm:spPr/>
      <dgm:t>
        <a:bodyPr/>
        <a:lstStyle/>
        <a:p>
          <a:r>
            <a:rPr lang="fi-FI" sz="2000" b="1" smtClean="0"/>
            <a:t>Ehdotus päästökauppa-</a:t>
          </a:r>
          <a:br>
            <a:rPr lang="fi-FI" sz="2000" b="1" smtClean="0"/>
          </a:br>
          <a:r>
            <a:rPr lang="fi-FI" sz="2000" b="1" smtClean="0"/>
            <a:t>järjestelmän tarkistamisesta</a:t>
          </a:r>
          <a:endParaRPr lang="fi-FI" sz="2000" b="1"/>
        </a:p>
      </dgm:t>
    </dgm:pt>
    <dgm:pt modelId="{438F8619-3C6B-420C-B636-4A835686D226}" type="parTrans" cxnId="{77C19111-6349-4E35-9FCF-7CE152FCEE82}">
      <dgm:prSet/>
      <dgm:spPr/>
      <dgm:t>
        <a:bodyPr/>
        <a:lstStyle/>
        <a:p>
          <a:endParaRPr lang="fi-FI"/>
        </a:p>
      </dgm:t>
    </dgm:pt>
    <dgm:pt modelId="{B52C6491-DB12-4478-BC91-BCFBF4BAECC2}" type="sibTrans" cxnId="{77C19111-6349-4E35-9FCF-7CE152FCEE82}">
      <dgm:prSet/>
      <dgm:spPr/>
      <dgm:t>
        <a:bodyPr/>
        <a:lstStyle/>
        <a:p>
          <a:endParaRPr lang="fi-FI"/>
        </a:p>
      </dgm:t>
    </dgm:pt>
    <dgm:pt modelId="{7EDF0691-72F5-4AAC-A2D9-A060FC82380A}" type="pres">
      <dgm:prSet presAssocID="{E6E6BAE5-4EE1-4307-972D-E42F25DAB06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94B19257-9ACC-406B-95FE-4CA514E06BB7}" type="pres">
      <dgm:prSet presAssocID="{E2E67D9E-754D-4669-93C1-C268E71196E3}" presName="node" presStyleLbl="node1" presStyleIdx="0" presStyleCnt="1" custScaleX="94286" custScaleY="90476" custLinFactNeighborX="-2857" custLinFactNeighborY="1246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B4A69D1E-8E31-4042-AD9F-7F797BCB3C22}" type="presOf" srcId="{E6E6BAE5-4EE1-4307-972D-E42F25DAB066}" destId="{7EDF0691-72F5-4AAC-A2D9-A060FC82380A}" srcOrd="0" destOrd="0" presId="urn:microsoft.com/office/officeart/2005/8/layout/default"/>
    <dgm:cxn modelId="{77C19111-6349-4E35-9FCF-7CE152FCEE82}" srcId="{E6E6BAE5-4EE1-4307-972D-E42F25DAB066}" destId="{E2E67D9E-754D-4669-93C1-C268E71196E3}" srcOrd="0" destOrd="0" parTransId="{438F8619-3C6B-420C-B636-4A835686D226}" sibTransId="{B52C6491-DB12-4478-BC91-BCFBF4BAECC2}"/>
    <dgm:cxn modelId="{C1B896E0-4F29-445B-A0D0-E79AAF2A3D04}" type="presOf" srcId="{E2E67D9E-754D-4669-93C1-C268E71196E3}" destId="{94B19257-9ACC-406B-95FE-4CA514E06BB7}" srcOrd="0" destOrd="0" presId="urn:microsoft.com/office/officeart/2005/8/layout/default"/>
    <dgm:cxn modelId="{9093FAC3-0390-4068-93D2-893513F70AE7}" type="presParOf" srcId="{7EDF0691-72F5-4AAC-A2D9-A060FC82380A}" destId="{94B19257-9ACC-406B-95FE-4CA514E06BB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C02EE-24A7-4C61-A0FE-65CC678A57C5}">
      <dsp:nvSpPr>
        <dsp:cNvPr id="0" name=""/>
        <dsp:cNvSpPr/>
      </dsp:nvSpPr>
      <dsp:spPr>
        <a:xfrm>
          <a:off x="0" y="631964"/>
          <a:ext cx="2669534" cy="25363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dirty="0" smtClean="0">
              <a:solidFill>
                <a:schemeClr val="accent3">
                  <a:lumMod val="50000"/>
                </a:schemeClr>
              </a:solidFill>
            </a:rPr>
            <a:t>Asetusehdotus jäsenvaltioiden taakanjaosta </a:t>
          </a:r>
          <a:r>
            <a:rPr lang="fi-FI" sz="2400" b="0" kern="1200" dirty="0" smtClean="0">
              <a:solidFill>
                <a:schemeClr val="accent3">
                  <a:lumMod val="50000"/>
                </a:schemeClr>
              </a:solidFill>
            </a:rPr>
            <a:t/>
          </a:r>
          <a:br>
            <a:rPr lang="fi-FI" sz="2400" b="0" kern="1200" dirty="0" smtClean="0">
              <a:solidFill>
                <a:schemeClr val="accent3">
                  <a:lumMod val="50000"/>
                </a:schemeClr>
              </a:solidFill>
            </a:rPr>
          </a:br>
          <a:r>
            <a:rPr lang="fi-FI" sz="2000" b="0" kern="1200" dirty="0" smtClean="0">
              <a:solidFill>
                <a:schemeClr val="accent3">
                  <a:lumMod val="50000"/>
                </a:schemeClr>
              </a:solidFill>
            </a:rPr>
            <a:t>(sitovat päästövähennykset jäsenvaltioille 2030)</a:t>
          </a:r>
          <a:br>
            <a:rPr lang="fi-FI" sz="2000" b="0" kern="1200" dirty="0" smtClean="0">
              <a:solidFill>
                <a:schemeClr val="accent3">
                  <a:lumMod val="50000"/>
                </a:schemeClr>
              </a:solidFill>
            </a:rPr>
          </a:br>
          <a:r>
            <a:rPr lang="fi-FI" sz="2000" kern="1200" dirty="0" smtClean="0">
              <a:solidFill>
                <a:schemeClr val="accent3">
                  <a:lumMod val="50000"/>
                </a:schemeClr>
              </a:solidFill>
            </a:rPr>
            <a:t>- vastuuministeriö: YM</a:t>
          </a:r>
          <a:endParaRPr lang="fi-FI" sz="20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0" y="631964"/>
        <a:ext cx="2669534" cy="2536387"/>
      </dsp:txXfrm>
    </dsp:sp>
    <dsp:sp modelId="{C24AD2FF-499B-44D0-9C41-FA1995F8E7B5}">
      <dsp:nvSpPr>
        <dsp:cNvPr id="0" name=""/>
        <dsp:cNvSpPr/>
      </dsp:nvSpPr>
      <dsp:spPr>
        <a:xfrm>
          <a:off x="2803663" y="631964"/>
          <a:ext cx="2731511" cy="253638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dirty="0" smtClean="0">
              <a:solidFill>
                <a:schemeClr val="accent3">
                  <a:lumMod val="50000"/>
                </a:schemeClr>
              </a:solidFill>
            </a:rPr>
            <a:t>Asetusehdotus maankäyttö, maankäytön muutos ja metsätalous-sektorin (LULUCF) sisällyttämisestä ilmastokehykseen</a:t>
          </a:r>
          <a:r>
            <a:rPr lang="fi-FI" sz="2800" b="1" kern="1200" dirty="0" smtClean="0">
              <a:solidFill>
                <a:schemeClr val="accent3">
                  <a:lumMod val="50000"/>
                </a:schemeClr>
              </a:solidFill>
            </a:rPr>
            <a:t/>
          </a:r>
          <a:br>
            <a:rPr lang="fi-FI" sz="2800" b="1" kern="1200" dirty="0" smtClean="0">
              <a:solidFill>
                <a:schemeClr val="accent3">
                  <a:lumMod val="50000"/>
                </a:schemeClr>
              </a:solidFill>
            </a:rPr>
          </a:br>
          <a:r>
            <a:rPr lang="fi-FI" sz="2000" kern="1200" dirty="0" smtClean="0">
              <a:solidFill>
                <a:schemeClr val="accent3">
                  <a:lumMod val="50000"/>
                </a:schemeClr>
              </a:solidFill>
            </a:rPr>
            <a:t>- vastuuministeriö: MMM</a:t>
          </a:r>
          <a:endParaRPr lang="fi-FI" sz="20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2803663" y="631964"/>
        <a:ext cx="2731511" cy="2536387"/>
      </dsp:txXfrm>
    </dsp:sp>
    <dsp:sp modelId="{4169D5C6-782F-43EC-B486-5ADEA829A47C}">
      <dsp:nvSpPr>
        <dsp:cNvPr id="0" name=""/>
        <dsp:cNvSpPr/>
      </dsp:nvSpPr>
      <dsp:spPr>
        <a:xfrm>
          <a:off x="5688642" y="648070"/>
          <a:ext cx="2520011" cy="247884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b="1" kern="1200" dirty="0" smtClean="0">
              <a:solidFill>
                <a:schemeClr val="accent3">
                  <a:lumMod val="50000"/>
                </a:schemeClr>
              </a:solidFill>
            </a:rPr>
            <a:t>Tiedonanto vähähiilisestä liikenteestä</a:t>
          </a:r>
          <a:r>
            <a:rPr lang="fi-FI" sz="2600" kern="1200" dirty="0" smtClean="0">
              <a:solidFill>
                <a:schemeClr val="accent3">
                  <a:lumMod val="50000"/>
                </a:schemeClr>
              </a:solidFill>
            </a:rPr>
            <a:t/>
          </a:r>
          <a:br>
            <a:rPr lang="fi-FI" sz="2600" kern="1200" dirty="0" smtClean="0">
              <a:solidFill>
                <a:schemeClr val="accent3">
                  <a:lumMod val="50000"/>
                </a:schemeClr>
              </a:solidFill>
            </a:rPr>
          </a:br>
          <a:r>
            <a:rPr lang="fi-FI" sz="2000" kern="1200" dirty="0" smtClean="0">
              <a:solidFill>
                <a:schemeClr val="accent3">
                  <a:lumMod val="50000"/>
                </a:schemeClr>
              </a:solidFill>
            </a:rPr>
            <a:t>- vastuuministeriö: LVM</a:t>
          </a:r>
          <a:endParaRPr lang="fi-FI" sz="20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5688642" y="648070"/>
        <a:ext cx="2520011" cy="24788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A48512-7F61-4C8F-9E20-01CAE4B2F1B4}">
      <dsp:nvSpPr>
        <dsp:cNvPr id="0" name=""/>
        <dsp:cNvSpPr/>
      </dsp:nvSpPr>
      <dsp:spPr>
        <a:xfrm>
          <a:off x="618841" y="0"/>
          <a:ext cx="2399012" cy="14394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b="1" kern="1200" dirty="0" smtClean="0"/>
            <a:t>Ehdotus energiaunionin </a:t>
          </a:r>
          <a:r>
            <a:rPr lang="fi-FI" sz="1800" b="1" kern="1200" dirty="0" smtClean="0"/>
            <a:t>hallintomallista; REDII ml.  biomassan </a:t>
          </a:r>
          <a:r>
            <a:rPr lang="fi-FI" sz="1800" b="1" kern="1200" dirty="0" err="1" smtClean="0"/>
            <a:t>kestävyyskriteetit</a:t>
          </a:r>
          <a:r>
            <a:rPr lang="fi-FI" sz="1800" b="1" kern="1200" dirty="0" smtClean="0"/>
            <a:t>; Energiatehokkuus  </a:t>
          </a:r>
          <a:endParaRPr lang="fi-FI" sz="1800" b="1" kern="1200" dirty="0"/>
        </a:p>
      </dsp:txBody>
      <dsp:txXfrm>
        <a:off x="618841" y="0"/>
        <a:ext cx="2399012" cy="14394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B19257-9ACC-406B-95FE-4CA514E06BB7}">
      <dsp:nvSpPr>
        <dsp:cNvPr id="0" name=""/>
        <dsp:cNvSpPr/>
      </dsp:nvSpPr>
      <dsp:spPr>
        <a:xfrm>
          <a:off x="0" y="209854"/>
          <a:ext cx="2512058" cy="14463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smtClean="0"/>
            <a:t>Ehdotus päästökauppa-</a:t>
          </a:r>
          <a:br>
            <a:rPr lang="fi-FI" sz="2000" b="1" kern="1200" smtClean="0"/>
          </a:br>
          <a:r>
            <a:rPr lang="fi-FI" sz="2000" b="1" kern="1200" smtClean="0"/>
            <a:t>järjestelmän tarkistamisesta</a:t>
          </a:r>
          <a:endParaRPr lang="fi-FI" sz="2000" b="1" kern="1200"/>
        </a:p>
      </dsp:txBody>
      <dsp:txXfrm>
        <a:off x="0" y="209854"/>
        <a:ext cx="2512058" cy="14463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DE568-13C2-4915-8EC9-3139E375292B}" type="datetimeFigureOut">
              <a:rPr lang="fi-FI" smtClean="0"/>
              <a:t>28.4.2017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A5110-BC8A-4192-BC99-32181A68F7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7845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212BE7-12CD-400C-A170-99CAD3E160EC}" type="datetimeFigureOut">
              <a:rPr lang="fi-FI" smtClean="0"/>
              <a:pPr/>
              <a:t>28.4.2017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D62EA-3D08-4FA1-B6F7-F9F9DF18C03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6454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/>
              <a:t>Tiedonannon ehdotuksena kolme toimenpidekokonaisuutta:</a:t>
            </a:r>
          </a:p>
          <a:p>
            <a:pPr lvl="1" indent="0">
              <a:buNone/>
            </a:pPr>
            <a:r>
              <a:rPr lang="fi-FI" dirty="0" smtClean="0"/>
              <a:t>- </a:t>
            </a:r>
            <a:r>
              <a:rPr lang="fi-FI" dirty="0" err="1" smtClean="0"/>
              <a:t>vähäpäästöiset</a:t>
            </a:r>
            <a:r>
              <a:rPr lang="fi-FI" dirty="0" smtClean="0"/>
              <a:t> käyttövoimat,</a:t>
            </a:r>
          </a:p>
          <a:p>
            <a:pPr lvl="1" indent="0">
              <a:buNone/>
            </a:pPr>
            <a:r>
              <a:rPr lang="fi-FI" dirty="0" smtClean="0"/>
              <a:t>- </a:t>
            </a:r>
            <a:r>
              <a:rPr lang="fi-FI" dirty="0" err="1" smtClean="0"/>
              <a:t>vähäpäästöiset</a:t>
            </a:r>
            <a:r>
              <a:rPr lang="fi-FI" dirty="0" smtClean="0"/>
              <a:t> ja päästöttömät liikennevälineet sekä</a:t>
            </a:r>
          </a:p>
          <a:p>
            <a:pPr lvl="1" indent="0">
              <a:buNone/>
            </a:pPr>
            <a:r>
              <a:rPr lang="fi-FI" dirty="0" smtClean="0"/>
              <a:t>- liikennejärjestelmän optimointi ja tehokkuus.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D62EA-3D08-4FA1-B6F7-F9F9DF18C038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3695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uskal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1" smtClean="0"/>
              <a:t>Muokkaa perustyyl. napsautt.</a:t>
            </a:r>
            <a:endParaRPr lang="fi-FI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1" smtClean="0"/>
              <a:t>Muokkaa tekstin perustyylejä napsauttamalla</a:t>
            </a:r>
          </a:p>
          <a:p>
            <a:pPr lvl="1"/>
            <a:r>
              <a:rPr lang="fi-FI" noProof="1" smtClean="0"/>
              <a:t>toinen taso</a:t>
            </a:r>
          </a:p>
          <a:p>
            <a:pPr lvl="2"/>
            <a:r>
              <a:rPr lang="fi-FI" noProof="1" smtClean="0"/>
              <a:t>kolmas taso</a:t>
            </a:r>
          </a:p>
          <a:p>
            <a:pPr lvl="3"/>
            <a:r>
              <a:rPr lang="fi-FI" noProof="1" smtClean="0"/>
              <a:t>neljäs taso</a:t>
            </a:r>
          </a:p>
          <a:p>
            <a:pPr lvl="4"/>
            <a:r>
              <a:rPr lang="fi-FI" noProof="1" smtClean="0"/>
              <a:t>viides taso</a:t>
            </a:r>
            <a:endParaRPr lang="fi-FI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39553" y="6381328"/>
            <a:ext cx="3024336" cy="180020"/>
          </a:xfrm>
        </p:spPr>
        <p:txBody>
          <a:bodyPr anchor="t" anchorCtr="0"/>
          <a:lstStyle>
            <a:lvl1pPr>
              <a:lnSpc>
                <a:spcPts val="1300"/>
              </a:lnSpc>
              <a:defRPr sz="1200"/>
            </a:lvl1pPr>
          </a:lstStyle>
          <a:p>
            <a:pPr lvl="0"/>
            <a:r>
              <a:rPr lang="fi-FI" noProof="1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832141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uskalvo -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1" smtClean="0"/>
              <a:t>Muokkaa perustyyl. napsautt.</a:t>
            </a:r>
            <a:endParaRPr lang="fi-FI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00000"/>
            <a:ext cx="4777200" cy="4266000"/>
          </a:xfrm>
        </p:spPr>
        <p:txBody>
          <a:bodyPr/>
          <a:lstStyle/>
          <a:p>
            <a:pPr lvl="0"/>
            <a:r>
              <a:rPr lang="fi-FI" noProof="1" smtClean="0"/>
              <a:t>Muokkaa tekstin perustyylejä napsauttamalla</a:t>
            </a:r>
          </a:p>
          <a:p>
            <a:pPr lvl="1"/>
            <a:r>
              <a:rPr lang="fi-FI" noProof="1" smtClean="0"/>
              <a:t>toinen taso</a:t>
            </a:r>
          </a:p>
          <a:p>
            <a:pPr lvl="2"/>
            <a:r>
              <a:rPr lang="fi-FI" noProof="1" smtClean="0"/>
              <a:t>kolmas taso</a:t>
            </a:r>
          </a:p>
          <a:p>
            <a:pPr lvl="3"/>
            <a:r>
              <a:rPr lang="fi-FI" noProof="1" smtClean="0"/>
              <a:t>neljäs taso</a:t>
            </a:r>
          </a:p>
          <a:p>
            <a:pPr lvl="4"/>
            <a:r>
              <a:rPr lang="fi-FI" noProof="1" smtClean="0"/>
              <a:t>viides taso</a:t>
            </a:r>
            <a:endParaRPr lang="fi-FI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Content Placeholder 2"/>
          <p:cNvSpPr>
            <a:spLocks noGrp="1"/>
          </p:cNvSpPr>
          <p:nvPr>
            <p:ph idx="13"/>
          </p:nvPr>
        </p:nvSpPr>
        <p:spPr>
          <a:xfrm>
            <a:off x="5400092" y="1800000"/>
            <a:ext cx="3384376" cy="4266000"/>
          </a:xfrm>
        </p:spPr>
        <p:txBody>
          <a:bodyPr/>
          <a:lstStyle/>
          <a:p>
            <a:pPr lvl="0"/>
            <a:r>
              <a:rPr lang="fi-FI" noProof="1" smtClean="0"/>
              <a:t>Muokkaa tekstin perustyylejä napsauttamalla</a:t>
            </a:r>
          </a:p>
          <a:p>
            <a:pPr lvl="1"/>
            <a:r>
              <a:rPr lang="fi-FI" noProof="1" smtClean="0"/>
              <a:t>toinen taso</a:t>
            </a:r>
          </a:p>
          <a:p>
            <a:pPr lvl="2"/>
            <a:r>
              <a:rPr lang="fi-FI" noProof="1" smtClean="0"/>
              <a:t>kolmas taso</a:t>
            </a:r>
          </a:p>
          <a:p>
            <a:pPr lvl="3"/>
            <a:r>
              <a:rPr lang="fi-FI" noProof="1" smtClean="0"/>
              <a:t>neljäs taso</a:t>
            </a:r>
          </a:p>
          <a:p>
            <a:pPr lvl="4"/>
            <a:r>
              <a:rPr lang="fi-FI" noProof="1" smtClean="0"/>
              <a:t>viides taso</a:t>
            </a:r>
            <a:endParaRPr lang="fi-FI" noProof="1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39553" y="6381328"/>
            <a:ext cx="3024336" cy="180020"/>
          </a:xfrm>
        </p:spPr>
        <p:txBody>
          <a:bodyPr anchor="t" anchorCtr="0"/>
          <a:lstStyle>
            <a:lvl1pPr>
              <a:lnSpc>
                <a:spcPts val="1300"/>
              </a:lnSpc>
              <a:defRPr sz="1200"/>
            </a:lvl1pPr>
          </a:lstStyle>
          <a:p>
            <a:pPr lvl="0"/>
            <a:r>
              <a:rPr lang="fi-FI" noProof="1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860071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 ja kuva - vierekkä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1" smtClean="0"/>
              <a:t>Muokkaa perustyyl. napsautt.</a:t>
            </a:r>
            <a:endParaRPr lang="fi-FI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00000"/>
            <a:ext cx="3240000" cy="4194000"/>
          </a:xfrm>
        </p:spPr>
        <p:txBody>
          <a:bodyPr/>
          <a:lstStyle/>
          <a:p>
            <a:pPr lvl="0"/>
            <a:r>
              <a:rPr lang="fi-FI" noProof="1" smtClean="0"/>
              <a:t>Muokkaa tekstin perustyylejä napsauttamalla</a:t>
            </a:r>
          </a:p>
          <a:p>
            <a:pPr lvl="1"/>
            <a:r>
              <a:rPr lang="fi-FI" noProof="1" smtClean="0"/>
              <a:t>toinen taso</a:t>
            </a:r>
          </a:p>
          <a:p>
            <a:pPr lvl="2"/>
            <a:r>
              <a:rPr lang="fi-FI" noProof="1" smtClean="0"/>
              <a:t>kolmas taso</a:t>
            </a:r>
          </a:p>
          <a:p>
            <a:pPr lvl="3"/>
            <a:r>
              <a:rPr lang="fi-FI" noProof="1" smtClean="0"/>
              <a:t>neljäs taso</a:t>
            </a:r>
          </a:p>
          <a:p>
            <a:pPr lvl="4"/>
            <a:r>
              <a:rPr lang="fi-FI" noProof="1" smtClean="0"/>
              <a:t>viides taso</a:t>
            </a:r>
            <a:endParaRPr lang="fi-FI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104000" y="1476000"/>
            <a:ext cx="4680000" cy="4104000"/>
          </a:xfrm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103948" y="5661248"/>
            <a:ext cx="3024336" cy="180020"/>
          </a:xfrm>
        </p:spPr>
        <p:txBody>
          <a:bodyPr anchor="t" anchorCtr="0"/>
          <a:lstStyle>
            <a:lvl1pPr>
              <a:lnSpc>
                <a:spcPts val="1300"/>
              </a:lnSpc>
              <a:defRPr sz="1200"/>
            </a:lvl1pPr>
          </a:lstStyle>
          <a:p>
            <a:pPr lvl="0"/>
            <a:r>
              <a:rPr lang="fi-FI" noProof="1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276939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 ja kuva - päällekkä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1" smtClean="0"/>
              <a:t>Muokkaa perustyyl. napsautt.</a:t>
            </a:r>
            <a:endParaRPr lang="fi-FI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00000"/>
            <a:ext cx="8244000" cy="1296000"/>
          </a:xfrm>
        </p:spPr>
        <p:txBody>
          <a:bodyPr/>
          <a:lstStyle/>
          <a:p>
            <a:pPr lvl="0"/>
            <a:r>
              <a:rPr lang="fi-FI" noProof="1" smtClean="0"/>
              <a:t>Muokkaa tekstin perustyylejä napsauttamalla</a:t>
            </a:r>
          </a:p>
          <a:p>
            <a:pPr lvl="1"/>
            <a:r>
              <a:rPr lang="fi-FI" noProof="1" smtClean="0"/>
              <a:t>toinen taso</a:t>
            </a:r>
          </a:p>
          <a:p>
            <a:pPr lvl="2"/>
            <a:r>
              <a:rPr lang="fi-FI" noProof="1" smtClean="0"/>
              <a:t>kolmas taso</a:t>
            </a:r>
          </a:p>
          <a:p>
            <a:pPr lvl="3"/>
            <a:r>
              <a:rPr lang="fi-FI" noProof="1" smtClean="0"/>
              <a:t>neljäs taso</a:t>
            </a:r>
          </a:p>
          <a:p>
            <a:pPr lvl="4"/>
            <a:r>
              <a:rPr lang="fi-FI" noProof="1" smtClean="0"/>
              <a:t>viides taso</a:t>
            </a:r>
            <a:endParaRPr lang="fi-FI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539552" y="3150000"/>
            <a:ext cx="8244448" cy="2916000"/>
          </a:xfrm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39552" y="6129300"/>
            <a:ext cx="6733505" cy="250825"/>
          </a:xfrm>
        </p:spPr>
        <p:txBody>
          <a:bodyPr anchor="t" anchorCtr="0"/>
          <a:lstStyle>
            <a:lvl1pPr>
              <a:lnSpc>
                <a:spcPts val="1600"/>
              </a:lnSpc>
              <a:defRPr sz="1400"/>
            </a:lvl1pPr>
          </a:lstStyle>
          <a:p>
            <a:pPr lvl="0"/>
            <a:r>
              <a:rPr lang="fi-FI" noProof="1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561435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kal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60000" y="360000"/>
            <a:ext cx="8424000" cy="5634000"/>
          </a:xfrm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59532" y="6048000"/>
            <a:ext cx="6733505" cy="250825"/>
          </a:xfrm>
        </p:spPr>
        <p:txBody>
          <a:bodyPr anchor="t" anchorCtr="0"/>
          <a:lstStyle>
            <a:lvl1pPr>
              <a:lnSpc>
                <a:spcPts val="1600"/>
              </a:lnSpc>
              <a:defRPr sz="1400"/>
            </a:lvl1pPr>
          </a:lstStyle>
          <a:p>
            <a:pPr lvl="0"/>
            <a:r>
              <a:rPr lang="fi-FI" noProof="1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87616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kalv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168" y="2988012"/>
            <a:ext cx="4572000" cy="1305084"/>
          </a:xfrm>
        </p:spPr>
        <p:txBody>
          <a:bodyPr anchor="b" anchorCtr="0"/>
          <a:lstStyle>
            <a:lvl1pPr>
              <a:lnSpc>
                <a:spcPts val="36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noProof="1" smtClean="0"/>
              <a:t>Click to edit Master title style</a:t>
            </a:r>
            <a:endParaRPr lang="fi-FI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2000" y="4851248"/>
            <a:ext cx="4626000" cy="810000"/>
          </a:xfrm>
        </p:spPr>
        <p:txBody>
          <a:bodyPr/>
          <a:lstStyle>
            <a:lvl1pPr>
              <a:lnSpc>
                <a:spcPts val="2000"/>
              </a:lnSpc>
              <a:defRPr sz="1800">
                <a:solidFill>
                  <a:srgbClr val="FFFFFF"/>
                </a:solidFill>
              </a:defRPr>
            </a:lvl1pPr>
            <a:lvl2pPr>
              <a:lnSpc>
                <a:spcPts val="2000"/>
              </a:lnSpc>
              <a:defRPr sz="1800">
                <a:solidFill>
                  <a:srgbClr val="FFFFFF"/>
                </a:solidFill>
              </a:defRPr>
            </a:lvl2pPr>
            <a:lvl3pPr>
              <a:lnSpc>
                <a:spcPts val="2000"/>
              </a:lnSpc>
              <a:defRPr sz="1800">
                <a:solidFill>
                  <a:srgbClr val="FFFFFF"/>
                </a:solidFill>
              </a:defRPr>
            </a:lvl3pPr>
            <a:lvl4pPr>
              <a:lnSpc>
                <a:spcPts val="2000"/>
              </a:lnSpc>
              <a:defRPr sz="1800">
                <a:solidFill>
                  <a:srgbClr val="FFFFFF"/>
                </a:solidFill>
              </a:defRPr>
            </a:lvl4pPr>
            <a:lvl5pPr>
              <a:lnSpc>
                <a:spcPts val="2000"/>
              </a:lnSpc>
              <a:defRPr sz="1800">
                <a:solidFill>
                  <a:srgbClr val="FFFFFF"/>
                </a:solidFill>
              </a:defRPr>
            </a:lvl5pPr>
          </a:lstStyle>
          <a:p>
            <a:pPr lvl="0"/>
            <a:r>
              <a:rPr lang="fi-FI" noProof="1" smtClean="0"/>
              <a:t>Click to edit Master text styles</a:t>
            </a:r>
          </a:p>
          <a:p>
            <a:pPr lvl="1"/>
            <a:r>
              <a:rPr lang="fi-FI" noProof="1" smtClean="0"/>
              <a:t>Second level</a:t>
            </a:r>
          </a:p>
          <a:p>
            <a:pPr lvl="2"/>
            <a:r>
              <a:rPr lang="fi-FI" noProof="1" smtClean="0"/>
              <a:t>Third level</a:t>
            </a:r>
          </a:p>
          <a:p>
            <a:pPr lvl="3"/>
            <a:r>
              <a:rPr lang="fi-FI" noProof="1" smtClean="0"/>
              <a:t>Fourth level</a:t>
            </a:r>
          </a:p>
          <a:p>
            <a:pPr lvl="4"/>
            <a:r>
              <a:rPr lang="fi-FI" noProof="1" smtClean="0"/>
              <a:t>Fifth level</a:t>
            </a:r>
            <a:endParaRPr lang="fi-FI" noProof="1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12000" y="4546800"/>
            <a:ext cx="4608512" cy="0"/>
          </a:xfrm>
          <a:prstGeom prst="line">
            <a:avLst/>
          </a:prstGeom>
          <a:ln w="12700" cmpd="sng"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3996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kalv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168" y="3320988"/>
            <a:ext cx="4283968" cy="1152128"/>
          </a:xfrm>
        </p:spPr>
        <p:txBody>
          <a:bodyPr anchor="b" anchorCtr="0"/>
          <a:lstStyle>
            <a:lvl1pPr>
              <a:lnSpc>
                <a:spcPts val="36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noProof="1" smtClean="0"/>
              <a:t>Click to edit Master title style</a:t>
            </a:r>
            <a:endParaRPr lang="fi-FI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2000" y="4689140"/>
            <a:ext cx="4626000" cy="1692188"/>
          </a:xfrm>
        </p:spPr>
        <p:txBody>
          <a:bodyPr/>
          <a:lstStyle>
            <a:lvl1pPr>
              <a:lnSpc>
                <a:spcPts val="2000"/>
              </a:lnSpc>
              <a:defRPr sz="1800">
                <a:solidFill>
                  <a:srgbClr val="FFFFFF"/>
                </a:solidFill>
              </a:defRPr>
            </a:lvl1pPr>
            <a:lvl2pPr>
              <a:lnSpc>
                <a:spcPts val="2000"/>
              </a:lnSpc>
              <a:defRPr sz="1800">
                <a:solidFill>
                  <a:srgbClr val="FFFFFF"/>
                </a:solidFill>
              </a:defRPr>
            </a:lvl2pPr>
            <a:lvl3pPr>
              <a:lnSpc>
                <a:spcPts val="2000"/>
              </a:lnSpc>
              <a:defRPr sz="1800">
                <a:solidFill>
                  <a:srgbClr val="FFFFFF"/>
                </a:solidFill>
              </a:defRPr>
            </a:lvl3pPr>
            <a:lvl4pPr>
              <a:lnSpc>
                <a:spcPts val="2000"/>
              </a:lnSpc>
              <a:defRPr sz="1800">
                <a:solidFill>
                  <a:srgbClr val="FFFFFF"/>
                </a:solidFill>
              </a:defRPr>
            </a:lvl4pPr>
            <a:lvl5pPr>
              <a:lnSpc>
                <a:spcPts val="2000"/>
              </a:lnSpc>
              <a:defRPr sz="1800">
                <a:solidFill>
                  <a:srgbClr val="FFFFFF"/>
                </a:solidFill>
              </a:defRPr>
            </a:lvl5pPr>
          </a:lstStyle>
          <a:p>
            <a:pPr lvl="0"/>
            <a:r>
              <a:rPr lang="fi-FI" noProof="1" smtClean="0"/>
              <a:t>Click to edit Master text styles</a:t>
            </a:r>
          </a:p>
          <a:p>
            <a:pPr lvl="1"/>
            <a:r>
              <a:rPr lang="fi-FI" noProof="1" smtClean="0"/>
              <a:t>Second level</a:t>
            </a:r>
          </a:p>
          <a:p>
            <a:pPr lvl="2"/>
            <a:r>
              <a:rPr lang="fi-FI" noProof="1" smtClean="0"/>
              <a:t>Third level</a:t>
            </a:r>
          </a:p>
          <a:p>
            <a:pPr lvl="3"/>
            <a:r>
              <a:rPr lang="fi-FI" noProof="1" smtClean="0"/>
              <a:t>Fourth level</a:t>
            </a:r>
          </a:p>
          <a:p>
            <a:pPr lvl="4"/>
            <a:r>
              <a:rPr lang="fi-FI" noProof="1" smtClean="0"/>
              <a:t>Fifth level</a:t>
            </a:r>
            <a:endParaRPr lang="fi-FI" noProof="1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512000" y="4546800"/>
            <a:ext cx="4608512" cy="0"/>
          </a:xfrm>
          <a:prstGeom prst="line">
            <a:avLst/>
          </a:prstGeom>
          <a:ln w="12700" cmpd="sng"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8704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6051600"/>
            <a:ext cx="9143245" cy="81070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999" y="540000"/>
            <a:ext cx="8245225" cy="90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noProof="1" smtClean="0"/>
              <a:t>Muokkaa perustyyl. napsautt.</a:t>
            </a:r>
            <a:endParaRPr lang="fi-FI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800000"/>
            <a:ext cx="8244000" cy="426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1" smtClean="0"/>
              <a:t>Muokkaa tekstin perustyylejä napsauttamalla</a:t>
            </a:r>
          </a:p>
          <a:p>
            <a:pPr lvl="1"/>
            <a:r>
              <a:rPr lang="fi-FI" noProof="1" smtClean="0"/>
              <a:t>toinen taso</a:t>
            </a:r>
          </a:p>
          <a:p>
            <a:pPr lvl="2"/>
            <a:r>
              <a:rPr lang="fi-FI" noProof="1" smtClean="0"/>
              <a:t>kolmas taso</a:t>
            </a:r>
          </a:p>
          <a:p>
            <a:pPr lvl="3"/>
            <a:r>
              <a:rPr lang="fi-FI" noProof="1" smtClean="0"/>
              <a:t>neljäs taso</a:t>
            </a:r>
          </a:p>
          <a:p>
            <a:pPr lvl="4"/>
            <a:r>
              <a:rPr lang="fi-FI" noProof="1" smtClean="0"/>
              <a:t>viides taso</a:t>
            </a:r>
            <a:endParaRPr lang="fi-FI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000" y="6616800"/>
            <a:ext cx="2555836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400"/>
              </a:lnSpc>
              <a:defRPr sz="800">
                <a:solidFill>
                  <a:schemeClr val="bg1"/>
                </a:solidFill>
              </a:defRPr>
            </a:lvl1pPr>
          </a:lstStyle>
          <a:p>
            <a:endParaRPr lang="fi-FI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8000" y="6616800"/>
            <a:ext cx="230412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400"/>
              </a:lnSpc>
              <a:defRPr sz="800">
                <a:solidFill>
                  <a:schemeClr val="bg1"/>
                </a:solidFill>
              </a:defRPr>
            </a:lvl1pPr>
          </a:lstStyle>
          <a:p>
            <a:r>
              <a:rPr lang="fi-FI" noProof="1" smtClean="0"/>
              <a:t>Esittäjän nimi alatunnisteeseen</a:t>
            </a:r>
            <a:endParaRPr lang="fi-FI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616800"/>
            <a:ext cx="2232025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400"/>
              </a:lnSpc>
              <a:defRPr sz="1000" b="1">
                <a:solidFill>
                  <a:schemeClr val="bg1"/>
                </a:solidFill>
              </a:defRPr>
            </a:lvl1pPr>
          </a:lstStyle>
          <a:p>
            <a:fld id="{B63888E4-B065-43EF-8E16-5918655F770D}" type="slidenum">
              <a:rPr lang="fi-FI" noProof="1" smtClean="0"/>
              <a:pPr/>
              <a:t>‹#›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317106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2" r:id="rId2"/>
    <p:sldLayoutId id="2147483670" r:id="rId3"/>
    <p:sldLayoutId id="2147483671" r:id="rId4"/>
    <p:sldLayoutId id="2147483669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600"/>
        </a:lnSpc>
        <a:spcBef>
          <a:spcPts val="0"/>
        </a:spcBef>
        <a:buFont typeface="Arial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ts val="2600"/>
        </a:lnSpc>
        <a:spcBef>
          <a:spcPts val="0"/>
        </a:spcBef>
        <a:buClr>
          <a:schemeClr val="tx2"/>
        </a:buClr>
        <a:buSzPct val="115000"/>
        <a:buFont typeface="Calibri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252000" algn="l" defTabSz="914400" rtl="0" eaLnBrk="1" latinLnBrk="0" hangingPunct="1">
        <a:lnSpc>
          <a:spcPts val="2200"/>
        </a:lnSpc>
        <a:spcBef>
          <a:spcPts val="0"/>
        </a:spcBef>
        <a:buClr>
          <a:schemeClr val="tx2"/>
        </a:buClr>
        <a:buSzPct val="115000"/>
        <a:buFont typeface="Calibri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252000" algn="l" defTabSz="914400" rtl="0" eaLnBrk="1" latinLnBrk="0" hangingPunct="1">
        <a:lnSpc>
          <a:spcPts val="2200"/>
        </a:lnSpc>
        <a:spcBef>
          <a:spcPts val="0"/>
        </a:spcBef>
        <a:buClr>
          <a:schemeClr val="tx2"/>
        </a:buClr>
        <a:buSzPct val="115000"/>
        <a:buFont typeface="Calibri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252000" algn="l" defTabSz="914400" rtl="0" eaLnBrk="1" latinLnBrk="0" hangingPunct="1">
        <a:lnSpc>
          <a:spcPts val="2200"/>
        </a:lnSpc>
        <a:spcBef>
          <a:spcPts val="0"/>
        </a:spcBef>
        <a:buClr>
          <a:schemeClr val="tx2"/>
        </a:buClr>
        <a:buSzPct val="115000"/>
        <a:buFont typeface="Calibri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9532" y="2888940"/>
            <a:ext cx="8245225" cy="90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noProof="1" smtClean="0"/>
              <a:t>Click to edit Master title style</a:t>
            </a:r>
            <a:endParaRPr lang="fi-FI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4149080"/>
            <a:ext cx="8244000" cy="19169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1" smtClean="0"/>
              <a:t>Click to edit Master text styles</a:t>
            </a:r>
          </a:p>
          <a:p>
            <a:pPr lvl="1"/>
            <a:r>
              <a:rPr lang="fi-FI" noProof="1" smtClean="0"/>
              <a:t>Second level</a:t>
            </a:r>
          </a:p>
          <a:p>
            <a:pPr lvl="2"/>
            <a:r>
              <a:rPr lang="fi-FI" noProof="1" smtClean="0"/>
              <a:t>Third level</a:t>
            </a:r>
          </a:p>
          <a:p>
            <a:pPr lvl="3"/>
            <a:r>
              <a:rPr lang="fi-FI" noProof="1" smtClean="0"/>
              <a:t>Fourth level</a:t>
            </a:r>
          </a:p>
          <a:p>
            <a:pPr lvl="4"/>
            <a:r>
              <a:rPr lang="fi-FI" noProof="1" smtClean="0"/>
              <a:t>Fifth level</a:t>
            </a:r>
            <a:endParaRPr lang="fi-FI" noProof="1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3371095" cy="862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674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600"/>
        </a:lnSpc>
        <a:spcBef>
          <a:spcPts val="0"/>
        </a:spcBef>
        <a:buFont typeface="Arial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ts val="2600"/>
        </a:lnSpc>
        <a:spcBef>
          <a:spcPts val="0"/>
        </a:spcBef>
        <a:buClr>
          <a:schemeClr val="tx2"/>
        </a:buClr>
        <a:buSzPct val="115000"/>
        <a:buFont typeface="Calibri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252000" algn="l" defTabSz="914400" rtl="0" eaLnBrk="1" latinLnBrk="0" hangingPunct="1">
        <a:lnSpc>
          <a:spcPts val="2200"/>
        </a:lnSpc>
        <a:spcBef>
          <a:spcPts val="0"/>
        </a:spcBef>
        <a:buClr>
          <a:schemeClr val="tx2"/>
        </a:buClr>
        <a:buSzPct val="115000"/>
        <a:buFont typeface="Calibri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252000" algn="l" defTabSz="914400" rtl="0" eaLnBrk="1" latinLnBrk="0" hangingPunct="1">
        <a:lnSpc>
          <a:spcPts val="2200"/>
        </a:lnSpc>
        <a:spcBef>
          <a:spcPts val="0"/>
        </a:spcBef>
        <a:buClr>
          <a:schemeClr val="tx2"/>
        </a:buClr>
        <a:buSzPct val="115000"/>
        <a:buFont typeface="Calibri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252000" algn="l" defTabSz="914400" rtl="0" eaLnBrk="1" latinLnBrk="0" hangingPunct="1">
        <a:lnSpc>
          <a:spcPts val="2200"/>
        </a:lnSpc>
        <a:spcBef>
          <a:spcPts val="0"/>
        </a:spcBef>
        <a:buClr>
          <a:schemeClr val="tx2"/>
        </a:buClr>
        <a:buSzPct val="115000"/>
        <a:buFont typeface="Calibri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2030 energia- ja ilmastopaketti – missä mennään neuvotteluissa</a:t>
            </a:r>
            <a:endParaRPr lang="fi-FI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331640" y="4869160"/>
            <a:ext cx="6264696" cy="810000"/>
          </a:xfrm>
        </p:spPr>
        <p:txBody>
          <a:bodyPr/>
          <a:lstStyle/>
          <a:p>
            <a:r>
              <a:rPr lang="fi-FI" dirty="0" smtClean="0"/>
              <a:t>Sidosryhmätilaisuus 2.5.2017</a:t>
            </a:r>
            <a:endParaRPr lang="fi-FI" dirty="0"/>
          </a:p>
          <a:p>
            <a:r>
              <a:rPr lang="fi-FI" dirty="0" smtClean="0"/>
              <a:t>Marjo Nummelin, YM </a:t>
            </a:r>
          </a:p>
        </p:txBody>
      </p:sp>
    </p:spTree>
    <p:extLst>
      <p:ext uri="{BB962C8B-B14F-4D97-AF65-F5344CB8AC3E}">
        <p14:creationId xmlns:p14="http://schemas.microsoft.com/office/powerpoint/2010/main" val="209750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13" name="Title 3"/>
          <p:cNvSpPr>
            <a:spLocks noGrp="1"/>
          </p:cNvSpPr>
          <p:nvPr>
            <p:ph type="title"/>
          </p:nvPr>
        </p:nvSpPr>
        <p:spPr>
          <a:xfrm>
            <a:off x="899592" y="1088640"/>
            <a:ext cx="7632848" cy="755984"/>
          </a:xfrm>
        </p:spPr>
        <p:txBody>
          <a:bodyPr anchor="ctr"/>
          <a:lstStyle/>
          <a:p>
            <a:pPr algn="ctr"/>
            <a:r>
              <a:rPr lang="fi-FI" sz="2400" dirty="0" smtClean="0"/>
              <a:t>Komission ”kesäpaketti” 20.7.2016</a:t>
            </a:r>
            <a:endParaRPr lang="fi-FI" sz="2400" dirty="0"/>
          </a:p>
        </p:txBody>
      </p:sp>
      <p:sp>
        <p:nvSpPr>
          <p:cNvPr id="15" name="Sisällön paikkamerkki 11"/>
          <p:cNvSpPr>
            <a:spLocks noGrp="1"/>
          </p:cNvSpPr>
          <p:nvPr>
            <p:ph idx="1"/>
          </p:nvPr>
        </p:nvSpPr>
        <p:spPr>
          <a:xfrm>
            <a:off x="647564" y="4653136"/>
            <a:ext cx="8820980" cy="432048"/>
          </a:xfrm>
        </p:spPr>
        <p:txBody>
          <a:bodyPr numCol="2"/>
          <a:lstStyle/>
          <a:p>
            <a:r>
              <a:rPr lang="fi-FI" b="1" dirty="0" smtClean="0">
                <a:solidFill>
                  <a:schemeClr val="accent1"/>
                </a:solidFill>
              </a:rPr>
              <a:t> Annettu 7/2015:              Komission ”talvipaketti” 30.11.2016, mm. </a:t>
            </a:r>
            <a:endParaRPr lang="fi-FI" b="1" dirty="0">
              <a:solidFill>
                <a:schemeClr val="accent1"/>
              </a:solidFill>
            </a:endParaRPr>
          </a:p>
        </p:txBody>
      </p:sp>
      <p:sp>
        <p:nvSpPr>
          <p:cNvPr id="16" name="Slide Number Placeholder 2"/>
          <p:cNvSpPr txBox="1">
            <a:spLocks/>
          </p:cNvSpPr>
          <p:nvPr/>
        </p:nvSpPr>
        <p:spPr>
          <a:xfrm>
            <a:off x="6553200" y="6616800"/>
            <a:ext cx="2232025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i-FI"/>
            </a:defPPr>
            <a:lvl1pPr marL="0" algn="r" defTabSz="914400" rtl="0" eaLnBrk="1" latinLnBrk="0" hangingPunct="1">
              <a:lnSpc>
                <a:spcPts val="1400"/>
              </a:lnSpc>
              <a:defRPr sz="1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3888E4-B065-43EF-8E16-5918655F770D}" type="slidenum">
              <a:rPr lang="fi-FI" smtClean="0"/>
              <a:pPr/>
              <a:t>2</a:t>
            </a:fld>
            <a:endParaRPr lang="fi-FI" dirty="0"/>
          </a:p>
        </p:txBody>
      </p:sp>
      <p:graphicFrame>
        <p:nvGraphicFramePr>
          <p:cNvPr id="17" name="Diagram 6"/>
          <p:cNvGraphicFramePr/>
          <p:nvPr>
            <p:extLst>
              <p:ext uri="{D42A27DB-BD31-4B8C-83A1-F6EECF244321}">
                <p14:modId xmlns:p14="http://schemas.microsoft.com/office/powerpoint/2010/main" val="1010911540"/>
              </p:ext>
            </p:extLst>
          </p:nvPr>
        </p:nvGraphicFramePr>
        <p:xfrm>
          <a:off x="467544" y="1098581"/>
          <a:ext cx="8424936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8" name="Kaaviokuva 17"/>
          <p:cNvGraphicFramePr/>
          <p:nvPr>
            <p:extLst>
              <p:ext uri="{D42A27DB-BD31-4B8C-83A1-F6EECF244321}">
                <p14:modId xmlns:p14="http://schemas.microsoft.com/office/powerpoint/2010/main" val="4121380965"/>
              </p:ext>
            </p:extLst>
          </p:nvPr>
        </p:nvGraphicFramePr>
        <p:xfrm>
          <a:off x="4499992" y="4977172"/>
          <a:ext cx="5112568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19" name="Suora yhdysviiva 18"/>
          <p:cNvCxnSpPr/>
          <p:nvPr/>
        </p:nvCxnSpPr>
        <p:spPr>
          <a:xfrm>
            <a:off x="3518665" y="4869160"/>
            <a:ext cx="0" cy="16561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Kaaviokuva 19"/>
          <p:cNvGraphicFramePr/>
          <p:nvPr>
            <p:extLst>
              <p:ext uri="{D42A27DB-BD31-4B8C-83A1-F6EECF244321}">
                <p14:modId xmlns:p14="http://schemas.microsoft.com/office/powerpoint/2010/main" val="2429865"/>
              </p:ext>
            </p:extLst>
          </p:nvPr>
        </p:nvGraphicFramePr>
        <p:xfrm>
          <a:off x="683568" y="4797152"/>
          <a:ext cx="2664296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21" name="Title 1"/>
          <p:cNvSpPr txBox="1">
            <a:spLocks/>
          </p:cNvSpPr>
          <p:nvPr/>
        </p:nvSpPr>
        <p:spPr>
          <a:xfrm>
            <a:off x="1547664" y="188640"/>
            <a:ext cx="8245225" cy="90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ts val="3200"/>
              </a:lnSpc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 smtClean="0"/>
              <a:t>EU:n 2030 energia ja ilmastokehys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288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3</a:t>
            </a:fld>
            <a:endParaRPr lang="fi-FI"/>
          </a:p>
        </p:txBody>
      </p:sp>
      <p:sp>
        <p:nvSpPr>
          <p:cNvPr id="11" name="Dian numeron paikkamerkki 4"/>
          <p:cNvSpPr txBox="1">
            <a:spLocks/>
          </p:cNvSpPr>
          <p:nvPr/>
        </p:nvSpPr>
        <p:spPr>
          <a:xfrm>
            <a:off x="6553200" y="6616800"/>
            <a:ext cx="2232025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i-FI"/>
            </a:defPPr>
            <a:lvl1pPr marL="0" algn="r" defTabSz="914400" rtl="0" eaLnBrk="1" latinLnBrk="0" hangingPunct="1">
              <a:lnSpc>
                <a:spcPts val="1400"/>
              </a:lnSpc>
              <a:defRPr sz="1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3888E4-B065-43EF-8E16-5918655F770D}" type="slidenum">
              <a:rPr lang="fi-FI" smtClean="0"/>
              <a:pPr/>
              <a:t>3</a:t>
            </a:fld>
            <a:endParaRPr lang="fi-FI"/>
          </a:p>
        </p:txBody>
      </p:sp>
      <p:pic>
        <p:nvPicPr>
          <p:cNvPr id="12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5" r="1"/>
          <a:stretch/>
        </p:blipFill>
        <p:spPr bwMode="auto">
          <a:xfrm>
            <a:off x="25276" y="649040"/>
            <a:ext cx="9144000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56" y="6165304"/>
            <a:ext cx="1909498" cy="396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9719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4</a:t>
            </a:fld>
            <a:endParaRPr lang="fi-FI"/>
          </a:p>
        </p:txBody>
      </p:sp>
      <p:pic>
        <p:nvPicPr>
          <p:cNvPr id="8" name="Picture 10"/>
          <p:cNvPicPr/>
          <p:nvPr/>
        </p:nvPicPr>
        <p:blipFill>
          <a:blip r:embed="rId2"/>
          <a:stretch>
            <a:fillRect/>
          </a:stretch>
        </p:blipFill>
        <p:spPr>
          <a:xfrm>
            <a:off x="323528" y="820147"/>
            <a:ext cx="8623005" cy="5667152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0" y="6488668"/>
            <a:ext cx="2446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Lähde: DG </a:t>
            </a:r>
            <a:r>
              <a:rPr lang="fi-FI" dirty="0" err="1" smtClean="0"/>
              <a:t>Clima</a:t>
            </a:r>
            <a:endParaRPr lang="fi-FI" dirty="0"/>
          </a:p>
        </p:txBody>
      </p:sp>
      <p:sp>
        <p:nvSpPr>
          <p:cNvPr id="6" name="Tekstiruutu 5"/>
          <p:cNvSpPr txBox="1"/>
          <p:nvPr/>
        </p:nvSpPr>
        <p:spPr>
          <a:xfrm>
            <a:off x="207144" y="0"/>
            <a:ext cx="7893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 smtClean="0">
                <a:solidFill>
                  <a:schemeClr val="tx2"/>
                </a:solidFill>
              </a:rPr>
              <a:t>Taakanjako: ehdotettu tavoite ja suurin mahdollinen jousto päästökaupasta (</a:t>
            </a:r>
            <a:r>
              <a:rPr lang="fi-FI" sz="2400" b="1" dirty="0" err="1" smtClean="0">
                <a:solidFill>
                  <a:schemeClr val="tx2"/>
                </a:solidFill>
              </a:rPr>
              <a:t>one-off</a:t>
            </a:r>
            <a:r>
              <a:rPr lang="fi-FI" sz="2400" b="1" dirty="0" smtClean="0">
                <a:solidFill>
                  <a:schemeClr val="tx2"/>
                </a:solidFill>
              </a:rPr>
              <a:t>)  ja maankäyttösektorilta</a:t>
            </a:r>
            <a:endParaRPr lang="fi-FI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43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45225" cy="900000"/>
          </a:xfrm>
        </p:spPr>
        <p:txBody>
          <a:bodyPr/>
          <a:lstStyle/>
          <a:p>
            <a:r>
              <a:rPr lang="fi-FI" dirty="0" smtClean="0"/>
              <a:t>Neuvottelutilanne; aikatauluista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9512" y="836712"/>
            <a:ext cx="8568952" cy="5688632"/>
          </a:xfrm>
        </p:spPr>
        <p:txBody>
          <a:bodyPr/>
          <a:lstStyle/>
          <a:p>
            <a:endParaRPr lang="fi-FI" dirty="0" smtClean="0"/>
          </a:p>
          <a:p>
            <a:endParaRPr lang="fi-FI" dirty="0" smtClean="0"/>
          </a:p>
          <a:p>
            <a:pPr marL="342900" indent="-342900">
              <a:buFontTx/>
              <a:buChar char="-"/>
            </a:pPr>
            <a:r>
              <a:rPr lang="fi-FI" b="1" dirty="0" smtClean="0">
                <a:solidFill>
                  <a:schemeClr val="tx2"/>
                </a:solidFill>
              </a:rPr>
              <a:t>ETS: neuvoston yleisnäkemys ympäristöneuvostossa 28.2.2017, Parlamentti äänestänyt 15.2.2017</a:t>
            </a:r>
          </a:p>
          <a:p>
            <a:pPr marL="342900" indent="-342900">
              <a:buFontTx/>
              <a:buChar char="-"/>
            </a:pPr>
            <a:r>
              <a:rPr lang="fi-FI" b="1" dirty="0" smtClean="0">
                <a:solidFill>
                  <a:schemeClr val="tx2"/>
                </a:solidFill>
              </a:rPr>
              <a:t>-&gt; ensimmäinen </a:t>
            </a:r>
            <a:r>
              <a:rPr lang="fi-FI" b="1" dirty="0" err="1" smtClean="0">
                <a:solidFill>
                  <a:schemeClr val="tx2"/>
                </a:solidFill>
              </a:rPr>
              <a:t>trilogineuvottelu</a:t>
            </a:r>
            <a:r>
              <a:rPr lang="fi-FI" b="1" dirty="0" smtClean="0">
                <a:solidFill>
                  <a:schemeClr val="tx2"/>
                </a:solidFill>
              </a:rPr>
              <a:t>  4.4.; toinen 30.5.; välissä teknisiä kokouksia -&gt; päätökseen kesällä? </a:t>
            </a:r>
          </a:p>
          <a:p>
            <a:pPr marL="342900" indent="-342900">
              <a:buFontTx/>
              <a:buChar char="-"/>
            </a:pPr>
            <a:endParaRPr lang="fi-FI" b="1" dirty="0">
              <a:solidFill>
                <a:schemeClr val="tx2"/>
              </a:solidFill>
            </a:endParaRPr>
          </a:p>
          <a:p>
            <a:pPr marL="342900" indent="-342900">
              <a:buFontTx/>
              <a:buChar char="-"/>
            </a:pPr>
            <a:r>
              <a:rPr lang="fi-FI" b="1" dirty="0" smtClean="0">
                <a:solidFill>
                  <a:schemeClr val="tx2"/>
                </a:solidFill>
              </a:rPr>
              <a:t>Taakanjako: Pj-maa Malta pyrkii neuvoston yleisnäkemykseen  ympäristöneuvostossa 19.6.2017, EP täysistunnossa äänestys alustavasti 4.7.2017 </a:t>
            </a:r>
          </a:p>
          <a:p>
            <a:pPr marL="342900" indent="-342900">
              <a:buFontTx/>
              <a:buChar char="-"/>
            </a:pPr>
            <a:endParaRPr lang="fi-FI" b="1" dirty="0" smtClean="0">
              <a:solidFill>
                <a:schemeClr val="tx2"/>
              </a:solidFill>
            </a:endParaRPr>
          </a:p>
          <a:p>
            <a:pPr marL="342900" indent="-342900">
              <a:buFontTx/>
              <a:buChar char="-"/>
            </a:pPr>
            <a:r>
              <a:rPr lang="fi-FI" b="1" dirty="0" smtClean="0">
                <a:solidFill>
                  <a:schemeClr val="tx2"/>
                </a:solidFill>
              </a:rPr>
              <a:t>LULUCF: Pj-maa Malta pyrkii neuvoston yleisnäkemykseen ympäristöneuvostossa 19.6.2017; EP täysistunnossa äänestys 12.9.2017</a:t>
            </a:r>
          </a:p>
          <a:p>
            <a:endParaRPr lang="fi-FI" dirty="0" smtClean="0"/>
          </a:p>
          <a:p>
            <a:r>
              <a:rPr lang="fi-FI" dirty="0"/>
              <a:t> </a:t>
            </a:r>
            <a:r>
              <a:rPr lang="fi-FI" sz="2800" dirty="0" smtClean="0">
                <a:solidFill>
                  <a:schemeClr val="accent1"/>
                </a:solidFill>
              </a:rPr>
              <a:t>-&gt; neuvottelut päätökseen syksyllä 2017 Viron pj-kaudella?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477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Keskeiset neuvottelukysymykset: päästökauppa</a:t>
            </a: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r>
              <a:rPr lang="fi-FI" b="1" dirty="0" smtClean="0">
                <a:solidFill>
                  <a:schemeClr val="tx2"/>
                </a:solidFill>
              </a:rPr>
              <a:t>Päästökauppajärjestelmän vahvistaminen: markkinavakausvarannon vahvistaminen; päästöoikeuksien mitätöinti</a:t>
            </a:r>
          </a:p>
          <a:p>
            <a:pPr marL="457200" indent="-457200">
              <a:buAutoNum type="arabicParenR"/>
            </a:pPr>
            <a:r>
              <a:rPr lang="fi-FI" b="1" dirty="0" smtClean="0">
                <a:solidFill>
                  <a:schemeClr val="tx2"/>
                </a:solidFill>
              </a:rPr>
              <a:t>Ilmaisjaon määrä ja </a:t>
            </a:r>
            <a:r>
              <a:rPr lang="fi-FI" b="1" dirty="0" err="1" smtClean="0">
                <a:solidFill>
                  <a:schemeClr val="tx2"/>
                </a:solidFill>
              </a:rPr>
              <a:t>poikkisektoraalisen</a:t>
            </a:r>
            <a:r>
              <a:rPr lang="fi-FI" b="1" dirty="0" smtClean="0">
                <a:solidFill>
                  <a:schemeClr val="tx2"/>
                </a:solidFill>
              </a:rPr>
              <a:t> korjauskertoimen välttäminen: huutokaupattavien vs. ilmaiseksi jaettavien päästöoikeuksien suhde</a:t>
            </a:r>
          </a:p>
          <a:p>
            <a:pPr marL="457200" indent="-457200">
              <a:buAutoNum type="arabicParenR"/>
            </a:pPr>
            <a:r>
              <a:rPr lang="fi-FI" b="1" dirty="0" smtClean="0">
                <a:solidFill>
                  <a:schemeClr val="tx2"/>
                </a:solidFill>
              </a:rPr>
              <a:t>Ns. solidaarisuusrahastot</a:t>
            </a:r>
          </a:p>
          <a:p>
            <a:endParaRPr lang="fi-FI" b="1" dirty="0" smtClean="0">
              <a:solidFill>
                <a:schemeClr val="tx2"/>
              </a:solidFill>
            </a:endParaRPr>
          </a:p>
          <a:p>
            <a:r>
              <a:rPr lang="fi-FI" b="1" dirty="0" smtClean="0">
                <a:solidFill>
                  <a:schemeClr val="tx2"/>
                </a:solidFill>
              </a:rPr>
              <a:t>Hiilivuotolista: 100% ja 30% jako</a:t>
            </a:r>
          </a:p>
          <a:p>
            <a:endParaRPr lang="fi-FI" b="1" dirty="0">
              <a:solidFill>
                <a:schemeClr val="tx2"/>
              </a:solidFill>
            </a:endParaRPr>
          </a:p>
          <a:p>
            <a:r>
              <a:rPr lang="fi-FI" b="1" dirty="0" smtClean="0">
                <a:solidFill>
                  <a:schemeClr val="tx2"/>
                </a:solidFill>
              </a:rPr>
              <a:t>Lisäksi: päästökaupan epäsuorien kustannusten  kompensointi; </a:t>
            </a:r>
          </a:p>
          <a:p>
            <a:r>
              <a:rPr lang="fi-FI" b="1" dirty="0" smtClean="0">
                <a:solidFill>
                  <a:schemeClr val="tx2"/>
                </a:solidFill>
              </a:rPr>
              <a:t>EP:n kannassa  meriliikenteen  mahdollinen sisällyttäminen päästökauppaan, rajamekanismipilotti sementtisektorille 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6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1646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Keskeiset neuvottelukysymykset: taakanjako</a:t>
            </a:r>
            <a:endParaRPr lang="fi-FI" dirty="0"/>
          </a:p>
        </p:txBody>
      </p:sp>
      <p:sp>
        <p:nvSpPr>
          <p:cNvPr id="9" name="Sisällön paikkamerkki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2"/>
                </a:solidFill>
              </a:rPr>
              <a:t>1</a:t>
            </a:r>
            <a:r>
              <a:rPr lang="fi-FI" sz="2800" dirty="0" smtClean="0">
                <a:solidFill>
                  <a:schemeClr val="tx2"/>
                </a:solidFill>
              </a:rPr>
              <a:t>) Joustot</a:t>
            </a:r>
            <a:endParaRPr lang="fi-FI" sz="2800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2"/>
                </a:solidFill>
              </a:rPr>
              <a:t> </a:t>
            </a:r>
            <a:r>
              <a:rPr lang="fi-FI" sz="2800" dirty="0" smtClean="0">
                <a:solidFill>
                  <a:schemeClr val="tx2"/>
                </a:solidFill>
              </a:rPr>
              <a:t>tavoitteena kustannustehokkuuden parantaminen -&gt;  </a:t>
            </a:r>
            <a:r>
              <a:rPr lang="fi-FI" sz="2800" dirty="0">
                <a:solidFill>
                  <a:schemeClr val="tx2"/>
                </a:solidFill>
              </a:rPr>
              <a:t>vanhojen joustojen tehostaminen sekä  uudet joustot : </a:t>
            </a:r>
            <a:r>
              <a:rPr lang="fi-FI" sz="2800" dirty="0" smtClean="0">
                <a:solidFill>
                  <a:schemeClr val="tx2"/>
                </a:solidFill>
              </a:rPr>
              <a:t>ns. päästökauppasektorin ja taakanjakosektorin välinen </a:t>
            </a:r>
            <a:r>
              <a:rPr lang="fi-FI" sz="2800" dirty="0" err="1" smtClean="0">
                <a:solidFill>
                  <a:schemeClr val="tx2"/>
                </a:solidFill>
              </a:rPr>
              <a:t>one-off</a:t>
            </a:r>
            <a:r>
              <a:rPr lang="fi-FI" sz="2800" dirty="0" smtClean="0">
                <a:solidFill>
                  <a:schemeClr val="tx2"/>
                </a:solidFill>
              </a:rPr>
              <a:t> jousto </a:t>
            </a:r>
            <a:r>
              <a:rPr lang="fi-FI" sz="2800" dirty="0">
                <a:solidFill>
                  <a:schemeClr val="tx2"/>
                </a:solidFill>
              </a:rPr>
              <a:t>sekä </a:t>
            </a:r>
            <a:r>
              <a:rPr lang="fi-FI" sz="2800" dirty="0" err="1" smtClean="0">
                <a:solidFill>
                  <a:schemeClr val="tx2"/>
                </a:solidFill>
              </a:rPr>
              <a:t>LULUCF-taakanjakosektorin</a:t>
            </a:r>
            <a:r>
              <a:rPr lang="fi-FI" sz="2800" dirty="0" smtClean="0">
                <a:solidFill>
                  <a:schemeClr val="tx2"/>
                </a:solidFill>
              </a:rPr>
              <a:t> välinen jousto (kokonaismäärä ehdotuksessa 280 </a:t>
            </a:r>
            <a:r>
              <a:rPr lang="fi-FI" sz="2800" dirty="0" err="1" smtClean="0">
                <a:solidFill>
                  <a:schemeClr val="tx2"/>
                </a:solidFill>
              </a:rPr>
              <a:t>mio</a:t>
            </a:r>
            <a:r>
              <a:rPr lang="fi-FI" sz="2800" dirty="0" smtClean="0">
                <a:solidFill>
                  <a:schemeClr val="tx2"/>
                </a:solidFill>
              </a:rPr>
              <a:t>; jakautuminen jäsenmaiden kesken)</a:t>
            </a:r>
            <a:endParaRPr lang="fi-FI" sz="2800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800" dirty="0">
              <a:solidFill>
                <a:schemeClr val="tx2"/>
              </a:solidFill>
            </a:endParaRPr>
          </a:p>
          <a:p>
            <a:r>
              <a:rPr lang="fi-FI" sz="2800" dirty="0">
                <a:solidFill>
                  <a:schemeClr val="tx2"/>
                </a:solidFill>
              </a:rPr>
              <a:t>2)Päästövähennyspolun lähtöpiste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2"/>
                </a:solidFill>
              </a:rPr>
              <a:t>Komission ehdotus : 2016-2018 keskimääräiset, todennetut päästöt ; laskennallinen alkuvuosi 2020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2"/>
                </a:solidFill>
              </a:rPr>
              <a:t>Esillä </a:t>
            </a:r>
            <a:r>
              <a:rPr lang="fi-FI" sz="2800" dirty="0" smtClean="0">
                <a:solidFill>
                  <a:schemeClr val="tx2"/>
                </a:solidFill>
              </a:rPr>
              <a:t>olleita </a:t>
            </a:r>
            <a:r>
              <a:rPr lang="fi-FI" sz="2800" dirty="0">
                <a:solidFill>
                  <a:schemeClr val="tx2"/>
                </a:solidFill>
              </a:rPr>
              <a:t>vaihtoehtoja </a:t>
            </a:r>
            <a:r>
              <a:rPr lang="fi-FI" sz="2800" dirty="0" smtClean="0">
                <a:solidFill>
                  <a:schemeClr val="tx2"/>
                </a:solidFill>
              </a:rPr>
              <a:t> vuoden </a:t>
            </a:r>
            <a:r>
              <a:rPr lang="fi-FI" sz="2800" dirty="0">
                <a:solidFill>
                  <a:schemeClr val="tx2"/>
                </a:solidFill>
              </a:rPr>
              <a:t>2020 </a:t>
            </a:r>
            <a:r>
              <a:rPr lang="fi-FI" sz="2800" dirty="0" smtClean="0">
                <a:solidFill>
                  <a:schemeClr val="tx2"/>
                </a:solidFill>
              </a:rPr>
              <a:t>tavoitteet; </a:t>
            </a:r>
            <a:r>
              <a:rPr lang="fi-FI" sz="2800" dirty="0">
                <a:solidFill>
                  <a:schemeClr val="tx2"/>
                </a:solidFill>
              </a:rPr>
              <a:t>tiukempi edellisistä, laskennallinen alkuvuosi </a:t>
            </a:r>
            <a:r>
              <a:rPr lang="fi-FI" sz="2800" dirty="0" smtClean="0">
                <a:solidFill>
                  <a:schemeClr val="tx2"/>
                </a:solidFill>
              </a:rPr>
              <a:t>2021</a:t>
            </a:r>
            <a:endParaRPr lang="fi-FI" sz="2800" dirty="0">
              <a:solidFill>
                <a:schemeClr val="tx2"/>
              </a:solidFill>
            </a:endParaRPr>
          </a:p>
          <a:p>
            <a:endParaRPr lang="fi-FI" dirty="0">
              <a:solidFill>
                <a:schemeClr val="tx2"/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7</a:t>
            </a:fld>
            <a:endParaRPr lang="fi-FI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218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Keskeiset neuvottelukysymykset: LULUCF</a:t>
            </a:r>
            <a:endParaRPr lang="fi-FI" dirty="0"/>
          </a:p>
        </p:txBody>
      </p:sp>
      <p:sp>
        <p:nvSpPr>
          <p:cNvPr id="9" name="Sisällön paikkamerkki 8"/>
          <p:cNvSpPr>
            <a:spLocks noGrp="1"/>
          </p:cNvSpPr>
          <p:nvPr>
            <p:ph idx="1"/>
          </p:nvPr>
        </p:nvSpPr>
        <p:spPr>
          <a:xfrm>
            <a:off x="539552" y="1700808"/>
            <a:ext cx="8244000" cy="42660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3200" dirty="0" smtClean="0">
                <a:solidFill>
                  <a:schemeClr val="tx2"/>
                </a:solidFill>
              </a:rPr>
              <a:t>Lähtökohtana</a:t>
            </a:r>
            <a:r>
              <a:rPr lang="fi-FI" sz="2800" dirty="0" smtClean="0">
                <a:solidFill>
                  <a:schemeClr val="tx2"/>
                </a:solidFill>
              </a:rPr>
              <a:t> </a:t>
            </a:r>
            <a:r>
              <a:rPr lang="fi-FI" sz="3200" dirty="0" err="1" smtClean="0">
                <a:solidFill>
                  <a:schemeClr val="tx2"/>
                </a:solidFill>
              </a:rPr>
              <a:t>no-debit</a:t>
            </a:r>
            <a:r>
              <a:rPr lang="fi-FI" sz="3200" dirty="0" smtClean="0">
                <a:solidFill>
                  <a:schemeClr val="tx2"/>
                </a:solidFill>
              </a:rPr>
              <a:t> sääntö</a:t>
            </a:r>
          </a:p>
          <a:p>
            <a:endParaRPr lang="fi-FI" sz="2800" dirty="0">
              <a:solidFill>
                <a:schemeClr val="tx2"/>
              </a:solidFill>
            </a:endParaRPr>
          </a:p>
          <a:p>
            <a:r>
              <a:rPr lang="fi-FI" sz="2800" dirty="0" smtClean="0">
                <a:solidFill>
                  <a:schemeClr val="tx2"/>
                </a:solidFill>
              </a:rPr>
              <a:t>1</a:t>
            </a:r>
            <a:r>
              <a:rPr lang="fi-FI" sz="3200" dirty="0" smtClean="0">
                <a:solidFill>
                  <a:schemeClr val="tx2"/>
                </a:solidFill>
              </a:rPr>
              <a:t>) Metsänmaan laskentasäännöt</a:t>
            </a:r>
            <a:endParaRPr lang="fi-FI" sz="3200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3200" dirty="0" smtClean="0">
                <a:solidFill>
                  <a:schemeClr val="tx2"/>
                </a:solidFill>
              </a:rPr>
              <a:t>Kattoluku (komission ehdotuksessa 3,5%),  metsien vertailutason määrittely</a:t>
            </a:r>
          </a:p>
          <a:p>
            <a:pPr marL="342900" indent="-342900">
              <a:buFontTx/>
              <a:buChar char="-"/>
            </a:pPr>
            <a:endParaRPr lang="fi-FI" sz="3200" dirty="0" smtClean="0">
              <a:solidFill>
                <a:schemeClr val="tx2"/>
              </a:solidFill>
            </a:endParaRPr>
          </a:p>
          <a:p>
            <a:r>
              <a:rPr lang="fi-FI" sz="3200" dirty="0" smtClean="0">
                <a:solidFill>
                  <a:schemeClr val="tx2"/>
                </a:solidFill>
              </a:rPr>
              <a:t>2) Joustot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3200" dirty="0" smtClean="0">
                <a:solidFill>
                  <a:schemeClr val="tx2"/>
                </a:solidFill>
              </a:rPr>
              <a:t> LULUCF- ja taakanjakosektorin välillä</a:t>
            </a:r>
            <a:r>
              <a:rPr lang="fi-FI" sz="3200" smtClean="0">
                <a:solidFill>
                  <a:schemeClr val="tx2"/>
                </a:solidFill>
              </a:rPr>
              <a:t>; (kokonaismäärä, jakoperusteet) </a:t>
            </a:r>
            <a:endParaRPr lang="fi-FI" sz="3200" dirty="0" smtClean="0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3200" dirty="0" smtClean="0">
                <a:solidFill>
                  <a:schemeClr val="tx2"/>
                </a:solidFill>
              </a:rPr>
              <a:t>Ajalliset joustot, jäsenmaiden väliset siirrot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i-FI" sz="3200" dirty="0">
              <a:solidFill>
                <a:schemeClr val="tx2"/>
              </a:solidFill>
            </a:endParaRPr>
          </a:p>
          <a:p>
            <a:r>
              <a:rPr lang="fi-FI" sz="3200" dirty="0" smtClean="0">
                <a:solidFill>
                  <a:schemeClr val="tx2"/>
                </a:solidFill>
              </a:rPr>
              <a:t>- </a:t>
            </a:r>
            <a:r>
              <a:rPr lang="fi-FI" sz="3200" dirty="0">
                <a:solidFill>
                  <a:schemeClr val="tx2"/>
                </a:solidFill>
              </a:rPr>
              <a:t>K</a:t>
            </a:r>
            <a:r>
              <a:rPr lang="fi-FI" sz="3200" dirty="0" smtClean="0">
                <a:solidFill>
                  <a:schemeClr val="tx2"/>
                </a:solidFill>
              </a:rPr>
              <a:t>aikissa ehdotuksissa on tarkastelulauseke joka huomioi kansainvälisen kehityksen.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8</a:t>
            </a:fld>
            <a:endParaRPr lang="fi-FI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9019960"/>
      </p:ext>
    </p:extLst>
  </p:cSld>
  <p:clrMapOvr>
    <a:masterClrMapping/>
  </p:clrMapOvr>
</p:sld>
</file>

<file path=ppt/theme/theme1.xml><?xml version="1.0" encoding="utf-8"?>
<a:theme xmlns:a="http://schemas.openxmlformats.org/drawingml/2006/main" name="Suunnittelumalli">
  <a:themeElements>
    <a:clrScheme name="Ympäristöministeriö">
      <a:dk1>
        <a:sysClr val="windowText" lastClr="000000"/>
      </a:dk1>
      <a:lt1>
        <a:sysClr val="window" lastClr="FFFFFF"/>
      </a:lt1>
      <a:dk2>
        <a:srgbClr val="0065BD"/>
      </a:dk2>
      <a:lt2>
        <a:srgbClr val="FFFFFF"/>
      </a:lt2>
      <a:accent1>
        <a:srgbClr val="0065BD"/>
      </a:accent1>
      <a:accent2>
        <a:srgbClr val="78BE20"/>
      </a:accent2>
      <a:accent3>
        <a:srgbClr val="00A3E0"/>
      </a:accent3>
      <a:accent4>
        <a:srgbClr val="F2A900"/>
      </a:accent4>
      <a:accent5>
        <a:srgbClr val="7474C1"/>
      </a:accent5>
      <a:accent6>
        <a:srgbClr val="BFB800"/>
      </a:accent6>
      <a:hlink>
        <a:srgbClr val="0065BD"/>
      </a:hlink>
      <a:folHlink>
        <a:srgbClr val="7474C1"/>
      </a:folHlink>
    </a:clrScheme>
    <a:fontScheme name="Ympäristöministeriö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Ympäristöministeriö_kannet">
  <a:themeElements>
    <a:clrScheme name="Ympäristöministeriö">
      <a:dk1>
        <a:sysClr val="windowText" lastClr="000000"/>
      </a:dk1>
      <a:lt1>
        <a:sysClr val="window" lastClr="FFFFFF"/>
      </a:lt1>
      <a:dk2>
        <a:srgbClr val="0065BD"/>
      </a:dk2>
      <a:lt2>
        <a:srgbClr val="FFFFFF"/>
      </a:lt2>
      <a:accent1>
        <a:srgbClr val="0065BD"/>
      </a:accent1>
      <a:accent2>
        <a:srgbClr val="78BE20"/>
      </a:accent2>
      <a:accent3>
        <a:srgbClr val="00A3E0"/>
      </a:accent3>
      <a:accent4>
        <a:srgbClr val="F2A900"/>
      </a:accent4>
      <a:accent5>
        <a:srgbClr val="7474C1"/>
      </a:accent5>
      <a:accent6>
        <a:srgbClr val="BFB800"/>
      </a:accent6>
      <a:hlink>
        <a:srgbClr val="0065BD"/>
      </a:hlink>
      <a:folHlink>
        <a:srgbClr val="7474C1"/>
      </a:folHlink>
    </a:clrScheme>
    <a:fontScheme name="Ympäristöministeriö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Suunnittelumalli</Template>
  <TotalTime>0</TotalTime>
  <Words>362</Words>
  <Application>Microsoft Office PowerPoint</Application>
  <PresentationFormat>Näytössä katseltava diaesitys (4:3)</PresentationFormat>
  <Paragraphs>68</Paragraphs>
  <Slides>8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8</vt:i4>
      </vt:variant>
    </vt:vector>
  </HeadingPairs>
  <TitlesOfParts>
    <vt:vector size="10" baseType="lpstr">
      <vt:lpstr>Suunnittelumalli</vt:lpstr>
      <vt:lpstr>Ympäristöministeriö_kannet</vt:lpstr>
      <vt:lpstr>2030 energia- ja ilmastopaketti – missä mennään neuvotteluissa</vt:lpstr>
      <vt:lpstr>Komission ”kesäpaketti” 20.7.2016</vt:lpstr>
      <vt:lpstr>PowerPoint-esitys</vt:lpstr>
      <vt:lpstr>PowerPoint-esitys</vt:lpstr>
      <vt:lpstr>Neuvottelutilanne; aikatauluista</vt:lpstr>
      <vt:lpstr>Keskeiset neuvottelukysymykset: päästökauppa</vt:lpstr>
      <vt:lpstr>Keskeiset neuvottelukysymykset: taakanjako</vt:lpstr>
      <vt:lpstr>Keskeiset neuvottelukysymykset: LULUCF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2016-08-04T07:17:36Z</dcterms:created>
  <dcterms:modified xsi:type="dcterms:W3CDTF">2017-04-28T09:39:41Z</dcterms:modified>
</cp:coreProperties>
</file>