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9" r:id="rId7"/>
    <p:sldId id="258" r:id="rId8"/>
    <p:sldId id="271" r:id="rId9"/>
  </p:sldIdLst>
  <p:sldSz cx="9144000" cy="5143500" type="screen16x9"/>
  <p:notesSz cx="7104063" cy="102346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156" d="100"/>
          <a:sy n="156" d="100"/>
        </p:scale>
        <p:origin x="-372" y="-9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455C488-7282-0A4F-89F1-076D1C052848}" type="datetimeFigureOut">
              <a:rPr lang="fi-FI" smtClean="0"/>
              <a:pPr/>
              <a:t>13.4.2017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366E13A-0EFE-554C-B3D8-4E690259A89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855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C93F719-D857-4541-B514-A329E0996B78}" type="datetimeFigureOut">
              <a:rPr lang="fi-FI" smtClean="0"/>
              <a:pPr/>
              <a:t>13.4.2017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0FEDB3-B5DF-2840-A33C-CC61905712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534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34028" y="2041725"/>
            <a:ext cx="7609206" cy="61091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734028" y="2644599"/>
            <a:ext cx="7609206" cy="32902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MUOKKAA ALAOTSIKON PERUSTYYLIÄ NAPS.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34028" y="3280001"/>
            <a:ext cx="2298810" cy="267485"/>
          </a:xfrm>
        </p:spPr>
        <p:txBody>
          <a:bodyPr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E69331-4F07-4580-AAAC-47E70F3F24D1}" type="datetime1">
              <a:rPr lang="fi-FI" smtClean="0"/>
              <a:t>13.4.2017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620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15925" y="2058876"/>
            <a:ext cx="8304213" cy="6050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glow rad="101600">
                    <a:schemeClr val="tx1">
                      <a:alpha val="28000"/>
                    </a:schemeClr>
                  </a:glow>
                  <a:outerShdw blurRad="57150" dist="12700" dir="16200000" algn="t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224" y="3822274"/>
            <a:ext cx="2078776" cy="13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9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15925" y="2058876"/>
            <a:ext cx="8304213" cy="60504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glow rad="12700">
                    <a:schemeClr val="tx1">
                      <a:lumMod val="65000"/>
                      <a:lumOff val="35000"/>
                      <a:alpha val="11000"/>
                    </a:schemeClr>
                  </a:glow>
                  <a:outerShdw blurRad="95250" dist="12700" dir="16200000" algn="t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224" y="3822274"/>
            <a:ext cx="2078776" cy="13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6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8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15925" y="2058876"/>
            <a:ext cx="8304213" cy="60504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glow rad="12700">
                    <a:schemeClr val="tx1">
                      <a:lumMod val="50000"/>
                      <a:lumOff val="50000"/>
                      <a:alpha val="8000"/>
                    </a:schemeClr>
                  </a:glow>
                  <a:outerShdw blurRad="206375" dist="12700" dir="5700000" algn="tl" rotWithShape="0">
                    <a:prstClr val="black">
                      <a:alpha val="82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224" y="3822274"/>
            <a:ext cx="2078776" cy="13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4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9728" y="1334355"/>
            <a:ext cx="8117071" cy="291978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875501" y="4622315"/>
            <a:ext cx="697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ADC0B07-8F9B-4EBF-BF10-5BED2891FBE1}" type="datetime1">
              <a:rPr lang="fi-FI" smtClean="0"/>
              <a:pPr/>
              <a:t>13.4.2017</a:t>
            </a:fld>
            <a:endParaRPr lang="fi-FI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16764" y="4618981"/>
            <a:ext cx="3265850" cy="277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6643771" y="4618981"/>
            <a:ext cx="33892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DD387D-C574-4F3C-8E81-E8F58519F05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0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9729" y="627256"/>
            <a:ext cx="8006602" cy="6050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86591" y="1374374"/>
            <a:ext cx="5089740" cy="258076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0" y="1430640"/>
            <a:ext cx="3414714" cy="2524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4"/>
          </p:nvPr>
        </p:nvSpPr>
        <p:spPr>
          <a:xfrm>
            <a:off x="1875501" y="4622315"/>
            <a:ext cx="697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ADC0B07-8F9B-4EBF-BF10-5BED2891FBE1}" type="datetime1">
              <a:rPr lang="fi-FI" smtClean="0"/>
              <a:pPr/>
              <a:t>13.4.2017</a:t>
            </a:fld>
            <a:endParaRPr lang="fi-FI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16764" y="4618981"/>
            <a:ext cx="3265850" cy="277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6643771" y="4618981"/>
            <a:ext cx="33892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DD387D-C574-4F3C-8E81-E8F58519F05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884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875501" y="4622315"/>
            <a:ext cx="697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ADC0B07-8F9B-4EBF-BF10-5BED2891FBE1}" type="datetime1">
              <a:rPr lang="fi-FI" smtClean="0"/>
              <a:pPr/>
              <a:t>13.4.2017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16764" y="4618981"/>
            <a:ext cx="3265850" cy="277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6643771" y="4618981"/>
            <a:ext cx="33892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DD387D-C574-4F3C-8E81-E8F58519F05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84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1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15925" y="2058876"/>
            <a:ext cx="8304213" cy="60504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82550" dist="38100" dir="5400000" algn="t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224" y="3822274"/>
            <a:ext cx="2078776" cy="13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4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15925" y="2058876"/>
            <a:ext cx="8304213" cy="605047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82550" dist="304800" sx="102000" sy="102000" algn="ctr" rotWithShape="0">
              <a:prstClr val="black">
                <a:alpha val="29000"/>
              </a:prstClr>
            </a:outerShdw>
            <a:softEdge rad="254000"/>
          </a:effectLst>
        </p:spPr>
        <p:txBody>
          <a:bodyPr>
            <a:no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glow rad="101600">
                    <a:schemeClr val="tx1">
                      <a:alpha val="7000"/>
                    </a:schemeClr>
                  </a:glow>
                  <a:outerShdw blurRad="136525" dist="38100" dir="5400000" algn="t" rotWithShape="0">
                    <a:prstClr val="black">
                      <a:alpha val="63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224" y="3822274"/>
            <a:ext cx="2078776" cy="13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9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15925" y="2058876"/>
            <a:ext cx="8304213" cy="605047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25400" sx="102000" sy="102000" algn="ctr" rotWithShape="0">
              <a:prstClr val="black">
                <a:alpha val="36000"/>
              </a:prstClr>
            </a:outerShdw>
          </a:effectLst>
        </p:spPr>
        <p:txBody>
          <a:bodyPr>
            <a:no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glow rad="50800">
                    <a:schemeClr val="tx1">
                      <a:lumMod val="50000"/>
                      <a:lumOff val="50000"/>
                      <a:alpha val="25000"/>
                    </a:schemeClr>
                  </a:glow>
                  <a:outerShdw blurRad="152400" dist="12700" dir="5400000" algn="t" rotWithShape="0">
                    <a:prstClr val="black">
                      <a:alpha val="73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224" y="3822274"/>
            <a:ext cx="2078776" cy="13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8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15925" y="2058876"/>
            <a:ext cx="8304213" cy="60504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glow rad="50800">
                    <a:schemeClr val="tx1">
                      <a:alpha val="15000"/>
                    </a:schemeClr>
                  </a:glow>
                  <a:outerShdw blurRad="152400" dist="12700" dir="16200000" algn="t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224" y="3822274"/>
            <a:ext cx="2078776" cy="13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0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15925" y="2058876"/>
            <a:ext cx="8304213" cy="60504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224" y="3822274"/>
            <a:ext cx="2078776" cy="13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69729" y="643332"/>
            <a:ext cx="8117070" cy="605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69728" y="1334355"/>
            <a:ext cx="8117071" cy="293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r>
              <a:rPr lang="en-US" dirty="0"/>
              <a:t> </a:t>
            </a:r>
            <a:r>
              <a:rPr lang="en-US" dirty="0" err="1"/>
              <a:t>napsauttamalla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875501" y="4622315"/>
            <a:ext cx="6975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ADC0B07-8F9B-4EBF-BF10-5BED2891FBE1}" type="datetime1">
              <a:rPr lang="fi-FI" smtClean="0"/>
              <a:pPr/>
              <a:t>13.4.2017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16764" y="4618981"/>
            <a:ext cx="3265850" cy="277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2562294" y="4628217"/>
            <a:ext cx="145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tx1"/>
                </a:solidFill>
              </a:rPr>
              <a:t>|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6643771" y="4618981"/>
            <a:ext cx="33892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DD387D-C574-4F3C-8E81-E8F58519F05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52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66573" y="1899088"/>
            <a:ext cx="7900306" cy="1897421"/>
          </a:xfrm>
        </p:spPr>
        <p:txBody>
          <a:bodyPr>
            <a:noAutofit/>
          </a:bodyPr>
          <a:lstStyle/>
          <a:p>
            <a:endParaRPr lang="fi-FI" sz="2400" b="1" dirty="0"/>
          </a:p>
          <a:p>
            <a:r>
              <a:rPr lang="fi-FI" sz="2400" b="1" dirty="0"/>
              <a:t>Epilepsialiiton näkemyksiä erikoissairaanhoidon keskittämisestä</a:t>
            </a:r>
            <a:r>
              <a:rPr lang="fi-FI" sz="2400" dirty="0"/>
              <a:t/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34028" y="3742400"/>
            <a:ext cx="7000406" cy="539645"/>
          </a:xfrm>
        </p:spPr>
        <p:txBody>
          <a:bodyPr/>
          <a:lstStyle/>
          <a:p>
            <a:r>
              <a:rPr lang="fi-FI" dirty="0"/>
              <a:t>Dosentti, Epilepsialiiton varapuheenjohtaja Liisa Metsähonkala</a:t>
            </a:r>
          </a:p>
          <a:p>
            <a:endParaRPr lang="fi-FI" dirty="0"/>
          </a:p>
          <a:p>
            <a:r>
              <a:rPr lang="fi-FI" dirty="0"/>
              <a:t>Potilasjärjestöjen kuuleminen erikoisairaanhoidon työnjaosta ja keskittämisestä</a:t>
            </a:r>
          </a:p>
          <a:p>
            <a:r>
              <a:rPr lang="fi-FI" dirty="0"/>
              <a:t>STM 11.4.2017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67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Taustaa epilepsiasta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Epilepsian esiintyvyys n. 1%, voi alkaa missä iässä tahansa, tyypillisimmät alkamisiät varhaislapsuus ja vanhuus</a:t>
            </a:r>
          </a:p>
          <a:p>
            <a:r>
              <a:rPr lang="fi-FI" dirty="0"/>
              <a:t>Epilepsia ei ole yksi sairaus vaan iso joukko erilaisia sairauksia</a:t>
            </a:r>
          </a:p>
          <a:p>
            <a:pPr lvl="1"/>
            <a:r>
              <a:rPr lang="fi-FI" dirty="0"/>
              <a:t>merkittävä osa näistä harvinaissairauksia</a:t>
            </a:r>
          </a:p>
          <a:p>
            <a:r>
              <a:rPr lang="fi-FI" dirty="0"/>
              <a:t>Epilepsia on muutakin kuin kohtauksia: muut neurologiset oireet, aistivammat, kognitiivinen, psyykkinen toimintakyky </a:t>
            </a:r>
            <a:r>
              <a:rPr lang="fi-FI" dirty="0">
                <a:sym typeface="Wingdings" panose="05000000000000000000" pitchFamily="2" charset="2"/>
              </a:rPr>
              <a:t> toimintakyvyn haitat aiheuttavat usein vakavia sosiaalisia ja taloudellisia seurauksia</a:t>
            </a:r>
            <a:endParaRPr lang="fi-FI" dirty="0"/>
          </a:p>
          <a:p>
            <a:r>
              <a:rPr lang="fi-FI" dirty="0"/>
              <a:t>Hoitoon reagoiva epilepsia: 70 % potilaista saadaan kohtauksettomaksi </a:t>
            </a:r>
            <a:r>
              <a:rPr lang="fi-FI" b="1" dirty="0"/>
              <a:t>oikealla </a:t>
            </a:r>
            <a:r>
              <a:rPr lang="fi-FI" dirty="0"/>
              <a:t>hoidolla (jonka edellytys on oikea diagnoosi), silti useilla erityskysymyksiä esim. oppimisvaikeudet, autoilu, raskaus, työelämä</a:t>
            </a:r>
          </a:p>
          <a:p>
            <a:r>
              <a:rPr lang="fi-FI" dirty="0"/>
              <a:t>Vaikeahoitoinen epilepsia: 30 % potilaista, joilla usein myös moniongelmaisuutta, oppimisvaikeuksia sekä psyykkisiä sairauksia</a:t>
            </a:r>
          </a:p>
          <a:p>
            <a:endParaRPr lang="fi-FI" altLang="fi-FI" dirty="0">
              <a:ea typeface="ＭＳ Ｐゴシック" panose="020B0600070205080204" pitchFamily="34" charset="-128"/>
            </a:endParaRP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11.4.2017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Liisa </a:t>
            </a:r>
            <a:r>
              <a:rPr lang="fi-FI" dirty="0" err="1"/>
              <a:t>Metsähokala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DD387D-C574-4F3C-8E81-E8F58519F05E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2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Epilepsian hoito Suomessa nyt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/>
              <a:t>Perusterveydenhuolto</a:t>
            </a:r>
          </a:p>
          <a:p>
            <a:pPr lvl="1"/>
            <a:r>
              <a:rPr lang="fi-FI" dirty="0"/>
              <a:t>epilepsiakohtausten päivystyksellinen hoito</a:t>
            </a:r>
          </a:p>
          <a:p>
            <a:pPr lvl="1"/>
            <a:r>
              <a:rPr lang="fi-FI" dirty="0"/>
              <a:t>epilepsiakohtausten tunnistaminen ja hoitoon ohjaus</a:t>
            </a:r>
          </a:p>
          <a:p>
            <a:pPr lvl="1"/>
            <a:r>
              <a:rPr lang="fi-FI" dirty="0"/>
              <a:t>hyvässä hoitotasapainossa olevien aikuispotilaiden seuranta</a:t>
            </a:r>
          </a:p>
          <a:p>
            <a:r>
              <a:rPr lang="fi-FI" dirty="0"/>
              <a:t>Erikoissairaanhoito:</a:t>
            </a:r>
          </a:p>
          <a:p>
            <a:pPr lvl="1"/>
            <a:r>
              <a:rPr lang="fi-FI" dirty="0"/>
              <a:t>epilepsian diagnosointi</a:t>
            </a:r>
          </a:p>
          <a:p>
            <a:pPr lvl="1"/>
            <a:r>
              <a:rPr lang="fi-FI" dirty="0"/>
              <a:t>epilepsiapotilaiden seuranta, lapset, vaikeaa epilepsiaa sairastavat aikuiset ja aikuisten erityiskysymykset (esim. raskaus, lääkemuutokset)</a:t>
            </a:r>
          </a:p>
          <a:p>
            <a:r>
              <a:rPr lang="fi-FI" dirty="0"/>
              <a:t>Vaikean epilepsian hoitoon erikoistuneet erikoissairaanhoidon yksiköt, yliopistolliset sairaalat</a:t>
            </a:r>
          </a:p>
          <a:p>
            <a:pPr lvl="1"/>
            <a:r>
              <a:rPr lang="fi-FI" dirty="0"/>
              <a:t>vaikean epilepsian tutkimukset (esimerkiksi video-EEG-tutkimus, geneettiset tutkimukset) ja hoitokonsultaatiot, </a:t>
            </a:r>
            <a:r>
              <a:rPr lang="fi-FI" dirty="0" err="1"/>
              <a:t>stimulaattorihoidot</a:t>
            </a:r>
            <a:endParaRPr lang="fi-FI" dirty="0"/>
          </a:p>
          <a:p>
            <a:r>
              <a:rPr lang="fi-FI" dirty="0"/>
              <a:t>Erityistason hoito (Kuopion epilepsiakeskus (ERN), Helsingin yliopistollinen sairaala) (STM asetus)</a:t>
            </a:r>
          </a:p>
          <a:p>
            <a:pPr lvl="1"/>
            <a:r>
              <a:rPr lang="fi-FI" dirty="0"/>
              <a:t>vaikean epilepsian hoitokonsultaatiot</a:t>
            </a:r>
          </a:p>
          <a:p>
            <a:pPr lvl="1"/>
            <a:r>
              <a:rPr lang="fi-FI" dirty="0"/>
              <a:t>kallonsisäiset EEG-rekisteröinnit</a:t>
            </a:r>
          </a:p>
          <a:p>
            <a:pPr lvl="1"/>
            <a:r>
              <a:rPr lang="fi-FI" dirty="0"/>
              <a:t>epilepsian  leikkaushoidon mahdollisuuden arviointi ja </a:t>
            </a:r>
            <a:r>
              <a:rPr lang="fi-FI" dirty="0" err="1"/>
              <a:t>resektiivinen</a:t>
            </a:r>
            <a:r>
              <a:rPr lang="fi-FI" dirty="0"/>
              <a:t> epilepsiakirurgia</a:t>
            </a:r>
          </a:p>
          <a:p>
            <a:pPr lvl="1"/>
            <a:r>
              <a:rPr lang="fi-FI" dirty="0"/>
              <a:t>epilepsian uudet diagnostiset ja hoidon vaihtoehdot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11.4.2017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Lïisa</a:t>
            </a:r>
            <a:r>
              <a:rPr lang="fi-FI" dirty="0"/>
              <a:t> Metsähonkala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DD387D-C574-4F3C-8E81-E8F58519F05E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15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Huomioitavaa epilepsian hoidon keskittämisessä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epilepsiakohtausten tehokas akuuttihoito on turvattava</a:t>
            </a:r>
          </a:p>
          <a:p>
            <a:r>
              <a:rPr lang="fi-FI" dirty="0"/>
              <a:t>laadukasta hoitoa on oltava saatavilla joka puolella Suomessa kohtuullisesti saavutettavalla etäisyydellä, monilla potilailla muistin ja kognition vaikeuksia, avustamisen tarvetta</a:t>
            </a:r>
          </a:p>
          <a:p>
            <a:r>
              <a:rPr lang="fi-FI" dirty="0"/>
              <a:t>erityisesti vaikean epilepsian hoito ei ole vain lääketieteellistä hoitoa, vaan </a:t>
            </a:r>
            <a:r>
              <a:rPr lang="fi-FI" dirty="0" err="1"/>
              <a:t>moniammattillista</a:t>
            </a:r>
            <a:r>
              <a:rPr lang="fi-FI" dirty="0"/>
              <a:t> kokonaisvaltaista tukea (oppimisen tukeminen, turvallinen asuminen, työkyvyn säilyttäminen, liitännäisongelmien välttäminen), jolloin tiivis yhteistyö potilaan lähiympäristön kanssa on tärkeää</a:t>
            </a:r>
          </a:p>
          <a:p>
            <a:r>
              <a:rPr lang="fi-FI" dirty="0"/>
              <a:t>etäkonsultaation mahdollisuudet (mm. EEG-konsultaatiot, hoitokonsultaatiot, virtuaalisairaala): potilasta voidaan hoitaa asianmukaisesti pienemmän väestöpohjan alueilla ja haja-asutusalueilla, ongelmia aiheuttavat kuitenkin potilaiden kognitiiviset vaikeudet</a:t>
            </a:r>
          </a:p>
          <a:p>
            <a:r>
              <a:rPr lang="fi-FI" dirty="0"/>
              <a:t>vaikeaa epilepsiaa sairastavilla mahdollisuus erityistason hoitokonsultaatioon </a:t>
            </a:r>
          </a:p>
          <a:p>
            <a:r>
              <a:rPr lang="fi-FI" dirty="0"/>
              <a:t>hoitovaihtoehdot monipuolistuvat – riittävä </a:t>
            </a:r>
            <a:r>
              <a:rPr lang="fi-FI" dirty="0" err="1"/>
              <a:t>resurssointi</a:t>
            </a:r>
            <a:r>
              <a:rPr lang="fi-FI" dirty="0"/>
              <a:t> erityistasoon </a:t>
            </a:r>
          </a:p>
          <a:p>
            <a:r>
              <a:rPr lang="fi-FI" dirty="0"/>
              <a:t>erityistason hoidon keskitys alle 5 = 2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11.4.2017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Liisa Metsähonkala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DD387D-C574-4F3C-8E81-E8F58519F05E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7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1154" y="287732"/>
            <a:ext cx="4077646" cy="3852468"/>
          </a:xfrm>
        </p:spPr>
        <p:txBody>
          <a:bodyPr>
            <a:normAutofit/>
          </a:bodyPr>
          <a:lstStyle/>
          <a:p>
            <a:r>
              <a:rPr lang="fi-FI" dirty="0"/>
              <a:t>Epilepsialiiton lausunto 11.8.2016</a:t>
            </a:r>
            <a:br>
              <a:rPr lang="fi-FI" dirty="0"/>
            </a:br>
            <a:r>
              <a:rPr lang="fi-FI" dirty="0"/>
              <a:t>- </a:t>
            </a:r>
            <a:r>
              <a:rPr lang="fi-FI" sz="1800" dirty="0"/>
              <a:t>keskittämisen ei tulisi olla itsetarkoitus</a:t>
            </a:r>
            <a:br>
              <a:rPr lang="fi-FI" sz="1800" dirty="0"/>
            </a:br>
            <a:r>
              <a:rPr lang="fi-FI" sz="1800" dirty="0"/>
              <a:t>- keskittämisen perusteena lääke-tieteelliset perusteet</a:t>
            </a:r>
            <a:br>
              <a:rPr lang="fi-FI" sz="1800" dirty="0"/>
            </a:br>
            <a:r>
              <a:rPr lang="fi-FI" sz="1800" dirty="0"/>
              <a:t>- hoitojen saatavuus ja saavutettavuus tulisi turvata</a:t>
            </a:r>
            <a:br>
              <a:rPr lang="fi-FI" sz="1800" dirty="0"/>
            </a:br>
            <a:endParaRPr lang="fi-FI" sz="1800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2400" y="682225"/>
            <a:ext cx="2814599" cy="3912051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11.4.2017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Liisa Metsähonkala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DD387D-C574-4F3C-8E81-E8F58519F05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3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Epilepsialiitto">
      <a:dk1>
        <a:sysClr val="windowText" lastClr="000000"/>
      </a:dk1>
      <a:lt1>
        <a:sysClr val="window" lastClr="FFFFFF"/>
      </a:lt1>
      <a:dk2>
        <a:srgbClr val="83A421"/>
      </a:dk2>
      <a:lt2>
        <a:srgbClr val="F2F2F2"/>
      </a:lt2>
      <a:accent1>
        <a:srgbClr val="83A42B"/>
      </a:accent1>
      <a:accent2>
        <a:srgbClr val="8B169B"/>
      </a:accent2>
      <a:accent3>
        <a:srgbClr val="A3C5E9"/>
      </a:accent3>
      <a:accent4>
        <a:srgbClr val="A0220A"/>
      </a:accent4>
      <a:accent5>
        <a:srgbClr val="D1631C"/>
      </a:accent5>
      <a:accent6>
        <a:srgbClr val="69676C"/>
      </a:accent6>
      <a:hlink>
        <a:srgbClr val="83A42B"/>
      </a:hlink>
      <a:folHlink>
        <a:srgbClr val="8B16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oiminta ja talous 2016" id="{82A5A7B7-7F16-4347-922D-CDA935B7E0AB}" vid="{A11AB804-6F0A-4EC2-B96A-E4F7B8F1062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E4091A835610442B149B8ED161A154F" ma:contentTypeVersion="2" ma:contentTypeDescription="Luo uusi asiakirja." ma:contentTypeScope="" ma:versionID="ed15bc89e389ab81598715ab4d01ed63">
  <xsd:schema xmlns:xsd="http://www.w3.org/2001/XMLSchema" xmlns:xs="http://www.w3.org/2001/XMLSchema" xmlns:p="http://schemas.microsoft.com/office/2006/metadata/properties" xmlns:ns2="59afcac8-aee8-4472-8721-4b0b95899f06" targetNamespace="http://schemas.microsoft.com/office/2006/metadata/properties" ma:root="true" ma:fieldsID="f7653b3d2f105733b955f767099c0288" ns2:_="">
    <xsd:import namespace="59afcac8-aee8-4472-8721-4b0b95899f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fcac8-aee8-4472-8721-4b0b95899f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FE03E1-6237-4098-BE48-A3471C51C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fcac8-aee8-4472-8721-4b0b95899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13EC60-ADBD-4B2C-8D0C-56A73725D621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59afcac8-aee8-4472-8721-4b0b95899f0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1AB9D7C-81DA-420B-B4F3-1143003562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Toiminta ja talous 2016</Template>
  <TotalTime>289</TotalTime>
  <Words>351</Words>
  <Application>Microsoft Office PowerPoint</Application>
  <PresentationFormat>Näytössä katseltava esitys (16:9)</PresentationFormat>
  <Paragraphs>52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Office-teema</vt:lpstr>
      <vt:lpstr>  </vt:lpstr>
      <vt:lpstr>Taustaa epilepsiasta</vt:lpstr>
      <vt:lpstr>Epilepsian hoito Suomessa nyt</vt:lpstr>
      <vt:lpstr>Huomioitavaa epilepsian hoidon keskittämisessä</vt:lpstr>
      <vt:lpstr>Epilepsialiiton lausunto 11.8.2016 - keskittämisen ei tulisi olla itsetarkoitus - keskittämisen perusteena lääke-tieteelliset perusteet - hoitojen saatavuus ja saavutettavuus tulisi turvata </vt:lpstr>
    </vt:vector>
  </TitlesOfParts>
  <Company>Roihu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Toiminta ja talous 2016</dc:title>
  <dc:creator>Sari Tervonen</dc:creator>
  <cp:lastModifiedBy>Soukkio Tuomo STM</cp:lastModifiedBy>
  <cp:revision>10</cp:revision>
  <cp:lastPrinted>2017-04-10T16:52:36Z</cp:lastPrinted>
  <dcterms:created xsi:type="dcterms:W3CDTF">2017-03-27T07:45:13Z</dcterms:created>
  <dcterms:modified xsi:type="dcterms:W3CDTF">2017-04-13T13:50:45Z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0x010100BE4091A835610442B149B8ED161A154F</vt:lpwstr>
  </property>
  <property fmtid="{D5CDD505-2E9C-101B-9397-08002B2CF9AE}" pid="3" name="_AdHocReviewCycleID">
    <vt:i4>-1740831733</vt:i4>
  </property>
  <property fmtid="{D5CDD505-2E9C-101B-9397-08002B2CF9AE}" pid="4" name="_NewReviewCycle">
    <vt:lpwstr/>
  </property>
  <property fmtid="{D5CDD505-2E9C-101B-9397-08002B2CF9AE}" pid="5" name="_EmailSubject">
    <vt:lpwstr>Valtioneuvoston asetus erikoissairaanhoidon työnjaosta ja keskittämisestä</vt:lpwstr>
  </property>
  <property fmtid="{D5CDD505-2E9C-101B-9397-08002B2CF9AE}" pid="6" name="_AuthorEmail">
    <vt:lpwstr>hang.pham@stm.fi</vt:lpwstr>
  </property>
  <property fmtid="{D5CDD505-2E9C-101B-9397-08002B2CF9AE}" pid="7" name="_AuthorEmailDisplayName">
    <vt:lpwstr>Pham Hang (STM)</vt:lpwstr>
  </property>
</Properties>
</file>