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3.xml" ContentType="application/vnd.openxmlformats-officedocument.presentationml.notesSlide+xml"/>
  <Override PartName="/ppt/charts/chart7.xml" ContentType="application/vnd.openxmlformats-officedocument.drawingml.chart+xml"/>
  <Override PartName="/ppt/drawings/drawing1.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1" r:id="rId1"/>
  </p:sldMasterIdLst>
  <p:notesMasterIdLst>
    <p:notesMasterId r:id="rId31"/>
  </p:notesMasterIdLst>
  <p:sldIdLst>
    <p:sldId id="256" r:id="rId2"/>
    <p:sldId id="291" r:id="rId3"/>
    <p:sldId id="258" r:id="rId4"/>
    <p:sldId id="297" r:id="rId5"/>
    <p:sldId id="262" r:id="rId6"/>
    <p:sldId id="299" r:id="rId7"/>
    <p:sldId id="266" r:id="rId8"/>
    <p:sldId id="300" r:id="rId9"/>
    <p:sldId id="270" r:id="rId10"/>
    <p:sldId id="301" r:id="rId11"/>
    <p:sldId id="276" r:id="rId12"/>
    <p:sldId id="302" r:id="rId13"/>
    <p:sldId id="280" r:id="rId14"/>
    <p:sldId id="303" r:id="rId15"/>
    <p:sldId id="284" r:id="rId16"/>
    <p:sldId id="304" r:id="rId17"/>
    <p:sldId id="313" r:id="rId18"/>
    <p:sldId id="312" r:id="rId19"/>
    <p:sldId id="288" r:id="rId20"/>
    <p:sldId id="305" r:id="rId21"/>
    <p:sldId id="306" r:id="rId22"/>
    <p:sldId id="307" r:id="rId23"/>
    <p:sldId id="314" r:id="rId24"/>
    <p:sldId id="315" r:id="rId25"/>
    <p:sldId id="319" r:id="rId26"/>
    <p:sldId id="316" r:id="rId27"/>
    <p:sldId id="317" r:id="rId28"/>
    <p:sldId id="320" r:id="rId29"/>
    <p:sldId id="321" r:id="rId30"/>
  </p:sldIdLst>
  <p:sldSz cx="12192000" cy="6858000"/>
  <p:notesSz cx="6858000" cy="9144000"/>
  <p:custDataLst>
    <p:tags r:id="rId32"/>
  </p:custData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3991"/>
    <a:srgbClr val="C8D5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648" autoAdjust="0"/>
  </p:normalViewPr>
  <p:slideViewPr>
    <p:cSldViewPr>
      <p:cViewPr varScale="1">
        <p:scale>
          <a:sx n="55" d="100"/>
          <a:sy n="55" d="100"/>
        </p:scale>
        <p:origin x="1072" y="3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03101067\Work%20Folders\Leenan%20tiedostot\AdHocynnamuuta\MMM%20yksityiset%20ellhuolto%20-kysely\P&#196;IVITETTYSivuPerKysKYSELY%20YKSITYISILLE%20EL&#196;INL&#196;&#196;K&#196;RIPALVELUJEN%20TARJOAJILLE_Perusraportti.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03101067\Work%20Folders\Leenan%20tiedostot\AdHocynnamuuta\MMM%20yksityiset%20ellhuolto%20-kysely\P&#196;IVITETTYSivuPerKysKYSELY%20YKSITYISILLE%20EL&#196;INL&#196;&#196;K&#196;RIPALVELUJEN%20TARJOAJILLE_Perusraportti.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03101067\Work%20Folders\Leenan%20tiedostot\AdHocynnamuuta\MMM%20yksityiset%20ellhuolto%20-kysely\P&#196;IVITETTYSivuPerKysKYSELY%20YKSITYISILLE%20EL&#196;INL&#196;&#196;K&#196;RIPALVELUJEN%20TARJOAJILLE_Perusraportti.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03101067\Work%20Folders\Leenan%20tiedostot\AdHocynnamuuta\MMM%20yksityiset%20ellhuolto%20-kysely\P&#196;IVITETTYSivuPerKysKYSELY%20YKSITYISILLE%20EL&#196;INL&#196;&#196;K&#196;RIPALVELUJEN%20TARJOAJILLE_Perusraportti.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03101067\Work%20Folders\Leenan%20tiedostot\AdHocynnamuuta\MMM%20yksityiset%20ellhuolto%20-kysely\P&#196;IVITETTYSivuPerKysKYSELY%20YKSITYISILLE%20EL&#196;INL&#196;&#196;K&#196;RIPALVELUJEN%20TARJOAJILLE_Perusraportti.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03101067\Work%20Folders\Leenan%20tiedostot\AdHocynnamuuta\MMM%20yksityiset%20ellhuolto%20-kysely\P&#196;IVITETTYSivuPerKysKYSELY%20YKSITYISILLE%20EL&#196;INL&#196;&#196;K&#196;RIPALVELUJEN%20TARJOAJILLE_Perusraportti.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03101067\Work%20Folders\Leenan%20tiedostot\AdHocynnamuuta\MMM%20yksityiset%20ellhuolto%20-kysely\P&#196;IVITETTYSivuPerKysKYSELY%20YKSITYISILLE%20EL&#196;INL&#196;&#196;K&#196;RIPALVELUJEN%20TARJOAJILLE_Perusraportti.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03101067\Work%20Folders\Leenan%20tiedostot\AdHocynnamuuta\MMM%20yksityiset%20ellhuolto%20-kysely\P&#196;IVITETTYSivuPerKysKYSELY%20YKSITYISILLE%20EL&#196;INL&#196;&#196;K&#196;RIPALVELUJEN%20TARJOAJILLE_Perusraportti.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03101067\Work%20Folders\Leenan%20tiedostot\AdHocynnamuuta\MMM%20yksityiset%20ellhuolto%20-kysely\P&#196;IVITETTYSivuPerKysKYSELY%20YKSITYISILLE%20EL&#196;INL&#196;&#196;K&#196;RIPALVELUJEN%20TARJOAJILLE_Perusraportti.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94F4-4ED0-A42E-4FC5F0C2DABE}"/>
              </c:ext>
            </c:extLst>
          </c:dPt>
          <c:dPt>
            <c:idx val="1"/>
            <c:invertIfNegative val="0"/>
            <c:bubble3D val="0"/>
            <c:spPr>
              <a:solidFill>
                <a:srgbClr val="234C5A"/>
              </a:solidFill>
              <a:ln w="12700"/>
            </c:spPr>
            <c:extLst>
              <c:ext xmlns:c16="http://schemas.microsoft.com/office/drawing/2014/chart" uri="{C3380CC4-5D6E-409C-BE32-E72D297353CC}">
                <c16:uniqueId val="{00000003-94F4-4ED0-A42E-4FC5F0C2DABE}"/>
              </c:ext>
            </c:extLst>
          </c:dPt>
          <c:dPt>
            <c:idx val="2"/>
            <c:invertIfNegative val="0"/>
            <c:bubble3D val="0"/>
            <c:spPr>
              <a:solidFill>
                <a:srgbClr val="234C5A"/>
              </a:solidFill>
              <a:ln w="12700"/>
            </c:spPr>
            <c:extLst>
              <c:ext xmlns:c16="http://schemas.microsoft.com/office/drawing/2014/chart" uri="{C3380CC4-5D6E-409C-BE32-E72D297353CC}">
                <c16:uniqueId val="{00000005-94F4-4ED0-A42E-4FC5F0C2DABE}"/>
              </c:ext>
            </c:extLst>
          </c:dPt>
          <c:dPt>
            <c:idx val="3"/>
            <c:invertIfNegative val="0"/>
            <c:bubble3D val="0"/>
            <c:spPr>
              <a:solidFill>
                <a:srgbClr val="234C5A"/>
              </a:solidFill>
              <a:ln w="12700"/>
            </c:spPr>
            <c:extLst>
              <c:ext xmlns:c16="http://schemas.microsoft.com/office/drawing/2014/chart" uri="{C3380CC4-5D6E-409C-BE32-E72D297353CC}">
                <c16:uniqueId val="{00000007-94F4-4ED0-A42E-4FC5F0C2DABE}"/>
              </c:ext>
            </c:extLst>
          </c:dPt>
          <c:dPt>
            <c:idx val="4"/>
            <c:invertIfNegative val="0"/>
            <c:bubble3D val="0"/>
            <c:spPr>
              <a:solidFill>
                <a:srgbClr val="234C5A"/>
              </a:solidFill>
              <a:ln w="12700"/>
            </c:spPr>
            <c:extLst>
              <c:ext xmlns:c16="http://schemas.microsoft.com/office/drawing/2014/chart" uri="{C3380CC4-5D6E-409C-BE32-E72D297353CC}">
                <c16:uniqueId val="{00000009-94F4-4ED0-A42E-4FC5F0C2DABE}"/>
              </c:ext>
            </c:extLst>
          </c:dPt>
          <c:dPt>
            <c:idx val="5"/>
            <c:invertIfNegative val="0"/>
            <c:bubble3D val="0"/>
            <c:spPr>
              <a:solidFill>
                <a:srgbClr val="234C5A"/>
              </a:solidFill>
              <a:ln w="12700"/>
            </c:spPr>
            <c:extLst>
              <c:ext xmlns:c16="http://schemas.microsoft.com/office/drawing/2014/chart" uri="{C3380CC4-5D6E-409C-BE32-E72D297353CC}">
                <c16:uniqueId val="{0000000B-94F4-4ED0-A42E-4FC5F0C2DABE}"/>
              </c:ext>
            </c:extLst>
          </c:dPt>
          <c:dPt>
            <c:idx val="6"/>
            <c:invertIfNegative val="0"/>
            <c:bubble3D val="0"/>
            <c:spPr>
              <a:solidFill>
                <a:srgbClr val="234C5A"/>
              </a:solidFill>
              <a:ln w="12700"/>
            </c:spPr>
            <c:extLst>
              <c:ext xmlns:c16="http://schemas.microsoft.com/office/drawing/2014/chart" uri="{C3380CC4-5D6E-409C-BE32-E72D297353CC}">
                <c16:uniqueId val="{0000000D-94F4-4ED0-A42E-4FC5F0C2DABE}"/>
              </c:ext>
            </c:extLst>
          </c:dPt>
          <c:dLbls>
            <c:dLbl>
              <c:idx val="0"/>
              <c:layout/>
              <c:tx>
                <c:rich>
                  <a:bodyPr rot="0" vert="horz"/>
                  <a:lstStyle/>
                  <a:p>
                    <a:pPr algn="ctr">
                      <a:defRPr sz="1400">
                        <a:solidFill>
                          <a:schemeClr val="bg1">
                            <a:lumMod val="95000"/>
                          </a:schemeClr>
                        </a:solidFill>
                      </a:defRPr>
                    </a:pPr>
                    <a:r>
                      <a:rPr lang="en-US" sz="1400" u="none" baseline="0">
                        <a:solidFill>
                          <a:schemeClr val="bg1">
                            <a:lumMod val="95000"/>
                          </a:schemeClr>
                        </a:solidFill>
                        <a:latin typeface="Arial"/>
                        <a:ea typeface="Arial"/>
                        <a:cs typeface="Arial"/>
                      </a:rPr>
                      <a:t>39%</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94F4-4ED0-A42E-4FC5F0C2DABE}"/>
                </c:ext>
              </c:extLst>
            </c:dLbl>
            <c:dLbl>
              <c:idx val="1"/>
              <c:layout/>
              <c:tx>
                <c:rich>
                  <a:bodyPr rot="0" vert="horz"/>
                  <a:lstStyle/>
                  <a:p>
                    <a:pPr algn="ctr">
                      <a:defRPr sz="1400">
                        <a:solidFill>
                          <a:schemeClr val="bg1">
                            <a:lumMod val="95000"/>
                          </a:schemeClr>
                        </a:solidFill>
                      </a:defRPr>
                    </a:pPr>
                    <a:r>
                      <a:rPr lang="en-US" sz="1400" u="none" baseline="0">
                        <a:solidFill>
                          <a:schemeClr val="bg1">
                            <a:lumMod val="95000"/>
                          </a:schemeClr>
                        </a:solidFill>
                        <a:latin typeface="Arial"/>
                        <a:ea typeface="Arial"/>
                        <a:cs typeface="Arial"/>
                      </a:rPr>
                      <a:t>39%</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94F4-4ED0-A42E-4FC5F0C2DABE}"/>
                </c:ext>
              </c:extLst>
            </c:dLbl>
            <c:dLbl>
              <c:idx val="2"/>
              <c:layout/>
              <c:tx>
                <c:rich>
                  <a:bodyPr rot="0" vert="horz"/>
                  <a:lstStyle/>
                  <a:p>
                    <a:pPr algn="ctr">
                      <a:defRPr sz="1400">
                        <a:solidFill>
                          <a:schemeClr val="bg1">
                            <a:lumMod val="95000"/>
                          </a:schemeClr>
                        </a:solidFill>
                      </a:defRPr>
                    </a:pPr>
                    <a:r>
                      <a:rPr lang="en-US" sz="1400" u="none" baseline="0">
                        <a:solidFill>
                          <a:schemeClr val="bg1">
                            <a:lumMod val="95000"/>
                          </a:schemeClr>
                        </a:solidFill>
                        <a:latin typeface="Arial"/>
                        <a:ea typeface="Arial"/>
                        <a:cs typeface="Arial"/>
                      </a:rPr>
                      <a:t>23%</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94F4-4ED0-A42E-4FC5F0C2DABE}"/>
                </c:ext>
              </c:extLst>
            </c:dLbl>
            <c:dLbl>
              <c:idx val="3"/>
              <c:layout/>
              <c:tx>
                <c:rich>
                  <a:bodyPr rot="0" vert="horz"/>
                  <a:lstStyle/>
                  <a:p>
                    <a:pPr algn="ctr">
                      <a:defRPr sz="1400">
                        <a:solidFill>
                          <a:schemeClr val="bg1">
                            <a:lumMod val="95000"/>
                          </a:schemeClr>
                        </a:solidFill>
                      </a:defRPr>
                    </a:pPr>
                    <a:r>
                      <a:rPr lang="en-US" sz="1400" u="none" baseline="0">
                        <a:solidFill>
                          <a:schemeClr val="bg1">
                            <a:lumMod val="95000"/>
                          </a:schemeClr>
                        </a:solidFill>
                        <a:latin typeface="Arial"/>
                        <a:ea typeface="Arial"/>
                        <a:cs typeface="Arial"/>
                      </a:rPr>
                      <a:t>23%</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94F4-4ED0-A42E-4FC5F0C2DABE}"/>
                </c:ext>
              </c:extLst>
            </c:dLbl>
            <c:dLbl>
              <c:idx val="4"/>
              <c:layout/>
              <c:tx>
                <c:rich>
                  <a:bodyPr rot="0" vert="horz"/>
                  <a:lstStyle/>
                  <a:p>
                    <a:pPr algn="ctr">
                      <a:defRPr sz="1400">
                        <a:solidFill>
                          <a:schemeClr val="bg1">
                            <a:lumMod val="95000"/>
                          </a:schemeClr>
                        </a:solidFill>
                      </a:defRPr>
                    </a:pPr>
                    <a:r>
                      <a:rPr lang="en-US" sz="1400" u="none" baseline="0">
                        <a:solidFill>
                          <a:schemeClr val="bg1">
                            <a:lumMod val="95000"/>
                          </a:schemeClr>
                        </a:solidFill>
                        <a:latin typeface="Arial"/>
                        <a:ea typeface="Arial"/>
                        <a:cs typeface="Arial"/>
                      </a:rPr>
                      <a:t>33%</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94F4-4ED0-A42E-4FC5F0C2DABE}"/>
                </c:ext>
              </c:extLst>
            </c:dLbl>
            <c:dLbl>
              <c:idx val="5"/>
              <c:layout/>
              <c:tx>
                <c:rich>
                  <a:bodyPr rot="0" vert="horz"/>
                  <a:lstStyle/>
                  <a:p>
                    <a:pPr algn="ctr">
                      <a:defRPr sz="1400">
                        <a:solidFill>
                          <a:schemeClr val="bg1">
                            <a:lumMod val="95000"/>
                          </a:schemeClr>
                        </a:solidFill>
                      </a:defRPr>
                    </a:pPr>
                    <a:r>
                      <a:rPr lang="en-US" sz="1400" u="none" baseline="0">
                        <a:solidFill>
                          <a:schemeClr val="bg1">
                            <a:lumMod val="95000"/>
                          </a:schemeClr>
                        </a:solidFill>
                        <a:latin typeface="Arial"/>
                        <a:ea typeface="Arial"/>
                        <a:cs typeface="Arial"/>
                      </a:rPr>
                      <a:t>14%</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94F4-4ED0-A42E-4FC5F0C2DABE}"/>
                </c:ext>
              </c:extLst>
            </c:dLbl>
            <c:dLbl>
              <c:idx val="6"/>
              <c:tx>
                <c:rich>
                  <a:bodyPr rot="0" vert="horz"/>
                  <a:lstStyle/>
                  <a:p>
                    <a:pPr algn="ctr">
                      <a:defRPr sz="1400">
                        <a:solidFill>
                          <a:schemeClr val="bg1">
                            <a:lumMod val="95000"/>
                          </a:schemeClr>
                        </a:solidFill>
                      </a:defRPr>
                    </a:pPr>
                    <a:r>
                      <a:rPr lang="en-US" sz="1400" u="none" baseline="0">
                        <a:solidFill>
                          <a:schemeClr val="bg1">
                            <a:lumMod val="95000"/>
                          </a:schemeClr>
                        </a:solidFill>
                        <a:latin typeface="Arial"/>
                        <a:ea typeface="Arial"/>
                        <a:cs typeface="Arial"/>
                      </a:rPr>
                      <a:t>13%</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4F4-4ED0-A42E-4FC5F0C2DABE}"/>
                </c:ext>
              </c:extLst>
            </c:dLbl>
            <c:spPr>
              <a:noFill/>
              <a:ln>
                <a:noFill/>
              </a:ln>
              <a:effectLst/>
            </c:spPr>
            <c:txPr>
              <a:bodyPr rot="0" vert="horz"/>
              <a:lstStyle/>
              <a:p>
                <a:pPr algn="ctr">
                  <a:defRPr lang="en-US" sz="1400" u="none" baseline="0">
                    <a:solidFill>
                      <a:schemeClr val="bg1">
                        <a:lumMod val="95000"/>
                      </a:schemeClr>
                    </a:solidFill>
                    <a:latin typeface="Arial"/>
                    <a:ea typeface="Arial"/>
                    <a:cs typeface="Aria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 kunta bla bla'!$N$1:$N$6</c:f>
              <c:strCache>
                <c:ptCount val="6"/>
                <c:pt idx="0">
                  <c:v>A. Ei vaikuttaisi toimintaamme, emme suunnittele toiminnan laajentamista.</c:v>
                </c:pt>
                <c:pt idx="1">
                  <c:v>B. Laajentaisimme toiminnan volyymiä, koska saisimme lisää asiakkaita.</c:v>
                </c:pt>
                <c:pt idx="2">
                  <c:v>C. Laajentaisimme palvelujen valikoimaa, koska tulojen kasvaminen mahdollistaisi sen.</c:v>
                </c:pt>
                <c:pt idx="3">
                  <c:v>D. Pidentäisimme aukioloaikoja, koska tulojen kasvaminen mahdollistaisi sen.</c:v>
                </c:pt>
                <c:pt idx="4">
                  <c:v>E. Nostaisimme asiakashintoja, koska olemme joutuneet pitämään ne keinotekoisen alhaalla julkisten palveluiden subvention vuoksi.</c:v>
                </c:pt>
                <c:pt idx="5">
                  <c:v>F. Muu seuraus:</c:v>
                </c:pt>
              </c:strCache>
            </c:strRef>
          </c:cat>
          <c:val>
            <c:numRef>
              <c:f>'1 kunta bla bla'!$P$1:$P$6</c:f>
              <c:numCache>
                <c:formatCode>0%</c:formatCode>
                <c:ptCount val="6"/>
                <c:pt idx="0">
                  <c:v>0.38750000000000001</c:v>
                </c:pt>
                <c:pt idx="1">
                  <c:v>0.38750000000000001</c:v>
                </c:pt>
                <c:pt idx="2">
                  <c:v>0.22500000000000001</c:v>
                </c:pt>
                <c:pt idx="3">
                  <c:v>0.22500000000000001</c:v>
                </c:pt>
                <c:pt idx="4">
                  <c:v>0.32500000000000001</c:v>
                </c:pt>
                <c:pt idx="5">
                  <c:v>0.17499999999999999</c:v>
                </c:pt>
              </c:numCache>
            </c:numRef>
          </c:val>
          <c:extLst>
            <c:ext xmlns:c16="http://schemas.microsoft.com/office/drawing/2014/chart" uri="{C3380CC4-5D6E-409C-BE32-E72D297353CC}">
              <c16:uniqueId val="{0000000E-94F4-4ED0-A42E-4FC5F0C2DABE}"/>
            </c:ext>
          </c:extLst>
        </c:ser>
        <c:dLbls>
          <c:showLegendKey val="0"/>
          <c:showVal val="0"/>
          <c:showCatName val="0"/>
          <c:showSerName val="0"/>
          <c:showPercent val="0"/>
          <c:showBubbleSize val="0"/>
        </c:dLbls>
        <c:gapWidth val="150"/>
        <c:axId val="61541461"/>
        <c:axId val="52173321"/>
      </c:barChart>
      <c:catAx>
        <c:axId val="61541461"/>
        <c:scaling>
          <c:orientation val="maxMin"/>
        </c:scaling>
        <c:delete val="0"/>
        <c:axPos val="l"/>
        <c:numFmt formatCode="General" sourceLinked="1"/>
        <c:majorTickMark val="out"/>
        <c:minorTickMark val="none"/>
        <c:tickLblPos val="nextTo"/>
        <c:txPr>
          <a:bodyPr anchor="t" anchorCtr="0"/>
          <a:lstStyle/>
          <a:p>
            <a:pPr>
              <a:defRPr sz="1400"/>
            </a:pPr>
            <a:endParaRPr lang="fi-FI"/>
          </a:p>
        </c:txPr>
        <c:crossAx val="52173321"/>
        <c:crosses val="autoZero"/>
        <c:auto val="0"/>
        <c:lblAlgn val="ctr"/>
        <c:lblOffset val="100"/>
        <c:noMultiLvlLbl val="0"/>
      </c:catAx>
      <c:valAx>
        <c:axId val="52173321"/>
        <c:scaling>
          <c:orientation val="minMax"/>
          <c:max val="0.4"/>
        </c:scaling>
        <c:delete val="0"/>
        <c:axPos val="t"/>
        <c:majorGridlines>
          <c:spPr>
            <a:ln w="9525">
              <a:solidFill>
                <a:srgbClr val="E6E6E6"/>
              </a:solidFill>
            </a:ln>
          </c:spPr>
        </c:majorGridlines>
        <c:numFmt formatCode="0%" sourceLinked="0"/>
        <c:majorTickMark val="out"/>
        <c:minorTickMark val="none"/>
        <c:tickLblPos val="high"/>
        <c:txPr>
          <a:bodyPr/>
          <a:lstStyle/>
          <a:p>
            <a:pPr>
              <a:defRPr sz="1400"/>
            </a:pPr>
            <a:endParaRPr lang="fi-FI"/>
          </a:p>
        </c:txPr>
        <c:crossAx val="61541461"/>
        <c:crosses val="autoZero"/>
        <c:crossBetween val="between"/>
        <c:majorUnit val="0.1"/>
      </c:valAx>
      <c:spPr>
        <a:solidFill>
          <a:srgbClr val="FFFFFF"/>
        </a:solidFill>
        <a:ln w="12700">
          <a:solidFill>
            <a:srgbClr val="808080"/>
          </a:solidFill>
        </a:ln>
      </c:spPr>
    </c:plotArea>
    <c:plotVisOnly val="0"/>
    <c:dispBlanksAs val="gap"/>
    <c:showDLblsOverMax val="0"/>
  </c:chart>
  <c:txPr>
    <a:bodyPr rot="0" vert="horz"/>
    <a:lstStyle/>
    <a:p>
      <a:pPr>
        <a:defRPr lang="en-US" u="none" baseline="0">
          <a:latin typeface="Arial"/>
          <a:ea typeface="Arial"/>
          <a:cs typeface="Arial"/>
        </a:defRPr>
      </a:pPr>
      <a:endParaRPr lang="fi-FI"/>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53CD-45FB-B5F1-AD25848BDE28}"/>
              </c:ext>
            </c:extLst>
          </c:dPt>
          <c:dPt>
            <c:idx val="1"/>
            <c:invertIfNegative val="0"/>
            <c:bubble3D val="0"/>
            <c:spPr>
              <a:solidFill>
                <a:srgbClr val="234C5A"/>
              </a:solidFill>
              <a:ln w="12700"/>
            </c:spPr>
            <c:extLst>
              <c:ext xmlns:c16="http://schemas.microsoft.com/office/drawing/2014/chart" uri="{C3380CC4-5D6E-409C-BE32-E72D297353CC}">
                <c16:uniqueId val="{00000003-53CD-45FB-B5F1-AD25848BDE28}"/>
              </c:ext>
            </c:extLst>
          </c:dPt>
          <c:dPt>
            <c:idx val="2"/>
            <c:invertIfNegative val="0"/>
            <c:bubble3D val="0"/>
            <c:spPr>
              <a:solidFill>
                <a:srgbClr val="234C5A"/>
              </a:solidFill>
              <a:ln w="12700"/>
            </c:spPr>
            <c:extLst>
              <c:ext xmlns:c16="http://schemas.microsoft.com/office/drawing/2014/chart" uri="{C3380CC4-5D6E-409C-BE32-E72D297353CC}">
                <c16:uniqueId val="{00000005-53CD-45FB-B5F1-AD25848BDE28}"/>
              </c:ext>
            </c:extLst>
          </c:dPt>
          <c:dPt>
            <c:idx val="3"/>
            <c:invertIfNegative val="0"/>
            <c:bubble3D val="0"/>
            <c:spPr>
              <a:solidFill>
                <a:srgbClr val="234C5A"/>
              </a:solidFill>
              <a:ln w="12700"/>
            </c:spPr>
            <c:extLst>
              <c:ext xmlns:c16="http://schemas.microsoft.com/office/drawing/2014/chart" uri="{C3380CC4-5D6E-409C-BE32-E72D297353CC}">
                <c16:uniqueId val="{00000007-53CD-45FB-B5F1-AD25848BDE28}"/>
              </c:ext>
            </c:extLst>
          </c:dPt>
          <c:dPt>
            <c:idx val="4"/>
            <c:invertIfNegative val="0"/>
            <c:bubble3D val="0"/>
            <c:spPr>
              <a:solidFill>
                <a:srgbClr val="234C5A"/>
              </a:solidFill>
              <a:ln w="12700"/>
            </c:spPr>
            <c:extLst>
              <c:ext xmlns:c16="http://schemas.microsoft.com/office/drawing/2014/chart" uri="{C3380CC4-5D6E-409C-BE32-E72D297353CC}">
                <c16:uniqueId val="{00000009-53CD-45FB-B5F1-AD25848BDE28}"/>
              </c:ext>
            </c:extLst>
          </c:dPt>
          <c:dLbls>
            <c:dLbl>
              <c:idx val="0"/>
              <c:layout/>
              <c:tx>
                <c:rich>
                  <a:bodyPr rot="0" vert="horz"/>
                  <a:lstStyle/>
                  <a:p>
                    <a:pPr algn="ctr">
                      <a:defRPr>
                        <a:solidFill>
                          <a:schemeClr val="bg1">
                            <a:lumMod val="95000"/>
                          </a:schemeClr>
                        </a:solidFill>
                      </a:defRPr>
                    </a:pPr>
                    <a:r>
                      <a:rPr lang="en-US">
                        <a:solidFill>
                          <a:schemeClr val="bg1">
                            <a:lumMod val="95000"/>
                          </a:schemeClr>
                        </a:solidFill>
                      </a:rPr>
                      <a:t>68%</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53CD-45FB-B5F1-AD25848BDE28}"/>
                </c:ext>
              </c:extLst>
            </c:dLbl>
            <c:dLbl>
              <c:idx val="1"/>
              <c:layout/>
              <c:tx>
                <c:rich>
                  <a:bodyPr rot="0" vert="horz"/>
                  <a:lstStyle/>
                  <a:p>
                    <a:pPr algn="ctr">
                      <a:defRPr>
                        <a:solidFill>
                          <a:schemeClr val="bg1">
                            <a:lumMod val="95000"/>
                          </a:schemeClr>
                        </a:solidFill>
                      </a:defRPr>
                    </a:pPr>
                    <a:r>
                      <a:rPr lang="en-US">
                        <a:solidFill>
                          <a:schemeClr val="bg1">
                            <a:lumMod val="95000"/>
                          </a:schemeClr>
                        </a:solidFill>
                      </a:rPr>
                      <a:t>5%</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53CD-45FB-B5F1-AD25848BDE28}"/>
                </c:ext>
              </c:extLst>
            </c:dLbl>
            <c:dLbl>
              <c:idx val="2"/>
              <c:layout/>
              <c:tx>
                <c:rich>
                  <a:bodyPr rot="0" vert="horz"/>
                  <a:lstStyle/>
                  <a:p>
                    <a:pPr algn="ctr">
                      <a:defRPr>
                        <a:solidFill>
                          <a:schemeClr val="bg1">
                            <a:lumMod val="95000"/>
                          </a:schemeClr>
                        </a:solidFill>
                      </a:defRPr>
                    </a:pPr>
                    <a:r>
                      <a:rPr lang="en-US">
                        <a:solidFill>
                          <a:schemeClr val="bg1">
                            <a:lumMod val="95000"/>
                          </a:schemeClr>
                        </a:solidFill>
                      </a:rPr>
                      <a:t>26%</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53CD-45FB-B5F1-AD25848BDE28}"/>
                </c:ext>
              </c:extLst>
            </c:dLbl>
            <c:dLbl>
              <c:idx val="3"/>
              <c:layout/>
              <c:tx>
                <c:rich>
                  <a:bodyPr rot="0" vert="horz"/>
                  <a:lstStyle/>
                  <a:p>
                    <a:pPr algn="ctr">
                      <a:defRPr>
                        <a:solidFill>
                          <a:schemeClr val="bg1">
                            <a:lumMod val="95000"/>
                          </a:schemeClr>
                        </a:solidFill>
                      </a:defRPr>
                    </a:pPr>
                    <a:r>
                      <a:rPr lang="en-US">
                        <a:solidFill>
                          <a:schemeClr val="bg1">
                            <a:lumMod val="95000"/>
                          </a:schemeClr>
                        </a:solidFill>
                      </a:rPr>
                      <a:t>13%</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53CD-45FB-B5F1-AD25848BDE28}"/>
                </c:ext>
              </c:extLst>
            </c:dLbl>
            <c:dLbl>
              <c:idx val="4"/>
              <c:tx>
                <c:rich>
                  <a:bodyPr rot="0" vert="horz"/>
                  <a:lstStyle/>
                  <a:p>
                    <a:pPr algn="ctr">
                      <a:defRPr>
                        <a:solidFill>
                          <a:schemeClr val="bg1">
                            <a:lumMod val="95000"/>
                          </a:schemeClr>
                        </a:solidFill>
                      </a:defRPr>
                    </a:pPr>
                    <a:r>
                      <a:rPr lang="en-US">
                        <a:solidFill>
                          <a:schemeClr val="bg1">
                            <a:lumMod val="95000"/>
                          </a:schemeClr>
                        </a:solidFill>
                      </a:rPr>
                      <a:t>16%</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3CD-45FB-B5F1-AD25848BDE28}"/>
                </c:ext>
              </c:extLst>
            </c:dLbl>
            <c:spPr>
              <a:noFill/>
              <a:ln>
                <a:noFill/>
              </a:ln>
              <a:effectLst/>
            </c:spPr>
            <c:txPr>
              <a:bodyPr rot="0" vert="horz"/>
              <a:lstStyle/>
              <a:p>
                <a:pPr algn="ctr">
                  <a:defRPr>
                    <a:solidFill>
                      <a:schemeClr val="bg1">
                        <a:lumMod val="95000"/>
                      </a:schemeClr>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'2 Työryhmä on käsitellyt '!$N$1:$N$4</c:f>
              <c:strCache>
                <c:ptCount val="4"/>
                <c:pt idx="0">
                  <c:v>A. Ei vaikuttaisi näiden palvelujen tuotantoon käytännössä, kunta järjestää em. peruseläinlääkäripalveluja jo tällä hetkellä.</c:v>
                </c:pt>
                <c:pt idx="1">
                  <c:v>B.  Ei vaikuttaisi näiden palvelujen tuotantoon käytännössä. Asiakkaamme eivät käytä luettelossa mainittuja palveluitamme hintojen takia.</c:v>
                </c:pt>
                <c:pt idx="2">
                  <c:v>C. Vaikuttaisi toimintaamme (tarkennus seur. kysymyksessä).</c:v>
                </c:pt>
                <c:pt idx="3">
                  <c:v>D.Muu vaikutus</c:v>
                </c:pt>
              </c:strCache>
            </c:strRef>
          </c:cat>
          <c:val>
            <c:numRef>
              <c:f>'2 Työryhmä on käsitellyt '!$P$1:$P$4</c:f>
              <c:numCache>
                <c:formatCode>0%</c:formatCode>
                <c:ptCount val="4"/>
                <c:pt idx="0">
                  <c:v>0.67500000000000004</c:v>
                </c:pt>
                <c:pt idx="1">
                  <c:v>0.05</c:v>
                </c:pt>
                <c:pt idx="2">
                  <c:v>0.26250000000000001</c:v>
                </c:pt>
                <c:pt idx="3">
                  <c:v>0.125</c:v>
                </c:pt>
              </c:numCache>
            </c:numRef>
          </c:val>
          <c:extLst>
            <c:ext xmlns:c16="http://schemas.microsoft.com/office/drawing/2014/chart" uri="{C3380CC4-5D6E-409C-BE32-E72D297353CC}">
              <c16:uniqueId val="{0000000A-53CD-45FB-B5F1-AD25848BDE28}"/>
            </c:ext>
          </c:extLst>
        </c:ser>
        <c:dLbls>
          <c:showLegendKey val="0"/>
          <c:showVal val="0"/>
          <c:showCatName val="0"/>
          <c:showSerName val="0"/>
          <c:showPercent val="0"/>
          <c:showBubbleSize val="0"/>
        </c:dLbls>
        <c:gapWidth val="150"/>
        <c:axId val="3210662"/>
        <c:axId val="62142646"/>
      </c:barChart>
      <c:catAx>
        <c:axId val="3210662"/>
        <c:scaling>
          <c:orientation val="maxMin"/>
        </c:scaling>
        <c:delete val="0"/>
        <c:axPos val="l"/>
        <c:numFmt formatCode="General" sourceLinked="1"/>
        <c:majorTickMark val="out"/>
        <c:minorTickMark val="none"/>
        <c:tickLblPos val="nextTo"/>
        <c:crossAx val="62142646"/>
        <c:crosses val="autoZero"/>
        <c:auto val="0"/>
        <c:lblAlgn val="ctr"/>
        <c:lblOffset val="100"/>
        <c:noMultiLvlLbl val="0"/>
      </c:catAx>
      <c:valAx>
        <c:axId val="62142646"/>
        <c:scaling>
          <c:orientation val="minMax"/>
          <c:max val="0.70000000000000007"/>
        </c:scaling>
        <c:delete val="0"/>
        <c:axPos val="t"/>
        <c:majorGridlines>
          <c:spPr>
            <a:ln w="9525">
              <a:solidFill>
                <a:srgbClr val="E6E6E6"/>
              </a:solidFill>
            </a:ln>
          </c:spPr>
        </c:majorGridlines>
        <c:numFmt formatCode="0%" sourceLinked="0"/>
        <c:majorTickMark val="out"/>
        <c:minorTickMark val="none"/>
        <c:tickLblPos val="high"/>
        <c:crossAx val="3210662"/>
        <c:crosses val="autoZero"/>
        <c:crossBetween val="between"/>
      </c:valAx>
      <c:spPr>
        <a:solidFill>
          <a:srgbClr val="FFFFFF"/>
        </a:solidFill>
        <a:ln w="12700">
          <a:solidFill>
            <a:srgbClr val="808080"/>
          </a:solidFill>
        </a:ln>
      </c:spPr>
    </c:plotArea>
    <c:plotVisOnly val="0"/>
    <c:dispBlanksAs val="gap"/>
    <c:showDLblsOverMax val="0"/>
  </c:chart>
  <c:txPr>
    <a:bodyPr rot="0" vert="horz"/>
    <a:lstStyle/>
    <a:p>
      <a:pPr>
        <a:defRPr lang="en-US" sz="1400" u="none" baseline="0">
          <a:latin typeface="Arial"/>
          <a:ea typeface="Arial"/>
          <a:cs typeface="Arial"/>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AE31-454D-ACF9-6F5E13820FDE}"/>
              </c:ext>
            </c:extLst>
          </c:dPt>
          <c:dPt>
            <c:idx val="1"/>
            <c:invertIfNegative val="0"/>
            <c:bubble3D val="0"/>
            <c:spPr>
              <a:solidFill>
                <a:srgbClr val="234C5A"/>
              </a:solidFill>
              <a:ln w="12700"/>
            </c:spPr>
            <c:extLst>
              <c:ext xmlns:c16="http://schemas.microsoft.com/office/drawing/2014/chart" uri="{C3380CC4-5D6E-409C-BE32-E72D297353CC}">
                <c16:uniqueId val="{00000003-AE31-454D-ACF9-6F5E13820FDE}"/>
              </c:ext>
            </c:extLst>
          </c:dPt>
          <c:dPt>
            <c:idx val="2"/>
            <c:invertIfNegative val="0"/>
            <c:bubble3D val="0"/>
            <c:spPr>
              <a:solidFill>
                <a:srgbClr val="234C5A"/>
              </a:solidFill>
              <a:ln w="12700"/>
            </c:spPr>
            <c:extLst>
              <c:ext xmlns:c16="http://schemas.microsoft.com/office/drawing/2014/chart" uri="{C3380CC4-5D6E-409C-BE32-E72D297353CC}">
                <c16:uniqueId val="{00000005-AE31-454D-ACF9-6F5E13820FDE}"/>
              </c:ext>
            </c:extLst>
          </c:dPt>
          <c:dPt>
            <c:idx val="3"/>
            <c:invertIfNegative val="0"/>
            <c:bubble3D val="0"/>
            <c:spPr>
              <a:solidFill>
                <a:srgbClr val="234C5A"/>
              </a:solidFill>
              <a:ln w="12700"/>
            </c:spPr>
            <c:extLst>
              <c:ext xmlns:c16="http://schemas.microsoft.com/office/drawing/2014/chart" uri="{C3380CC4-5D6E-409C-BE32-E72D297353CC}">
                <c16:uniqueId val="{00000007-AE31-454D-ACF9-6F5E13820FDE}"/>
              </c:ext>
            </c:extLst>
          </c:dPt>
          <c:dPt>
            <c:idx val="4"/>
            <c:invertIfNegative val="0"/>
            <c:bubble3D val="0"/>
            <c:spPr>
              <a:solidFill>
                <a:srgbClr val="234C5A"/>
              </a:solidFill>
              <a:ln w="12700"/>
            </c:spPr>
            <c:extLst>
              <c:ext xmlns:c16="http://schemas.microsoft.com/office/drawing/2014/chart" uri="{C3380CC4-5D6E-409C-BE32-E72D297353CC}">
                <c16:uniqueId val="{00000009-AE31-454D-ACF9-6F5E13820FDE}"/>
              </c:ext>
            </c:extLst>
          </c:dPt>
          <c:dPt>
            <c:idx val="5"/>
            <c:invertIfNegative val="0"/>
            <c:bubble3D val="0"/>
            <c:spPr>
              <a:solidFill>
                <a:srgbClr val="234C5A"/>
              </a:solidFill>
              <a:ln w="12700"/>
            </c:spPr>
            <c:extLst>
              <c:ext xmlns:c16="http://schemas.microsoft.com/office/drawing/2014/chart" uri="{C3380CC4-5D6E-409C-BE32-E72D297353CC}">
                <c16:uniqueId val="{0000000B-AE31-454D-ACF9-6F5E13820FDE}"/>
              </c:ext>
            </c:extLst>
          </c:dPt>
          <c:dPt>
            <c:idx val="6"/>
            <c:invertIfNegative val="0"/>
            <c:bubble3D val="0"/>
            <c:spPr>
              <a:solidFill>
                <a:srgbClr val="234C5A"/>
              </a:solidFill>
              <a:ln w="12700"/>
            </c:spPr>
            <c:extLst>
              <c:ext xmlns:c16="http://schemas.microsoft.com/office/drawing/2014/chart" uri="{C3380CC4-5D6E-409C-BE32-E72D297353CC}">
                <c16:uniqueId val="{0000000D-AE31-454D-ACF9-6F5E13820FDE}"/>
              </c:ext>
            </c:extLst>
          </c:dPt>
          <c:dPt>
            <c:idx val="7"/>
            <c:invertIfNegative val="0"/>
            <c:bubble3D val="0"/>
            <c:spPr>
              <a:solidFill>
                <a:srgbClr val="234C5A"/>
              </a:solidFill>
              <a:ln w="12700"/>
            </c:spPr>
            <c:extLst>
              <c:ext xmlns:c16="http://schemas.microsoft.com/office/drawing/2014/chart" uri="{C3380CC4-5D6E-409C-BE32-E72D297353CC}">
                <c16:uniqueId val="{0000000F-AE31-454D-ACF9-6F5E13820FDE}"/>
              </c:ext>
            </c:extLst>
          </c:dPt>
          <c:dLbls>
            <c:dLbl>
              <c:idx val="0"/>
              <c:layout/>
              <c:tx>
                <c:rich>
                  <a:bodyPr rot="0" vert="horz"/>
                  <a:lstStyle/>
                  <a:p>
                    <a:pPr algn="ctr">
                      <a:defRPr>
                        <a:solidFill>
                          <a:schemeClr val="bg1">
                            <a:lumMod val="95000"/>
                          </a:schemeClr>
                        </a:solidFill>
                      </a:defRPr>
                    </a:pPr>
                    <a:r>
                      <a:rPr lang="en-US">
                        <a:solidFill>
                          <a:schemeClr val="bg1">
                            <a:lumMod val="95000"/>
                          </a:schemeClr>
                        </a:solidFill>
                      </a:rPr>
                      <a:t>43%</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AE31-454D-ACF9-6F5E13820FDE}"/>
                </c:ext>
              </c:extLst>
            </c:dLbl>
            <c:dLbl>
              <c:idx val="1"/>
              <c:layout/>
              <c:tx>
                <c:rich>
                  <a:bodyPr rot="0" vert="horz"/>
                  <a:lstStyle/>
                  <a:p>
                    <a:pPr algn="ctr">
                      <a:defRPr>
                        <a:solidFill>
                          <a:schemeClr val="bg1">
                            <a:lumMod val="95000"/>
                          </a:schemeClr>
                        </a:solidFill>
                      </a:defRPr>
                    </a:pPr>
                    <a:r>
                      <a:rPr lang="en-US">
                        <a:solidFill>
                          <a:schemeClr val="bg1">
                            <a:lumMod val="95000"/>
                          </a:schemeClr>
                        </a:solidFill>
                      </a:rPr>
                      <a:t>14%</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AE31-454D-ACF9-6F5E13820FDE}"/>
                </c:ext>
              </c:extLst>
            </c:dLbl>
            <c:dLbl>
              <c:idx val="2"/>
              <c:layout/>
              <c:tx>
                <c:rich>
                  <a:bodyPr rot="0" vert="horz"/>
                  <a:lstStyle/>
                  <a:p>
                    <a:pPr algn="ctr">
                      <a:defRPr>
                        <a:solidFill>
                          <a:schemeClr val="bg1">
                            <a:lumMod val="95000"/>
                          </a:schemeClr>
                        </a:solidFill>
                      </a:defRPr>
                    </a:pPr>
                    <a:r>
                      <a:rPr lang="en-US">
                        <a:solidFill>
                          <a:schemeClr val="bg1">
                            <a:lumMod val="95000"/>
                          </a:schemeClr>
                        </a:solidFill>
                      </a:rPr>
                      <a:t>10%</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AE31-454D-ACF9-6F5E13820FDE}"/>
                </c:ext>
              </c:extLst>
            </c:dLbl>
            <c:dLbl>
              <c:idx val="3"/>
              <c:layout/>
              <c:tx>
                <c:rich>
                  <a:bodyPr rot="0" vert="horz"/>
                  <a:lstStyle/>
                  <a:p>
                    <a:pPr algn="ctr">
                      <a:defRPr>
                        <a:solidFill>
                          <a:schemeClr val="bg1">
                            <a:lumMod val="95000"/>
                          </a:schemeClr>
                        </a:solidFill>
                      </a:defRPr>
                    </a:pPr>
                    <a:r>
                      <a:rPr lang="en-US">
                        <a:solidFill>
                          <a:schemeClr val="bg1">
                            <a:lumMod val="95000"/>
                          </a:schemeClr>
                        </a:solidFill>
                      </a:rPr>
                      <a:t>24%</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AE31-454D-ACF9-6F5E13820FDE}"/>
                </c:ext>
              </c:extLst>
            </c:dLbl>
            <c:dLbl>
              <c:idx val="4"/>
              <c:layout/>
              <c:tx>
                <c:rich>
                  <a:bodyPr rot="0" vert="horz"/>
                  <a:lstStyle/>
                  <a:p>
                    <a:pPr algn="ctr">
                      <a:defRPr>
                        <a:solidFill>
                          <a:schemeClr val="bg1">
                            <a:lumMod val="95000"/>
                          </a:schemeClr>
                        </a:solidFill>
                      </a:defRPr>
                    </a:pPr>
                    <a:r>
                      <a:rPr lang="en-US">
                        <a:solidFill>
                          <a:schemeClr val="bg1">
                            <a:lumMod val="95000"/>
                          </a:schemeClr>
                        </a:solidFill>
                      </a:rPr>
                      <a:t>24%</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AE31-454D-ACF9-6F5E13820FDE}"/>
                </c:ext>
              </c:extLst>
            </c:dLbl>
            <c:dLbl>
              <c:idx val="5"/>
              <c:layout/>
              <c:tx>
                <c:rich>
                  <a:bodyPr rot="0" vert="horz"/>
                  <a:lstStyle/>
                  <a:p>
                    <a:pPr algn="ctr">
                      <a:defRPr>
                        <a:solidFill>
                          <a:schemeClr val="bg1">
                            <a:lumMod val="95000"/>
                          </a:schemeClr>
                        </a:solidFill>
                      </a:defRPr>
                    </a:pPr>
                    <a:r>
                      <a:rPr lang="en-US">
                        <a:solidFill>
                          <a:schemeClr val="bg1">
                            <a:lumMod val="95000"/>
                          </a:schemeClr>
                        </a:solidFill>
                      </a:rPr>
                      <a:t>24%</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AE31-454D-ACF9-6F5E13820FDE}"/>
                </c:ext>
              </c:extLst>
            </c:dLbl>
            <c:dLbl>
              <c:idx val="6"/>
              <c:layout/>
              <c:tx>
                <c:rich>
                  <a:bodyPr rot="0" vert="horz"/>
                  <a:lstStyle/>
                  <a:p>
                    <a:pPr algn="ctr">
                      <a:defRPr>
                        <a:solidFill>
                          <a:schemeClr val="bg1">
                            <a:lumMod val="95000"/>
                          </a:schemeClr>
                        </a:solidFill>
                      </a:defRPr>
                    </a:pPr>
                    <a:r>
                      <a:rPr lang="en-US">
                        <a:solidFill>
                          <a:schemeClr val="bg1">
                            <a:lumMod val="95000"/>
                          </a:schemeClr>
                        </a:solidFill>
                      </a:rPr>
                      <a:t>33%</a:t>
                    </a:r>
                  </a:p>
                </c:rich>
              </c:tx>
              <c:spPr/>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AE31-454D-ACF9-6F5E13820FDE}"/>
                </c:ext>
              </c:extLst>
            </c:dLbl>
            <c:dLbl>
              <c:idx val="7"/>
              <c:tx>
                <c:rich>
                  <a:bodyPr rot="0" vert="horz"/>
                  <a:lstStyle/>
                  <a:p>
                    <a:pPr algn="ctr">
                      <a:defRPr>
                        <a:solidFill>
                          <a:schemeClr val="bg1">
                            <a:lumMod val="95000"/>
                          </a:schemeClr>
                        </a:solidFill>
                      </a:defRPr>
                    </a:pPr>
                    <a:r>
                      <a:rPr lang="en-US">
                        <a:solidFill>
                          <a:schemeClr val="bg1">
                            <a:lumMod val="95000"/>
                          </a:schemeClr>
                        </a:solidFill>
                      </a:rPr>
                      <a:t>40%</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AE31-454D-ACF9-6F5E13820FDE}"/>
                </c:ext>
              </c:extLst>
            </c:dLbl>
            <c:spPr>
              <a:noFill/>
              <a:ln>
                <a:noFill/>
              </a:ln>
              <a:effectLst/>
            </c:spPr>
            <c:txPr>
              <a:bodyPr rot="0" vert="horz"/>
              <a:lstStyle/>
              <a:p>
                <a:pPr algn="ctr">
                  <a:defRPr>
                    <a:solidFill>
                      <a:schemeClr val="bg1">
                        <a:lumMod val="95000"/>
                      </a:schemeClr>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 Jos valitsitte '!$N$1:$N$7</c:f>
              <c:strCache>
                <c:ptCount val="7"/>
                <c:pt idx="0">
                  <c:v>A. Supistaisimme toimintaa tai lopettaisimme kokonaan, koska muutos tod.näk. lisäisi julkista palveluntuotantoa alueellamme.</c:v>
                </c:pt>
                <c:pt idx="1">
                  <c:v>B. Supistaisimme palvelujen valikoimaa tulojen pienenemisen seurauksena.</c:v>
                </c:pt>
                <c:pt idx="2">
                  <c:v>C. Laajentaisimme palvelujen valikoimaa, koska emme pysty kilpailemaan peruseläinlääkäripalveluilla.</c:v>
                </c:pt>
                <c:pt idx="3">
                  <c:v>D. Lyhentäisimme aukioloaikoja tulojen pienenemisen seurauksena.</c:v>
                </c:pt>
                <c:pt idx="4">
                  <c:v>E. Pidentäisimme aukioloaikoja tai siirtäisimme ne iltaan tai viikonloppuun, koska emme pysty kilpailemaan virka-ajalla.</c:v>
                </c:pt>
                <c:pt idx="5">
                  <c:v>F. Alentaisimme hintoja, jotta pystyisimme kilpailemaan julkisten palvelujen kanssa.</c:v>
                </c:pt>
                <c:pt idx="6">
                  <c:v>G. Muu vaikutus:</c:v>
                </c:pt>
              </c:strCache>
            </c:strRef>
          </c:cat>
          <c:val>
            <c:numRef>
              <c:f>'3 Jos valitsitte '!$P$1:$P$7</c:f>
              <c:numCache>
                <c:formatCode>0%</c:formatCode>
                <c:ptCount val="7"/>
                <c:pt idx="0">
                  <c:v>0.42857142857142855</c:v>
                </c:pt>
                <c:pt idx="1">
                  <c:v>0.14285714285714285</c:v>
                </c:pt>
                <c:pt idx="2">
                  <c:v>9.5238095238095233E-2</c:v>
                </c:pt>
                <c:pt idx="3">
                  <c:v>0.23809523809523808</c:v>
                </c:pt>
                <c:pt idx="4">
                  <c:v>0.23809523809523808</c:v>
                </c:pt>
                <c:pt idx="5">
                  <c:v>0.23809523809523808</c:v>
                </c:pt>
                <c:pt idx="6">
                  <c:v>0.33333333333333331</c:v>
                </c:pt>
              </c:numCache>
            </c:numRef>
          </c:val>
          <c:extLst>
            <c:ext xmlns:c16="http://schemas.microsoft.com/office/drawing/2014/chart" uri="{C3380CC4-5D6E-409C-BE32-E72D297353CC}">
              <c16:uniqueId val="{00000010-AE31-454D-ACF9-6F5E13820FDE}"/>
            </c:ext>
          </c:extLst>
        </c:ser>
        <c:dLbls>
          <c:showLegendKey val="0"/>
          <c:showVal val="0"/>
          <c:showCatName val="0"/>
          <c:showSerName val="0"/>
          <c:showPercent val="0"/>
          <c:showBubbleSize val="0"/>
        </c:dLbls>
        <c:gapWidth val="150"/>
        <c:axId val="29846280"/>
        <c:axId val="47764727"/>
      </c:barChart>
      <c:catAx>
        <c:axId val="29846280"/>
        <c:scaling>
          <c:orientation val="maxMin"/>
        </c:scaling>
        <c:delete val="0"/>
        <c:axPos val="l"/>
        <c:numFmt formatCode="General" sourceLinked="1"/>
        <c:majorTickMark val="out"/>
        <c:minorTickMark val="none"/>
        <c:tickLblPos val="nextTo"/>
        <c:crossAx val="47764727"/>
        <c:crosses val="autoZero"/>
        <c:auto val="0"/>
        <c:lblAlgn val="ctr"/>
        <c:lblOffset val="100"/>
        <c:noMultiLvlLbl val="0"/>
      </c:catAx>
      <c:valAx>
        <c:axId val="47764727"/>
        <c:scaling>
          <c:orientation val="minMax"/>
        </c:scaling>
        <c:delete val="0"/>
        <c:axPos val="t"/>
        <c:majorGridlines>
          <c:spPr>
            <a:ln w="9525">
              <a:solidFill>
                <a:srgbClr val="E6E6E6"/>
              </a:solidFill>
            </a:ln>
          </c:spPr>
        </c:majorGridlines>
        <c:numFmt formatCode="0%" sourceLinked="0"/>
        <c:majorTickMark val="out"/>
        <c:minorTickMark val="none"/>
        <c:tickLblPos val="high"/>
        <c:crossAx val="29846280"/>
        <c:crosses val="autoZero"/>
        <c:crossBetween val="between"/>
      </c:valAx>
      <c:spPr>
        <a:solidFill>
          <a:srgbClr val="FFFFFF"/>
        </a:solidFill>
        <a:ln w="12700">
          <a:solidFill>
            <a:srgbClr val="808080"/>
          </a:solidFill>
        </a:ln>
      </c:spPr>
    </c:plotArea>
    <c:plotVisOnly val="0"/>
    <c:dispBlanksAs val="gap"/>
    <c:showDLblsOverMax val="0"/>
  </c:chart>
  <c:txPr>
    <a:bodyPr rot="0" vert="horz"/>
    <a:lstStyle/>
    <a:p>
      <a:pPr>
        <a:defRPr lang="en-US" sz="1400" u="none" baseline="0">
          <a:latin typeface="Arial"/>
          <a:ea typeface="Arial"/>
          <a:cs typeface="Arial"/>
        </a:defRPr>
      </a:pPr>
      <a:endParaRPr lang="fi-FI"/>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519294737029034"/>
          <c:y val="3.938477430297125E-2"/>
          <c:w val="0.42540040557948416"/>
          <c:h val="0.85108974879449328"/>
        </c:manualLayout>
      </c:layout>
      <c:barChart>
        <c:barDir val="bar"/>
        <c:grouping val="clustered"/>
        <c:varyColors val="0"/>
        <c:ser>
          <c:idx val="0"/>
          <c:order val="0"/>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C3FF-4CC3-B88C-459AF1482EA4}"/>
              </c:ext>
            </c:extLst>
          </c:dPt>
          <c:dPt>
            <c:idx val="1"/>
            <c:invertIfNegative val="0"/>
            <c:bubble3D val="0"/>
            <c:spPr>
              <a:solidFill>
                <a:srgbClr val="234C5A"/>
              </a:solidFill>
              <a:ln w="12700"/>
            </c:spPr>
            <c:extLst>
              <c:ext xmlns:c16="http://schemas.microsoft.com/office/drawing/2014/chart" uri="{C3380CC4-5D6E-409C-BE32-E72D297353CC}">
                <c16:uniqueId val="{00000003-C3FF-4CC3-B88C-459AF1482EA4}"/>
              </c:ext>
            </c:extLst>
          </c:dPt>
          <c:dPt>
            <c:idx val="2"/>
            <c:invertIfNegative val="0"/>
            <c:bubble3D val="0"/>
            <c:spPr>
              <a:solidFill>
                <a:srgbClr val="234C5A"/>
              </a:solidFill>
              <a:ln w="12700"/>
            </c:spPr>
            <c:extLst>
              <c:ext xmlns:c16="http://schemas.microsoft.com/office/drawing/2014/chart" uri="{C3380CC4-5D6E-409C-BE32-E72D297353CC}">
                <c16:uniqueId val="{00000005-C3FF-4CC3-B88C-459AF1482EA4}"/>
              </c:ext>
            </c:extLst>
          </c:dPt>
          <c:dPt>
            <c:idx val="3"/>
            <c:invertIfNegative val="0"/>
            <c:bubble3D val="0"/>
            <c:spPr>
              <a:solidFill>
                <a:srgbClr val="234C5A"/>
              </a:solidFill>
              <a:ln w="12700"/>
            </c:spPr>
            <c:extLst>
              <c:ext xmlns:c16="http://schemas.microsoft.com/office/drawing/2014/chart" uri="{C3380CC4-5D6E-409C-BE32-E72D297353CC}">
                <c16:uniqueId val="{00000007-C3FF-4CC3-B88C-459AF1482EA4}"/>
              </c:ext>
            </c:extLst>
          </c:dPt>
          <c:dPt>
            <c:idx val="4"/>
            <c:invertIfNegative val="0"/>
            <c:bubble3D val="0"/>
            <c:spPr>
              <a:solidFill>
                <a:srgbClr val="234C5A"/>
              </a:solidFill>
              <a:ln w="12700"/>
            </c:spPr>
            <c:extLst>
              <c:ext xmlns:c16="http://schemas.microsoft.com/office/drawing/2014/chart" uri="{C3380CC4-5D6E-409C-BE32-E72D297353CC}">
                <c16:uniqueId val="{00000009-C3FF-4CC3-B88C-459AF1482EA4}"/>
              </c:ext>
            </c:extLst>
          </c:dPt>
          <c:dPt>
            <c:idx val="5"/>
            <c:invertIfNegative val="0"/>
            <c:bubble3D val="0"/>
            <c:spPr>
              <a:solidFill>
                <a:srgbClr val="234C5A"/>
              </a:solidFill>
              <a:ln w="12700"/>
            </c:spPr>
            <c:extLst>
              <c:ext xmlns:c16="http://schemas.microsoft.com/office/drawing/2014/chart" uri="{C3380CC4-5D6E-409C-BE32-E72D297353CC}">
                <c16:uniqueId val="{0000000B-C3FF-4CC3-B88C-459AF1482EA4}"/>
              </c:ext>
            </c:extLst>
          </c:dPt>
          <c:dPt>
            <c:idx val="6"/>
            <c:invertIfNegative val="0"/>
            <c:bubble3D val="0"/>
            <c:spPr>
              <a:solidFill>
                <a:srgbClr val="234C5A"/>
              </a:solidFill>
              <a:ln w="12700"/>
            </c:spPr>
            <c:extLst>
              <c:ext xmlns:c16="http://schemas.microsoft.com/office/drawing/2014/chart" uri="{C3380CC4-5D6E-409C-BE32-E72D297353CC}">
                <c16:uniqueId val="{0000000D-C3FF-4CC3-B88C-459AF1482EA4}"/>
              </c:ext>
            </c:extLst>
          </c:dPt>
          <c:dLbls>
            <c:dLbl>
              <c:idx val="0"/>
              <c:tx>
                <c:rich>
                  <a:bodyPr rot="0" vert="horz"/>
                  <a:lstStyle/>
                  <a:p>
                    <a:pPr algn="ctr">
                      <a:defRPr>
                        <a:solidFill>
                          <a:schemeClr val="bg1">
                            <a:lumMod val="95000"/>
                          </a:schemeClr>
                        </a:solidFill>
                      </a:defRPr>
                    </a:pPr>
                    <a:r>
                      <a:rPr lang="en-US">
                        <a:solidFill>
                          <a:schemeClr val="bg1">
                            <a:lumMod val="95000"/>
                          </a:schemeClr>
                        </a:solidFill>
                      </a:rPr>
                      <a:t>39%</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FF-4CC3-B88C-459AF1482EA4}"/>
                </c:ext>
              </c:extLst>
            </c:dLbl>
            <c:dLbl>
              <c:idx val="1"/>
              <c:tx>
                <c:rich>
                  <a:bodyPr rot="0" vert="horz"/>
                  <a:lstStyle/>
                  <a:p>
                    <a:pPr algn="ctr">
                      <a:defRPr>
                        <a:solidFill>
                          <a:schemeClr val="bg1">
                            <a:lumMod val="95000"/>
                          </a:schemeClr>
                        </a:solidFill>
                      </a:defRPr>
                    </a:pPr>
                    <a:r>
                      <a:rPr lang="en-US">
                        <a:solidFill>
                          <a:schemeClr val="bg1">
                            <a:lumMod val="95000"/>
                          </a:schemeClr>
                        </a:solidFill>
                      </a:rPr>
                      <a:t>36%</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3FF-4CC3-B88C-459AF1482EA4}"/>
                </c:ext>
              </c:extLst>
            </c:dLbl>
            <c:dLbl>
              <c:idx val="2"/>
              <c:tx>
                <c:rich>
                  <a:bodyPr rot="0" vert="horz"/>
                  <a:lstStyle/>
                  <a:p>
                    <a:pPr algn="ctr">
                      <a:defRPr>
                        <a:solidFill>
                          <a:schemeClr val="bg1">
                            <a:lumMod val="95000"/>
                          </a:schemeClr>
                        </a:solidFill>
                      </a:defRPr>
                    </a:pPr>
                    <a:r>
                      <a:rPr lang="en-US">
                        <a:solidFill>
                          <a:schemeClr val="bg1">
                            <a:lumMod val="95000"/>
                          </a:schemeClr>
                        </a:solidFill>
                      </a:rPr>
                      <a:t>0%</a:t>
                    </a:r>
                  </a:p>
                </c:rich>
              </c:tx>
              <c:spPr/>
              <c:dLblPos val="ctr"/>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3FF-4CC3-B88C-459AF1482EA4}"/>
                </c:ext>
              </c:extLst>
            </c:dLbl>
            <c:dLbl>
              <c:idx val="3"/>
              <c:tx>
                <c:rich>
                  <a:bodyPr rot="0" vert="horz"/>
                  <a:lstStyle/>
                  <a:p>
                    <a:pPr algn="ctr">
                      <a:defRPr>
                        <a:solidFill>
                          <a:schemeClr val="bg1">
                            <a:lumMod val="95000"/>
                          </a:schemeClr>
                        </a:solidFill>
                      </a:defRPr>
                    </a:pPr>
                    <a:r>
                      <a:rPr lang="en-US">
                        <a:solidFill>
                          <a:schemeClr val="bg1">
                            <a:lumMod val="95000"/>
                          </a:schemeClr>
                        </a:solidFill>
                      </a:rPr>
                      <a:t>3%</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3FF-4CC3-B88C-459AF1482EA4}"/>
                </c:ext>
              </c:extLst>
            </c:dLbl>
            <c:dLbl>
              <c:idx val="4"/>
              <c:tx>
                <c:rich>
                  <a:bodyPr rot="0" vert="horz"/>
                  <a:lstStyle/>
                  <a:p>
                    <a:pPr algn="ctr">
                      <a:defRPr>
                        <a:solidFill>
                          <a:schemeClr val="bg1">
                            <a:lumMod val="95000"/>
                          </a:schemeClr>
                        </a:solidFill>
                      </a:defRPr>
                    </a:pPr>
                    <a:r>
                      <a:rPr lang="en-US">
                        <a:solidFill>
                          <a:schemeClr val="bg1">
                            <a:lumMod val="95000"/>
                          </a:schemeClr>
                        </a:solidFill>
                      </a:rPr>
                      <a:t>20%</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3FF-4CC3-B88C-459AF1482EA4}"/>
                </c:ext>
              </c:extLst>
            </c:dLbl>
            <c:dLbl>
              <c:idx val="5"/>
              <c:tx>
                <c:rich>
                  <a:bodyPr rot="0" vert="horz"/>
                  <a:lstStyle/>
                  <a:p>
                    <a:pPr algn="ctr">
                      <a:defRPr>
                        <a:solidFill>
                          <a:schemeClr val="bg1">
                            <a:lumMod val="95000"/>
                          </a:schemeClr>
                        </a:solidFill>
                      </a:defRPr>
                    </a:pPr>
                    <a:r>
                      <a:rPr lang="en-US">
                        <a:solidFill>
                          <a:schemeClr val="bg1">
                            <a:lumMod val="95000"/>
                          </a:schemeClr>
                        </a:solidFill>
                      </a:rPr>
                      <a:t>21%</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3FF-4CC3-B88C-459AF1482EA4}"/>
                </c:ext>
              </c:extLst>
            </c:dLbl>
            <c:dLbl>
              <c:idx val="6"/>
              <c:tx>
                <c:rich>
                  <a:bodyPr rot="0" vert="horz"/>
                  <a:lstStyle/>
                  <a:p>
                    <a:pPr algn="ctr">
                      <a:defRPr>
                        <a:solidFill>
                          <a:schemeClr val="bg1">
                            <a:lumMod val="95000"/>
                          </a:schemeClr>
                        </a:solidFill>
                      </a:defRPr>
                    </a:pPr>
                    <a:r>
                      <a:rPr lang="en-US">
                        <a:solidFill>
                          <a:schemeClr val="bg1">
                            <a:lumMod val="95000"/>
                          </a:schemeClr>
                        </a:solidFill>
                      </a:rPr>
                      <a:t>11%</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C3FF-4CC3-B88C-459AF1482EA4}"/>
                </c:ext>
              </c:extLst>
            </c:dLbl>
            <c:spPr>
              <a:noFill/>
              <a:ln>
                <a:noFill/>
              </a:ln>
              <a:effectLst/>
            </c:spPr>
            <c:txPr>
              <a:bodyPr rot="0" vert="horz"/>
              <a:lstStyle/>
              <a:p>
                <a:pPr algn="ctr">
                  <a:defRPr>
                    <a:solidFill>
                      <a:schemeClr val="bg1">
                        <a:lumMod val="95000"/>
                      </a:schemeClr>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'4 Jos muita seura. ja harrast'!$N$1:$N$6</c:f>
              <c:strCache>
                <c:ptCount val="6"/>
                <c:pt idx="0">
                  <c:v>A. Ei vaikuttaisi toimintaan käytännössä. Emme usko asiakkaiden siirtyvän julkisten palveluiden käyttäjiksi.</c:v>
                </c:pt>
                <c:pt idx="1">
                  <c:v>B. Laajentaisimme palvelujen volyymiä tai valikoimaa; markkinaperusteinen hinnoittelu kunnalla parantaisi kilpailuasemaamme.</c:v>
                </c:pt>
                <c:pt idx="2">
                  <c:v>C. Aloittaisimme palvelujen tarjonnan myös uusilla paikkakunnilla, mutta vain sellaisina aikoina, jolloin se olisi taloudellisesti kannattavaa.</c:v>
                </c:pt>
                <c:pt idx="3">
                  <c:v>D. Aloittaisimme palvelujen tarjonnan myös uusilla paikkakunnilla, erityisesti kiireellisiä leikkauspalveluja kaikkina vuorokauden aikoina.</c:v>
                </c:pt>
                <c:pt idx="4">
                  <c:v>E. Nostaisimme hintoja, koska olemme joutuneet pitämään ne keinotekoisen alhaalla julkisten palveluiden subvention vuoksi.</c:v>
                </c:pt>
                <c:pt idx="5">
                  <c:v>F. Muu vaikutus</c:v>
                </c:pt>
              </c:strCache>
            </c:strRef>
          </c:cat>
          <c:val>
            <c:numRef>
              <c:f>'4 Jos muita seura. ja harrast'!$P$1:$P$6</c:f>
              <c:numCache>
                <c:formatCode>0%</c:formatCode>
                <c:ptCount val="6"/>
                <c:pt idx="0">
                  <c:v>0.39473684210526316</c:v>
                </c:pt>
                <c:pt idx="1">
                  <c:v>0.35526315789473684</c:v>
                </c:pt>
                <c:pt idx="2">
                  <c:v>0</c:v>
                </c:pt>
                <c:pt idx="3">
                  <c:v>2.6315789473684209E-2</c:v>
                </c:pt>
                <c:pt idx="4">
                  <c:v>0.19736842105263158</c:v>
                </c:pt>
                <c:pt idx="5">
                  <c:v>0.21052631578947367</c:v>
                </c:pt>
              </c:numCache>
            </c:numRef>
          </c:val>
          <c:extLst>
            <c:ext xmlns:c16="http://schemas.microsoft.com/office/drawing/2014/chart" uri="{C3380CC4-5D6E-409C-BE32-E72D297353CC}">
              <c16:uniqueId val="{0000000E-C3FF-4CC3-B88C-459AF1482EA4}"/>
            </c:ext>
          </c:extLst>
        </c:ser>
        <c:dLbls>
          <c:showLegendKey val="0"/>
          <c:showVal val="0"/>
          <c:showCatName val="0"/>
          <c:showSerName val="0"/>
          <c:showPercent val="0"/>
          <c:showBubbleSize val="0"/>
        </c:dLbls>
        <c:gapWidth val="150"/>
        <c:axId val="55143331"/>
        <c:axId val="7081781"/>
      </c:barChart>
      <c:catAx>
        <c:axId val="55143331"/>
        <c:scaling>
          <c:orientation val="maxMin"/>
        </c:scaling>
        <c:delete val="0"/>
        <c:axPos val="l"/>
        <c:numFmt formatCode="General" sourceLinked="1"/>
        <c:majorTickMark val="out"/>
        <c:minorTickMark val="none"/>
        <c:tickLblPos val="nextTo"/>
        <c:crossAx val="7081781"/>
        <c:crosses val="autoZero"/>
        <c:auto val="0"/>
        <c:lblAlgn val="ctr"/>
        <c:lblOffset val="100"/>
        <c:noMultiLvlLbl val="0"/>
      </c:catAx>
      <c:valAx>
        <c:axId val="7081781"/>
        <c:scaling>
          <c:orientation val="minMax"/>
          <c:max val="0.4"/>
        </c:scaling>
        <c:delete val="0"/>
        <c:axPos val="t"/>
        <c:majorGridlines>
          <c:spPr>
            <a:ln w="9525">
              <a:solidFill>
                <a:srgbClr val="E6E6E6"/>
              </a:solidFill>
            </a:ln>
          </c:spPr>
        </c:majorGridlines>
        <c:numFmt formatCode="0%" sourceLinked="0"/>
        <c:majorTickMark val="out"/>
        <c:minorTickMark val="none"/>
        <c:tickLblPos val="high"/>
        <c:crossAx val="55143331"/>
        <c:crosses val="autoZero"/>
        <c:crossBetween val="between"/>
        <c:majorUnit val="0.1"/>
      </c:valAx>
      <c:spPr>
        <a:solidFill>
          <a:srgbClr val="FFFFFF"/>
        </a:solidFill>
        <a:ln w="12700">
          <a:solidFill>
            <a:srgbClr val="808080"/>
          </a:solidFill>
        </a:ln>
      </c:spPr>
    </c:plotArea>
    <c:plotVisOnly val="0"/>
    <c:dispBlanksAs val="gap"/>
    <c:showDLblsOverMax val="0"/>
  </c:chart>
  <c:txPr>
    <a:bodyPr rot="0" vert="horz"/>
    <a:lstStyle/>
    <a:p>
      <a:pPr>
        <a:defRPr lang="en-US" sz="1400" u="none" baseline="0">
          <a:latin typeface="Arial"/>
          <a:ea typeface="Arial"/>
          <a:cs typeface="Arial"/>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8082-4B41-9419-AC53B7AACCA2}"/>
              </c:ext>
            </c:extLst>
          </c:dPt>
          <c:dPt>
            <c:idx val="1"/>
            <c:invertIfNegative val="0"/>
            <c:bubble3D val="0"/>
            <c:spPr>
              <a:solidFill>
                <a:srgbClr val="234C5A"/>
              </a:solidFill>
              <a:ln w="12700"/>
            </c:spPr>
            <c:extLst>
              <c:ext xmlns:c16="http://schemas.microsoft.com/office/drawing/2014/chart" uri="{C3380CC4-5D6E-409C-BE32-E72D297353CC}">
                <c16:uniqueId val="{00000003-8082-4B41-9419-AC53B7AACCA2}"/>
              </c:ext>
            </c:extLst>
          </c:dPt>
          <c:dPt>
            <c:idx val="2"/>
            <c:invertIfNegative val="0"/>
            <c:bubble3D val="0"/>
            <c:spPr>
              <a:solidFill>
                <a:srgbClr val="234C5A"/>
              </a:solidFill>
              <a:ln w="12700"/>
            </c:spPr>
            <c:extLst>
              <c:ext xmlns:c16="http://schemas.microsoft.com/office/drawing/2014/chart" uri="{C3380CC4-5D6E-409C-BE32-E72D297353CC}">
                <c16:uniqueId val="{00000005-8082-4B41-9419-AC53B7AACCA2}"/>
              </c:ext>
            </c:extLst>
          </c:dPt>
          <c:dPt>
            <c:idx val="3"/>
            <c:invertIfNegative val="0"/>
            <c:bubble3D val="0"/>
            <c:spPr>
              <a:solidFill>
                <a:srgbClr val="234C5A"/>
              </a:solidFill>
              <a:ln w="12700"/>
            </c:spPr>
            <c:extLst>
              <c:ext xmlns:c16="http://schemas.microsoft.com/office/drawing/2014/chart" uri="{C3380CC4-5D6E-409C-BE32-E72D297353CC}">
                <c16:uniqueId val="{00000007-8082-4B41-9419-AC53B7AACCA2}"/>
              </c:ext>
            </c:extLst>
          </c:dPt>
          <c:dLbls>
            <c:dLbl>
              <c:idx val="0"/>
              <c:tx>
                <c:rich>
                  <a:bodyPr rot="0" vert="horz"/>
                  <a:lstStyle/>
                  <a:p>
                    <a:pPr algn="ctr">
                      <a:defRPr>
                        <a:solidFill>
                          <a:schemeClr val="bg1">
                            <a:lumMod val="95000"/>
                          </a:schemeClr>
                        </a:solidFill>
                      </a:defRPr>
                    </a:pPr>
                    <a:r>
                      <a:rPr lang="en-US">
                        <a:solidFill>
                          <a:schemeClr val="bg1">
                            <a:lumMod val="95000"/>
                          </a:schemeClr>
                        </a:solidFill>
                      </a:rPr>
                      <a:t>57%</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082-4B41-9419-AC53B7AACCA2}"/>
                </c:ext>
              </c:extLst>
            </c:dLbl>
            <c:dLbl>
              <c:idx val="1"/>
              <c:tx>
                <c:rich>
                  <a:bodyPr rot="0" vert="horz"/>
                  <a:lstStyle/>
                  <a:p>
                    <a:pPr algn="ctr">
                      <a:defRPr>
                        <a:solidFill>
                          <a:schemeClr val="bg1">
                            <a:lumMod val="95000"/>
                          </a:schemeClr>
                        </a:solidFill>
                      </a:defRPr>
                    </a:pPr>
                    <a:r>
                      <a:rPr lang="en-US">
                        <a:solidFill>
                          <a:schemeClr val="bg1">
                            <a:lumMod val="95000"/>
                          </a:schemeClr>
                        </a:solidFill>
                      </a:rPr>
                      <a:t>15%</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082-4B41-9419-AC53B7AACCA2}"/>
                </c:ext>
              </c:extLst>
            </c:dLbl>
            <c:dLbl>
              <c:idx val="2"/>
              <c:tx>
                <c:rich>
                  <a:bodyPr rot="0" vert="horz"/>
                  <a:lstStyle/>
                  <a:p>
                    <a:pPr algn="ctr">
                      <a:defRPr>
                        <a:solidFill>
                          <a:schemeClr val="bg1">
                            <a:lumMod val="95000"/>
                          </a:schemeClr>
                        </a:solidFill>
                      </a:defRPr>
                    </a:pPr>
                    <a:r>
                      <a:rPr lang="en-US">
                        <a:solidFill>
                          <a:schemeClr val="bg1">
                            <a:lumMod val="95000"/>
                          </a:schemeClr>
                        </a:solidFill>
                      </a:rPr>
                      <a:t>28%</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082-4B41-9419-AC53B7AACCA2}"/>
                </c:ext>
              </c:extLst>
            </c:dLbl>
            <c:dLbl>
              <c:idx val="3"/>
              <c:tx>
                <c:rich>
                  <a:bodyPr rot="0" vert="horz"/>
                  <a:lstStyle/>
                  <a:p>
                    <a:pPr algn="ctr">
                      <a:defRPr>
                        <a:solidFill>
                          <a:schemeClr val="bg1">
                            <a:lumMod val="95000"/>
                          </a:schemeClr>
                        </a:solidFill>
                      </a:defRPr>
                    </a:pPr>
                    <a:r>
                      <a:rPr lang="en-US">
                        <a:solidFill>
                          <a:schemeClr val="bg1">
                            <a:lumMod val="95000"/>
                          </a:schemeClr>
                        </a:solidFill>
                      </a:rPr>
                      <a:t>14%</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082-4B41-9419-AC53B7AACCA2}"/>
                </c:ext>
              </c:extLst>
            </c:dLbl>
            <c:spPr>
              <a:noFill/>
              <a:ln>
                <a:noFill/>
              </a:ln>
              <a:effectLst/>
            </c:spPr>
            <c:txPr>
              <a:bodyPr rot="0" vert="horz"/>
              <a:lstStyle/>
              <a:p>
                <a:pPr algn="ctr">
                  <a:defRPr>
                    <a:solidFill>
                      <a:schemeClr val="bg1">
                        <a:lumMod val="95000"/>
                      </a:schemeClr>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'5Nykyisen lain nojalla yksit'!$N$1:$N$3</c:f>
              <c:strCache>
                <c:ptCount val="3"/>
                <c:pt idx="0">
                  <c:v>Kyllä</c:v>
                </c:pt>
                <c:pt idx="1">
                  <c:v>Ei</c:v>
                </c:pt>
                <c:pt idx="2">
                  <c:v>Emme osaa sanoa</c:v>
                </c:pt>
              </c:strCache>
            </c:strRef>
          </c:cat>
          <c:val>
            <c:numRef>
              <c:f>'5Nykyisen lain nojalla yksit'!$P$1:$P$3</c:f>
              <c:numCache>
                <c:formatCode>0%</c:formatCode>
                <c:ptCount val="3"/>
                <c:pt idx="0">
                  <c:v>0.569620253164557</c:v>
                </c:pt>
                <c:pt idx="1">
                  <c:v>0.15189873417721519</c:v>
                </c:pt>
                <c:pt idx="2">
                  <c:v>0.27848101265822783</c:v>
                </c:pt>
              </c:numCache>
            </c:numRef>
          </c:val>
          <c:extLst>
            <c:ext xmlns:c16="http://schemas.microsoft.com/office/drawing/2014/chart" uri="{C3380CC4-5D6E-409C-BE32-E72D297353CC}">
              <c16:uniqueId val="{00000008-8082-4B41-9419-AC53B7AACCA2}"/>
            </c:ext>
          </c:extLst>
        </c:ser>
        <c:dLbls>
          <c:showLegendKey val="0"/>
          <c:showVal val="0"/>
          <c:showCatName val="0"/>
          <c:showSerName val="0"/>
          <c:showPercent val="0"/>
          <c:showBubbleSize val="0"/>
        </c:dLbls>
        <c:gapWidth val="150"/>
        <c:axId val="65729310"/>
        <c:axId val="19449943"/>
      </c:barChart>
      <c:catAx>
        <c:axId val="65729310"/>
        <c:scaling>
          <c:orientation val="maxMin"/>
        </c:scaling>
        <c:delete val="0"/>
        <c:axPos val="l"/>
        <c:numFmt formatCode="General" sourceLinked="1"/>
        <c:majorTickMark val="out"/>
        <c:minorTickMark val="none"/>
        <c:tickLblPos val="nextTo"/>
        <c:crossAx val="19449943"/>
        <c:crosses val="autoZero"/>
        <c:auto val="0"/>
        <c:lblAlgn val="ctr"/>
        <c:lblOffset val="100"/>
        <c:noMultiLvlLbl val="0"/>
      </c:catAx>
      <c:valAx>
        <c:axId val="19449943"/>
        <c:scaling>
          <c:orientation val="minMax"/>
        </c:scaling>
        <c:delete val="0"/>
        <c:axPos val="t"/>
        <c:majorGridlines>
          <c:spPr>
            <a:ln w="9525">
              <a:solidFill>
                <a:srgbClr val="E6E6E6"/>
              </a:solidFill>
            </a:ln>
          </c:spPr>
        </c:majorGridlines>
        <c:numFmt formatCode="0%" sourceLinked="0"/>
        <c:majorTickMark val="out"/>
        <c:minorTickMark val="none"/>
        <c:tickLblPos val="high"/>
        <c:crossAx val="65729310"/>
        <c:crosses val="autoZero"/>
        <c:crossBetween val="between"/>
      </c:valAx>
      <c:spPr>
        <a:solidFill>
          <a:srgbClr val="FFFFFF"/>
        </a:solidFill>
        <a:ln w="12700">
          <a:solidFill>
            <a:srgbClr val="808080"/>
          </a:solidFill>
        </a:ln>
      </c:spPr>
    </c:plotArea>
    <c:plotVisOnly val="0"/>
    <c:dispBlanksAs val="gap"/>
    <c:showDLblsOverMax val="0"/>
  </c:chart>
  <c:txPr>
    <a:bodyPr rot="0" vert="horz"/>
    <a:lstStyle/>
    <a:p>
      <a:pPr>
        <a:defRPr lang="en-US" sz="1400" u="none" baseline="0">
          <a:latin typeface="Arial"/>
          <a:ea typeface="Arial"/>
          <a:cs typeface="Arial"/>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83FD-4669-9A5F-879008749516}"/>
              </c:ext>
            </c:extLst>
          </c:dPt>
          <c:dPt>
            <c:idx val="1"/>
            <c:invertIfNegative val="0"/>
            <c:bubble3D val="0"/>
            <c:spPr>
              <a:solidFill>
                <a:srgbClr val="234C5A"/>
              </a:solidFill>
              <a:ln w="12700"/>
            </c:spPr>
            <c:extLst>
              <c:ext xmlns:c16="http://schemas.microsoft.com/office/drawing/2014/chart" uri="{C3380CC4-5D6E-409C-BE32-E72D297353CC}">
                <c16:uniqueId val="{00000003-83FD-4669-9A5F-879008749516}"/>
              </c:ext>
            </c:extLst>
          </c:dPt>
          <c:dPt>
            <c:idx val="2"/>
            <c:invertIfNegative val="0"/>
            <c:bubble3D val="0"/>
            <c:spPr>
              <a:solidFill>
                <a:srgbClr val="234C5A"/>
              </a:solidFill>
              <a:ln w="12700"/>
            </c:spPr>
            <c:extLst>
              <c:ext xmlns:c16="http://schemas.microsoft.com/office/drawing/2014/chart" uri="{C3380CC4-5D6E-409C-BE32-E72D297353CC}">
                <c16:uniqueId val="{00000005-83FD-4669-9A5F-879008749516}"/>
              </c:ext>
            </c:extLst>
          </c:dPt>
          <c:dPt>
            <c:idx val="3"/>
            <c:invertIfNegative val="0"/>
            <c:bubble3D val="0"/>
            <c:spPr>
              <a:solidFill>
                <a:srgbClr val="234C5A"/>
              </a:solidFill>
              <a:ln w="12700"/>
            </c:spPr>
            <c:extLst>
              <c:ext xmlns:c16="http://schemas.microsoft.com/office/drawing/2014/chart" uri="{C3380CC4-5D6E-409C-BE32-E72D297353CC}">
                <c16:uniqueId val="{00000007-83FD-4669-9A5F-879008749516}"/>
              </c:ext>
            </c:extLst>
          </c:dPt>
          <c:dLbls>
            <c:dLbl>
              <c:idx val="0"/>
              <c:tx>
                <c:rich>
                  <a:bodyPr rot="0" vert="horz"/>
                  <a:lstStyle/>
                  <a:p>
                    <a:pPr algn="ctr">
                      <a:defRPr>
                        <a:solidFill>
                          <a:schemeClr val="bg1">
                            <a:lumMod val="95000"/>
                          </a:schemeClr>
                        </a:solidFill>
                      </a:defRPr>
                    </a:pPr>
                    <a:r>
                      <a:rPr lang="en-US">
                        <a:solidFill>
                          <a:schemeClr val="bg1">
                            <a:lumMod val="95000"/>
                          </a:schemeClr>
                        </a:solidFill>
                      </a:rPr>
                      <a:t>51%</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3FD-4669-9A5F-879008749516}"/>
                </c:ext>
              </c:extLst>
            </c:dLbl>
            <c:dLbl>
              <c:idx val="1"/>
              <c:tx>
                <c:rich>
                  <a:bodyPr rot="0" vert="horz"/>
                  <a:lstStyle/>
                  <a:p>
                    <a:pPr algn="ctr">
                      <a:defRPr>
                        <a:solidFill>
                          <a:schemeClr val="bg1">
                            <a:lumMod val="95000"/>
                          </a:schemeClr>
                        </a:solidFill>
                      </a:defRPr>
                    </a:pPr>
                    <a:r>
                      <a:rPr lang="en-US">
                        <a:solidFill>
                          <a:schemeClr val="bg1">
                            <a:lumMod val="95000"/>
                          </a:schemeClr>
                        </a:solidFill>
                      </a:rPr>
                      <a:t>16%</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3FD-4669-9A5F-879008749516}"/>
                </c:ext>
              </c:extLst>
            </c:dLbl>
            <c:dLbl>
              <c:idx val="2"/>
              <c:tx>
                <c:rich>
                  <a:bodyPr rot="0" vert="horz"/>
                  <a:lstStyle/>
                  <a:p>
                    <a:pPr algn="ctr">
                      <a:defRPr>
                        <a:solidFill>
                          <a:schemeClr val="bg1">
                            <a:lumMod val="95000"/>
                          </a:schemeClr>
                        </a:solidFill>
                      </a:defRPr>
                    </a:pPr>
                    <a:r>
                      <a:rPr lang="en-US">
                        <a:solidFill>
                          <a:schemeClr val="bg1">
                            <a:lumMod val="95000"/>
                          </a:schemeClr>
                        </a:solidFill>
                      </a:rPr>
                      <a:t>33%</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3FD-4669-9A5F-879008749516}"/>
                </c:ext>
              </c:extLst>
            </c:dLbl>
            <c:dLbl>
              <c:idx val="3"/>
              <c:tx>
                <c:rich>
                  <a:bodyPr rot="0" vert="horz"/>
                  <a:lstStyle/>
                  <a:p>
                    <a:pPr algn="ctr">
                      <a:defRPr>
                        <a:solidFill>
                          <a:schemeClr val="bg1">
                            <a:lumMod val="95000"/>
                          </a:schemeClr>
                        </a:solidFill>
                      </a:defRPr>
                    </a:pPr>
                    <a:r>
                      <a:rPr lang="en-US">
                        <a:solidFill>
                          <a:schemeClr val="bg1">
                            <a:lumMod val="95000"/>
                          </a:schemeClr>
                        </a:solidFill>
                      </a:rPr>
                      <a:t>20%</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3FD-4669-9A5F-879008749516}"/>
                </c:ext>
              </c:extLst>
            </c:dLbl>
            <c:spPr>
              <a:noFill/>
              <a:ln>
                <a:noFill/>
              </a:ln>
              <a:effectLst/>
            </c:spPr>
            <c:txPr>
              <a:bodyPr rot="0" vert="horz"/>
              <a:lstStyle/>
              <a:p>
                <a:pPr algn="ctr">
                  <a:defRPr>
                    <a:solidFill>
                      <a:schemeClr val="bg1">
                        <a:lumMod val="95000"/>
                      </a:schemeClr>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'6 Työryhmän työssä on myös no'!$N$1:$N$3</c:f>
              <c:strCache>
                <c:ptCount val="3"/>
                <c:pt idx="0">
                  <c:v>Kyllä</c:v>
                </c:pt>
                <c:pt idx="1">
                  <c:v>Ei</c:v>
                </c:pt>
                <c:pt idx="2">
                  <c:v>Emme osaa sanoa</c:v>
                </c:pt>
              </c:strCache>
            </c:strRef>
          </c:cat>
          <c:val>
            <c:numRef>
              <c:f>'6 Työryhmän työssä on myös no'!$P$1:$P$3</c:f>
              <c:numCache>
                <c:formatCode>0%</c:formatCode>
                <c:ptCount val="3"/>
                <c:pt idx="0">
                  <c:v>0.51249999999999996</c:v>
                </c:pt>
                <c:pt idx="1">
                  <c:v>0.16250000000000001</c:v>
                </c:pt>
                <c:pt idx="2">
                  <c:v>0.32500000000000001</c:v>
                </c:pt>
              </c:numCache>
            </c:numRef>
          </c:val>
          <c:extLst>
            <c:ext xmlns:c16="http://schemas.microsoft.com/office/drawing/2014/chart" uri="{C3380CC4-5D6E-409C-BE32-E72D297353CC}">
              <c16:uniqueId val="{00000008-83FD-4669-9A5F-879008749516}"/>
            </c:ext>
          </c:extLst>
        </c:ser>
        <c:dLbls>
          <c:showLegendKey val="0"/>
          <c:showVal val="0"/>
          <c:showCatName val="0"/>
          <c:showSerName val="0"/>
          <c:showPercent val="0"/>
          <c:showBubbleSize val="0"/>
        </c:dLbls>
        <c:gapWidth val="150"/>
        <c:axId val="67090849"/>
        <c:axId val="57723333"/>
      </c:barChart>
      <c:catAx>
        <c:axId val="67090849"/>
        <c:scaling>
          <c:orientation val="maxMin"/>
        </c:scaling>
        <c:delete val="0"/>
        <c:axPos val="l"/>
        <c:numFmt formatCode="General" sourceLinked="1"/>
        <c:majorTickMark val="out"/>
        <c:minorTickMark val="none"/>
        <c:tickLblPos val="nextTo"/>
        <c:crossAx val="57723333"/>
        <c:crosses val="autoZero"/>
        <c:auto val="0"/>
        <c:lblAlgn val="ctr"/>
        <c:lblOffset val="100"/>
        <c:noMultiLvlLbl val="0"/>
      </c:catAx>
      <c:valAx>
        <c:axId val="57723333"/>
        <c:scaling>
          <c:orientation val="minMax"/>
        </c:scaling>
        <c:delete val="0"/>
        <c:axPos val="t"/>
        <c:majorGridlines>
          <c:spPr>
            <a:ln w="9525">
              <a:solidFill>
                <a:srgbClr val="E6E6E6"/>
              </a:solidFill>
            </a:ln>
          </c:spPr>
        </c:majorGridlines>
        <c:numFmt formatCode="0%" sourceLinked="0"/>
        <c:majorTickMark val="out"/>
        <c:minorTickMark val="none"/>
        <c:tickLblPos val="high"/>
        <c:crossAx val="67090849"/>
        <c:crosses val="autoZero"/>
        <c:crossBetween val="between"/>
      </c:valAx>
      <c:spPr>
        <a:solidFill>
          <a:srgbClr val="FFFFFF"/>
        </a:solidFill>
        <a:ln w="12700">
          <a:solidFill>
            <a:srgbClr val="808080"/>
          </a:solidFill>
        </a:ln>
      </c:spPr>
    </c:plotArea>
    <c:plotVisOnly val="0"/>
    <c:dispBlanksAs val="gap"/>
    <c:showDLblsOverMax val="0"/>
  </c:chart>
  <c:txPr>
    <a:bodyPr rot="0" vert="horz"/>
    <a:lstStyle/>
    <a:p>
      <a:pPr>
        <a:defRPr lang="en-US" sz="1400" u="none" baseline="0">
          <a:latin typeface="Arial"/>
          <a:ea typeface="Arial"/>
          <a:cs typeface="Arial"/>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360384131492901"/>
          <c:y val="6.8684159123286001E-2"/>
          <c:w val="0.41659213165504133"/>
          <c:h val="0.80772475690134227"/>
        </c:manualLayout>
      </c:layout>
      <c:barChart>
        <c:barDir val="bar"/>
        <c:grouping val="clustered"/>
        <c:varyColors val="0"/>
        <c:ser>
          <c:idx val="0"/>
          <c:order val="0"/>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9B41-4C55-8E38-E7E1668231A3}"/>
              </c:ext>
            </c:extLst>
          </c:dPt>
          <c:dPt>
            <c:idx val="1"/>
            <c:invertIfNegative val="0"/>
            <c:bubble3D val="0"/>
            <c:spPr>
              <a:solidFill>
                <a:srgbClr val="234C5A"/>
              </a:solidFill>
              <a:ln w="12700"/>
            </c:spPr>
            <c:extLst>
              <c:ext xmlns:c16="http://schemas.microsoft.com/office/drawing/2014/chart" uri="{C3380CC4-5D6E-409C-BE32-E72D297353CC}">
                <c16:uniqueId val="{00000003-9B41-4C55-8E38-E7E1668231A3}"/>
              </c:ext>
            </c:extLst>
          </c:dPt>
          <c:dPt>
            <c:idx val="2"/>
            <c:invertIfNegative val="0"/>
            <c:bubble3D val="0"/>
            <c:spPr>
              <a:solidFill>
                <a:srgbClr val="234C5A"/>
              </a:solidFill>
              <a:ln w="12700"/>
            </c:spPr>
            <c:extLst>
              <c:ext xmlns:c16="http://schemas.microsoft.com/office/drawing/2014/chart" uri="{C3380CC4-5D6E-409C-BE32-E72D297353CC}">
                <c16:uniqueId val="{00000005-9B41-4C55-8E38-E7E1668231A3}"/>
              </c:ext>
            </c:extLst>
          </c:dPt>
          <c:dPt>
            <c:idx val="3"/>
            <c:invertIfNegative val="0"/>
            <c:bubble3D val="0"/>
            <c:spPr>
              <a:solidFill>
                <a:srgbClr val="234C5A"/>
              </a:solidFill>
              <a:ln w="12700"/>
            </c:spPr>
            <c:extLst>
              <c:ext xmlns:c16="http://schemas.microsoft.com/office/drawing/2014/chart" uri="{C3380CC4-5D6E-409C-BE32-E72D297353CC}">
                <c16:uniqueId val="{00000007-9B41-4C55-8E38-E7E1668231A3}"/>
              </c:ext>
            </c:extLst>
          </c:dPt>
          <c:dPt>
            <c:idx val="4"/>
            <c:invertIfNegative val="0"/>
            <c:bubble3D val="0"/>
            <c:spPr>
              <a:solidFill>
                <a:srgbClr val="234C5A"/>
              </a:solidFill>
              <a:ln w="12700"/>
            </c:spPr>
            <c:extLst>
              <c:ext xmlns:c16="http://schemas.microsoft.com/office/drawing/2014/chart" uri="{C3380CC4-5D6E-409C-BE32-E72D297353CC}">
                <c16:uniqueId val="{00000009-9B41-4C55-8E38-E7E1668231A3}"/>
              </c:ext>
            </c:extLst>
          </c:dPt>
          <c:dPt>
            <c:idx val="5"/>
            <c:invertIfNegative val="0"/>
            <c:bubble3D val="0"/>
            <c:spPr>
              <a:solidFill>
                <a:srgbClr val="234C5A"/>
              </a:solidFill>
              <a:ln w="12700"/>
            </c:spPr>
            <c:extLst>
              <c:ext xmlns:c16="http://schemas.microsoft.com/office/drawing/2014/chart" uri="{C3380CC4-5D6E-409C-BE32-E72D297353CC}">
                <c16:uniqueId val="{0000000B-9B41-4C55-8E38-E7E1668231A3}"/>
              </c:ext>
            </c:extLst>
          </c:dPt>
          <c:dPt>
            <c:idx val="6"/>
            <c:invertIfNegative val="0"/>
            <c:bubble3D val="0"/>
            <c:spPr>
              <a:solidFill>
                <a:srgbClr val="234C5A"/>
              </a:solidFill>
              <a:ln w="12700"/>
            </c:spPr>
            <c:extLst>
              <c:ext xmlns:c16="http://schemas.microsoft.com/office/drawing/2014/chart" uri="{C3380CC4-5D6E-409C-BE32-E72D297353CC}">
                <c16:uniqueId val="{0000000D-9B41-4C55-8E38-E7E1668231A3}"/>
              </c:ext>
            </c:extLst>
          </c:dPt>
          <c:dPt>
            <c:idx val="7"/>
            <c:invertIfNegative val="0"/>
            <c:bubble3D val="0"/>
            <c:spPr>
              <a:solidFill>
                <a:srgbClr val="234C5A"/>
              </a:solidFill>
              <a:ln w="12700"/>
            </c:spPr>
            <c:extLst>
              <c:ext xmlns:c16="http://schemas.microsoft.com/office/drawing/2014/chart" uri="{C3380CC4-5D6E-409C-BE32-E72D297353CC}">
                <c16:uniqueId val="{0000000F-9B41-4C55-8E38-E7E1668231A3}"/>
              </c:ext>
            </c:extLst>
          </c:dPt>
          <c:dPt>
            <c:idx val="8"/>
            <c:invertIfNegative val="0"/>
            <c:bubble3D val="0"/>
            <c:spPr>
              <a:solidFill>
                <a:srgbClr val="234C5A"/>
              </a:solidFill>
              <a:ln w="12700"/>
            </c:spPr>
            <c:extLst>
              <c:ext xmlns:c16="http://schemas.microsoft.com/office/drawing/2014/chart" uri="{C3380CC4-5D6E-409C-BE32-E72D297353CC}">
                <c16:uniqueId val="{00000011-9B41-4C55-8E38-E7E1668231A3}"/>
              </c:ext>
            </c:extLst>
          </c:dPt>
          <c:dLbls>
            <c:dLbl>
              <c:idx val="0"/>
              <c:tx>
                <c:rich>
                  <a:bodyPr rot="0" vert="horz"/>
                  <a:lstStyle/>
                  <a:p>
                    <a:pPr algn="ctr">
                      <a:defRPr>
                        <a:solidFill>
                          <a:schemeClr val="bg1">
                            <a:lumMod val="95000"/>
                          </a:schemeClr>
                        </a:solidFill>
                      </a:defRPr>
                    </a:pPr>
                    <a:r>
                      <a:rPr lang="en-US">
                        <a:solidFill>
                          <a:schemeClr val="bg1">
                            <a:lumMod val="95000"/>
                          </a:schemeClr>
                        </a:solidFill>
                      </a:rPr>
                      <a:t>5 %</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41-4C55-8E38-E7E1668231A3}"/>
                </c:ext>
              </c:extLst>
            </c:dLbl>
            <c:dLbl>
              <c:idx val="1"/>
              <c:tx>
                <c:rich>
                  <a:bodyPr rot="0" vert="horz"/>
                  <a:lstStyle/>
                  <a:p>
                    <a:pPr algn="ctr">
                      <a:defRPr>
                        <a:solidFill>
                          <a:schemeClr val="bg1">
                            <a:lumMod val="95000"/>
                          </a:schemeClr>
                        </a:solidFill>
                      </a:defRPr>
                    </a:pPr>
                    <a:r>
                      <a:rPr lang="en-US">
                        <a:solidFill>
                          <a:schemeClr val="bg1">
                            <a:lumMod val="95000"/>
                          </a:schemeClr>
                        </a:solidFill>
                      </a:rPr>
                      <a:t>6%</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B41-4C55-8E38-E7E1668231A3}"/>
                </c:ext>
              </c:extLst>
            </c:dLbl>
            <c:dLbl>
              <c:idx val="2"/>
              <c:tx>
                <c:rich>
                  <a:bodyPr rot="0" vert="horz"/>
                  <a:lstStyle/>
                  <a:p>
                    <a:pPr algn="ctr">
                      <a:defRPr>
                        <a:solidFill>
                          <a:schemeClr val="bg1">
                            <a:lumMod val="95000"/>
                          </a:schemeClr>
                        </a:solidFill>
                      </a:defRPr>
                    </a:pPr>
                    <a:r>
                      <a:rPr lang="en-US">
                        <a:solidFill>
                          <a:schemeClr val="bg1">
                            <a:lumMod val="95000"/>
                          </a:schemeClr>
                        </a:solidFill>
                      </a:rPr>
                      <a:t>6%</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B41-4C55-8E38-E7E1668231A3}"/>
                </c:ext>
              </c:extLst>
            </c:dLbl>
            <c:dLbl>
              <c:idx val="3"/>
              <c:tx>
                <c:rich>
                  <a:bodyPr rot="0" vert="horz"/>
                  <a:lstStyle/>
                  <a:p>
                    <a:pPr algn="ctr">
                      <a:defRPr>
                        <a:solidFill>
                          <a:schemeClr val="bg1">
                            <a:lumMod val="95000"/>
                          </a:schemeClr>
                        </a:solidFill>
                      </a:defRPr>
                    </a:pPr>
                    <a:r>
                      <a:rPr lang="en-US">
                        <a:solidFill>
                          <a:schemeClr val="bg1">
                            <a:lumMod val="95000"/>
                          </a:schemeClr>
                        </a:solidFill>
                      </a:rPr>
                      <a:t>20%</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B41-4C55-8E38-E7E1668231A3}"/>
                </c:ext>
              </c:extLst>
            </c:dLbl>
            <c:dLbl>
              <c:idx val="4"/>
              <c:tx>
                <c:rich>
                  <a:bodyPr rot="0" vert="horz"/>
                  <a:lstStyle/>
                  <a:p>
                    <a:pPr algn="ctr">
                      <a:defRPr>
                        <a:solidFill>
                          <a:schemeClr val="bg1">
                            <a:lumMod val="95000"/>
                          </a:schemeClr>
                        </a:solidFill>
                      </a:defRPr>
                    </a:pPr>
                    <a:r>
                      <a:rPr lang="en-US">
                        <a:solidFill>
                          <a:schemeClr val="bg1">
                            <a:lumMod val="95000"/>
                          </a:schemeClr>
                        </a:solidFill>
                      </a:rPr>
                      <a:t>8%</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B41-4C55-8E38-E7E1668231A3}"/>
                </c:ext>
              </c:extLst>
            </c:dLbl>
            <c:dLbl>
              <c:idx val="5"/>
              <c:tx>
                <c:rich>
                  <a:bodyPr rot="0" vert="horz"/>
                  <a:lstStyle/>
                  <a:p>
                    <a:pPr algn="ctr">
                      <a:defRPr>
                        <a:solidFill>
                          <a:schemeClr val="bg1">
                            <a:lumMod val="95000"/>
                          </a:schemeClr>
                        </a:solidFill>
                      </a:defRPr>
                    </a:pPr>
                    <a:r>
                      <a:rPr lang="en-US">
                        <a:solidFill>
                          <a:schemeClr val="bg1">
                            <a:lumMod val="95000"/>
                          </a:schemeClr>
                        </a:solidFill>
                      </a:rPr>
                      <a:t>6%</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B41-4C55-8E38-E7E1668231A3}"/>
                </c:ext>
              </c:extLst>
            </c:dLbl>
            <c:dLbl>
              <c:idx val="6"/>
              <c:tx>
                <c:rich>
                  <a:bodyPr rot="0" vert="horz"/>
                  <a:lstStyle/>
                  <a:p>
                    <a:pPr algn="ctr">
                      <a:defRPr>
                        <a:solidFill>
                          <a:schemeClr val="bg1">
                            <a:lumMod val="95000"/>
                          </a:schemeClr>
                        </a:solidFill>
                      </a:defRPr>
                    </a:pPr>
                    <a:r>
                      <a:rPr lang="en-US">
                        <a:solidFill>
                          <a:schemeClr val="bg1">
                            <a:lumMod val="95000"/>
                          </a:schemeClr>
                        </a:solidFill>
                      </a:rPr>
                      <a:t>70%</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B41-4C55-8E38-E7E1668231A3}"/>
                </c:ext>
              </c:extLst>
            </c:dLbl>
            <c:dLbl>
              <c:idx val="7"/>
              <c:tx>
                <c:rich>
                  <a:bodyPr rot="0" vert="horz"/>
                  <a:lstStyle/>
                  <a:p>
                    <a:pPr algn="ctr">
                      <a:defRPr>
                        <a:solidFill>
                          <a:schemeClr val="bg1">
                            <a:lumMod val="95000"/>
                          </a:schemeClr>
                        </a:solidFill>
                      </a:defRPr>
                    </a:pPr>
                    <a:r>
                      <a:rPr lang="en-US">
                        <a:solidFill>
                          <a:schemeClr val="bg1">
                            <a:lumMod val="95000"/>
                          </a:schemeClr>
                        </a:solidFill>
                      </a:rPr>
                      <a:t>10%</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B41-4C55-8E38-E7E1668231A3}"/>
                </c:ext>
              </c:extLst>
            </c:dLbl>
            <c:dLbl>
              <c:idx val="8"/>
              <c:tx>
                <c:rich>
                  <a:bodyPr rot="0" vert="horz"/>
                  <a:lstStyle/>
                  <a:p>
                    <a:pPr algn="ctr">
                      <a:defRPr>
                        <a:solidFill>
                          <a:schemeClr val="bg1">
                            <a:lumMod val="95000"/>
                          </a:schemeClr>
                        </a:solidFill>
                      </a:defRPr>
                    </a:pPr>
                    <a:r>
                      <a:rPr lang="en-US">
                        <a:solidFill>
                          <a:schemeClr val="bg1">
                            <a:lumMod val="95000"/>
                          </a:schemeClr>
                        </a:solidFill>
                      </a:rPr>
                      <a:t>17%</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B41-4C55-8E38-E7E1668231A3}"/>
                </c:ext>
              </c:extLst>
            </c:dLbl>
            <c:spPr>
              <a:noFill/>
              <a:ln>
                <a:noFill/>
              </a:ln>
              <a:effectLst/>
            </c:spPr>
            <c:txPr>
              <a:bodyPr rot="0" vert="horz"/>
              <a:lstStyle/>
              <a:p>
                <a:pPr algn="ctr">
                  <a:defRPr>
                    <a:solidFill>
                      <a:schemeClr val="bg1">
                        <a:lumMod val="95000"/>
                      </a:schemeClr>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'7 Jos alueenne kunnat lainmuu'!$N$1:$N$8</c:f>
              <c:strCache>
                <c:ptCount val="8"/>
                <c:pt idx="0">
                  <c:v>A. Kyllä, lemmikki- ja harrastuseläimille (pl. hevoset); kiireettömiä potilaita kaikkina arkipäivinä ja kiireellisiä potilaita kaikkina vuorokauden aikoina.</c:v>
                </c:pt>
                <c:pt idx="1">
                  <c:v>B. Kyllä, hevosille; kiireettömiä potilaita hoidettaisiin kaikkina arkipäivinä ja kiireellisiä potilaita kaikkina vuorokauden aikoina.</c:v>
                </c:pt>
                <c:pt idx="2">
                  <c:v>C. Kyllä, tuotantoeläimille;  kiireettömiä potilaita hoidettaisiin kaikkina arkipäivinä ja kiireellisiä potilaita kaikkina vuorokauden aikoina.</c:v>
                </c:pt>
                <c:pt idx="3">
                  <c:v>D. Kyllä, lemmikki- ja harrastuseläimille (pl. hevoset);  vain sellaisina vuorokauden aikoina, kun on taloudellisesti kannattavaa.</c:v>
                </c:pt>
                <c:pt idx="4">
                  <c:v>E. Kyllä, hevosille; vain sellaisina vuorokauden aikoina, kun on taloudellisesti kannattavaa.</c:v>
                </c:pt>
                <c:pt idx="5">
                  <c:v>F. Kyllä, tuotantoeläimille; vain sellaisina vuorokauden aikoina, kun on taloudellisesti kannattavaa.</c:v>
                </c:pt>
                <c:pt idx="6">
                  <c:v>G. Emme muuttaisi nykyistä toimintaamme. Haluamme itse päättää palveluistamme ja aukioloajoistamme.</c:v>
                </c:pt>
                <c:pt idx="7">
                  <c:v>H. Muu vastaus</c:v>
                </c:pt>
              </c:strCache>
            </c:strRef>
          </c:cat>
          <c:val>
            <c:numRef>
              <c:f>'7 Jos alueenne kunnat lainmuu'!$P$1:$P$8</c:f>
              <c:numCache>
                <c:formatCode>0%</c:formatCode>
                <c:ptCount val="8"/>
                <c:pt idx="0">
                  <c:v>4.5977011494252873E-2</c:v>
                </c:pt>
                <c:pt idx="1">
                  <c:v>5.7471264367816091E-2</c:v>
                </c:pt>
                <c:pt idx="2">
                  <c:v>5.7471264367816091E-2</c:v>
                </c:pt>
                <c:pt idx="3">
                  <c:v>0.19540229885057472</c:v>
                </c:pt>
                <c:pt idx="4">
                  <c:v>8.0459770114942528E-2</c:v>
                </c:pt>
                <c:pt idx="5">
                  <c:v>5.7471264367816091E-2</c:v>
                </c:pt>
                <c:pt idx="6">
                  <c:v>0.70114942528735635</c:v>
                </c:pt>
                <c:pt idx="7">
                  <c:v>0.10344827586206896</c:v>
                </c:pt>
              </c:numCache>
            </c:numRef>
          </c:val>
          <c:extLst>
            <c:ext xmlns:c16="http://schemas.microsoft.com/office/drawing/2014/chart" uri="{C3380CC4-5D6E-409C-BE32-E72D297353CC}">
              <c16:uniqueId val="{00000012-9B41-4C55-8E38-E7E1668231A3}"/>
            </c:ext>
          </c:extLst>
        </c:ser>
        <c:dLbls>
          <c:showLegendKey val="0"/>
          <c:showVal val="0"/>
          <c:showCatName val="0"/>
          <c:showSerName val="0"/>
          <c:showPercent val="0"/>
          <c:showBubbleSize val="0"/>
        </c:dLbls>
        <c:gapWidth val="150"/>
        <c:axId val="9085909"/>
        <c:axId val="36138345"/>
      </c:barChart>
      <c:catAx>
        <c:axId val="9085909"/>
        <c:scaling>
          <c:orientation val="maxMin"/>
        </c:scaling>
        <c:delete val="0"/>
        <c:axPos val="l"/>
        <c:numFmt formatCode="General" sourceLinked="1"/>
        <c:majorTickMark val="out"/>
        <c:minorTickMark val="none"/>
        <c:tickLblPos val="nextTo"/>
        <c:crossAx val="36138345"/>
        <c:crosses val="autoZero"/>
        <c:auto val="0"/>
        <c:lblAlgn val="ctr"/>
        <c:lblOffset val="100"/>
        <c:noMultiLvlLbl val="0"/>
      </c:catAx>
      <c:valAx>
        <c:axId val="36138345"/>
        <c:scaling>
          <c:orientation val="minMax"/>
        </c:scaling>
        <c:delete val="0"/>
        <c:axPos val="t"/>
        <c:majorGridlines>
          <c:spPr>
            <a:ln w="9525">
              <a:solidFill>
                <a:srgbClr val="E6E6E6"/>
              </a:solidFill>
            </a:ln>
          </c:spPr>
        </c:majorGridlines>
        <c:numFmt formatCode="0%" sourceLinked="0"/>
        <c:majorTickMark val="out"/>
        <c:minorTickMark val="none"/>
        <c:tickLblPos val="high"/>
        <c:crossAx val="9085909"/>
        <c:crosses val="autoZero"/>
        <c:crossBetween val="between"/>
      </c:valAx>
      <c:spPr>
        <a:solidFill>
          <a:srgbClr val="FFFFFF"/>
        </a:solidFill>
        <a:ln w="12700">
          <a:solidFill>
            <a:srgbClr val="808080"/>
          </a:solidFill>
        </a:ln>
      </c:spPr>
    </c:plotArea>
    <c:plotVisOnly val="0"/>
    <c:dispBlanksAs val="gap"/>
    <c:showDLblsOverMax val="0"/>
  </c:chart>
  <c:txPr>
    <a:bodyPr rot="0" vert="horz"/>
    <a:lstStyle/>
    <a:p>
      <a:pPr>
        <a:defRPr lang="en-US" sz="1400" u="none" baseline="0">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1ADE-4749-9E36-E6E4559EA2E3}"/>
              </c:ext>
            </c:extLst>
          </c:dPt>
          <c:dPt>
            <c:idx val="1"/>
            <c:invertIfNegative val="0"/>
            <c:bubble3D val="0"/>
            <c:spPr>
              <a:solidFill>
                <a:srgbClr val="234C5A"/>
              </a:solidFill>
              <a:ln w="12700"/>
            </c:spPr>
            <c:extLst>
              <c:ext xmlns:c16="http://schemas.microsoft.com/office/drawing/2014/chart" uri="{C3380CC4-5D6E-409C-BE32-E72D297353CC}">
                <c16:uniqueId val="{00000003-1ADE-4749-9E36-E6E4559EA2E3}"/>
              </c:ext>
            </c:extLst>
          </c:dPt>
          <c:dPt>
            <c:idx val="2"/>
            <c:invertIfNegative val="0"/>
            <c:bubble3D val="0"/>
            <c:spPr>
              <a:solidFill>
                <a:srgbClr val="234C5A"/>
              </a:solidFill>
              <a:ln w="12700"/>
            </c:spPr>
            <c:extLst>
              <c:ext xmlns:c16="http://schemas.microsoft.com/office/drawing/2014/chart" uri="{C3380CC4-5D6E-409C-BE32-E72D297353CC}">
                <c16:uniqueId val="{00000005-1ADE-4749-9E36-E6E4559EA2E3}"/>
              </c:ext>
            </c:extLst>
          </c:dPt>
          <c:dPt>
            <c:idx val="3"/>
            <c:invertIfNegative val="0"/>
            <c:bubble3D val="0"/>
            <c:spPr>
              <a:solidFill>
                <a:srgbClr val="234C5A"/>
              </a:solidFill>
              <a:ln w="12700"/>
            </c:spPr>
            <c:extLst>
              <c:ext xmlns:c16="http://schemas.microsoft.com/office/drawing/2014/chart" uri="{C3380CC4-5D6E-409C-BE32-E72D297353CC}">
                <c16:uniqueId val="{00000007-1ADE-4749-9E36-E6E4559EA2E3}"/>
              </c:ext>
            </c:extLst>
          </c:dPt>
          <c:dPt>
            <c:idx val="4"/>
            <c:invertIfNegative val="0"/>
            <c:bubble3D val="0"/>
            <c:spPr>
              <a:solidFill>
                <a:srgbClr val="234C5A"/>
              </a:solidFill>
              <a:ln w="12700"/>
            </c:spPr>
            <c:extLst>
              <c:ext xmlns:c16="http://schemas.microsoft.com/office/drawing/2014/chart" uri="{C3380CC4-5D6E-409C-BE32-E72D297353CC}">
                <c16:uniqueId val="{00000009-1ADE-4749-9E36-E6E4559EA2E3}"/>
              </c:ext>
            </c:extLst>
          </c:dPt>
          <c:dPt>
            <c:idx val="5"/>
            <c:invertIfNegative val="0"/>
            <c:bubble3D val="0"/>
            <c:spPr>
              <a:solidFill>
                <a:srgbClr val="234C5A"/>
              </a:solidFill>
              <a:ln w="12700"/>
            </c:spPr>
            <c:extLst>
              <c:ext xmlns:c16="http://schemas.microsoft.com/office/drawing/2014/chart" uri="{C3380CC4-5D6E-409C-BE32-E72D297353CC}">
                <c16:uniqueId val="{0000000B-1ADE-4749-9E36-E6E4559EA2E3}"/>
              </c:ext>
            </c:extLst>
          </c:dPt>
          <c:dLbls>
            <c:dLbl>
              <c:idx val="0"/>
              <c:tx>
                <c:rich>
                  <a:bodyPr rot="0" vert="horz"/>
                  <a:lstStyle/>
                  <a:p>
                    <a:pPr algn="ctr">
                      <a:defRPr>
                        <a:solidFill>
                          <a:schemeClr val="bg1">
                            <a:lumMod val="95000"/>
                          </a:schemeClr>
                        </a:solidFill>
                      </a:defRPr>
                    </a:pPr>
                    <a:r>
                      <a:rPr lang="en-US">
                        <a:solidFill>
                          <a:schemeClr val="bg1">
                            <a:lumMod val="95000"/>
                          </a:schemeClr>
                        </a:solidFill>
                      </a:rPr>
                      <a:t>8%</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ADE-4749-9E36-E6E4559EA2E3}"/>
                </c:ext>
              </c:extLst>
            </c:dLbl>
            <c:dLbl>
              <c:idx val="1"/>
              <c:tx>
                <c:rich>
                  <a:bodyPr rot="0" vert="horz"/>
                  <a:lstStyle/>
                  <a:p>
                    <a:pPr algn="ctr">
                      <a:defRPr>
                        <a:solidFill>
                          <a:schemeClr val="bg1">
                            <a:lumMod val="95000"/>
                          </a:schemeClr>
                        </a:solidFill>
                      </a:defRPr>
                    </a:pPr>
                    <a:r>
                      <a:rPr lang="en-US">
                        <a:solidFill>
                          <a:schemeClr val="bg1">
                            <a:lumMod val="95000"/>
                          </a:schemeClr>
                        </a:solidFill>
                      </a:rPr>
                      <a:t>15%</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DE-4749-9E36-E6E4559EA2E3}"/>
                </c:ext>
              </c:extLst>
            </c:dLbl>
            <c:dLbl>
              <c:idx val="2"/>
              <c:tx>
                <c:rich>
                  <a:bodyPr rot="0" vert="horz"/>
                  <a:lstStyle/>
                  <a:p>
                    <a:pPr algn="ctr">
                      <a:defRPr>
                        <a:solidFill>
                          <a:schemeClr val="bg1">
                            <a:lumMod val="95000"/>
                          </a:schemeClr>
                        </a:solidFill>
                      </a:defRPr>
                    </a:pPr>
                    <a:r>
                      <a:rPr lang="en-US">
                        <a:solidFill>
                          <a:schemeClr val="bg1">
                            <a:lumMod val="95000"/>
                          </a:schemeClr>
                        </a:solidFill>
                      </a:rPr>
                      <a:t>31%</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ADE-4749-9E36-E6E4559EA2E3}"/>
                </c:ext>
              </c:extLst>
            </c:dLbl>
            <c:dLbl>
              <c:idx val="3"/>
              <c:tx>
                <c:rich>
                  <a:bodyPr rot="0" vert="horz"/>
                  <a:lstStyle/>
                  <a:p>
                    <a:pPr algn="ctr">
                      <a:defRPr>
                        <a:solidFill>
                          <a:schemeClr val="bg1">
                            <a:lumMod val="95000"/>
                          </a:schemeClr>
                        </a:solidFill>
                      </a:defRPr>
                    </a:pPr>
                    <a:r>
                      <a:rPr lang="en-US">
                        <a:solidFill>
                          <a:schemeClr val="bg1">
                            <a:lumMod val="95000"/>
                          </a:schemeClr>
                        </a:solidFill>
                      </a:rPr>
                      <a:t>37%</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ADE-4749-9E36-E6E4559EA2E3}"/>
                </c:ext>
              </c:extLst>
            </c:dLbl>
            <c:dLbl>
              <c:idx val="4"/>
              <c:tx>
                <c:rich>
                  <a:bodyPr rot="0" vert="horz"/>
                  <a:lstStyle/>
                  <a:p>
                    <a:pPr algn="ctr">
                      <a:defRPr>
                        <a:solidFill>
                          <a:schemeClr val="bg1">
                            <a:lumMod val="95000"/>
                          </a:schemeClr>
                        </a:solidFill>
                      </a:defRPr>
                    </a:pPr>
                    <a:r>
                      <a:rPr lang="en-US">
                        <a:solidFill>
                          <a:schemeClr val="bg1">
                            <a:lumMod val="95000"/>
                          </a:schemeClr>
                        </a:solidFill>
                      </a:rPr>
                      <a:t>22%</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DE-4749-9E36-E6E4559EA2E3}"/>
                </c:ext>
              </c:extLst>
            </c:dLbl>
            <c:dLbl>
              <c:idx val="5"/>
              <c:tx>
                <c:rich>
                  <a:bodyPr rot="0" vert="horz"/>
                  <a:lstStyle/>
                  <a:p>
                    <a:pPr algn="ctr">
                      <a:defRPr>
                        <a:solidFill>
                          <a:schemeClr val="bg1">
                            <a:lumMod val="95000"/>
                          </a:schemeClr>
                        </a:solidFill>
                      </a:defRPr>
                    </a:pPr>
                    <a:r>
                      <a:rPr lang="en-US">
                        <a:solidFill>
                          <a:schemeClr val="bg1">
                            <a:lumMod val="95000"/>
                          </a:schemeClr>
                        </a:solidFill>
                      </a:rPr>
                      <a:t>29%</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DE-4749-9E36-E6E4559EA2E3}"/>
                </c:ext>
              </c:extLst>
            </c:dLbl>
            <c:spPr>
              <a:noFill/>
              <a:ln>
                <a:noFill/>
              </a:ln>
              <a:effectLst/>
            </c:spPr>
            <c:txPr>
              <a:bodyPr rot="0" vert="horz"/>
              <a:lstStyle/>
              <a:p>
                <a:pPr algn="ctr">
                  <a:defRPr>
                    <a:solidFill>
                      <a:schemeClr val="bg1">
                        <a:lumMod val="95000"/>
                      </a:schemeClr>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 Jos olisitte valmiita tuot'!$N$1:$N$5</c:f>
              <c:strCache>
                <c:ptCount val="5"/>
                <c:pt idx="0">
                  <c:v>A. Asiakashinnat vastaisivat keskimäärin kunnaneläinlääkäritaksaa</c:v>
                </c:pt>
                <c:pt idx="1">
                  <c:v>B. Asiakashinnat olisivat keskimäärin enintään 15% kalliimpia kuin kunnaneläinlääkäritaksassa</c:v>
                </c:pt>
                <c:pt idx="2">
                  <c:v>C. Asiakashinnat olisivat keskimäärin enintään 30% kalliimpia kuin kunnaneläinlääkäritaksassa</c:v>
                </c:pt>
                <c:pt idx="3">
                  <c:v>D. Asiakashinnat olisivat keskimäärin yli 30% kalliimpia kuin kunnaneläinlääkäritaksassa</c:v>
                </c:pt>
                <c:pt idx="4">
                  <c:v>E. Muu vastaus</c:v>
                </c:pt>
              </c:strCache>
            </c:strRef>
          </c:cat>
          <c:val>
            <c:numRef>
              <c:f>'8 Jos olisitte valmiita tuot'!$P$1:$P$5</c:f>
              <c:numCache>
                <c:formatCode>0%</c:formatCode>
                <c:ptCount val="5"/>
                <c:pt idx="0">
                  <c:v>8.4745762711864403E-2</c:v>
                </c:pt>
                <c:pt idx="1">
                  <c:v>0.15254237288135594</c:v>
                </c:pt>
                <c:pt idx="2">
                  <c:v>0.30508474576271188</c:v>
                </c:pt>
                <c:pt idx="3">
                  <c:v>0.3728813559322034</c:v>
                </c:pt>
                <c:pt idx="4">
                  <c:v>0.22033898305084745</c:v>
                </c:pt>
              </c:numCache>
            </c:numRef>
          </c:val>
          <c:extLst>
            <c:ext xmlns:c16="http://schemas.microsoft.com/office/drawing/2014/chart" uri="{C3380CC4-5D6E-409C-BE32-E72D297353CC}">
              <c16:uniqueId val="{0000000C-1ADE-4749-9E36-E6E4559EA2E3}"/>
            </c:ext>
          </c:extLst>
        </c:ser>
        <c:dLbls>
          <c:showLegendKey val="0"/>
          <c:showVal val="0"/>
          <c:showCatName val="0"/>
          <c:showSerName val="0"/>
          <c:showPercent val="0"/>
          <c:showBubbleSize val="0"/>
        </c:dLbls>
        <c:gapWidth val="150"/>
        <c:axId val="37595873"/>
        <c:axId val="58770856"/>
      </c:barChart>
      <c:catAx>
        <c:axId val="37595873"/>
        <c:scaling>
          <c:orientation val="maxMin"/>
        </c:scaling>
        <c:delete val="0"/>
        <c:axPos val="l"/>
        <c:numFmt formatCode="General" sourceLinked="1"/>
        <c:majorTickMark val="out"/>
        <c:minorTickMark val="none"/>
        <c:tickLblPos val="nextTo"/>
        <c:crossAx val="58770856"/>
        <c:crosses val="autoZero"/>
        <c:auto val="0"/>
        <c:lblAlgn val="ctr"/>
        <c:lblOffset val="100"/>
        <c:noMultiLvlLbl val="0"/>
      </c:catAx>
      <c:valAx>
        <c:axId val="58770856"/>
        <c:scaling>
          <c:orientation val="minMax"/>
        </c:scaling>
        <c:delete val="0"/>
        <c:axPos val="t"/>
        <c:majorGridlines>
          <c:spPr>
            <a:ln w="9525">
              <a:solidFill>
                <a:srgbClr val="E6E6E6"/>
              </a:solidFill>
            </a:ln>
          </c:spPr>
        </c:majorGridlines>
        <c:numFmt formatCode="0%" sourceLinked="0"/>
        <c:majorTickMark val="out"/>
        <c:minorTickMark val="none"/>
        <c:tickLblPos val="high"/>
        <c:crossAx val="37595873"/>
        <c:crosses val="autoZero"/>
        <c:crossBetween val="between"/>
        <c:majorUnit val="0.1"/>
      </c:valAx>
      <c:spPr>
        <a:solidFill>
          <a:srgbClr val="FFFFFF"/>
        </a:solidFill>
        <a:ln w="12700">
          <a:solidFill>
            <a:srgbClr val="808080"/>
          </a:solidFill>
        </a:ln>
      </c:spPr>
    </c:plotArea>
    <c:plotVisOnly val="0"/>
    <c:dispBlanksAs val="gap"/>
    <c:showDLblsOverMax val="0"/>
  </c:chart>
  <c:txPr>
    <a:bodyPr rot="0" vert="horz"/>
    <a:lstStyle/>
    <a:p>
      <a:pPr>
        <a:defRPr lang="en-US" sz="1400" u="none" baseline="0">
          <a:latin typeface="Arial"/>
          <a:ea typeface="Arial"/>
          <a:cs typeface="Arial"/>
        </a:defRPr>
      </a:pPr>
      <a:endParaRPr lang="fi-FI"/>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60440097718876"/>
          <c:y val="5.9064685131744475E-2"/>
          <c:w val="0.49589598447315331"/>
          <c:h val="0.84646873408567169"/>
        </c:manualLayout>
      </c:layout>
      <c:barChart>
        <c:barDir val="bar"/>
        <c:grouping val="clustered"/>
        <c:varyColors val="0"/>
        <c:ser>
          <c:idx val="0"/>
          <c:order val="0"/>
          <c:spPr>
            <a:solidFill>
              <a:srgbClr val="234C5A"/>
            </a:solidFill>
          </c:spPr>
          <c:invertIfNegative val="0"/>
          <c:dPt>
            <c:idx val="0"/>
            <c:invertIfNegative val="0"/>
            <c:bubble3D val="0"/>
            <c:spPr>
              <a:solidFill>
                <a:srgbClr val="234C5A"/>
              </a:solidFill>
              <a:ln w="12700"/>
            </c:spPr>
            <c:extLst>
              <c:ext xmlns:c16="http://schemas.microsoft.com/office/drawing/2014/chart" uri="{C3380CC4-5D6E-409C-BE32-E72D297353CC}">
                <c16:uniqueId val="{00000001-562A-4CC2-92E4-C70FA2325A03}"/>
              </c:ext>
            </c:extLst>
          </c:dPt>
          <c:dPt>
            <c:idx val="1"/>
            <c:invertIfNegative val="0"/>
            <c:bubble3D val="0"/>
            <c:spPr>
              <a:solidFill>
                <a:srgbClr val="234C5A"/>
              </a:solidFill>
              <a:ln w="12700"/>
            </c:spPr>
            <c:extLst>
              <c:ext xmlns:c16="http://schemas.microsoft.com/office/drawing/2014/chart" uri="{C3380CC4-5D6E-409C-BE32-E72D297353CC}">
                <c16:uniqueId val="{00000003-562A-4CC2-92E4-C70FA2325A03}"/>
              </c:ext>
            </c:extLst>
          </c:dPt>
          <c:dPt>
            <c:idx val="2"/>
            <c:invertIfNegative val="0"/>
            <c:bubble3D val="0"/>
            <c:spPr>
              <a:solidFill>
                <a:srgbClr val="234C5A"/>
              </a:solidFill>
              <a:ln w="12700"/>
            </c:spPr>
            <c:extLst>
              <c:ext xmlns:c16="http://schemas.microsoft.com/office/drawing/2014/chart" uri="{C3380CC4-5D6E-409C-BE32-E72D297353CC}">
                <c16:uniqueId val="{00000005-562A-4CC2-92E4-C70FA2325A03}"/>
              </c:ext>
            </c:extLst>
          </c:dPt>
          <c:dPt>
            <c:idx val="3"/>
            <c:invertIfNegative val="0"/>
            <c:bubble3D val="0"/>
            <c:spPr>
              <a:solidFill>
                <a:srgbClr val="234C5A"/>
              </a:solidFill>
              <a:ln w="12700"/>
            </c:spPr>
            <c:extLst>
              <c:ext xmlns:c16="http://schemas.microsoft.com/office/drawing/2014/chart" uri="{C3380CC4-5D6E-409C-BE32-E72D297353CC}">
                <c16:uniqueId val="{00000007-562A-4CC2-92E4-C70FA2325A03}"/>
              </c:ext>
            </c:extLst>
          </c:dPt>
          <c:dPt>
            <c:idx val="4"/>
            <c:invertIfNegative val="0"/>
            <c:bubble3D val="0"/>
            <c:spPr>
              <a:solidFill>
                <a:srgbClr val="234C5A"/>
              </a:solidFill>
              <a:ln w="12700"/>
            </c:spPr>
            <c:extLst>
              <c:ext xmlns:c16="http://schemas.microsoft.com/office/drawing/2014/chart" uri="{C3380CC4-5D6E-409C-BE32-E72D297353CC}">
                <c16:uniqueId val="{00000009-562A-4CC2-92E4-C70FA2325A03}"/>
              </c:ext>
            </c:extLst>
          </c:dPt>
          <c:dPt>
            <c:idx val="5"/>
            <c:invertIfNegative val="0"/>
            <c:bubble3D val="0"/>
            <c:spPr>
              <a:solidFill>
                <a:srgbClr val="234C5A"/>
              </a:solidFill>
              <a:ln w="12700"/>
            </c:spPr>
            <c:extLst>
              <c:ext xmlns:c16="http://schemas.microsoft.com/office/drawing/2014/chart" uri="{C3380CC4-5D6E-409C-BE32-E72D297353CC}">
                <c16:uniqueId val="{0000000B-562A-4CC2-92E4-C70FA2325A03}"/>
              </c:ext>
            </c:extLst>
          </c:dPt>
          <c:dLbls>
            <c:dLbl>
              <c:idx val="0"/>
              <c:tx>
                <c:rich>
                  <a:bodyPr rot="0" vert="horz"/>
                  <a:lstStyle/>
                  <a:p>
                    <a:pPr algn="ctr">
                      <a:defRPr>
                        <a:solidFill>
                          <a:schemeClr val="bg1">
                            <a:lumMod val="95000"/>
                          </a:schemeClr>
                        </a:solidFill>
                      </a:defRPr>
                    </a:pPr>
                    <a:r>
                      <a:rPr lang="en-US">
                        <a:solidFill>
                          <a:schemeClr val="bg1">
                            <a:lumMod val="95000"/>
                          </a:schemeClr>
                        </a:solidFill>
                      </a:rPr>
                      <a:t>20%</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62A-4CC2-92E4-C70FA2325A03}"/>
                </c:ext>
              </c:extLst>
            </c:dLbl>
            <c:dLbl>
              <c:idx val="1"/>
              <c:tx>
                <c:rich>
                  <a:bodyPr rot="0" vert="horz"/>
                  <a:lstStyle/>
                  <a:p>
                    <a:pPr algn="ctr">
                      <a:defRPr>
                        <a:solidFill>
                          <a:schemeClr val="bg1">
                            <a:lumMod val="95000"/>
                          </a:schemeClr>
                        </a:solidFill>
                      </a:defRPr>
                    </a:pPr>
                    <a:r>
                      <a:rPr lang="en-US">
                        <a:solidFill>
                          <a:schemeClr val="bg1">
                            <a:lumMod val="95000"/>
                          </a:schemeClr>
                        </a:solidFill>
                      </a:rPr>
                      <a:t>15%</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2A-4CC2-92E4-C70FA2325A03}"/>
                </c:ext>
              </c:extLst>
            </c:dLbl>
            <c:dLbl>
              <c:idx val="2"/>
              <c:tx>
                <c:rich>
                  <a:bodyPr rot="0" vert="horz"/>
                  <a:lstStyle/>
                  <a:p>
                    <a:pPr algn="ctr">
                      <a:defRPr>
                        <a:solidFill>
                          <a:schemeClr val="bg1">
                            <a:lumMod val="95000"/>
                          </a:schemeClr>
                        </a:solidFill>
                      </a:defRPr>
                    </a:pPr>
                    <a:r>
                      <a:rPr lang="en-US">
                        <a:solidFill>
                          <a:schemeClr val="bg1">
                            <a:lumMod val="95000"/>
                          </a:schemeClr>
                        </a:solidFill>
                      </a:rPr>
                      <a:t>13%</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62A-4CC2-92E4-C70FA2325A03}"/>
                </c:ext>
              </c:extLst>
            </c:dLbl>
            <c:dLbl>
              <c:idx val="3"/>
              <c:tx>
                <c:rich>
                  <a:bodyPr rot="0" vert="horz"/>
                  <a:lstStyle/>
                  <a:p>
                    <a:pPr algn="ctr">
                      <a:defRPr>
                        <a:solidFill>
                          <a:schemeClr val="bg1">
                            <a:lumMod val="95000"/>
                          </a:schemeClr>
                        </a:solidFill>
                      </a:defRPr>
                    </a:pPr>
                    <a:r>
                      <a:rPr lang="en-US">
                        <a:solidFill>
                          <a:schemeClr val="bg1">
                            <a:lumMod val="95000"/>
                          </a:schemeClr>
                        </a:solidFill>
                      </a:rPr>
                      <a:t>67%</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62A-4CC2-92E4-C70FA2325A03}"/>
                </c:ext>
              </c:extLst>
            </c:dLbl>
            <c:dLbl>
              <c:idx val="4"/>
              <c:tx>
                <c:rich>
                  <a:bodyPr rot="0" vert="horz"/>
                  <a:lstStyle/>
                  <a:p>
                    <a:pPr algn="ctr">
                      <a:defRPr>
                        <a:solidFill>
                          <a:schemeClr val="bg1">
                            <a:lumMod val="95000"/>
                          </a:schemeClr>
                        </a:solidFill>
                      </a:defRPr>
                    </a:pPr>
                    <a:r>
                      <a:rPr lang="en-US">
                        <a:solidFill>
                          <a:schemeClr val="bg1">
                            <a:lumMod val="95000"/>
                          </a:schemeClr>
                        </a:solidFill>
                      </a:rPr>
                      <a:t>9%</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62A-4CC2-92E4-C70FA2325A03}"/>
                </c:ext>
              </c:extLst>
            </c:dLbl>
            <c:dLbl>
              <c:idx val="5"/>
              <c:tx>
                <c:rich>
                  <a:bodyPr rot="0" vert="horz"/>
                  <a:lstStyle/>
                  <a:p>
                    <a:pPr algn="ctr">
                      <a:defRPr>
                        <a:solidFill>
                          <a:schemeClr val="bg1">
                            <a:lumMod val="95000"/>
                          </a:schemeClr>
                        </a:solidFill>
                      </a:defRPr>
                    </a:pPr>
                    <a:r>
                      <a:rPr lang="en-US">
                        <a:solidFill>
                          <a:schemeClr val="bg1">
                            <a:lumMod val="95000"/>
                          </a:schemeClr>
                        </a:solidFill>
                      </a:rPr>
                      <a:t>20%</a:t>
                    </a:r>
                  </a:p>
                </c:rich>
              </c:tx>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62A-4CC2-92E4-C70FA2325A03}"/>
                </c:ext>
              </c:extLst>
            </c:dLbl>
            <c:spPr>
              <a:noFill/>
              <a:ln>
                <a:noFill/>
              </a:ln>
              <a:effectLst/>
            </c:spPr>
            <c:txPr>
              <a:bodyPr rot="0" vert="horz"/>
              <a:lstStyle/>
              <a:p>
                <a:pPr algn="ctr">
                  <a:defRPr>
                    <a:solidFill>
                      <a:schemeClr val="bg1">
                        <a:lumMod val="95000"/>
                      </a:schemeClr>
                    </a:solidFill>
                  </a:defRPr>
                </a:pPr>
                <a:endParaRPr lang="fi-FI"/>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'9 Jos alueenne kunnat lainmu'!$N$1:$N$5</c:f>
              <c:strCache>
                <c:ptCount val="5"/>
                <c:pt idx="0">
                  <c:v>A. Kyllä, lemmikki- ja harrastuseläimille (pl. hevoset); kiireettömiä potilaita hoidettaisiin kaikkina arkipäivinä ja kiireellisiä potilaita kaikkina vuorokauden aikoina.</c:v>
                </c:pt>
                <c:pt idx="1">
                  <c:v>B. Kyllä, hevosille; kiireettömiä potilaita hoidettaisiin kaikkina arkipäivinä ja kiireellisiä potilaita kaikkina vuorokauden aikoina.</c:v>
                </c:pt>
                <c:pt idx="2">
                  <c:v>C. Kyllä, tuotantoeläimille; kiireettömiä potilaita hoidettaisiin kaikkina arkipäivinä ja kiireellisiä potilaita kaikkina vuorokauden aikoina.</c:v>
                </c:pt>
                <c:pt idx="3">
                  <c:v>D. Emme muuttaisi nykyistä toimintaamme. Haluamme itse päättää palveluistamme ja aukioloajoistamme.</c:v>
                </c:pt>
                <c:pt idx="4">
                  <c:v>Muu vastaus</c:v>
                </c:pt>
              </c:strCache>
            </c:strRef>
          </c:cat>
          <c:val>
            <c:numRef>
              <c:f>'9 Jos alueenne kunnat lainmu'!$P$1:$P$5</c:f>
              <c:numCache>
                <c:formatCode>0%</c:formatCode>
                <c:ptCount val="5"/>
                <c:pt idx="0">
                  <c:v>0.19540229885057472</c:v>
                </c:pt>
                <c:pt idx="1">
                  <c:v>0.14942528735632185</c:v>
                </c:pt>
                <c:pt idx="2">
                  <c:v>0.12643678160919541</c:v>
                </c:pt>
                <c:pt idx="3">
                  <c:v>0.66666666666666663</c:v>
                </c:pt>
                <c:pt idx="4">
                  <c:v>9.1954022988505746E-2</c:v>
                </c:pt>
              </c:numCache>
            </c:numRef>
          </c:val>
          <c:extLst>
            <c:ext xmlns:c16="http://schemas.microsoft.com/office/drawing/2014/chart" uri="{C3380CC4-5D6E-409C-BE32-E72D297353CC}">
              <c16:uniqueId val="{0000000C-562A-4CC2-92E4-C70FA2325A03}"/>
            </c:ext>
          </c:extLst>
        </c:ser>
        <c:dLbls>
          <c:showLegendKey val="0"/>
          <c:showVal val="0"/>
          <c:showCatName val="0"/>
          <c:showSerName val="0"/>
          <c:showPercent val="0"/>
          <c:showBubbleSize val="0"/>
        </c:dLbls>
        <c:gapWidth val="150"/>
        <c:axId val="17974382"/>
        <c:axId val="36521324"/>
      </c:barChart>
      <c:catAx>
        <c:axId val="17974382"/>
        <c:scaling>
          <c:orientation val="maxMin"/>
        </c:scaling>
        <c:delete val="0"/>
        <c:axPos val="l"/>
        <c:numFmt formatCode="General" sourceLinked="1"/>
        <c:majorTickMark val="out"/>
        <c:minorTickMark val="none"/>
        <c:tickLblPos val="nextTo"/>
        <c:crossAx val="36521324"/>
        <c:crosses val="autoZero"/>
        <c:auto val="0"/>
        <c:lblAlgn val="ctr"/>
        <c:lblOffset val="100"/>
        <c:noMultiLvlLbl val="0"/>
      </c:catAx>
      <c:valAx>
        <c:axId val="36521324"/>
        <c:scaling>
          <c:orientation val="minMax"/>
        </c:scaling>
        <c:delete val="0"/>
        <c:axPos val="t"/>
        <c:majorGridlines>
          <c:spPr>
            <a:ln w="9525">
              <a:solidFill>
                <a:srgbClr val="E6E6E6"/>
              </a:solidFill>
            </a:ln>
          </c:spPr>
        </c:majorGridlines>
        <c:numFmt formatCode="0%" sourceLinked="0"/>
        <c:majorTickMark val="out"/>
        <c:minorTickMark val="none"/>
        <c:tickLblPos val="high"/>
        <c:crossAx val="17974382"/>
        <c:crosses val="autoZero"/>
        <c:crossBetween val="between"/>
      </c:valAx>
      <c:spPr>
        <a:solidFill>
          <a:srgbClr val="FFFFFF"/>
        </a:solidFill>
        <a:ln w="12700">
          <a:solidFill>
            <a:srgbClr val="808080"/>
          </a:solidFill>
        </a:ln>
      </c:spPr>
    </c:plotArea>
    <c:plotVisOnly val="0"/>
    <c:dispBlanksAs val="gap"/>
    <c:showDLblsOverMax val="0"/>
  </c:chart>
  <c:txPr>
    <a:bodyPr rot="0" vert="horz"/>
    <a:lstStyle/>
    <a:p>
      <a:pPr>
        <a:defRPr lang="en-US" sz="1400" u="none" baseline="0">
          <a:latin typeface="Arial"/>
          <a:ea typeface="Arial"/>
          <a:cs typeface="Arial"/>
        </a:defRPr>
      </a:pPr>
      <a:endParaRPr lang="fi-FI"/>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0.01871</cdr:x>
      <cdr:y>0.86478</cdr:y>
    </cdr:from>
    <cdr:to>
      <cdr:x>0.14233</cdr:x>
      <cdr:y>0.94447</cdr:y>
    </cdr:to>
    <cdr:sp macro="" textlink="">
      <cdr:nvSpPr>
        <cdr:cNvPr id="2" name="Tekstiruutu 8">
          <a:extLst xmlns:a="http://schemas.openxmlformats.org/drawingml/2006/main">
            <a:ext uri="{FF2B5EF4-FFF2-40B4-BE49-F238E27FC236}">
              <a16:creationId xmlns:a16="http://schemas.microsoft.com/office/drawing/2014/main" id="{E69FE520-CC20-434F-A2D0-51DBD80E2163}"/>
            </a:ext>
          </a:extLst>
        </cdr:cNvPr>
        <cdr:cNvSpPr txBox="1"/>
      </cdr:nvSpPr>
      <cdr:spPr>
        <a:xfrm xmlns:a="http://schemas.openxmlformats.org/drawingml/2006/main">
          <a:off x="205946" y="3674000"/>
          <a:ext cx="1361117"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fi-FI" sz="1600" dirty="0"/>
            <a:t>Vastaajia 87</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8B729-A9FF-43F5-9DAE-5E5090F29ABA}" type="datetimeFigureOut">
              <a:rPr lang="fi-FI" smtClean="0"/>
              <a:t>3.11.2021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1DFBA6-8DD1-427A-8937-18158B718ED0}" type="slidenum">
              <a:rPr lang="fi-FI" smtClean="0"/>
              <a:t>‹#›</a:t>
            </a:fld>
            <a:endParaRPr lang="fi-FI"/>
          </a:p>
        </p:txBody>
      </p:sp>
    </p:spTree>
    <p:extLst>
      <p:ext uri="{BB962C8B-B14F-4D97-AF65-F5344CB8AC3E}">
        <p14:creationId xmlns:p14="http://schemas.microsoft.com/office/powerpoint/2010/main" val="3548104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71DFBA6-8DD1-427A-8937-18158B718ED0}" type="slidenum">
              <a:rPr lang="fi-FI" smtClean="0"/>
              <a:t>3</a:t>
            </a:fld>
            <a:endParaRPr lang="fi-FI"/>
          </a:p>
        </p:txBody>
      </p:sp>
    </p:spTree>
    <p:extLst>
      <p:ext uri="{BB962C8B-B14F-4D97-AF65-F5344CB8AC3E}">
        <p14:creationId xmlns:p14="http://schemas.microsoft.com/office/powerpoint/2010/main" val="3989412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971DFBA6-8DD1-427A-8937-18158B718ED0}" type="slidenum">
              <a:rPr lang="fi-FI" smtClean="0"/>
              <a:t>10</a:t>
            </a:fld>
            <a:endParaRPr lang="fi-FI"/>
          </a:p>
        </p:txBody>
      </p:sp>
    </p:spTree>
    <p:extLst>
      <p:ext uri="{BB962C8B-B14F-4D97-AF65-F5344CB8AC3E}">
        <p14:creationId xmlns:p14="http://schemas.microsoft.com/office/powerpoint/2010/main" val="342009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Kiireettömiä tai päivystyksenomaisia eläinlääkäripalveluita mahdollisesti tarjoavat (</a:t>
            </a:r>
            <a:r>
              <a:rPr lang="fi-FI" dirty="0" err="1"/>
              <a:t>yht</a:t>
            </a:r>
            <a:r>
              <a:rPr lang="fi-FI" dirty="0"/>
              <a:t>, 8 kpl = 9 %) olivat pääosin eri vastaajia kuin ne jotka olisivat valmiita tarjoamaan palveluita vain taloudellisesti kannattavina vuorokauden aikoina (yht. 19 kpl = 22 %).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Parilla vastaajalla oli valittuina yksi eläinlajiryhmä kiireettömiin tai vuorokauden ympäri tarjottaviin kiireellisiin palveluihin ja toinen vain taloudellisesti kannattaviin aikoihin. Esim. pieneläimille kiireettömiä palveluita tai päivystystä ja hevosille kannattavina vuorokauden aikoina tai kiireettöminä ja päivystyksenä tuotantoelämille ja hevosille ja pieneläimille vain kannattavina vuorokauden aikoina.</a:t>
            </a:r>
          </a:p>
        </p:txBody>
      </p:sp>
      <p:sp>
        <p:nvSpPr>
          <p:cNvPr id="4" name="Dian numeron paikkamerkki 3"/>
          <p:cNvSpPr>
            <a:spLocks noGrp="1"/>
          </p:cNvSpPr>
          <p:nvPr>
            <p:ph type="sldNum" sz="quarter" idx="5"/>
          </p:nvPr>
        </p:nvSpPr>
        <p:spPr/>
        <p:txBody>
          <a:bodyPr/>
          <a:lstStyle/>
          <a:p>
            <a:fld id="{971DFBA6-8DD1-427A-8937-18158B718ED0}" type="slidenum">
              <a:rPr lang="fi-FI" smtClean="0"/>
              <a:t>15</a:t>
            </a:fld>
            <a:endParaRPr lang="fi-FI"/>
          </a:p>
        </p:txBody>
      </p:sp>
    </p:spTree>
    <p:extLst>
      <p:ext uri="{BB962C8B-B14F-4D97-AF65-F5344CB8AC3E}">
        <p14:creationId xmlns:p14="http://schemas.microsoft.com/office/powerpoint/2010/main" val="34191594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loitus logol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3FCCF4-B0BF-7F41-AA16-70D1B9BDC251}"/>
              </a:ext>
            </a:extLst>
          </p:cNvPr>
          <p:cNvSpPr/>
          <p:nvPr/>
        </p:nvSpPr>
        <p:spPr>
          <a:xfrm>
            <a:off x="0" y="2301586"/>
            <a:ext cx="12192000" cy="2254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b="0" i="0" dirty="0">
              <a:latin typeface="Arial Regular"/>
            </a:endParaRPr>
          </a:p>
        </p:txBody>
      </p:sp>
      <p:pic>
        <p:nvPicPr>
          <p:cNvPr id="6" name="Picture 5">
            <a:extLst>
              <a:ext uri="{FF2B5EF4-FFF2-40B4-BE49-F238E27FC236}">
                <a16:creationId xmlns:a16="http://schemas.microsoft.com/office/drawing/2014/main" id="{27708989-5134-2543-8713-B6503AAE5E17}"/>
              </a:ext>
            </a:extLst>
          </p:cNvPr>
          <p:cNvPicPr>
            <a:picLocks noChangeAspect="1"/>
          </p:cNvPicPr>
          <p:nvPr/>
        </p:nvPicPr>
        <p:blipFill>
          <a:blip r:embed="rId3"/>
          <a:stretch>
            <a:fillRect/>
          </a:stretch>
        </p:blipFill>
        <p:spPr>
          <a:xfrm>
            <a:off x="2816690" y="2310176"/>
            <a:ext cx="6558621" cy="2237648"/>
          </a:xfrm>
          <a:prstGeom prst="rect">
            <a:avLst/>
          </a:prstGeom>
        </p:spPr>
      </p:pic>
    </p:spTree>
    <p:extLst>
      <p:ext uri="{BB962C8B-B14F-4D97-AF65-F5344CB8AC3E}">
        <p14:creationId xmlns:p14="http://schemas.microsoft.com/office/powerpoint/2010/main" val="233244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hja">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93AE1883-0942-4AA3-9DB2-9C7C3A0314B1}" type="slidenum">
              <a:rPr lang="en-US" smtClean="0" smtId="4294967295"/>
              <a:t>‹#›</a:t>
            </a:fld>
            <a:endParaRPr lang="en-US"/>
          </a:p>
        </p:txBody>
      </p:sp>
      <p:pic>
        <p:nvPicPr>
          <p:cNvPr id="4" name="Picture 3">
            <a:extLst>
              <a:ext uri="{FF2B5EF4-FFF2-40B4-BE49-F238E27FC236}">
                <a16:creationId xmlns:a16="http://schemas.microsoft.com/office/drawing/2014/main" id="{A14B0D1A-2E1E-3341-94DE-05958A953373}"/>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40198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ksti keskellä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09AD7897-9039-5143-AEA3-1A666D20F8BF}"/>
              </a:ext>
            </a:extLst>
          </p:cNvPr>
          <p:cNvSpPr>
            <a:spLocks noGrp="1"/>
          </p:cNvSpPr>
          <p:nvPr>
            <p:ph type="body" idx="1"/>
          </p:nvPr>
        </p:nvSpPr>
        <p:spPr>
          <a:xfrm>
            <a:off x="1409831" y="1513230"/>
            <a:ext cx="9093964" cy="3831541"/>
          </a:xfrm>
        </p:spPr>
        <p:txBody>
          <a:bodyPr anchor="ctr">
            <a:normAutofit/>
          </a:bodyPr>
          <a:lstStyle>
            <a:lvl1pPr marL="0" indent="0">
              <a:lnSpc>
                <a:spcPct val="100000"/>
              </a:lnSpc>
              <a:buNone/>
              <a:defRPr sz="32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6" name="Slide Number Placeholder 5">
            <a:extLst>
              <a:ext uri="{FF2B5EF4-FFF2-40B4-BE49-F238E27FC236}">
                <a16:creationId xmlns:a16="http://schemas.microsoft.com/office/drawing/2014/main" id="{2CBFC237-E277-3944-816A-F5CA6824E6AA}"/>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93AE1883-0942-4AA3-9DB2-9C7C3A0314B1}" type="slidenum">
              <a:rPr lang="en-US" smtClean="0" smtId="4294967295"/>
              <a:t>‹#›</a:t>
            </a:fld>
            <a:endParaRPr lang="en-US"/>
          </a:p>
        </p:txBody>
      </p:sp>
      <p:pic>
        <p:nvPicPr>
          <p:cNvPr id="10" name="Picture 9">
            <a:extLst>
              <a:ext uri="{FF2B5EF4-FFF2-40B4-BE49-F238E27FC236}">
                <a16:creationId xmlns:a16="http://schemas.microsoft.com/office/drawing/2014/main" id="{5974C38D-677A-4046-9BDE-BCDD5D8EE3A6}"/>
              </a:ext>
            </a:extLst>
          </p:cNvPr>
          <p:cNvPicPr>
            <a:picLocks noChangeAspect="1"/>
          </p:cNvPicPr>
          <p:nvPr/>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92302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o teksti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B15279E-F00B-264A-8615-7B9D82C84C60}"/>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chemeClr val="bg1"/>
                </a:solidFill>
                <a:latin typeface="Arial" panose="020B0604020202020204" pitchFamily="34" charset="0"/>
                <a:cs typeface="Arial" panose="020B0604020202020204" pitchFamily="34" charset="0"/>
              </a:defRPr>
            </a:lvl1pPr>
          </a:lstStyle>
          <a:p>
            <a:fld id="{93AE1883-0942-4AA3-9DB2-9C7C3A0314B1}" type="slidenum">
              <a:rPr lang="en-US" smtClean="0" smtId="4294967295"/>
              <a:t>‹#›</a:t>
            </a:fld>
            <a:endParaRPr lang="en-US"/>
          </a:p>
        </p:txBody>
      </p:sp>
      <p:sp>
        <p:nvSpPr>
          <p:cNvPr id="7" name="Text Placeholder 2">
            <a:extLst>
              <a:ext uri="{FF2B5EF4-FFF2-40B4-BE49-F238E27FC236}">
                <a16:creationId xmlns:a16="http://schemas.microsoft.com/office/drawing/2014/main" id="{AD9A75D3-8517-1146-9720-72AE57AA2489}"/>
              </a:ext>
            </a:extLst>
          </p:cNvPr>
          <p:cNvSpPr>
            <a:spLocks noGrp="1"/>
          </p:cNvSpPr>
          <p:nvPr>
            <p:ph type="body" idx="1"/>
          </p:nvPr>
        </p:nvSpPr>
        <p:spPr>
          <a:xfrm>
            <a:off x="1688207" y="1513230"/>
            <a:ext cx="8815587" cy="3831541"/>
          </a:xfrm>
          <a:effectLst/>
        </p:spPr>
        <p:txBody>
          <a:bodyPr anchor="ctr">
            <a:normAutofit/>
          </a:bodyPr>
          <a:lstStyle>
            <a:lvl1pPr marL="0" indent="0" algn="ctr">
              <a:buNone/>
              <a:defRPr sz="8800" b="1" spc="-1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Picture 4">
            <a:extLst>
              <a:ext uri="{FF2B5EF4-FFF2-40B4-BE49-F238E27FC236}">
                <a16:creationId xmlns:a16="http://schemas.microsoft.com/office/drawing/2014/main" id="{2E9A62EE-AB04-4D4A-8F22-8220795161E7}"/>
              </a:ext>
            </a:extLst>
          </p:cNvPr>
          <p:cNvPicPr>
            <a:picLocks noChangeAspect="1"/>
          </p:cNvPicPr>
          <p:nvPr/>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1761266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ekstinosto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775857-B8F4-EC41-ACF0-886597A76D58}"/>
              </a:ext>
            </a:extLst>
          </p:cNvPr>
          <p:cNvPicPr>
            <a:picLocks noChangeAspect="1"/>
          </p:cNvPicPr>
          <p:nvPr/>
        </p:nvPicPr>
        <p:blipFill>
          <a:blip r:embed="rId2"/>
          <a:stretch>
            <a:fillRect/>
          </a:stretch>
        </p:blipFill>
        <p:spPr>
          <a:xfrm>
            <a:off x="0" y="0"/>
            <a:ext cx="6096000" cy="6858000"/>
          </a:xfrm>
          <a:prstGeom prst="rect">
            <a:avLst/>
          </a:prstGeom>
        </p:spPr>
      </p:pic>
      <p:sp>
        <p:nvSpPr>
          <p:cNvPr id="2" name="Title 1">
            <a:extLst>
              <a:ext uri="{FF2B5EF4-FFF2-40B4-BE49-F238E27FC236}">
                <a16:creationId xmlns:a16="http://schemas.microsoft.com/office/drawing/2014/main" id="{CF748105-46DB-0948-9024-F289F32E9C9E}"/>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fi-FI"/>
              <a:t>Muokkaa ots. perustyyl. napsautt.</a:t>
            </a:r>
            <a:endParaRPr lang="fi-FI" dirty="0"/>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93AE1883-0942-4AA3-9DB2-9C7C3A0314B1}" type="slidenum">
              <a:rPr lang="en-US" smtClean="0" smtId="4294967295"/>
              <a:t>‹#›</a:t>
            </a:fld>
            <a:endParaRPr lang="en-US"/>
          </a:p>
        </p:txBody>
      </p:sp>
      <p:sp>
        <p:nvSpPr>
          <p:cNvPr id="19" name="Text Placeholder 18">
            <a:extLst>
              <a:ext uri="{FF2B5EF4-FFF2-40B4-BE49-F238E27FC236}">
                <a16:creationId xmlns:a16="http://schemas.microsoft.com/office/drawing/2014/main" id="{1EDD328B-D856-724C-90BA-A5388446278D}"/>
              </a:ext>
            </a:extLst>
          </p:cNvPr>
          <p:cNvSpPr>
            <a:spLocks noGrp="1"/>
          </p:cNvSpPr>
          <p:nvPr>
            <p:ph type="body" sz="quarter" idx="14"/>
          </p:nvPr>
        </p:nvSpPr>
        <p:spPr>
          <a:xfrm>
            <a:off x="703169" y="554400"/>
            <a:ext cx="4689662" cy="5749201"/>
          </a:xfrm>
        </p:spPr>
        <p:txBody>
          <a:bodyPr anchor="ctr">
            <a:normAutofit/>
          </a:bodyPr>
          <a:lstStyle>
            <a:lvl1pPr marL="0" indent="0" algn="ctr">
              <a:buNone/>
              <a:defRPr sz="32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i-FI"/>
              <a:t>Muokkaa tekstin perustyylejä napsauttamalla</a:t>
            </a:r>
          </a:p>
        </p:txBody>
      </p:sp>
      <p:sp>
        <p:nvSpPr>
          <p:cNvPr id="9" name="Text Placeholder 3">
            <a:extLst>
              <a:ext uri="{FF2B5EF4-FFF2-40B4-BE49-F238E27FC236}">
                <a16:creationId xmlns:a16="http://schemas.microsoft.com/office/drawing/2014/main" id="{5B9B3364-7B62-EA45-B7E4-9301B5C459F2}"/>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1" name="Picture 10">
            <a:extLst>
              <a:ext uri="{FF2B5EF4-FFF2-40B4-BE49-F238E27FC236}">
                <a16:creationId xmlns:a16="http://schemas.microsoft.com/office/drawing/2014/main" id="{0C2B5342-55B9-2B41-8822-560BCCE90281}"/>
              </a:ext>
            </a:extLst>
          </p:cNvPr>
          <p:cNvPicPr>
            <a:picLocks noChangeAspect="1"/>
          </p:cNvPicPr>
          <p:nvPr/>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938582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kstinosto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775857-B8F4-EC41-ACF0-886597A76D58}"/>
              </a:ext>
            </a:extLst>
          </p:cNvPr>
          <p:cNvPicPr>
            <a:picLocks noChangeAspect="1"/>
          </p:cNvPicPr>
          <p:nvPr/>
        </p:nvPicPr>
        <p:blipFill>
          <a:blip r:embed="rId2"/>
          <a:stretch>
            <a:fillRect/>
          </a:stretch>
        </p:blipFill>
        <p:spPr>
          <a:xfrm>
            <a:off x="0" y="0"/>
            <a:ext cx="6096000" cy="6858000"/>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93AE1883-0942-4AA3-9DB2-9C7C3A0314B1}" type="slidenum">
              <a:rPr lang="en-US" smtClean="0" smtId="4294967295"/>
              <a:t>‹#›</a:t>
            </a:fld>
            <a:endParaRPr lang="en-US"/>
          </a:p>
        </p:txBody>
      </p:sp>
      <p:sp>
        <p:nvSpPr>
          <p:cNvPr id="19" name="Text Placeholder 18">
            <a:extLst>
              <a:ext uri="{FF2B5EF4-FFF2-40B4-BE49-F238E27FC236}">
                <a16:creationId xmlns:a16="http://schemas.microsoft.com/office/drawing/2014/main" id="{1EDD328B-D856-724C-90BA-A5388446278D}"/>
              </a:ext>
            </a:extLst>
          </p:cNvPr>
          <p:cNvSpPr>
            <a:spLocks noGrp="1"/>
          </p:cNvSpPr>
          <p:nvPr>
            <p:ph type="body" sz="quarter" idx="14"/>
          </p:nvPr>
        </p:nvSpPr>
        <p:spPr>
          <a:xfrm>
            <a:off x="703169" y="554400"/>
            <a:ext cx="4689662" cy="5749201"/>
          </a:xfrm>
        </p:spPr>
        <p:txBody>
          <a:bodyPr anchor="ctr">
            <a:noAutofit/>
          </a:bodyPr>
          <a:lstStyle>
            <a:lvl1pPr marL="0" indent="0" algn="ctr">
              <a:buNone/>
              <a:defRPr sz="14400" b="1">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fi-FI"/>
              <a:t>Muokkaa tekstin perustyylejä napsauttamalla</a:t>
            </a:r>
          </a:p>
        </p:txBody>
      </p:sp>
      <p:sp>
        <p:nvSpPr>
          <p:cNvPr id="11" name="Title 1">
            <a:extLst>
              <a:ext uri="{FF2B5EF4-FFF2-40B4-BE49-F238E27FC236}">
                <a16:creationId xmlns:a16="http://schemas.microsoft.com/office/drawing/2014/main" id="{75295E90-4052-914E-B939-EB14C2D3F0A6}"/>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fi-FI"/>
              <a:t>Muokkaa ots. perustyyl. napsautt.</a:t>
            </a:r>
            <a:endParaRPr lang="fi-FI" dirty="0"/>
          </a:p>
        </p:txBody>
      </p:sp>
      <p:sp>
        <p:nvSpPr>
          <p:cNvPr id="13" name="Text Placeholder 3">
            <a:extLst>
              <a:ext uri="{FF2B5EF4-FFF2-40B4-BE49-F238E27FC236}">
                <a16:creationId xmlns:a16="http://schemas.microsoft.com/office/drawing/2014/main" id="{849A6705-119A-264D-B71A-B8988BE19010}"/>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14" name="Picture 13">
            <a:extLst>
              <a:ext uri="{FF2B5EF4-FFF2-40B4-BE49-F238E27FC236}">
                <a16:creationId xmlns:a16="http://schemas.microsoft.com/office/drawing/2014/main" id="{B6F0EFA1-5269-9F46-BF6F-C4579DC40470}"/>
              </a:ext>
            </a:extLst>
          </p:cNvPr>
          <p:cNvPicPr>
            <a:picLocks noChangeAspect="1"/>
          </p:cNvPicPr>
          <p:nvPr/>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362478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uva vasen txt oik 1">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7D279B4-7217-244B-8ECA-D772EB4A438C}"/>
              </a:ext>
            </a:extLst>
          </p:cNvPr>
          <p:cNvSpPr>
            <a:spLocks noGrp="1"/>
          </p:cNvSpPr>
          <p:nvPr>
            <p:ph type="pic" sz="quarter" idx="15"/>
          </p:nvPr>
        </p:nvSpPr>
        <p:spPr>
          <a:xfrm>
            <a:off x="-9419" y="0"/>
            <a:ext cx="6105419" cy="6858000"/>
          </a:xfrm>
        </p:spPr>
        <p:txBody>
          <a:bodyPr/>
          <a:lstStyle/>
          <a:p>
            <a:r>
              <a:rPr lang="fi-FI"/>
              <a:t>Lisää kuva napsauttamalla kuvaketta</a:t>
            </a:r>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93AE1883-0942-4AA3-9DB2-9C7C3A0314B1}" type="slidenum">
              <a:rPr lang="en-US" smtClean="0" smtId="4294967295"/>
              <a:t>‹#›</a:t>
            </a:fld>
            <a:endParaRPr lang="en-US"/>
          </a:p>
        </p:txBody>
      </p:sp>
      <p:sp>
        <p:nvSpPr>
          <p:cNvPr id="11" name="Title 1">
            <a:extLst>
              <a:ext uri="{FF2B5EF4-FFF2-40B4-BE49-F238E27FC236}">
                <a16:creationId xmlns:a16="http://schemas.microsoft.com/office/drawing/2014/main" id="{F9ACDDF0-3262-234C-A075-BC0D935C22E5}"/>
              </a:ext>
            </a:extLst>
          </p:cNvPr>
          <p:cNvSpPr>
            <a:spLocks noGrp="1"/>
          </p:cNvSpPr>
          <p:nvPr>
            <p:ph type="title"/>
          </p:nvPr>
        </p:nvSpPr>
        <p:spPr>
          <a:xfrm>
            <a:off x="6808588" y="371122"/>
            <a:ext cx="3932237" cy="1686278"/>
          </a:xfrm>
        </p:spPr>
        <p:txBody>
          <a:bodyPr anchor="b">
            <a:normAutofit/>
          </a:bodyPr>
          <a:lstStyle>
            <a:lvl1pPr algn="l">
              <a:lnSpc>
                <a:spcPct val="100000"/>
              </a:lnSpc>
              <a:defRPr sz="3200">
                <a:solidFill>
                  <a:srgbClr val="002F5B"/>
                </a:solidFill>
              </a:defRPr>
            </a:lvl1pPr>
          </a:lstStyle>
          <a:p>
            <a:r>
              <a:rPr lang="fi-FI"/>
              <a:t>Muokkaa ots. perustyyl. napsautt.</a:t>
            </a:r>
            <a:endParaRPr lang="fi-FI" dirty="0"/>
          </a:p>
        </p:txBody>
      </p:sp>
      <p:sp>
        <p:nvSpPr>
          <p:cNvPr id="13" name="Text Placeholder 3">
            <a:extLst>
              <a:ext uri="{FF2B5EF4-FFF2-40B4-BE49-F238E27FC236}">
                <a16:creationId xmlns:a16="http://schemas.microsoft.com/office/drawing/2014/main" id="{CF8A2CDA-1C3A-0C41-B281-08EC34E01382}"/>
              </a:ext>
            </a:extLst>
          </p:cNvPr>
          <p:cNvSpPr>
            <a:spLocks noGrp="1"/>
          </p:cNvSpPr>
          <p:nvPr>
            <p:ph type="body" sz="half" idx="16"/>
          </p:nvPr>
        </p:nvSpPr>
        <p:spPr>
          <a:xfrm>
            <a:off x="6808588" y="2152062"/>
            <a:ext cx="4644826" cy="4204287"/>
          </a:xfrm>
        </p:spPr>
        <p:txBody>
          <a:bodyPr>
            <a:normAutofit/>
          </a:bodyPr>
          <a:lstStyle>
            <a:lvl1pPr marL="0" indent="0">
              <a:lnSpc>
                <a:spcPct val="100000"/>
              </a:lnSpc>
              <a:spcBef>
                <a:spcPts val="8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Picture 8">
            <a:extLst>
              <a:ext uri="{FF2B5EF4-FFF2-40B4-BE49-F238E27FC236}">
                <a16:creationId xmlns:a16="http://schemas.microsoft.com/office/drawing/2014/main" id="{F9B4ABC2-B1E5-5646-A58B-E94FD5EACE06}"/>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225231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uva vasen txt oik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7D279B4-7217-244B-8ECA-D772EB4A438C}"/>
              </a:ext>
            </a:extLst>
          </p:cNvPr>
          <p:cNvSpPr>
            <a:spLocks noGrp="1"/>
          </p:cNvSpPr>
          <p:nvPr>
            <p:ph type="pic" sz="quarter" idx="15"/>
          </p:nvPr>
        </p:nvSpPr>
        <p:spPr>
          <a:xfrm>
            <a:off x="-9419" y="0"/>
            <a:ext cx="3060000" cy="6858000"/>
          </a:xfrm>
        </p:spPr>
        <p:txBody>
          <a:bodyPr/>
          <a:lstStyle/>
          <a:p>
            <a:r>
              <a:rPr lang="fi-FI"/>
              <a:t>Lisää kuva napsauttamalla kuvaketta</a:t>
            </a:r>
          </a:p>
        </p:txBody>
      </p:sp>
      <p:sp>
        <p:nvSpPr>
          <p:cNvPr id="2" name="Title 1">
            <a:extLst>
              <a:ext uri="{FF2B5EF4-FFF2-40B4-BE49-F238E27FC236}">
                <a16:creationId xmlns:a16="http://schemas.microsoft.com/office/drawing/2014/main" id="{CF748105-46DB-0948-9024-F289F32E9C9E}"/>
              </a:ext>
            </a:extLst>
          </p:cNvPr>
          <p:cNvSpPr>
            <a:spLocks noGrp="1"/>
          </p:cNvSpPr>
          <p:nvPr>
            <p:ph type="title"/>
          </p:nvPr>
        </p:nvSpPr>
        <p:spPr>
          <a:xfrm>
            <a:off x="3787319" y="371122"/>
            <a:ext cx="6953506" cy="1686278"/>
          </a:xfrm>
        </p:spPr>
        <p:txBody>
          <a:bodyPr anchor="b">
            <a:normAutofit/>
          </a:bodyPr>
          <a:lstStyle>
            <a:lvl1pPr algn="l">
              <a:defRPr sz="3600">
                <a:solidFill>
                  <a:srgbClr val="002F5B"/>
                </a:solidFill>
              </a:defRPr>
            </a:lvl1pPr>
          </a:lstStyle>
          <a:p>
            <a:r>
              <a:rPr lang="fi-FI"/>
              <a:t>Muokkaa ots. perustyyl. napsautt.</a:t>
            </a:r>
            <a:endParaRPr lang="fi-FI" dirty="0"/>
          </a:p>
        </p:txBody>
      </p:sp>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93AE1883-0942-4AA3-9DB2-9C7C3A0314B1}" type="slidenum">
              <a:rPr lang="en-US" smtClean="0" smtId="4294967295"/>
              <a:t>‹#›</a:t>
            </a:fld>
            <a:endParaRPr lang="en-US"/>
          </a:p>
        </p:txBody>
      </p:sp>
      <p:sp>
        <p:nvSpPr>
          <p:cNvPr id="10" name="Text Placeholder 3">
            <a:extLst>
              <a:ext uri="{FF2B5EF4-FFF2-40B4-BE49-F238E27FC236}">
                <a16:creationId xmlns:a16="http://schemas.microsoft.com/office/drawing/2014/main" id="{1F8FAB2A-4222-654B-AB95-220C6BE37FD0}"/>
              </a:ext>
            </a:extLst>
          </p:cNvPr>
          <p:cNvSpPr>
            <a:spLocks noGrp="1"/>
          </p:cNvSpPr>
          <p:nvPr>
            <p:ph type="body" sz="half" idx="16"/>
          </p:nvPr>
        </p:nvSpPr>
        <p:spPr>
          <a:xfrm>
            <a:off x="3787319" y="2152062"/>
            <a:ext cx="7666095" cy="4204287"/>
          </a:xfrm>
        </p:spPr>
        <p:txBody>
          <a:bodyPr>
            <a:normAutofit/>
          </a:bodyPr>
          <a:lstStyle>
            <a:lvl1pPr marL="0" indent="0">
              <a:lnSpc>
                <a:spcPct val="100000"/>
              </a:lnSpc>
              <a:spcBef>
                <a:spcPts val="8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pic>
        <p:nvPicPr>
          <p:cNvPr id="9" name="Picture 8">
            <a:extLst>
              <a:ext uri="{FF2B5EF4-FFF2-40B4-BE49-F238E27FC236}">
                <a16:creationId xmlns:a16="http://schemas.microsoft.com/office/drawing/2014/main" id="{F2C9908C-B801-1B46-85EF-C1B0FF17AEBF}"/>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350139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 kuva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7B4EFF-307A-E147-83A4-ABF4A2428ACE}"/>
              </a:ext>
            </a:extLst>
          </p:cNvPr>
          <p:cNvPicPr>
            <a:picLocks noChangeAspect="1"/>
          </p:cNvPicPr>
          <p:nvPr/>
        </p:nvPicPr>
        <p:blipFill rotWithShape="1">
          <a:blip r:embed="rId2"/>
          <a:srcRect b="49945"/>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93AE1883-0942-4AA3-9DB2-9C7C3A0314B1}" type="slidenum">
              <a:rPr lang="en-US" smtClean="0" smtId="4294967295"/>
              <a:t>‹#›</a:t>
            </a:fld>
            <a:endParaRPr lang="en-US"/>
          </a:p>
        </p:txBody>
      </p:sp>
      <p:sp>
        <p:nvSpPr>
          <p:cNvPr id="12" name="Text Placeholder 3">
            <a:extLst>
              <a:ext uri="{FF2B5EF4-FFF2-40B4-BE49-F238E27FC236}">
                <a16:creationId xmlns:a16="http://schemas.microsoft.com/office/drawing/2014/main" id="{F1C722D1-FA31-4940-8BD1-421C15AEEA0F}"/>
              </a:ext>
            </a:extLst>
          </p:cNvPr>
          <p:cNvSpPr>
            <a:spLocks noGrp="1"/>
          </p:cNvSpPr>
          <p:nvPr>
            <p:ph type="body" sz="half" idx="18"/>
          </p:nvPr>
        </p:nvSpPr>
        <p:spPr>
          <a:xfrm>
            <a:off x="3601206"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6" name="Text Placeholder 3">
            <a:extLst>
              <a:ext uri="{FF2B5EF4-FFF2-40B4-BE49-F238E27FC236}">
                <a16:creationId xmlns:a16="http://schemas.microsoft.com/office/drawing/2014/main" id="{B7B0F86B-AB84-7A41-A60D-CD6718BD8ED1}"/>
              </a:ext>
            </a:extLst>
          </p:cNvPr>
          <p:cNvSpPr>
            <a:spLocks noGrp="1"/>
          </p:cNvSpPr>
          <p:nvPr>
            <p:ph type="body" sz="half" idx="21"/>
          </p:nvPr>
        </p:nvSpPr>
        <p:spPr>
          <a:xfrm>
            <a:off x="6242598"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7" name="Title 1">
            <a:extLst>
              <a:ext uri="{FF2B5EF4-FFF2-40B4-BE49-F238E27FC236}">
                <a16:creationId xmlns:a16="http://schemas.microsoft.com/office/drawing/2014/main" id="{A5143527-32D0-9F4A-8E24-AA1998FDBAB0}"/>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fi-FI"/>
              <a:t>Muokkaa ots. perustyyl. napsautt.</a:t>
            </a:r>
            <a:endParaRPr lang="fi-FI" dirty="0"/>
          </a:p>
        </p:txBody>
      </p:sp>
      <p:sp>
        <p:nvSpPr>
          <p:cNvPr id="10" name="Picture Placeholder 3">
            <a:extLst>
              <a:ext uri="{FF2B5EF4-FFF2-40B4-BE49-F238E27FC236}">
                <a16:creationId xmlns:a16="http://schemas.microsoft.com/office/drawing/2014/main" id="{D18FCC45-C6DD-7B40-A552-A0C509D23CE8}"/>
              </a:ext>
            </a:extLst>
          </p:cNvPr>
          <p:cNvSpPr>
            <a:spLocks noGrp="1" noChangeAspect="1"/>
          </p:cNvSpPr>
          <p:nvPr>
            <p:ph type="pic" sz="quarter" idx="22"/>
          </p:nvPr>
        </p:nvSpPr>
        <p:spPr>
          <a:xfrm>
            <a:off x="3601206" y="2262748"/>
            <a:ext cx="2340000" cy="2340000"/>
          </a:xfrm>
          <a:effectLst>
            <a:outerShdw blurRad="50800" dist="38100" dir="2700000" algn="tl" rotWithShape="0">
              <a:prstClr val="black">
                <a:alpha val="12000"/>
              </a:prstClr>
            </a:outerShdw>
          </a:effectLst>
        </p:spPr>
        <p:txBody>
          <a:bodyPr/>
          <a:lstStyle/>
          <a:p>
            <a:r>
              <a:rPr lang="fi-FI"/>
              <a:t>Lisää kuva napsauttamalla kuvaketta</a:t>
            </a:r>
          </a:p>
        </p:txBody>
      </p:sp>
      <p:sp>
        <p:nvSpPr>
          <p:cNvPr id="11" name="Picture Placeholder 3">
            <a:extLst>
              <a:ext uri="{FF2B5EF4-FFF2-40B4-BE49-F238E27FC236}">
                <a16:creationId xmlns:a16="http://schemas.microsoft.com/office/drawing/2014/main" id="{058EE4CF-E4D6-C649-9228-1D6F31551312}"/>
              </a:ext>
            </a:extLst>
          </p:cNvPr>
          <p:cNvSpPr>
            <a:spLocks noGrp="1" noChangeAspect="1"/>
          </p:cNvSpPr>
          <p:nvPr>
            <p:ph type="pic" sz="quarter" idx="23"/>
          </p:nvPr>
        </p:nvSpPr>
        <p:spPr>
          <a:xfrm>
            <a:off x="6242597" y="2262748"/>
            <a:ext cx="2340000" cy="2340000"/>
          </a:xfrm>
          <a:effectLst>
            <a:outerShdw blurRad="50800" dist="38100" dir="2700000" algn="tl" rotWithShape="0">
              <a:prstClr val="black">
                <a:alpha val="12000"/>
              </a:prstClr>
            </a:outerShdw>
          </a:effectLst>
        </p:spPr>
        <p:txBody>
          <a:bodyPr/>
          <a:lstStyle/>
          <a:p>
            <a:r>
              <a:rPr lang="fi-FI"/>
              <a:t>Lisää kuva napsauttamalla kuvaketta</a:t>
            </a:r>
          </a:p>
        </p:txBody>
      </p:sp>
      <p:pic>
        <p:nvPicPr>
          <p:cNvPr id="13" name="Picture 12">
            <a:extLst>
              <a:ext uri="{FF2B5EF4-FFF2-40B4-BE49-F238E27FC236}">
                <a16:creationId xmlns:a16="http://schemas.microsoft.com/office/drawing/2014/main" id="{97F6D75E-5D47-5745-8506-553C8871D320}"/>
              </a:ext>
            </a:extLst>
          </p:cNvPr>
          <p:cNvPicPr>
            <a:picLocks noChangeAspect="1"/>
          </p:cNvPicPr>
          <p:nvPr/>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354553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kuva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9FB142-2739-5840-AE3B-707D732B48F3}"/>
              </a:ext>
            </a:extLst>
          </p:cNvPr>
          <p:cNvPicPr>
            <a:picLocks noChangeAspect="1"/>
          </p:cNvPicPr>
          <p:nvPr/>
        </p:nvPicPr>
        <p:blipFill rotWithShape="1">
          <a:blip r:embed="rId2"/>
          <a:srcRect b="49945"/>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93AE1883-0942-4AA3-9DB2-9C7C3A0314B1}" type="slidenum">
              <a:rPr lang="en-US" smtClean="0" smtId="4294967295"/>
              <a:t>‹#›</a:t>
            </a:fld>
            <a:endParaRPr lang="en-US"/>
          </a:p>
        </p:txBody>
      </p:sp>
      <p:sp>
        <p:nvSpPr>
          <p:cNvPr id="17" name="Picture Placeholder 3">
            <a:extLst>
              <a:ext uri="{FF2B5EF4-FFF2-40B4-BE49-F238E27FC236}">
                <a16:creationId xmlns:a16="http://schemas.microsoft.com/office/drawing/2014/main" id="{0C948641-6324-2C4E-8E41-5C6685E8DB19}"/>
              </a:ext>
            </a:extLst>
          </p:cNvPr>
          <p:cNvSpPr>
            <a:spLocks noGrp="1" noChangeAspect="1"/>
          </p:cNvSpPr>
          <p:nvPr>
            <p:ph type="pic" sz="quarter" idx="22"/>
          </p:nvPr>
        </p:nvSpPr>
        <p:spPr>
          <a:xfrm>
            <a:off x="2284609" y="2262748"/>
            <a:ext cx="2340000" cy="2340000"/>
          </a:xfrm>
          <a:effectLst>
            <a:outerShdw blurRad="50800" dist="38100" dir="2700000" algn="tl" rotWithShape="0">
              <a:prstClr val="black">
                <a:alpha val="12000"/>
              </a:prstClr>
            </a:outerShdw>
          </a:effectLst>
        </p:spPr>
        <p:txBody>
          <a:bodyPr/>
          <a:lstStyle/>
          <a:p>
            <a:r>
              <a:rPr lang="fi-FI"/>
              <a:t>Lisää kuva napsauttamalla kuvaketta</a:t>
            </a:r>
          </a:p>
        </p:txBody>
      </p:sp>
      <p:sp>
        <p:nvSpPr>
          <p:cNvPr id="23" name="Text Placeholder 3">
            <a:extLst>
              <a:ext uri="{FF2B5EF4-FFF2-40B4-BE49-F238E27FC236}">
                <a16:creationId xmlns:a16="http://schemas.microsoft.com/office/drawing/2014/main" id="{5D000EAE-B6E3-7949-B464-A3F5C7CE6B45}"/>
              </a:ext>
            </a:extLst>
          </p:cNvPr>
          <p:cNvSpPr>
            <a:spLocks noGrp="1"/>
          </p:cNvSpPr>
          <p:nvPr>
            <p:ph type="body" sz="half" idx="26"/>
          </p:nvPr>
        </p:nvSpPr>
        <p:spPr>
          <a:xfrm>
            <a:off x="7576698"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4" name="Text Placeholder 3">
            <a:extLst>
              <a:ext uri="{FF2B5EF4-FFF2-40B4-BE49-F238E27FC236}">
                <a16:creationId xmlns:a16="http://schemas.microsoft.com/office/drawing/2014/main" id="{821D0D75-80AD-504C-B128-B1C2C9BF9A75}"/>
              </a:ext>
            </a:extLst>
          </p:cNvPr>
          <p:cNvSpPr>
            <a:spLocks noGrp="1"/>
          </p:cNvSpPr>
          <p:nvPr>
            <p:ph type="body" sz="half" idx="27"/>
          </p:nvPr>
        </p:nvSpPr>
        <p:spPr>
          <a:xfrm>
            <a:off x="4926000"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5" name="Text Placeholder 3">
            <a:extLst>
              <a:ext uri="{FF2B5EF4-FFF2-40B4-BE49-F238E27FC236}">
                <a16:creationId xmlns:a16="http://schemas.microsoft.com/office/drawing/2014/main" id="{25BDD379-F172-C141-BBAA-6F24F4137AE2}"/>
              </a:ext>
            </a:extLst>
          </p:cNvPr>
          <p:cNvSpPr>
            <a:spLocks noGrp="1"/>
          </p:cNvSpPr>
          <p:nvPr>
            <p:ph type="body" sz="half" idx="28"/>
          </p:nvPr>
        </p:nvSpPr>
        <p:spPr>
          <a:xfrm>
            <a:off x="2284609"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1" name="Picture Placeholder 3">
            <a:extLst>
              <a:ext uri="{FF2B5EF4-FFF2-40B4-BE49-F238E27FC236}">
                <a16:creationId xmlns:a16="http://schemas.microsoft.com/office/drawing/2014/main" id="{3CA66CA6-59A9-7149-B7B6-122A85A8E6E8}"/>
              </a:ext>
            </a:extLst>
          </p:cNvPr>
          <p:cNvSpPr>
            <a:spLocks noGrp="1" noChangeAspect="1"/>
          </p:cNvSpPr>
          <p:nvPr>
            <p:ph type="pic" sz="quarter" idx="29"/>
          </p:nvPr>
        </p:nvSpPr>
        <p:spPr>
          <a:xfrm>
            <a:off x="4926000" y="2262748"/>
            <a:ext cx="2340000" cy="2340000"/>
          </a:xfrm>
          <a:effectLst>
            <a:outerShdw blurRad="50800" dist="38100" dir="2700000" algn="tl" rotWithShape="0">
              <a:prstClr val="black">
                <a:alpha val="12000"/>
              </a:prstClr>
            </a:outerShdw>
          </a:effectLst>
        </p:spPr>
        <p:txBody>
          <a:bodyPr/>
          <a:lstStyle/>
          <a:p>
            <a:r>
              <a:rPr lang="fi-FI"/>
              <a:t>Lisää kuva napsauttamalla kuvaketta</a:t>
            </a:r>
          </a:p>
        </p:txBody>
      </p:sp>
      <p:sp>
        <p:nvSpPr>
          <p:cNvPr id="12" name="Picture Placeholder 3">
            <a:extLst>
              <a:ext uri="{FF2B5EF4-FFF2-40B4-BE49-F238E27FC236}">
                <a16:creationId xmlns:a16="http://schemas.microsoft.com/office/drawing/2014/main" id="{670FDC78-CD04-C248-936D-4E535C556FA1}"/>
              </a:ext>
            </a:extLst>
          </p:cNvPr>
          <p:cNvSpPr>
            <a:spLocks noGrp="1" noChangeAspect="1"/>
          </p:cNvSpPr>
          <p:nvPr>
            <p:ph type="pic" sz="quarter" idx="30"/>
          </p:nvPr>
        </p:nvSpPr>
        <p:spPr>
          <a:xfrm>
            <a:off x="7576698" y="2262748"/>
            <a:ext cx="2340000" cy="2340000"/>
          </a:xfrm>
          <a:effectLst>
            <a:outerShdw blurRad="50800" dist="38100" dir="2700000" algn="tl" rotWithShape="0">
              <a:prstClr val="black">
                <a:alpha val="12000"/>
              </a:prstClr>
            </a:outerShdw>
          </a:effectLst>
        </p:spPr>
        <p:txBody>
          <a:bodyPr/>
          <a:lstStyle/>
          <a:p>
            <a:r>
              <a:rPr lang="fi-FI"/>
              <a:t>Lisää kuva napsauttamalla kuvaketta</a:t>
            </a:r>
          </a:p>
        </p:txBody>
      </p:sp>
      <p:sp>
        <p:nvSpPr>
          <p:cNvPr id="16" name="Title 1">
            <a:extLst>
              <a:ext uri="{FF2B5EF4-FFF2-40B4-BE49-F238E27FC236}">
                <a16:creationId xmlns:a16="http://schemas.microsoft.com/office/drawing/2014/main" id="{B7DB94EF-40A9-134C-A16A-9F12A7B32799}"/>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fi-FI"/>
              <a:t>Muokkaa ots. perustyyl. napsautt.</a:t>
            </a:r>
            <a:endParaRPr lang="fi-FI" dirty="0"/>
          </a:p>
        </p:txBody>
      </p:sp>
      <p:pic>
        <p:nvPicPr>
          <p:cNvPr id="13" name="Picture 12">
            <a:extLst>
              <a:ext uri="{FF2B5EF4-FFF2-40B4-BE49-F238E27FC236}">
                <a16:creationId xmlns:a16="http://schemas.microsoft.com/office/drawing/2014/main" id="{6D24817B-E0C7-4047-97EA-8D4DF9DE34BA}"/>
              </a:ext>
            </a:extLst>
          </p:cNvPr>
          <p:cNvPicPr>
            <a:picLocks noChangeAspect="1"/>
          </p:cNvPicPr>
          <p:nvPr/>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244966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3 kuvaa">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AB2900E-C3A0-A34C-B548-6B0DD892D7A6}"/>
              </a:ext>
            </a:extLst>
          </p:cNvPr>
          <p:cNvPicPr>
            <a:picLocks noChangeAspect="1"/>
          </p:cNvPicPr>
          <p:nvPr/>
        </p:nvPicPr>
        <p:blipFill rotWithShape="1">
          <a:blip r:embed="rId2"/>
          <a:srcRect b="49945"/>
          <a:stretch/>
        </p:blipFill>
        <p:spPr>
          <a:xfrm>
            <a:off x="0" y="0"/>
            <a:ext cx="12192000" cy="3432748"/>
          </a:xfrm>
          <a:prstGeom prst="rect">
            <a:avLst/>
          </a:prstGeom>
        </p:spPr>
      </p:pic>
      <p:sp>
        <p:nvSpPr>
          <p:cNvPr id="7" name="Slide Number Placeholder 6">
            <a:extLst>
              <a:ext uri="{FF2B5EF4-FFF2-40B4-BE49-F238E27FC236}">
                <a16:creationId xmlns:a16="http://schemas.microsoft.com/office/drawing/2014/main" id="{D4C94274-4373-024F-9669-EEF759673920}"/>
              </a:ext>
            </a:extLst>
          </p:cNvPr>
          <p:cNvSpPr>
            <a:spLocks noGrp="1"/>
          </p:cNvSpPr>
          <p:nvPr>
            <p:ph type="sldNum" sz="quarter" idx="12"/>
          </p:nvPr>
        </p:nvSpPr>
        <p:spPr>
          <a:xfrm>
            <a:off x="11015999" y="6356350"/>
            <a:ext cx="905613" cy="365125"/>
          </a:xfrm>
        </p:spPr>
        <p:txBody>
          <a:bodyPr/>
          <a:lstStyle/>
          <a:p>
            <a:fld id="{93AE1883-0942-4AA3-9DB2-9C7C3A0314B1}" type="slidenum">
              <a:rPr lang="en-US" smtClean="0" smtId="4294967295"/>
              <a:t>‹#›</a:t>
            </a:fld>
            <a:endParaRPr lang="en-US"/>
          </a:p>
        </p:txBody>
      </p:sp>
      <p:sp>
        <p:nvSpPr>
          <p:cNvPr id="23" name="Text Placeholder 3">
            <a:extLst>
              <a:ext uri="{FF2B5EF4-FFF2-40B4-BE49-F238E27FC236}">
                <a16:creationId xmlns:a16="http://schemas.microsoft.com/office/drawing/2014/main" id="{7D623471-4980-9641-B3B4-4B85FB9A32FC}"/>
              </a:ext>
            </a:extLst>
          </p:cNvPr>
          <p:cNvSpPr>
            <a:spLocks noGrp="1"/>
          </p:cNvSpPr>
          <p:nvPr>
            <p:ph type="body" sz="half" idx="30"/>
          </p:nvPr>
        </p:nvSpPr>
        <p:spPr>
          <a:xfrm>
            <a:off x="972935"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4" name="Text Placeholder 3">
            <a:extLst>
              <a:ext uri="{FF2B5EF4-FFF2-40B4-BE49-F238E27FC236}">
                <a16:creationId xmlns:a16="http://schemas.microsoft.com/office/drawing/2014/main" id="{FD3FB280-2B1E-194E-B740-5E2F1300A424}"/>
              </a:ext>
            </a:extLst>
          </p:cNvPr>
          <p:cNvSpPr>
            <a:spLocks noGrp="1"/>
          </p:cNvSpPr>
          <p:nvPr>
            <p:ph type="body" sz="half" idx="31"/>
          </p:nvPr>
        </p:nvSpPr>
        <p:spPr>
          <a:xfrm>
            <a:off x="3614326" y="4820860"/>
            <a:ext cx="2339999"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9" name="Text Placeholder 3">
            <a:extLst>
              <a:ext uri="{FF2B5EF4-FFF2-40B4-BE49-F238E27FC236}">
                <a16:creationId xmlns:a16="http://schemas.microsoft.com/office/drawing/2014/main" id="{16745DA5-3D02-834C-9004-6EA74085AD4E}"/>
              </a:ext>
            </a:extLst>
          </p:cNvPr>
          <p:cNvSpPr>
            <a:spLocks noGrp="1"/>
          </p:cNvSpPr>
          <p:nvPr>
            <p:ph type="body" sz="half" idx="32"/>
          </p:nvPr>
        </p:nvSpPr>
        <p:spPr>
          <a:xfrm>
            <a:off x="6255716"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0" name="Text Placeholder 3">
            <a:extLst>
              <a:ext uri="{FF2B5EF4-FFF2-40B4-BE49-F238E27FC236}">
                <a16:creationId xmlns:a16="http://schemas.microsoft.com/office/drawing/2014/main" id="{B7511C7F-3548-AF44-87F8-EE78B514AC03}"/>
              </a:ext>
            </a:extLst>
          </p:cNvPr>
          <p:cNvSpPr>
            <a:spLocks noGrp="1"/>
          </p:cNvSpPr>
          <p:nvPr>
            <p:ph type="body" sz="half" idx="33"/>
          </p:nvPr>
        </p:nvSpPr>
        <p:spPr>
          <a:xfrm>
            <a:off x="8897107" y="4820860"/>
            <a:ext cx="2340000" cy="1088159"/>
          </a:xfrm>
        </p:spPr>
        <p:txBody>
          <a:bodyPr>
            <a:normAutofit/>
          </a:bodyPr>
          <a:lstStyle>
            <a:lvl1pPr marL="0" indent="0" algn="ctr">
              <a:lnSpc>
                <a:spcPct val="100000"/>
              </a:lnSpc>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31" name="Title 1">
            <a:extLst>
              <a:ext uri="{FF2B5EF4-FFF2-40B4-BE49-F238E27FC236}">
                <a16:creationId xmlns:a16="http://schemas.microsoft.com/office/drawing/2014/main" id="{43AA93D3-A9A9-4145-B0C2-4CDEBDC60A5B}"/>
              </a:ext>
            </a:extLst>
          </p:cNvPr>
          <p:cNvSpPr>
            <a:spLocks noGrp="1"/>
          </p:cNvSpPr>
          <p:nvPr>
            <p:ph type="title"/>
          </p:nvPr>
        </p:nvSpPr>
        <p:spPr>
          <a:xfrm>
            <a:off x="838200" y="365125"/>
            <a:ext cx="9729188" cy="1325563"/>
          </a:xfrm>
        </p:spPr>
        <p:txBody>
          <a:bodyPr>
            <a:normAutofit/>
          </a:bodyPr>
          <a:lstStyle>
            <a:lvl1pPr>
              <a:defRPr sz="4000">
                <a:solidFill>
                  <a:schemeClr val="bg1"/>
                </a:solidFill>
              </a:defRPr>
            </a:lvl1pPr>
          </a:lstStyle>
          <a:p>
            <a:r>
              <a:rPr lang="fi-FI"/>
              <a:t>Muokkaa ots. perustyyl. napsautt.</a:t>
            </a:r>
            <a:endParaRPr lang="fi-FI" dirty="0"/>
          </a:p>
        </p:txBody>
      </p:sp>
      <p:sp>
        <p:nvSpPr>
          <p:cNvPr id="15" name="Picture Placeholder 3">
            <a:extLst>
              <a:ext uri="{FF2B5EF4-FFF2-40B4-BE49-F238E27FC236}">
                <a16:creationId xmlns:a16="http://schemas.microsoft.com/office/drawing/2014/main" id="{DD247B6A-6DD6-8E4F-89F7-D036D882B9FF}"/>
              </a:ext>
            </a:extLst>
          </p:cNvPr>
          <p:cNvSpPr>
            <a:spLocks noGrp="1" noChangeAspect="1"/>
          </p:cNvSpPr>
          <p:nvPr>
            <p:ph type="pic" sz="quarter" idx="22"/>
          </p:nvPr>
        </p:nvSpPr>
        <p:spPr>
          <a:xfrm>
            <a:off x="972934" y="2262748"/>
            <a:ext cx="2340000" cy="2340000"/>
          </a:xfrm>
          <a:effectLst>
            <a:outerShdw blurRad="50800" dist="38100" dir="2700000" algn="tl" rotWithShape="0">
              <a:prstClr val="black">
                <a:alpha val="12000"/>
              </a:prstClr>
            </a:outerShdw>
          </a:effectLst>
        </p:spPr>
        <p:txBody>
          <a:bodyPr/>
          <a:lstStyle/>
          <a:p>
            <a:r>
              <a:rPr lang="fi-FI"/>
              <a:t>Lisää kuva napsauttamalla kuvaketta</a:t>
            </a:r>
          </a:p>
        </p:txBody>
      </p:sp>
      <p:sp>
        <p:nvSpPr>
          <p:cNvPr id="16" name="Picture Placeholder 3">
            <a:extLst>
              <a:ext uri="{FF2B5EF4-FFF2-40B4-BE49-F238E27FC236}">
                <a16:creationId xmlns:a16="http://schemas.microsoft.com/office/drawing/2014/main" id="{BD3AEF14-403E-0D49-9752-CCB3AC97D085}"/>
              </a:ext>
            </a:extLst>
          </p:cNvPr>
          <p:cNvSpPr>
            <a:spLocks noGrp="1" noChangeAspect="1"/>
          </p:cNvSpPr>
          <p:nvPr>
            <p:ph type="pic" sz="quarter" idx="37"/>
          </p:nvPr>
        </p:nvSpPr>
        <p:spPr>
          <a:xfrm>
            <a:off x="3614325" y="2262748"/>
            <a:ext cx="2340000" cy="2340000"/>
          </a:xfrm>
          <a:effectLst>
            <a:outerShdw blurRad="50800" dist="38100" dir="2700000" algn="tl" rotWithShape="0">
              <a:prstClr val="black">
                <a:alpha val="12000"/>
              </a:prstClr>
            </a:outerShdw>
          </a:effectLst>
        </p:spPr>
        <p:txBody>
          <a:bodyPr/>
          <a:lstStyle/>
          <a:p>
            <a:r>
              <a:rPr lang="fi-FI"/>
              <a:t>Lisää kuva napsauttamalla kuvaketta</a:t>
            </a:r>
          </a:p>
        </p:txBody>
      </p:sp>
      <p:sp>
        <p:nvSpPr>
          <p:cNvPr id="17" name="Picture Placeholder 3">
            <a:extLst>
              <a:ext uri="{FF2B5EF4-FFF2-40B4-BE49-F238E27FC236}">
                <a16:creationId xmlns:a16="http://schemas.microsoft.com/office/drawing/2014/main" id="{D767C64C-BE03-3C49-8F5E-F21FA49C2B71}"/>
              </a:ext>
            </a:extLst>
          </p:cNvPr>
          <p:cNvSpPr>
            <a:spLocks noGrp="1" noChangeAspect="1"/>
          </p:cNvSpPr>
          <p:nvPr>
            <p:ph type="pic" sz="quarter" idx="38"/>
          </p:nvPr>
        </p:nvSpPr>
        <p:spPr>
          <a:xfrm>
            <a:off x="6255716" y="2262748"/>
            <a:ext cx="2340000" cy="2340000"/>
          </a:xfrm>
          <a:effectLst>
            <a:outerShdw blurRad="50800" dist="38100" dir="2700000" algn="tl" rotWithShape="0">
              <a:prstClr val="black">
                <a:alpha val="12000"/>
              </a:prstClr>
            </a:outerShdw>
          </a:effectLst>
        </p:spPr>
        <p:txBody>
          <a:bodyPr/>
          <a:lstStyle/>
          <a:p>
            <a:r>
              <a:rPr lang="fi-FI"/>
              <a:t>Lisää kuva napsauttamalla kuvaketta</a:t>
            </a:r>
          </a:p>
        </p:txBody>
      </p:sp>
      <p:sp>
        <p:nvSpPr>
          <p:cNvPr id="21" name="Picture Placeholder 3">
            <a:extLst>
              <a:ext uri="{FF2B5EF4-FFF2-40B4-BE49-F238E27FC236}">
                <a16:creationId xmlns:a16="http://schemas.microsoft.com/office/drawing/2014/main" id="{9505BD62-B4F5-0046-B316-96AE1E1D8667}"/>
              </a:ext>
            </a:extLst>
          </p:cNvPr>
          <p:cNvSpPr>
            <a:spLocks noGrp="1" noChangeAspect="1"/>
          </p:cNvSpPr>
          <p:nvPr>
            <p:ph type="pic" sz="quarter" idx="39"/>
          </p:nvPr>
        </p:nvSpPr>
        <p:spPr>
          <a:xfrm>
            <a:off x="8897107" y="2262748"/>
            <a:ext cx="2340000" cy="2340000"/>
          </a:xfrm>
          <a:effectLst>
            <a:outerShdw blurRad="50800" dist="38100" dir="2700000" algn="tl" rotWithShape="0">
              <a:prstClr val="black">
                <a:alpha val="12000"/>
              </a:prstClr>
            </a:outerShdw>
          </a:effectLst>
        </p:spPr>
        <p:txBody>
          <a:bodyPr/>
          <a:lstStyle/>
          <a:p>
            <a:r>
              <a:rPr lang="fi-FI"/>
              <a:t>Lisää kuva napsauttamalla kuvaketta</a:t>
            </a:r>
          </a:p>
        </p:txBody>
      </p:sp>
      <p:pic>
        <p:nvPicPr>
          <p:cNvPr id="14" name="Picture 13">
            <a:extLst>
              <a:ext uri="{FF2B5EF4-FFF2-40B4-BE49-F238E27FC236}">
                <a16:creationId xmlns:a16="http://schemas.microsoft.com/office/drawing/2014/main" id="{E7415E2C-35FB-A64E-B1FA-D2F5ACD16F2B}"/>
              </a:ext>
            </a:extLst>
          </p:cNvPr>
          <p:cNvPicPr>
            <a:picLocks noChangeAspect="1"/>
          </p:cNvPicPr>
          <p:nvPr/>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145390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Prentaation alk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B05-239D-0643-93B5-2899FBB1B7DD}"/>
              </a:ext>
            </a:extLst>
          </p:cNvPr>
          <p:cNvSpPr>
            <a:spLocks noGrp="1"/>
          </p:cNvSpPr>
          <p:nvPr>
            <p:ph type="title"/>
          </p:nvPr>
        </p:nvSpPr>
        <p:spPr>
          <a:xfrm>
            <a:off x="1422301" y="2002632"/>
            <a:ext cx="9347399" cy="2852737"/>
          </a:xfrm>
        </p:spPr>
        <p:txBody>
          <a:bodyPr anchor="ctr">
            <a:normAutofit/>
          </a:bodyPr>
          <a:lstStyle>
            <a:lvl1pPr>
              <a:lnSpc>
                <a:spcPct val="100000"/>
              </a:lnSpc>
              <a:spcBef>
                <a:spcPts val="80"/>
              </a:spcBef>
              <a:defRPr sz="6000" spc="-150">
                <a:solidFill>
                  <a:schemeClr val="bg1"/>
                </a:solidFill>
              </a:defRPr>
            </a:lvl1pPr>
          </a:lstStyle>
          <a:p>
            <a:r>
              <a:rPr lang="fi-FI"/>
              <a:t>Muokkaa ots. perustyyl. napsautt.</a:t>
            </a:r>
            <a:endParaRPr lang="fi-FI" dirty="0"/>
          </a:p>
        </p:txBody>
      </p:sp>
      <p:sp>
        <p:nvSpPr>
          <p:cNvPr id="3" name="Text Placeholder 2">
            <a:extLst>
              <a:ext uri="{FF2B5EF4-FFF2-40B4-BE49-F238E27FC236}">
                <a16:creationId xmlns:a16="http://schemas.microsoft.com/office/drawing/2014/main" id="{D56858AD-DC95-2F44-89C2-1218375A0CB1}"/>
              </a:ext>
            </a:extLst>
          </p:cNvPr>
          <p:cNvSpPr>
            <a:spLocks noGrp="1"/>
          </p:cNvSpPr>
          <p:nvPr>
            <p:ph type="body" idx="1"/>
          </p:nvPr>
        </p:nvSpPr>
        <p:spPr>
          <a:xfrm>
            <a:off x="1422302" y="4855369"/>
            <a:ext cx="9347398" cy="2259479"/>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pic>
        <p:nvPicPr>
          <p:cNvPr id="5" name="Picture 4">
            <a:extLst>
              <a:ext uri="{FF2B5EF4-FFF2-40B4-BE49-F238E27FC236}">
                <a16:creationId xmlns:a16="http://schemas.microsoft.com/office/drawing/2014/main" id="{DF04969C-9A25-EC48-80BE-F3B2F7A408DA}"/>
              </a:ext>
            </a:extLst>
          </p:cNvPr>
          <p:cNvPicPr>
            <a:picLocks noChangeAspect="1"/>
          </p:cNvPicPr>
          <p:nvPr/>
        </p:nvPicPr>
        <p:blipFill>
          <a:blip r:embed="rId3"/>
          <a:stretch>
            <a:fillRect/>
          </a:stretch>
        </p:blipFill>
        <p:spPr>
          <a:xfrm>
            <a:off x="10628520" y="0"/>
            <a:ext cx="1563480" cy="1742400"/>
          </a:xfrm>
          <a:prstGeom prst="rect">
            <a:avLst/>
          </a:prstGeom>
        </p:spPr>
      </p:pic>
    </p:spTree>
    <p:extLst>
      <p:ext uri="{BB962C8B-B14F-4D97-AF65-F5344CB8AC3E}">
        <p14:creationId xmlns:p14="http://schemas.microsoft.com/office/powerpoint/2010/main" val="96841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Perus bullleti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78EE9-F05E-6B42-BD66-E8997A6B5B54}"/>
              </a:ext>
            </a:extLst>
          </p:cNvPr>
          <p:cNvSpPr>
            <a:spLocks noGrp="1"/>
          </p:cNvSpPr>
          <p:nvPr>
            <p:ph type="title"/>
          </p:nvPr>
        </p:nvSpPr>
        <p:spPr>
          <a:xfrm>
            <a:off x="838200" y="365125"/>
            <a:ext cx="9729188" cy="1325563"/>
          </a:xfrm>
        </p:spPr>
        <p:txBody>
          <a:bodyPr>
            <a:normAutofit/>
          </a:bodyPr>
          <a:lstStyle>
            <a:lvl1pPr>
              <a:defRPr sz="4000">
                <a:solidFill>
                  <a:srgbClr val="002F5B"/>
                </a:solidFill>
              </a:defRPr>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61A0DB2E-9A5E-AA42-AB8C-DF85F03C0A79}"/>
              </a:ext>
            </a:extLst>
          </p:cNvPr>
          <p:cNvSpPr>
            <a:spLocks noGrp="1"/>
          </p:cNvSpPr>
          <p:nvPr>
            <p:ph idx="1"/>
          </p:nvPr>
        </p:nvSpPr>
        <p:spPr/>
        <p:txBody>
          <a:bodyPr/>
          <a:lstStyle>
            <a:lvl1pPr>
              <a:defRPr sz="2400"/>
            </a:lvl1pPr>
            <a:lvl2pPr>
              <a:defRPr sz="2000"/>
            </a:lvl2pPr>
            <a:lvl3pPr>
              <a:defRPr sz="1800"/>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Slide Number Placeholder 5">
            <a:extLst>
              <a:ext uri="{FF2B5EF4-FFF2-40B4-BE49-F238E27FC236}">
                <a16:creationId xmlns:a16="http://schemas.microsoft.com/office/drawing/2014/main" id="{328E9409-3262-8A43-9AC6-41184C1C1CB3}"/>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93AE1883-0942-4AA3-9DB2-9C7C3A0314B1}" type="slidenum">
              <a:rPr lang="en-US" smtClean="0" smtId="4294967295"/>
              <a:t>‹#›</a:t>
            </a:fld>
            <a:endParaRPr lang="en-US"/>
          </a:p>
        </p:txBody>
      </p:sp>
      <p:pic>
        <p:nvPicPr>
          <p:cNvPr id="6" name="Picture 5">
            <a:extLst>
              <a:ext uri="{FF2B5EF4-FFF2-40B4-BE49-F238E27FC236}">
                <a16:creationId xmlns:a16="http://schemas.microsoft.com/office/drawing/2014/main" id="{F7F13E1E-2DDE-984A-A663-256070ED07BC}"/>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195687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Bulletit 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FFF-98B7-0647-BB1C-EE8CA23E1D95}"/>
              </a:ext>
            </a:extLst>
          </p:cNvPr>
          <p:cNvSpPr>
            <a:spLocks noGrp="1"/>
          </p:cNvSpPr>
          <p:nvPr>
            <p:ph type="title"/>
          </p:nvPr>
        </p:nvSpPr>
        <p:spPr>
          <a:xfrm>
            <a:off x="838200" y="365125"/>
            <a:ext cx="9729188" cy="1325563"/>
          </a:xfrm>
        </p:spPr>
        <p:txBody>
          <a:bodyPr>
            <a:normAutofit/>
          </a:bodyPr>
          <a:lstStyle>
            <a:lvl1pPr>
              <a:defRPr sz="4000"/>
            </a:lvl1pPr>
          </a:lstStyle>
          <a:p>
            <a:r>
              <a:rPr lang="fi-FI"/>
              <a:t>Muokkaa ots. perustyyl. napsautt.</a:t>
            </a:r>
            <a:endParaRPr lang="fi-FI" dirty="0"/>
          </a:p>
        </p:txBody>
      </p:sp>
      <p:sp>
        <p:nvSpPr>
          <p:cNvPr id="3" name="Content Placeholder 2">
            <a:extLst>
              <a:ext uri="{FF2B5EF4-FFF2-40B4-BE49-F238E27FC236}">
                <a16:creationId xmlns:a16="http://schemas.microsoft.com/office/drawing/2014/main" id="{0B8AC24F-74C8-D846-9FB3-6CAF2AA9D19F}"/>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Content Placeholder 3">
            <a:extLst>
              <a:ext uri="{FF2B5EF4-FFF2-40B4-BE49-F238E27FC236}">
                <a16:creationId xmlns:a16="http://schemas.microsoft.com/office/drawing/2014/main" id="{E9D2042A-92A6-2240-8510-115D1F6795A7}"/>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93AE1883-0942-4AA3-9DB2-9C7C3A0314B1}" type="slidenum">
              <a:rPr lang="en-US" smtClean="0" smtId="4294967295"/>
              <a:t>‹#›</a:t>
            </a:fld>
            <a:endParaRPr lang="en-US"/>
          </a:p>
        </p:txBody>
      </p:sp>
      <p:pic>
        <p:nvPicPr>
          <p:cNvPr id="9" name="Picture 8">
            <a:extLst>
              <a:ext uri="{FF2B5EF4-FFF2-40B4-BE49-F238E27FC236}">
                <a16:creationId xmlns:a16="http://schemas.microsoft.com/office/drawing/2014/main" id="{2A0DB301-D288-1043-B374-5C34D6A692DE}"/>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90973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ulletit 2 palstaa, otsikkolaatiko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79087-53CC-FF44-9A30-AE9D41C2D5BD}"/>
              </a:ext>
            </a:extLst>
          </p:cNvPr>
          <p:cNvSpPr>
            <a:spLocks noGrp="1"/>
          </p:cNvSpPr>
          <p:nvPr>
            <p:ph type="title"/>
          </p:nvPr>
        </p:nvSpPr>
        <p:spPr>
          <a:xfrm>
            <a:off x="839788" y="365125"/>
            <a:ext cx="9727600" cy="1325563"/>
          </a:xfrm>
        </p:spPr>
        <p:txBody>
          <a:bodyPr>
            <a:normAutofit/>
          </a:bodyPr>
          <a:lstStyle>
            <a:lvl1pPr>
              <a:defRPr sz="4000"/>
            </a:lvl1pPr>
          </a:lstStyle>
          <a:p>
            <a:r>
              <a:rPr lang="fi-FI"/>
              <a:t>Muokkaa ots. perustyyl. napsautt.</a:t>
            </a:r>
            <a:endParaRPr lang="fi-FI" dirty="0"/>
          </a:p>
        </p:txBody>
      </p:sp>
      <p:sp>
        <p:nvSpPr>
          <p:cNvPr id="3" name="Text Placeholder 2">
            <a:extLst>
              <a:ext uri="{FF2B5EF4-FFF2-40B4-BE49-F238E27FC236}">
                <a16:creationId xmlns:a16="http://schemas.microsoft.com/office/drawing/2014/main" id="{E6B6C178-61AC-C148-AA6D-032ACA632CCF}"/>
              </a:ext>
            </a:extLst>
          </p:cNvPr>
          <p:cNvSpPr>
            <a:spLocks noGrp="1"/>
          </p:cNvSpPr>
          <p:nvPr>
            <p:ph type="body" idx="1"/>
          </p:nvPr>
        </p:nvSpPr>
        <p:spPr>
          <a:xfrm>
            <a:off x="839788" y="1796630"/>
            <a:ext cx="5157787" cy="823912"/>
          </a:xfrm>
          <a:solidFill>
            <a:srgbClr val="002F5B"/>
          </a:solidFill>
        </p:spPr>
        <p:txBody>
          <a:bodyPr lIns="216000" tIns="216000" rIns="216000" bIns="216000" anchor="b"/>
          <a:lstStyle>
            <a:lvl1pPr marL="0" indent="0" algn="l">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a:extLst>
              <a:ext uri="{FF2B5EF4-FFF2-40B4-BE49-F238E27FC236}">
                <a16:creationId xmlns:a16="http://schemas.microsoft.com/office/drawing/2014/main" id="{A7BC0E9A-28E5-7540-BB0A-C5978482691D}"/>
              </a:ext>
            </a:extLst>
          </p:cNvPr>
          <p:cNvSpPr>
            <a:spLocks noGrp="1"/>
          </p:cNvSpPr>
          <p:nvPr>
            <p:ph sz="half" idx="2"/>
          </p:nvPr>
        </p:nvSpPr>
        <p:spPr>
          <a:xfrm>
            <a:off x="839788" y="2723474"/>
            <a:ext cx="5157787" cy="36328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Content Placeholder 5">
            <a:extLst>
              <a:ext uri="{FF2B5EF4-FFF2-40B4-BE49-F238E27FC236}">
                <a16:creationId xmlns:a16="http://schemas.microsoft.com/office/drawing/2014/main" id="{14B6E82A-08A3-4944-A393-1DFF5854B06D}"/>
              </a:ext>
            </a:extLst>
          </p:cNvPr>
          <p:cNvSpPr>
            <a:spLocks noGrp="1"/>
          </p:cNvSpPr>
          <p:nvPr>
            <p:ph sz="quarter" idx="4"/>
          </p:nvPr>
        </p:nvSpPr>
        <p:spPr>
          <a:xfrm>
            <a:off x="6172200" y="2723474"/>
            <a:ext cx="5183188" cy="363287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9" name="Slide Number Placeholder 8">
            <a:extLst>
              <a:ext uri="{FF2B5EF4-FFF2-40B4-BE49-F238E27FC236}">
                <a16:creationId xmlns:a16="http://schemas.microsoft.com/office/drawing/2014/main" id="{8D78228E-A85B-BB43-AEB1-3325048CB0CA}"/>
              </a:ext>
            </a:extLst>
          </p:cNvPr>
          <p:cNvSpPr>
            <a:spLocks noGrp="1"/>
          </p:cNvSpPr>
          <p:nvPr>
            <p:ph type="sldNum" sz="quarter" idx="12"/>
          </p:nvPr>
        </p:nvSpPr>
        <p:spPr/>
        <p:txBody>
          <a:bodyPr/>
          <a:lstStyle/>
          <a:p>
            <a:fld id="{93AE1883-0942-4AA3-9DB2-9C7C3A0314B1}" type="slidenum">
              <a:rPr lang="en-US" smtClean="0" smtId="4294967295"/>
              <a:t>‹#›</a:t>
            </a:fld>
            <a:endParaRPr lang="en-US"/>
          </a:p>
        </p:txBody>
      </p:sp>
      <p:sp>
        <p:nvSpPr>
          <p:cNvPr id="11" name="Text Placeholder 2">
            <a:extLst>
              <a:ext uri="{FF2B5EF4-FFF2-40B4-BE49-F238E27FC236}">
                <a16:creationId xmlns:a16="http://schemas.microsoft.com/office/drawing/2014/main" id="{515523ED-6704-5347-BE67-573A7B1ED7ED}"/>
              </a:ext>
            </a:extLst>
          </p:cNvPr>
          <p:cNvSpPr>
            <a:spLocks noGrp="1"/>
          </p:cNvSpPr>
          <p:nvPr>
            <p:ph type="body" idx="13"/>
          </p:nvPr>
        </p:nvSpPr>
        <p:spPr>
          <a:xfrm>
            <a:off x="6172200" y="1796630"/>
            <a:ext cx="5157787" cy="823912"/>
          </a:xfrm>
          <a:solidFill>
            <a:srgbClr val="002F5B"/>
          </a:solidFill>
        </p:spPr>
        <p:txBody>
          <a:bodyPr lIns="216000" tIns="216000" rIns="216000" bIns="216000" anchor="b"/>
          <a:lstStyle>
            <a:lvl1pPr marL="0" indent="0" algn="l">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pic>
        <p:nvPicPr>
          <p:cNvPr id="12" name="Picture 11">
            <a:extLst>
              <a:ext uri="{FF2B5EF4-FFF2-40B4-BE49-F238E27FC236}">
                <a16:creationId xmlns:a16="http://schemas.microsoft.com/office/drawing/2014/main" id="{B834F07E-BA3F-8B43-99ED-0FC5716BFCAA}"/>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2516036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tsikolla tyhj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77FFF-98B7-0647-BB1C-EE8CA23E1D95}"/>
              </a:ext>
            </a:extLst>
          </p:cNvPr>
          <p:cNvSpPr>
            <a:spLocks noGrp="1"/>
          </p:cNvSpPr>
          <p:nvPr>
            <p:ph type="title"/>
          </p:nvPr>
        </p:nvSpPr>
        <p:spPr>
          <a:xfrm>
            <a:off x="838200" y="365125"/>
            <a:ext cx="9729188" cy="1325563"/>
          </a:xfrm>
        </p:spPr>
        <p:txBody>
          <a:bodyPr>
            <a:normAutofit/>
          </a:bodyPr>
          <a:lstStyle>
            <a:lvl1pPr>
              <a:defRPr sz="4000"/>
            </a:lvl1pPr>
          </a:lstStyle>
          <a:p>
            <a:r>
              <a:rPr lang="fi-FI"/>
              <a:t>Muokkaa ots. perustyyl. napsautt.</a:t>
            </a:r>
            <a:endParaRPr lang="fi-FI" dirty="0"/>
          </a:p>
        </p:txBody>
      </p:sp>
      <p:sp>
        <p:nvSpPr>
          <p:cNvPr id="7" name="Slide Number Placeholder 6">
            <a:extLst>
              <a:ext uri="{FF2B5EF4-FFF2-40B4-BE49-F238E27FC236}">
                <a16:creationId xmlns:a16="http://schemas.microsoft.com/office/drawing/2014/main" id="{923EF570-D6F7-FE4C-97DE-0A0FE1D3BE61}"/>
              </a:ext>
            </a:extLst>
          </p:cNvPr>
          <p:cNvSpPr>
            <a:spLocks noGrp="1"/>
          </p:cNvSpPr>
          <p:nvPr>
            <p:ph type="sldNum" sz="quarter" idx="12"/>
          </p:nvPr>
        </p:nvSpPr>
        <p:spPr/>
        <p:txBody>
          <a:bodyPr/>
          <a:lstStyle/>
          <a:p>
            <a:fld id="{93AE1883-0942-4AA3-9DB2-9C7C3A0314B1}" type="slidenum">
              <a:rPr lang="en-US" smtClean="0" smtId="4294967295"/>
              <a:t>‹#›</a:t>
            </a:fld>
            <a:endParaRPr lang="en-US"/>
          </a:p>
        </p:txBody>
      </p:sp>
      <p:pic>
        <p:nvPicPr>
          <p:cNvPr id="5" name="Picture 4">
            <a:extLst>
              <a:ext uri="{FF2B5EF4-FFF2-40B4-BE49-F238E27FC236}">
                <a16:creationId xmlns:a16="http://schemas.microsoft.com/office/drawing/2014/main" id="{A3FDC4F6-9C10-614A-B01A-1E09993B8734}"/>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13118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teksti valk">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22B05-239D-0643-93B5-2899FBB1B7DD}"/>
              </a:ext>
            </a:extLst>
          </p:cNvPr>
          <p:cNvSpPr>
            <a:spLocks noGrp="1"/>
          </p:cNvSpPr>
          <p:nvPr>
            <p:ph type="title"/>
          </p:nvPr>
        </p:nvSpPr>
        <p:spPr>
          <a:xfrm>
            <a:off x="1409830" y="181370"/>
            <a:ext cx="9080569" cy="2852737"/>
          </a:xfrm>
          <a:effectLst/>
        </p:spPr>
        <p:txBody>
          <a:bodyPr anchor="b">
            <a:normAutofit/>
          </a:bodyPr>
          <a:lstStyle>
            <a:lvl1pPr>
              <a:defRPr sz="5400" spc="-50" baseline="0">
                <a:solidFill>
                  <a:srgbClr val="002F5B"/>
                </a:solidFill>
              </a:defRPr>
            </a:lvl1pPr>
          </a:lstStyle>
          <a:p>
            <a:r>
              <a:rPr lang="fi-FI"/>
              <a:t>Muokkaa ots. perustyyl. napsautt.</a:t>
            </a:r>
            <a:endParaRPr lang="fi-FI" dirty="0"/>
          </a:p>
        </p:txBody>
      </p:sp>
      <p:sp>
        <p:nvSpPr>
          <p:cNvPr id="3" name="Text Placeholder 2">
            <a:extLst>
              <a:ext uri="{FF2B5EF4-FFF2-40B4-BE49-F238E27FC236}">
                <a16:creationId xmlns:a16="http://schemas.microsoft.com/office/drawing/2014/main" id="{D56858AD-DC95-2F44-89C2-1218375A0CB1}"/>
              </a:ext>
            </a:extLst>
          </p:cNvPr>
          <p:cNvSpPr>
            <a:spLocks noGrp="1"/>
          </p:cNvSpPr>
          <p:nvPr>
            <p:ph type="body" idx="1"/>
          </p:nvPr>
        </p:nvSpPr>
        <p:spPr>
          <a:xfrm>
            <a:off x="1409830" y="3227248"/>
            <a:ext cx="9080569" cy="2259479"/>
          </a:xfrm>
          <a:effectLst>
            <a:glow rad="546100">
              <a:schemeClr val="tx1">
                <a:alpha val="84000"/>
              </a:schemeClr>
            </a:glow>
          </a:effectLst>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7" name="Slide Number Placeholder 5">
            <a:extLst>
              <a:ext uri="{FF2B5EF4-FFF2-40B4-BE49-F238E27FC236}">
                <a16:creationId xmlns:a16="http://schemas.microsoft.com/office/drawing/2014/main" id="{F3FF480C-8508-5A4D-9436-22E96D7B7391}"/>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93AE1883-0942-4AA3-9DB2-9C7C3A0314B1}" type="slidenum">
              <a:rPr lang="en-US" smtClean="0" smtId="4294967295"/>
              <a:t>‹#›</a:t>
            </a:fld>
            <a:endParaRPr lang="en-US"/>
          </a:p>
        </p:txBody>
      </p:sp>
      <p:pic>
        <p:nvPicPr>
          <p:cNvPr id="6" name="Picture 5">
            <a:extLst>
              <a:ext uri="{FF2B5EF4-FFF2-40B4-BE49-F238E27FC236}">
                <a16:creationId xmlns:a16="http://schemas.microsoft.com/office/drawing/2014/main" id="{A48DB580-2DC2-F94A-BCD6-F3565825CD81}"/>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50119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i keskellä">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B271C7E-0467-A646-A951-5CBAB6250420}"/>
              </a:ext>
            </a:extLst>
          </p:cNvPr>
          <p:cNvSpPr>
            <a:spLocks noGrp="1"/>
          </p:cNvSpPr>
          <p:nvPr>
            <p:ph type="body" idx="1"/>
          </p:nvPr>
        </p:nvSpPr>
        <p:spPr>
          <a:xfrm>
            <a:off x="1409831" y="1513230"/>
            <a:ext cx="9093964" cy="3831541"/>
          </a:xfrm>
          <a:effectLst/>
        </p:spPr>
        <p:txBody>
          <a:bodyPr anchor="ctr">
            <a:normAutofit/>
          </a:bodyPr>
          <a:lstStyle>
            <a:lvl1pPr marL="0" indent="0">
              <a:lnSpc>
                <a:spcPct val="100000"/>
              </a:lnSpc>
              <a:buNone/>
              <a:defRPr sz="3200" b="0">
                <a:solidFill>
                  <a:srgbClr val="002F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9C39EA95-DE4A-424E-AE6D-CD9E6CD3B03B}"/>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93AE1883-0942-4AA3-9DB2-9C7C3A0314B1}" type="slidenum">
              <a:rPr lang="en-US" smtClean="0" smtId="4294967295"/>
              <a:t>‹#›</a:t>
            </a:fld>
            <a:endParaRPr lang="en-US"/>
          </a:p>
        </p:txBody>
      </p:sp>
      <p:pic>
        <p:nvPicPr>
          <p:cNvPr id="6" name="Picture 5">
            <a:extLst>
              <a:ext uri="{FF2B5EF4-FFF2-40B4-BE49-F238E27FC236}">
                <a16:creationId xmlns:a16="http://schemas.microsoft.com/office/drawing/2014/main" id="{1E75CB7F-1FA4-C247-BE80-138D3104329F}"/>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15534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so teksti">
    <p:bg>
      <p:bgPr>
        <a:solidFill>
          <a:schemeClr val="bg1"/>
        </a:solidFill>
        <a:effectLst/>
      </p:bgPr>
    </p:bg>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6DD9567F-1B21-044D-A586-CDAFD90C3A4C}"/>
              </a:ext>
            </a:extLst>
          </p:cNvPr>
          <p:cNvSpPr>
            <a:spLocks noGrp="1"/>
          </p:cNvSpPr>
          <p:nvPr>
            <p:ph type="body" idx="1"/>
          </p:nvPr>
        </p:nvSpPr>
        <p:spPr>
          <a:xfrm>
            <a:off x="1688207" y="1513230"/>
            <a:ext cx="8815587" cy="3831541"/>
          </a:xfrm>
          <a:effectLst/>
        </p:spPr>
        <p:txBody>
          <a:bodyPr anchor="ctr">
            <a:normAutofit/>
          </a:bodyPr>
          <a:lstStyle>
            <a:lvl1pPr marL="0" indent="0" algn="ctr">
              <a:buNone/>
              <a:defRPr sz="8800" b="1" spc="-150">
                <a:solidFill>
                  <a:srgbClr val="002F5B"/>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5" name="Slide Number Placeholder 5">
            <a:extLst>
              <a:ext uri="{FF2B5EF4-FFF2-40B4-BE49-F238E27FC236}">
                <a16:creationId xmlns:a16="http://schemas.microsoft.com/office/drawing/2014/main" id="{87832437-0311-0545-BFCF-088015338C82}"/>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93AE1883-0942-4AA3-9DB2-9C7C3A0314B1}" type="slidenum">
              <a:rPr lang="en-US" smtClean="0" smtId="4294967295"/>
              <a:t>‹#›</a:t>
            </a:fld>
            <a:endParaRPr lang="en-US"/>
          </a:p>
        </p:txBody>
      </p:sp>
      <p:pic>
        <p:nvPicPr>
          <p:cNvPr id="6" name="Picture 5">
            <a:extLst>
              <a:ext uri="{FF2B5EF4-FFF2-40B4-BE49-F238E27FC236}">
                <a16:creationId xmlns:a16="http://schemas.microsoft.com/office/drawing/2014/main" id="{3BEA0A68-317E-4145-8E0E-2608C3437C12}"/>
              </a:ext>
            </a:extLst>
          </p:cNvPr>
          <p:cNvPicPr>
            <a:picLocks noChangeAspect="1"/>
          </p:cNvPicPr>
          <p:nvPr/>
        </p:nvPicPr>
        <p:blipFill>
          <a:blip r:embed="rId2"/>
          <a:stretch>
            <a:fillRect/>
          </a:stretch>
        </p:blipFill>
        <p:spPr>
          <a:xfrm>
            <a:off x="10628520" y="0"/>
            <a:ext cx="1563480" cy="1742400"/>
          </a:xfrm>
          <a:prstGeom prst="rect">
            <a:avLst/>
          </a:prstGeom>
        </p:spPr>
      </p:pic>
    </p:spTree>
    <p:extLst>
      <p:ext uri="{BB962C8B-B14F-4D97-AF65-F5344CB8AC3E}">
        <p14:creationId xmlns:p14="http://schemas.microsoft.com/office/powerpoint/2010/main" val="57131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967B95-9AC7-A043-B8FD-E3021C1E9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endParaRPr lang="fi-FI" dirty="0"/>
          </a:p>
        </p:txBody>
      </p:sp>
      <p:sp>
        <p:nvSpPr>
          <p:cNvPr id="3" name="Text Placeholder 2">
            <a:extLst>
              <a:ext uri="{FF2B5EF4-FFF2-40B4-BE49-F238E27FC236}">
                <a16:creationId xmlns:a16="http://schemas.microsoft.com/office/drawing/2014/main" id="{95384559-CC17-CE46-9193-51A9D8A0B1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Slide Number Placeholder 5">
            <a:extLst>
              <a:ext uri="{FF2B5EF4-FFF2-40B4-BE49-F238E27FC236}">
                <a16:creationId xmlns:a16="http://schemas.microsoft.com/office/drawing/2014/main" id="{9B294E01-4403-BB4F-9726-41BA18A9D2F7}"/>
              </a:ext>
            </a:extLst>
          </p:cNvPr>
          <p:cNvSpPr>
            <a:spLocks noGrp="1"/>
          </p:cNvSpPr>
          <p:nvPr>
            <p:ph type="sldNum" sz="quarter" idx="4"/>
          </p:nvPr>
        </p:nvSpPr>
        <p:spPr>
          <a:xfrm>
            <a:off x="9178413" y="6356350"/>
            <a:ext cx="2743200" cy="365125"/>
          </a:xfrm>
          <a:prstGeom prst="rect">
            <a:avLst/>
          </a:prstGeom>
        </p:spPr>
        <p:txBody>
          <a:bodyPr vert="horz" lIns="91440" tIns="45720" rIns="91440" bIns="45720" rtlCol="0" anchor="ctr"/>
          <a:lstStyle>
            <a:lvl1pPr algn="r">
              <a:defRPr sz="1000" b="1" i="0">
                <a:solidFill>
                  <a:srgbClr val="002F5B"/>
                </a:solidFill>
                <a:latin typeface="Arial" panose="020B0604020202020204" pitchFamily="34" charset="0"/>
                <a:cs typeface="Arial" panose="020B0604020202020204" pitchFamily="34" charset="0"/>
              </a:defRPr>
            </a:lvl1pPr>
          </a:lstStyle>
          <a:p>
            <a:fld id="{93AE1883-0942-4AA3-9DB2-9C7C3A0314B1}" type="slidenum">
              <a:rPr lang="en-US" smtClean="0" smtId="4294967295"/>
              <a:t>‹#›</a:t>
            </a:fld>
            <a:endParaRPr lang="en-US"/>
          </a:p>
        </p:txBody>
      </p:sp>
    </p:spTree>
    <p:extLst>
      <p:ext uri="{BB962C8B-B14F-4D97-AF65-F5344CB8AC3E}">
        <p14:creationId xmlns:p14="http://schemas.microsoft.com/office/powerpoint/2010/main" val="1907724718"/>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100000"/>
        </a:lnSpc>
        <a:spcBef>
          <a:spcPct val="0"/>
        </a:spcBef>
        <a:buNone/>
        <a:defRPr sz="3600" b="1" kern="1200">
          <a:solidFill>
            <a:srgbClr val="002F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800"/>
        </a:spcBef>
        <a:spcAft>
          <a:spcPts val="50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ew shape"/>
          <p:cNvSpPr/>
          <p:nvPr/>
        </p:nvSpPr>
        <p:spPr bwMode="auto">
          <a:xfrm>
            <a:off x="599728" y="1700808"/>
            <a:ext cx="10992544" cy="3831541"/>
          </a:xfrm>
          <a:prstGeom prst="rect">
            <a:avLst/>
          </a:prstGeom>
          <a:noFill/>
          <a:ln>
            <a:noFill/>
          </a:ln>
        </p:spPr>
        <p:style>
          <a:lnRef idx="2">
            <a:schemeClr val="accent1">
              <a:shade val="50000"/>
            </a:schemeClr>
          </a:lnRef>
          <a:fillRef idx="1">
            <a:schemeClr val="accent1"/>
          </a:fillRef>
          <a:effectRef idx="0">
            <a:schemeClr val="accent1"/>
          </a:effectRef>
          <a:fontRef idx="minor">
            <a:srgbClr val="333333"/>
          </a:fontRef>
        </p:style>
        <p:txBody>
          <a:bodyPr vert="horz" wrap="square" lIns="91440" tIns="45720" rIns="91440" bIns="45720" numCol="1" rtlCol="0" anchor="ctr" anchorCtr="0" compatLnSpc="1">
            <a:prstTxWarp prst="textNoShape">
              <a:avLst/>
            </a:prstTxWarp>
            <a:normAutofit/>
          </a:bodyPr>
          <a:lstStyle/>
          <a:p>
            <a:pPr algn="ctr" eaLnBrk="1" hangingPunct="1">
              <a:spcBef>
                <a:spcPts val="800"/>
              </a:spcBef>
              <a:spcAft>
                <a:spcPts val="500"/>
              </a:spcAft>
            </a:pPr>
            <a:r>
              <a:rPr lang="fi-FI" sz="3200" b="1" dirty="0">
                <a:solidFill>
                  <a:schemeClr val="bg1"/>
                </a:solidFill>
                <a:effectLst/>
                <a:latin typeface="Arial-BoldMT"/>
                <a:ea typeface="Times New Roman" panose="02020603050405020304" pitchFamily="18" charset="0"/>
                <a:cs typeface="Arial-BoldMT"/>
              </a:rPr>
              <a:t>Seura- ja harrastuseläimille tarjottavien eläinlääkäripalvelujen järjestäminen </a:t>
            </a:r>
            <a:br>
              <a:rPr lang="fi-FI" sz="3200" b="1" dirty="0">
                <a:solidFill>
                  <a:schemeClr val="bg1"/>
                </a:solidFill>
                <a:effectLst/>
                <a:latin typeface="Arial-BoldMT"/>
                <a:ea typeface="Times New Roman" panose="02020603050405020304" pitchFamily="18" charset="0"/>
                <a:cs typeface="Arial-BoldMT"/>
              </a:rPr>
            </a:br>
            <a:r>
              <a:rPr lang="fi-FI" sz="3200" b="1" dirty="0">
                <a:solidFill>
                  <a:schemeClr val="bg1"/>
                </a:solidFill>
                <a:effectLst/>
                <a:latin typeface="Arial-BoldMT"/>
                <a:ea typeface="Times New Roman" panose="02020603050405020304" pitchFamily="18" charset="0"/>
                <a:cs typeface="Arial-BoldMT"/>
              </a:rPr>
              <a:t>sekä mahdollisten lainmuutosten vaikutus</a:t>
            </a:r>
            <a:br>
              <a:rPr lang="fi-FI" sz="3200" b="1" dirty="0">
                <a:solidFill>
                  <a:schemeClr val="bg1"/>
                </a:solidFill>
                <a:effectLst/>
                <a:latin typeface="Arial-BoldMT"/>
                <a:ea typeface="Times New Roman" panose="02020603050405020304" pitchFamily="18" charset="0"/>
                <a:cs typeface="Arial-BoldMT"/>
              </a:rPr>
            </a:br>
            <a:r>
              <a:rPr lang="fi-FI" sz="3200" b="1" dirty="0">
                <a:solidFill>
                  <a:schemeClr val="bg1"/>
                </a:solidFill>
                <a:effectLst/>
                <a:latin typeface="Arial-BoldMT"/>
                <a:ea typeface="Times New Roman" panose="02020603050405020304" pitchFamily="18" charset="0"/>
                <a:cs typeface="Arial-BoldMT"/>
              </a:rPr>
              <a:t>järjestämiseen</a:t>
            </a:r>
          </a:p>
          <a:p>
            <a:pPr algn="ctr" eaLnBrk="1" hangingPunct="1">
              <a:spcBef>
                <a:spcPts val="800"/>
              </a:spcBef>
              <a:spcAft>
                <a:spcPts val="500"/>
              </a:spcAft>
            </a:pPr>
            <a:endParaRPr lang="fi-FI" sz="3200" b="1" dirty="0">
              <a:solidFill>
                <a:schemeClr val="bg1"/>
              </a:solidFill>
              <a:effectLst/>
              <a:latin typeface="Arial-BoldMT"/>
              <a:ea typeface="Times New Roman" panose="02020603050405020304" pitchFamily="18" charset="0"/>
              <a:cs typeface="Arial-BoldMT"/>
            </a:endParaRPr>
          </a:p>
          <a:p>
            <a:pPr algn="ctr" eaLnBrk="1" hangingPunct="1">
              <a:spcBef>
                <a:spcPts val="800"/>
              </a:spcBef>
              <a:spcAft>
                <a:spcPts val="500"/>
              </a:spcAft>
            </a:pPr>
            <a:r>
              <a:rPr lang="fi-FI" sz="3200" b="1" i="0" u="none" kern="1200" dirty="0">
                <a:solidFill>
                  <a:schemeClr val="bg1"/>
                </a:solidFill>
                <a:latin typeface="Arial-BoldMT"/>
                <a:cs typeface="Arial" panose="020B0604020202020204" pitchFamily="34" charset="0"/>
              </a:rPr>
              <a:t>Yk</a:t>
            </a:r>
            <a:r>
              <a:rPr lang="fi-FI" sz="3200" b="1" dirty="0">
                <a:solidFill>
                  <a:schemeClr val="bg1"/>
                </a:solidFill>
                <a:latin typeface="Arial-BoldMT"/>
                <a:cs typeface="Arial" panose="020B0604020202020204" pitchFamily="34" charset="0"/>
              </a:rPr>
              <a:t>sityisten eläinlääkäripalveluiden tarjoajat </a:t>
            </a:r>
            <a:endParaRPr lang="fi-FI" sz="3200" b="1" i="0" u="none" kern="1200" dirty="0">
              <a:solidFill>
                <a:schemeClr val="bg1"/>
              </a:solidFill>
              <a:latin typeface="Arial" panose="020B0604020202020204" pitchFamily="34" charset="0"/>
              <a:ea typeface="+mn-ea"/>
              <a:cs typeface="Arial" panose="020B0604020202020204" pitchFamily="34" charset="0"/>
            </a:endParaRPr>
          </a:p>
        </p:txBody>
      </p:sp>
      <p:sp>
        <p:nvSpPr>
          <p:cNvPr id="4" name="Dian numeron paikkamerkki 3">
            <a:extLst>
              <a:ext uri="{FF2B5EF4-FFF2-40B4-BE49-F238E27FC236}">
                <a16:creationId xmlns:a16="http://schemas.microsoft.com/office/drawing/2014/main" id="{4FD6E904-AC43-436C-8DBB-EB4998D9767A}"/>
              </a:ext>
            </a:extLst>
          </p:cNvPr>
          <p:cNvSpPr>
            <a:spLocks noGrp="1"/>
          </p:cNvSpPr>
          <p:nvPr>
            <p:ph type="sldNum" sz="quarter" idx="4"/>
          </p:nvPr>
        </p:nvSpPr>
        <p:spPr/>
        <p:txBody>
          <a:bodyPr/>
          <a:lstStyle/>
          <a:p>
            <a:fld id="{93AE1883-0942-4AA3-9DB2-9C7C3A0314B1}" type="slidenum">
              <a:rPr lang="en-US" smtClean="0" smtId="4294967295"/>
              <a:t>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838200" y="1844825"/>
            <a:ext cx="10442376" cy="4332138"/>
          </a:xfrm>
        </p:spPr>
        <p:txBody>
          <a:bodyPr>
            <a:normAutofit fontScale="70000" lnSpcReduction="20000"/>
          </a:bodyPr>
          <a:lstStyle/>
          <a:p>
            <a:pPr marL="0" indent="0">
              <a:buNone/>
            </a:pPr>
            <a:r>
              <a:rPr lang="fi-FI" dirty="0" smtClean="0"/>
              <a:t>Muu vaikutus</a:t>
            </a:r>
          </a:p>
          <a:p>
            <a:r>
              <a:rPr lang="fi-FI" dirty="0" smtClean="0"/>
              <a:t>Vähentäisi potilaita, koska kunta ei nyt tuota näitä palveluita (6 vast.)</a:t>
            </a:r>
          </a:p>
          <a:p>
            <a:r>
              <a:rPr lang="fi-FI" dirty="0" smtClean="0"/>
              <a:t>Ei vaikutusta, koska yksityinen ei kuitenkaan aio tarjota tällaisia palveluita (3 vast.)</a:t>
            </a:r>
          </a:p>
          <a:p>
            <a:r>
              <a:rPr lang="fi-FI" dirty="0" smtClean="0"/>
              <a:t>Vähentäisi investointeja yksityisellä puolella (2 vast.)</a:t>
            </a:r>
            <a:endParaRPr lang="fi-FI" dirty="0"/>
          </a:p>
          <a:p>
            <a:pPr marL="0" indent="0">
              <a:buNone/>
            </a:pPr>
            <a:r>
              <a:rPr lang="fi-FI" dirty="0" smtClean="0"/>
              <a:t>Perustelu</a:t>
            </a:r>
            <a:endParaRPr lang="fi-FI" dirty="0"/>
          </a:p>
          <a:p>
            <a:r>
              <a:rPr lang="fi-FI" dirty="0"/>
              <a:t>kilpailuneutraliteetti ei </a:t>
            </a:r>
            <a:r>
              <a:rPr lang="fi-FI" dirty="0" smtClean="0"/>
              <a:t>toteudu, julkisella puolella parempi riskinsietokyky, markkinaperusteinen hinnoittelu ei toteudu käytännössä </a:t>
            </a:r>
            <a:r>
              <a:rPr lang="fi-FI" dirty="0"/>
              <a:t>(5 vast.)</a:t>
            </a:r>
          </a:p>
          <a:p>
            <a:r>
              <a:rPr lang="fi-FI" dirty="0" smtClean="0"/>
              <a:t>Tällaisia palveluita ei pitäisi tarjota julkisella puolella </a:t>
            </a:r>
            <a:r>
              <a:rPr lang="fi-FI" dirty="0"/>
              <a:t>(3 vast.)</a:t>
            </a:r>
          </a:p>
          <a:p>
            <a:r>
              <a:rPr lang="fi-FI" dirty="0" smtClean="0"/>
              <a:t>Kunta vie potilaat yksityisiltä, jos tarjolla laajempi valikoima</a:t>
            </a:r>
            <a:endParaRPr lang="fi-FI" dirty="0"/>
          </a:p>
          <a:p>
            <a:r>
              <a:rPr lang="fi-FI" dirty="0"/>
              <a:t>Asiakkaan näkökulmasta potilaan hoito on kokonaisuus, josta muodostuu hinta. Yhden osan hinnoitteleminen markkinaehtoisesti ei poistaisi kokonaisuuden hintaongelmaa</a:t>
            </a:r>
          </a:p>
          <a:p>
            <a:r>
              <a:rPr lang="fi-FI" dirty="0" smtClean="0"/>
              <a:t>Yksityinen hinnoittelee tehokkaammin ja olisi halvempi kuin kunta</a:t>
            </a:r>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10</a:t>
            </a:fld>
            <a:endParaRPr lang="en-US" dirty="0"/>
          </a:p>
        </p:txBody>
      </p:sp>
      <p:sp>
        <p:nvSpPr>
          <p:cNvPr id="8" name="Otsikko 7">
            <a:extLst>
              <a:ext uri="{FF2B5EF4-FFF2-40B4-BE49-F238E27FC236}">
                <a16:creationId xmlns:a16="http://schemas.microsoft.com/office/drawing/2014/main" id="{76DD2D05-5DF3-4FAE-872B-0ACA76319454}"/>
              </a:ext>
            </a:extLst>
          </p:cNvPr>
          <p:cNvSpPr>
            <a:spLocks noGrp="1"/>
          </p:cNvSpPr>
          <p:nvPr>
            <p:ph type="title"/>
          </p:nvPr>
        </p:nvSpPr>
        <p:spPr>
          <a:xfrm>
            <a:off x="838200" y="320675"/>
            <a:ext cx="9362256" cy="1236117"/>
          </a:xfrm>
        </p:spPr>
        <p:txBody>
          <a:bodyPr>
            <a:noAutofit/>
          </a:bodyPr>
          <a:lstStyle/>
          <a:p>
            <a:r>
              <a:rPr lang="fi-FI" sz="3200" dirty="0"/>
              <a:t>Kunta saisi tuottaa seura- ja harrastuseläimille muita, laajempia palveluja yhtiöittämättä, mutta markkinaperusteisilla </a:t>
            </a:r>
            <a:r>
              <a:rPr lang="fi-FI" sz="3200" dirty="0" smtClean="0"/>
              <a:t>hinnoilla</a:t>
            </a:r>
            <a:endParaRPr lang="fi-FI" sz="3200" dirty="0"/>
          </a:p>
        </p:txBody>
      </p:sp>
      <p:sp>
        <p:nvSpPr>
          <p:cNvPr id="9" name="Tekstiruutu 8">
            <a:extLst>
              <a:ext uri="{FF2B5EF4-FFF2-40B4-BE49-F238E27FC236}">
                <a16:creationId xmlns:a16="http://schemas.microsoft.com/office/drawing/2014/main" id="{F618DF13-48E3-4A7A-B530-73E5015AE70F}"/>
              </a:ext>
            </a:extLst>
          </p:cNvPr>
          <p:cNvSpPr txBox="1"/>
          <p:nvPr/>
        </p:nvSpPr>
        <p:spPr>
          <a:xfrm>
            <a:off x="551384" y="6176962"/>
            <a:ext cx="1872208" cy="369332"/>
          </a:xfrm>
          <a:prstGeom prst="rect">
            <a:avLst/>
          </a:prstGeom>
          <a:noFill/>
        </p:spPr>
        <p:txBody>
          <a:bodyPr wrap="square" rtlCol="0">
            <a:spAutoFit/>
          </a:bodyPr>
          <a:lstStyle/>
          <a:p>
            <a:r>
              <a:rPr lang="fi-FI" dirty="0"/>
              <a:t>19 vastaajaa</a:t>
            </a:r>
          </a:p>
        </p:txBody>
      </p:sp>
    </p:spTree>
    <p:extLst>
      <p:ext uri="{BB962C8B-B14F-4D97-AF65-F5344CB8AC3E}">
        <p14:creationId xmlns:p14="http://schemas.microsoft.com/office/powerpoint/2010/main" val="140596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C834604-09D5-4ECA-A0EF-B9948D809F1D}"/>
              </a:ext>
            </a:extLst>
          </p:cNvPr>
          <p:cNvSpPr>
            <a:spLocks noGrp="1"/>
          </p:cNvSpPr>
          <p:nvPr>
            <p:ph type="title"/>
          </p:nvPr>
        </p:nvSpPr>
        <p:spPr/>
        <p:txBody>
          <a:bodyPr>
            <a:noAutofit/>
          </a:bodyPr>
          <a:lstStyle/>
          <a:p>
            <a:r>
              <a:rPr lang="fi-FI" sz="3200" dirty="0"/>
              <a:t>Laajempi ilmoitusvelvollisuus yksityisen eläinlääkäripalvelun tuottajalle</a:t>
            </a:r>
            <a:br>
              <a:rPr lang="fi-FI" sz="3200" dirty="0"/>
            </a:br>
            <a:r>
              <a:rPr lang="fi-FI" sz="3200" dirty="0"/>
              <a:t>(kunta järjestää </a:t>
            </a:r>
            <a:r>
              <a:rPr lang="fi-FI" sz="3200" u="sng" dirty="0"/>
              <a:t>peruspalvelut</a:t>
            </a:r>
            <a:r>
              <a:rPr lang="fi-FI" sz="3200" dirty="0"/>
              <a:t>)</a:t>
            </a:r>
          </a:p>
        </p:txBody>
      </p:sp>
      <p:sp>
        <p:nvSpPr>
          <p:cNvPr id="8" name="Dian numeron paikkamerkki 7">
            <a:extLst>
              <a:ext uri="{FF2B5EF4-FFF2-40B4-BE49-F238E27FC236}">
                <a16:creationId xmlns:a16="http://schemas.microsoft.com/office/drawing/2014/main" id="{6E38AA93-57C8-4564-A3AA-717ED42BB6F3}"/>
              </a:ext>
            </a:extLst>
          </p:cNvPr>
          <p:cNvSpPr>
            <a:spLocks noGrp="1"/>
          </p:cNvSpPr>
          <p:nvPr>
            <p:ph type="sldNum" sz="quarter" idx="12"/>
          </p:nvPr>
        </p:nvSpPr>
        <p:spPr/>
        <p:txBody>
          <a:bodyPr/>
          <a:lstStyle/>
          <a:p>
            <a:fld id="{93AE1883-0942-4AA3-9DB2-9C7C3A0314B1}" type="slidenum">
              <a:rPr lang="en-US" smtClean="0" smtId="4294967295"/>
              <a:t>11</a:t>
            </a:fld>
            <a:endParaRPr lang="en-US"/>
          </a:p>
        </p:txBody>
      </p:sp>
      <p:sp>
        <p:nvSpPr>
          <p:cNvPr id="6" name="Tekstiruutu 5">
            <a:extLst>
              <a:ext uri="{FF2B5EF4-FFF2-40B4-BE49-F238E27FC236}">
                <a16:creationId xmlns:a16="http://schemas.microsoft.com/office/drawing/2014/main" id="{5265E94F-D1D6-45A0-B39B-EB5AE0C4543F}"/>
              </a:ext>
            </a:extLst>
          </p:cNvPr>
          <p:cNvSpPr txBox="1"/>
          <p:nvPr/>
        </p:nvSpPr>
        <p:spPr>
          <a:xfrm>
            <a:off x="446210" y="1973496"/>
            <a:ext cx="10513168" cy="1077218"/>
          </a:xfrm>
          <a:prstGeom prst="rect">
            <a:avLst/>
          </a:prstGeom>
          <a:noFill/>
        </p:spPr>
        <p:txBody>
          <a:bodyPr wrap="square">
            <a:spAutoFit/>
          </a:bodyPr>
          <a:lstStyle/>
          <a:p>
            <a:r>
              <a:rPr lang="fi-FI" sz="1600" dirty="0"/>
              <a:t>Olisitteko valmiita hyväksymään laajemman ilmoitusvelvollisuuden yksityiselle eläinlääkäripalvelun tuottajalle, joka sisältäisi palvelujen volyymin, palveluvalikoiman, aukioloajat ja tiedot etukäteen mahdollisista muutoksista ja lopettamisesta, jos tämä vaikuttaisi siihen, saako kunta järjestää kysymyksessä </a:t>
            </a:r>
            <a:r>
              <a:rPr lang="fi-FI" sz="1600" b="1" dirty="0"/>
              <a:t>4 luetteloituja seura- ja harrastuseläinten peruspalveluja</a:t>
            </a:r>
            <a:r>
              <a:rPr lang="fi-FI" sz="1600" dirty="0"/>
              <a:t> markkinaperusteista hintaa alemmalla hinnalla?</a:t>
            </a:r>
          </a:p>
        </p:txBody>
      </p:sp>
      <p:graphicFrame>
        <p:nvGraphicFramePr>
          <p:cNvPr id="7" name="Chart 1">
            <a:extLst>
              <a:ext uri="{FF2B5EF4-FFF2-40B4-BE49-F238E27FC236}">
                <a16:creationId xmlns:a16="http://schemas.microsoft.com/office/drawing/2014/main" id="{00000000-0008-0000-0600-000002000000}"/>
              </a:ext>
            </a:extLst>
          </p:cNvPr>
          <p:cNvGraphicFramePr>
            <a:graphicFrameLocks/>
          </p:cNvGraphicFramePr>
          <p:nvPr>
            <p:extLst>
              <p:ext uri="{D42A27DB-BD31-4B8C-83A1-F6EECF244321}">
                <p14:modId xmlns:p14="http://schemas.microsoft.com/office/powerpoint/2010/main" val="3517247845"/>
              </p:ext>
            </p:extLst>
          </p:nvPr>
        </p:nvGraphicFramePr>
        <p:xfrm>
          <a:off x="1631504" y="3573016"/>
          <a:ext cx="7512496" cy="2783334"/>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FC3A4606-F11D-425F-9536-9378B3B1ABBE}"/>
              </a:ext>
            </a:extLst>
          </p:cNvPr>
          <p:cNvSpPr txBox="1"/>
          <p:nvPr/>
        </p:nvSpPr>
        <p:spPr>
          <a:xfrm>
            <a:off x="479376" y="6187073"/>
            <a:ext cx="1361117" cy="338554"/>
          </a:xfrm>
          <a:prstGeom prst="rect">
            <a:avLst/>
          </a:prstGeom>
          <a:noFill/>
        </p:spPr>
        <p:txBody>
          <a:bodyPr wrap="square" rtlCol="0">
            <a:spAutoFit/>
          </a:bodyPr>
          <a:lstStyle/>
          <a:p>
            <a:r>
              <a:rPr lang="fi-FI" sz="1600" dirty="0"/>
              <a:t>Vastaajia 79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838199" y="2564903"/>
            <a:ext cx="11083413" cy="3612059"/>
          </a:xfrm>
        </p:spPr>
        <p:txBody>
          <a:bodyPr/>
          <a:lstStyle/>
          <a:p>
            <a:pPr marL="0" indent="0">
              <a:buNone/>
            </a:pPr>
            <a:r>
              <a:rPr lang="fi-FI" dirty="0"/>
              <a:t>Perusteluja ja huomioita:</a:t>
            </a:r>
          </a:p>
          <a:p>
            <a:r>
              <a:rPr lang="fi-FI" dirty="0"/>
              <a:t>ilmoitettavien muutosten tunnistaminen ETUKÄTEEN voi olla haastavaa (3 vast.)</a:t>
            </a:r>
          </a:p>
          <a:p>
            <a:r>
              <a:rPr lang="fi-FI" dirty="0"/>
              <a:t>kyllä, jos tapahtuu yksinkertaisesti (2 vast.)</a:t>
            </a:r>
          </a:p>
          <a:p>
            <a:r>
              <a:rPr lang="fi-FI" dirty="0"/>
              <a:t>byrokratian määrä lisääntyy (1 vast.)</a:t>
            </a:r>
          </a:p>
          <a:p>
            <a:r>
              <a:rPr lang="fi-FI" dirty="0"/>
              <a:t>markkinapuute aidosti huomioitava (1 vast.)</a:t>
            </a:r>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12</a:t>
            </a:fld>
            <a:endParaRPr lang="en-US"/>
          </a:p>
        </p:txBody>
      </p:sp>
      <p:sp>
        <p:nvSpPr>
          <p:cNvPr id="12" name="Otsikko 11">
            <a:extLst>
              <a:ext uri="{FF2B5EF4-FFF2-40B4-BE49-F238E27FC236}">
                <a16:creationId xmlns:a16="http://schemas.microsoft.com/office/drawing/2014/main" id="{4D165CC4-3F83-42B7-BDAC-CAF7FFED06A3}"/>
              </a:ext>
            </a:extLst>
          </p:cNvPr>
          <p:cNvSpPr>
            <a:spLocks noGrp="1"/>
          </p:cNvSpPr>
          <p:nvPr>
            <p:ph type="title"/>
          </p:nvPr>
        </p:nvSpPr>
        <p:spPr>
          <a:xfrm>
            <a:off x="695400" y="404664"/>
            <a:ext cx="9937104" cy="1872208"/>
          </a:xfrm>
        </p:spPr>
        <p:txBody>
          <a:bodyPr>
            <a:noAutofit/>
          </a:bodyPr>
          <a:lstStyle/>
          <a:p>
            <a:r>
              <a:rPr lang="fi-FI" sz="3200" dirty="0"/>
              <a:t>Laajempi ilmoitusvelvollisuus yksityisen eläinlääkäripalvelun tuottajalle</a:t>
            </a:r>
            <a:br>
              <a:rPr lang="fi-FI" sz="3200" dirty="0"/>
            </a:br>
            <a:r>
              <a:rPr lang="fi-FI" sz="3200" dirty="0"/>
              <a:t>(kunta järjestää peruspalvelut)</a:t>
            </a:r>
            <a:br>
              <a:rPr lang="fi-FI" sz="3200" dirty="0"/>
            </a:br>
            <a:endParaRPr lang="fi-FI" sz="3200" dirty="0"/>
          </a:p>
        </p:txBody>
      </p:sp>
      <p:sp>
        <p:nvSpPr>
          <p:cNvPr id="6" name="Tekstiruutu 5">
            <a:extLst>
              <a:ext uri="{FF2B5EF4-FFF2-40B4-BE49-F238E27FC236}">
                <a16:creationId xmlns:a16="http://schemas.microsoft.com/office/drawing/2014/main" id="{0A0FB143-3E9C-4290-8895-F7E84DD166FE}"/>
              </a:ext>
            </a:extLst>
          </p:cNvPr>
          <p:cNvSpPr txBox="1"/>
          <p:nvPr/>
        </p:nvSpPr>
        <p:spPr>
          <a:xfrm>
            <a:off x="551384" y="6176962"/>
            <a:ext cx="1872208" cy="369332"/>
          </a:xfrm>
          <a:prstGeom prst="rect">
            <a:avLst/>
          </a:prstGeom>
          <a:noFill/>
        </p:spPr>
        <p:txBody>
          <a:bodyPr wrap="square" rtlCol="0">
            <a:spAutoFit/>
          </a:bodyPr>
          <a:lstStyle/>
          <a:p>
            <a:r>
              <a:rPr lang="fi-FI" dirty="0"/>
              <a:t>11 vastaajaa</a:t>
            </a:r>
          </a:p>
        </p:txBody>
      </p:sp>
    </p:spTree>
    <p:extLst>
      <p:ext uri="{BB962C8B-B14F-4D97-AF65-F5344CB8AC3E}">
        <p14:creationId xmlns:p14="http://schemas.microsoft.com/office/powerpoint/2010/main" val="336705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4C7AB7E-B640-4721-A8EA-B5460717DA96}"/>
              </a:ext>
            </a:extLst>
          </p:cNvPr>
          <p:cNvSpPr>
            <a:spLocks noGrp="1"/>
          </p:cNvSpPr>
          <p:nvPr>
            <p:ph type="title"/>
          </p:nvPr>
        </p:nvSpPr>
        <p:spPr>
          <a:xfrm>
            <a:off x="1487488" y="404664"/>
            <a:ext cx="9729188" cy="1325563"/>
          </a:xfrm>
        </p:spPr>
        <p:txBody>
          <a:bodyPr>
            <a:noAutofit/>
          </a:bodyPr>
          <a:lstStyle/>
          <a:p>
            <a:r>
              <a:rPr lang="fi-FI" sz="2800" dirty="0"/>
              <a:t>Laajempi ilmoitusvelvollisuus yksityisen eläinlääkäripalvelun tuottajalle</a:t>
            </a:r>
            <a:br>
              <a:rPr lang="fi-FI" sz="2800" dirty="0"/>
            </a:br>
            <a:r>
              <a:rPr lang="fi-FI" sz="2800" dirty="0"/>
              <a:t>(kunta järjestää </a:t>
            </a:r>
            <a:r>
              <a:rPr lang="fi-FI" sz="2800" u="sng" dirty="0"/>
              <a:t>peruspalvelut ylittävää </a:t>
            </a:r>
            <a:r>
              <a:rPr lang="fi-FI" sz="2800" u="sng" dirty="0" smtClean="0"/>
              <a:t>palvelua</a:t>
            </a:r>
            <a:r>
              <a:rPr lang="fi-FI" sz="2800" dirty="0" smtClean="0"/>
              <a:t> subventoituina markkinapuutetilanteessa)</a:t>
            </a:r>
            <a:endParaRPr lang="fi-FI" sz="2800" dirty="0"/>
          </a:p>
        </p:txBody>
      </p:sp>
      <p:sp>
        <p:nvSpPr>
          <p:cNvPr id="8" name="Dian numeron paikkamerkki 7">
            <a:extLst>
              <a:ext uri="{FF2B5EF4-FFF2-40B4-BE49-F238E27FC236}">
                <a16:creationId xmlns:a16="http://schemas.microsoft.com/office/drawing/2014/main" id="{D80302A2-7975-4B3A-A9E4-1E15D8BA6D38}"/>
              </a:ext>
            </a:extLst>
          </p:cNvPr>
          <p:cNvSpPr>
            <a:spLocks noGrp="1"/>
          </p:cNvSpPr>
          <p:nvPr>
            <p:ph type="sldNum" sz="quarter" idx="12"/>
          </p:nvPr>
        </p:nvSpPr>
        <p:spPr/>
        <p:txBody>
          <a:bodyPr/>
          <a:lstStyle/>
          <a:p>
            <a:fld id="{93AE1883-0942-4AA3-9DB2-9C7C3A0314B1}" type="slidenum">
              <a:rPr lang="en-US" smtClean="0" smtId="4294967295"/>
              <a:t>13</a:t>
            </a:fld>
            <a:endParaRPr lang="en-US"/>
          </a:p>
        </p:txBody>
      </p:sp>
      <p:graphicFrame>
        <p:nvGraphicFramePr>
          <p:cNvPr id="7" name="Chart 1">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799657103"/>
              </p:ext>
            </p:extLst>
          </p:nvPr>
        </p:nvGraphicFramePr>
        <p:xfrm>
          <a:off x="1703512" y="2492896"/>
          <a:ext cx="8136904" cy="4008580"/>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E69FE520-CC20-434F-A2D0-51DBD80E2163}"/>
              </a:ext>
            </a:extLst>
          </p:cNvPr>
          <p:cNvSpPr txBox="1"/>
          <p:nvPr/>
        </p:nvSpPr>
        <p:spPr>
          <a:xfrm>
            <a:off x="479376" y="6187073"/>
            <a:ext cx="1361117" cy="338554"/>
          </a:xfrm>
          <a:prstGeom prst="rect">
            <a:avLst/>
          </a:prstGeom>
          <a:noFill/>
        </p:spPr>
        <p:txBody>
          <a:bodyPr wrap="square" rtlCol="0">
            <a:spAutoFit/>
          </a:bodyPr>
          <a:lstStyle/>
          <a:p>
            <a:r>
              <a:rPr lang="fi-FI" sz="1600" dirty="0"/>
              <a:t>Vastaajia 80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838200" y="2564903"/>
            <a:ext cx="10874424" cy="3612059"/>
          </a:xfrm>
        </p:spPr>
        <p:txBody>
          <a:bodyPr>
            <a:normAutofit fontScale="92500"/>
          </a:bodyPr>
          <a:lstStyle/>
          <a:p>
            <a:pPr marL="0" indent="0">
              <a:buNone/>
            </a:pPr>
            <a:r>
              <a:rPr lang="fi-FI" dirty="0"/>
              <a:t>Perustelut</a:t>
            </a:r>
          </a:p>
          <a:p>
            <a:r>
              <a:rPr lang="fi-FI" dirty="0" smtClean="0"/>
              <a:t>Estäisi yksityisten tulo alueelle (4 vast.)</a:t>
            </a:r>
          </a:p>
          <a:p>
            <a:r>
              <a:rPr lang="fi-FI" dirty="0" smtClean="0"/>
              <a:t>Miksi ei hinnoiteltaisi markkinaperusteisesti? (3 vast.)</a:t>
            </a:r>
          </a:p>
          <a:p>
            <a:r>
              <a:rPr lang="fi-FI" dirty="0" smtClean="0"/>
              <a:t>Julkisen sektorin ei tule tuottaa muita kuin peruseläinlääkäripalveluita (2 vast.)</a:t>
            </a:r>
            <a:endParaRPr lang="fi-FI" dirty="0"/>
          </a:p>
          <a:p>
            <a:r>
              <a:rPr lang="fi-FI" dirty="0" smtClean="0"/>
              <a:t>OK, jos ilmoitus on yksinkertainen</a:t>
            </a:r>
          </a:p>
          <a:p>
            <a:r>
              <a:rPr lang="fi-FI" dirty="0" smtClean="0"/>
              <a:t>OK, jos aito markkinapuute (2 vast.)</a:t>
            </a:r>
            <a:endParaRPr lang="fi-FI" dirty="0"/>
          </a:p>
          <a:p>
            <a:r>
              <a:rPr lang="fi-FI" dirty="0" smtClean="0"/>
              <a:t>Hyvä, jos kunta tuottaa näitä palveluita, me emme niitä tuota</a:t>
            </a:r>
            <a:endParaRPr lang="fi-FI" dirty="0"/>
          </a:p>
          <a:p>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14</a:t>
            </a:fld>
            <a:endParaRPr lang="en-US"/>
          </a:p>
        </p:txBody>
      </p:sp>
      <p:sp>
        <p:nvSpPr>
          <p:cNvPr id="12" name="Otsikko 11">
            <a:extLst>
              <a:ext uri="{FF2B5EF4-FFF2-40B4-BE49-F238E27FC236}">
                <a16:creationId xmlns:a16="http://schemas.microsoft.com/office/drawing/2014/main" id="{4D165CC4-3F83-42B7-BDAC-CAF7FFED06A3}"/>
              </a:ext>
            </a:extLst>
          </p:cNvPr>
          <p:cNvSpPr>
            <a:spLocks noGrp="1"/>
          </p:cNvSpPr>
          <p:nvPr>
            <p:ph type="title"/>
          </p:nvPr>
        </p:nvSpPr>
        <p:spPr>
          <a:xfrm>
            <a:off x="695400" y="404664"/>
            <a:ext cx="9937104" cy="1872208"/>
          </a:xfrm>
        </p:spPr>
        <p:txBody>
          <a:bodyPr>
            <a:noAutofit/>
          </a:bodyPr>
          <a:lstStyle/>
          <a:p>
            <a:r>
              <a:rPr lang="fi-FI" sz="3200"/>
              <a:t>Laajempi ilmoitusvelvollisuus yksityisen eläinlääkäripalvelun tuottajalle</a:t>
            </a:r>
            <a:br>
              <a:rPr lang="fi-FI" sz="3200"/>
            </a:br>
            <a:r>
              <a:rPr lang="fi-FI" sz="3200"/>
              <a:t>(kunta järjestää peruspalvelut ylittävää palvelua subventoituina markkinapuutetilanteessa)</a:t>
            </a:r>
            <a:endParaRPr lang="fi-FI" sz="3200" dirty="0"/>
          </a:p>
        </p:txBody>
      </p:sp>
      <p:sp>
        <p:nvSpPr>
          <p:cNvPr id="6" name="Tekstiruutu 5">
            <a:extLst>
              <a:ext uri="{FF2B5EF4-FFF2-40B4-BE49-F238E27FC236}">
                <a16:creationId xmlns:a16="http://schemas.microsoft.com/office/drawing/2014/main" id="{17B58487-FDD5-4648-AD80-86AF8788E209}"/>
              </a:ext>
            </a:extLst>
          </p:cNvPr>
          <p:cNvSpPr txBox="1"/>
          <p:nvPr/>
        </p:nvSpPr>
        <p:spPr>
          <a:xfrm>
            <a:off x="551384" y="6176962"/>
            <a:ext cx="1872208" cy="369332"/>
          </a:xfrm>
          <a:prstGeom prst="rect">
            <a:avLst/>
          </a:prstGeom>
          <a:noFill/>
        </p:spPr>
        <p:txBody>
          <a:bodyPr wrap="square" rtlCol="0">
            <a:spAutoFit/>
          </a:bodyPr>
          <a:lstStyle/>
          <a:p>
            <a:r>
              <a:rPr lang="fi-FI" dirty="0"/>
              <a:t>16 vastaajaa</a:t>
            </a:r>
          </a:p>
        </p:txBody>
      </p:sp>
    </p:spTree>
    <p:extLst>
      <p:ext uri="{BB962C8B-B14F-4D97-AF65-F5344CB8AC3E}">
        <p14:creationId xmlns:p14="http://schemas.microsoft.com/office/powerpoint/2010/main" val="18231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16731300-E1D1-4361-8E6C-9E271B3F37CB}"/>
              </a:ext>
            </a:extLst>
          </p:cNvPr>
          <p:cNvSpPr>
            <a:spLocks noGrp="1"/>
          </p:cNvSpPr>
          <p:nvPr>
            <p:ph type="title"/>
          </p:nvPr>
        </p:nvSpPr>
        <p:spPr>
          <a:xfrm>
            <a:off x="839416" y="332656"/>
            <a:ext cx="9729188" cy="1325563"/>
          </a:xfrm>
        </p:spPr>
        <p:txBody>
          <a:bodyPr>
            <a:noAutofit/>
          </a:bodyPr>
          <a:lstStyle/>
          <a:p>
            <a:r>
              <a:rPr lang="fi-FI" sz="3200" dirty="0"/>
              <a:t>Kunta vähentää </a:t>
            </a:r>
            <a:r>
              <a:rPr lang="fi-FI" sz="3200" dirty="0" smtClean="0"/>
              <a:t>eläinlääkäripalveluita</a:t>
            </a:r>
            <a:r>
              <a:rPr lang="fi-FI" sz="3200" dirty="0"/>
              <a:t>, tarjoaako </a:t>
            </a:r>
            <a:r>
              <a:rPr lang="fi-FI" sz="3200" u="sng" dirty="0" smtClean="0"/>
              <a:t>yksityinen ilman julkista tukea</a:t>
            </a:r>
            <a:r>
              <a:rPr lang="fi-FI" sz="3200" dirty="0" smtClean="0"/>
              <a:t>?</a:t>
            </a:r>
            <a:endParaRPr lang="fi-FI" sz="3200" dirty="0"/>
          </a:p>
        </p:txBody>
      </p:sp>
      <p:sp>
        <p:nvSpPr>
          <p:cNvPr id="8" name="Dian numeron paikkamerkki 7">
            <a:extLst>
              <a:ext uri="{FF2B5EF4-FFF2-40B4-BE49-F238E27FC236}">
                <a16:creationId xmlns:a16="http://schemas.microsoft.com/office/drawing/2014/main" id="{D3BB1A90-EAC1-41AA-A443-15F72FAB01F7}"/>
              </a:ext>
            </a:extLst>
          </p:cNvPr>
          <p:cNvSpPr>
            <a:spLocks noGrp="1"/>
          </p:cNvSpPr>
          <p:nvPr>
            <p:ph type="sldNum" sz="quarter" idx="12"/>
          </p:nvPr>
        </p:nvSpPr>
        <p:spPr/>
        <p:txBody>
          <a:bodyPr/>
          <a:lstStyle/>
          <a:p>
            <a:fld id="{93AE1883-0942-4AA3-9DB2-9C7C3A0314B1}" type="slidenum">
              <a:rPr lang="en-US" smtClean="0" smtId="4294967295"/>
              <a:t>15</a:t>
            </a:fld>
            <a:endParaRPr lang="en-US"/>
          </a:p>
        </p:txBody>
      </p:sp>
      <p:sp>
        <p:nvSpPr>
          <p:cNvPr id="6" name="Tekstiruutu 5">
            <a:extLst>
              <a:ext uri="{FF2B5EF4-FFF2-40B4-BE49-F238E27FC236}">
                <a16:creationId xmlns:a16="http://schemas.microsoft.com/office/drawing/2014/main" id="{25DB2DE1-BDFB-4EEA-8115-4B0D1E27C6EF}"/>
              </a:ext>
            </a:extLst>
          </p:cNvPr>
          <p:cNvSpPr txBox="1"/>
          <p:nvPr/>
        </p:nvSpPr>
        <p:spPr>
          <a:xfrm>
            <a:off x="443068" y="1916832"/>
            <a:ext cx="11305864" cy="923330"/>
          </a:xfrm>
          <a:prstGeom prst="rect">
            <a:avLst/>
          </a:prstGeom>
          <a:noFill/>
        </p:spPr>
        <p:txBody>
          <a:bodyPr wrap="square">
            <a:spAutoFit/>
          </a:bodyPr>
          <a:lstStyle/>
          <a:p>
            <a:r>
              <a:rPr lang="fi-FI" dirty="0"/>
              <a:t>Jos alueenne kunnat lainmuutoksen myötä luopuisivat seura- ja harrastuseläinten peruseläinlääkäripalvelujen järjestämisestä kokonaan ja pohtisivat myös muiden eläinlääkäripalvelujen tuotantoaan, olisitteko valmiita harkitsemaan järjestämisvastuuseen kuuluvien eläinlääkäripalvelujen tuottamista ilman julkista tukea?</a:t>
            </a:r>
          </a:p>
        </p:txBody>
      </p:sp>
      <p:graphicFrame>
        <p:nvGraphicFramePr>
          <p:cNvPr id="7" name="Chart 1">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670627952"/>
              </p:ext>
            </p:extLst>
          </p:nvPr>
        </p:nvGraphicFramePr>
        <p:xfrm>
          <a:off x="270387" y="2708921"/>
          <a:ext cx="11010189" cy="424847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335360" y="1844825"/>
            <a:ext cx="11449272" cy="4332138"/>
          </a:xfrm>
        </p:spPr>
        <p:txBody>
          <a:bodyPr>
            <a:normAutofit/>
          </a:bodyPr>
          <a:lstStyle/>
          <a:p>
            <a:r>
              <a:rPr lang="fi-FI" dirty="0" smtClean="0"/>
              <a:t>Kaksi vastaajaa kahdella eri paikkakunnalla valmiita tuottamaan palveluita kaikille eläimille 24/7 ilman julkista tukea</a:t>
            </a:r>
          </a:p>
          <a:p>
            <a:r>
              <a:rPr lang="fi-FI" dirty="0"/>
              <a:t>Kaksi vastaajaa kahdella eri paikkakunnalla valmiita tuottamaan palveluita </a:t>
            </a:r>
            <a:r>
              <a:rPr lang="fi-FI" dirty="0" smtClean="0"/>
              <a:t>lemmikkieläimille </a:t>
            </a:r>
            <a:r>
              <a:rPr lang="fi-FI" dirty="0"/>
              <a:t>24/7 ilman julkista </a:t>
            </a:r>
            <a:r>
              <a:rPr lang="fi-FI" dirty="0" smtClean="0"/>
              <a:t>tukea</a:t>
            </a:r>
          </a:p>
          <a:p>
            <a:r>
              <a:rPr lang="fi-FI" dirty="0"/>
              <a:t>Kaksi vastaajaa kahdella eri paikkakunnalla valmiita tuottamaan palveluita </a:t>
            </a:r>
            <a:r>
              <a:rPr lang="fi-FI" dirty="0" smtClean="0"/>
              <a:t>hevosille ja tuotantoeläimille </a:t>
            </a:r>
            <a:r>
              <a:rPr lang="fi-FI" dirty="0"/>
              <a:t>24/7 ilman julkista </a:t>
            </a:r>
            <a:r>
              <a:rPr lang="fi-FI" dirty="0" smtClean="0"/>
              <a:t>tukea</a:t>
            </a:r>
          </a:p>
          <a:p>
            <a:r>
              <a:rPr lang="fi-FI" dirty="0" smtClean="0"/>
              <a:t>Yksi vastaaja valmis tuottamaan palveluita hevosille 24/7 ilman julkista tukea</a:t>
            </a:r>
          </a:p>
          <a:p>
            <a:r>
              <a:rPr lang="fi-FI" dirty="0" smtClean="0"/>
              <a:t>Yksi vastaaja valmis tuottamaan palveluita tuotantoeläimille 24/7 ilman julkista tukea</a:t>
            </a:r>
            <a:endParaRPr lang="fi-FI" dirty="0"/>
          </a:p>
          <a:p>
            <a:endParaRPr lang="fi-FI" dirty="0"/>
          </a:p>
          <a:p>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16</a:t>
            </a:fld>
            <a:endParaRPr lang="en-US"/>
          </a:p>
        </p:txBody>
      </p:sp>
      <p:sp>
        <p:nvSpPr>
          <p:cNvPr id="12" name="Otsikko 11">
            <a:extLst>
              <a:ext uri="{FF2B5EF4-FFF2-40B4-BE49-F238E27FC236}">
                <a16:creationId xmlns:a16="http://schemas.microsoft.com/office/drawing/2014/main" id="{4D165CC4-3F83-42B7-BDAC-CAF7FFED06A3}"/>
              </a:ext>
            </a:extLst>
          </p:cNvPr>
          <p:cNvSpPr>
            <a:spLocks noGrp="1"/>
          </p:cNvSpPr>
          <p:nvPr>
            <p:ph type="title"/>
          </p:nvPr>
        </p:nvSpPr>
        <p:spPr>
          <a:xfrm>
            <a:off x="695400" y="404664"/>
            <a:ext cx="9937104" cy="1080120"/>
          </a:xfrm>
        </p:spPr>
        <p:txBody>
          <a:bodyPr>
            <a:noAutofit/>
          </a:bodyPr>
          <a:lstStyle/>
          <a:p>
            <a:r>
              <a:rPr lang="fi-FI" sz="3200" dirty="0"/>
              <a:t>Kunta vähentää peruseläinlääkäripalveluita, tarjoaako </a:t>
            </a:r>
            <a:r>
              <a:rPr lang="fi-FI" sz="3200" dirty="0" smtClean="0"/>
              <a:t>yksityinen ilman julkista tukea?</a:t>
            </a:r>
            <a:br>
              <a:rPr lang="fi-FI" sz="3200" dirty="0" smtClean="0"/>
            </a:br>
            <a:endParaRPr lang="fi-FI" sz="3200" dirty="0"/>
          </a:p>
        </p:txBody>
      </p:sp>
    </p:spTree>
    <p:extLst>
      <p:ext uri="{BB962C8B-B14F-4D97-AF65-F5344CB8AC3E}">
        <p14:creationId xmlns:p14="http://schemas.microsoft.com/office/powerpoint/2010/main" val="308769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335360" y="1844825"/>
            <a:ext cx="11449272" cy="4332138"/>
          </a:xfrm>
        </p:spPr>
        <p:txBody>
          <a:bodyPr>
            <a:normAutofit/>
          </a:bodyPr>
          <a:lstStyle/>
          <a:p>
            <a:r>
              <a:rPr lang="fi-FI" dirty="0" smtClean="0"/>
              <a:t>Yksi vastaaja valmis tuottamaan palveluita kaikille eläimille 24/7 ilman julkista tukea, kunhan saa hinnoitella siten, että toiminta on kannattavaa</a:t>
            </a:r>
          </a:p>
          <a:p>
            <a:r>
              <a:rPr lang="fi-FI" dirty="0" smtClean="0"/>
              <a:t>Yksi vastaaja valmis perustamaan uusia päivystäviä pieneläinvastaanottoja, kunhan se on taloudellisesti kannattavaa. Maantieteestä riippuen se voi tarkoittaa eri suuruisia toiminta-alueita</a:t>
            </a:r>
            <a:endParaRPr lang="fi-FI" dirty="0"/>
          </a:p>
          <a:p>
            <a:endParaRPr lang="fi-FI" dirty="0"/>
          </a:p>
          <a:p>
            <a:endParaRPr lang="fi-FI" dirty="0"/>
          </a:p>
          <a:p>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17</a:t>
            </a:fld>
            <a:endParaRPr lang="en-US"/>
          </a:p>
        </p:txBody>
      </p:sp>
      <p:sp>
        <p:nvSpPr>
          <p:cNvPr id="12" name="Otsikko 11">
            <a:extLst>
              <a:ext uri="{FF2B5EF4-FFF2-40B4-BE49-F238E27FC236}">
                <a16:creationId xmlns:a16="http://schemas.microsoft.com/office/drawing/2014/main" id="{4D165CC4-3F83-42B7-BDAC-CAF7FFED06A3}"/>
              </a:ext>
            </a:extLst>
          </p:cNvPr>
          <p:cNvSpPr>
            <a:spLocks noGrp="1"/>
          </p:cNvSpPr>
          <p:nvPr>
            <p:ph type="title"/>
          </p:nvPr>
        </p:nvSpPr>
        <p:spPr>
          <a:xfrm>
            <a:off x="695400" y="404664"/>
            <a:ext cx="9937104" cy="1080120"/>
          </a:xfrm>
        </p:spPr>
        <p:txBody>
          <a:bodyPr>
            <a:noAutofit/>
          </a:bodyPr>
          <a:lstStyle/>
          <a:p>
            <a:r>
              <a:rPr lang="fi-FI" sz="3200" dirty="0"/>
              <a:t>Kunta vähentää peruseläinlääkäripalveluita, tarjoaako </a:t>
            </a:r>
            <a:r>
              <a:rPr lang="fi-FI" sz="3200" dirty="0" smtClean="0"/>
              <a:t>yksityinen ilman julkista tukea?</a:t>
            </a:r>
            <a:br>
              <a:rPr lang="fi-FI" sz="3200" dirty="0" smtClean="0"/>
            </a:br>
            <a:endParaRPr lang="fi-FI" sz="3200" dirty="0"/>
          </a:p>
        </p:txBody>
      </p:sp>
    </p:spTree>
    <p:extLst>
      <p:ext uri="{BB962C8B-B14F-4D97-AF65-F5344CB8AC3E}">
        <p14:creationId xmlns:p14="http://schemas.microsoft.com/office/powerpoint/2010/main" val="52605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335360" y="1844825"/>
            <a:ext cx="10801200" cy="4332138"/>
          </a:xfrm>
        </p:spPr>
        <p:txBody>
          <a:bodyPr>
            <a:normAutofit/>
          </a:bodyPr>
          <a:lstStyle/>
          <a:p>
            <a:pPr marL="0" indent="0">
              <a:buNone/>
            </a:pPr>
            <a:r>
              <a:rPr lang="fi-FI" dirty="0"/>
              <a:t>Perustelut tai muu vastaus:</a:t>
            </a:r>
          </a:p>
          <a:p>
            <a:r>
              <a:rPr lang="fi-FI" dirty="0"/>
              <a:t>tarjoamme jo, ainakin osin tai arkiaikaan (5 vast.)</a:t>
            </a:r>
          </a:p>
          <a:p>
            <a:r>
              <a:rPr lang="fi-FI" dirty="0"/>
              <a:t>voisimme harkita varsinkin jos olisi kannattavaa (5 vast.)</a:t>
            </a:r>
          </a:p>
          <a:p>
            <a:r>
              <a:rPr lang="fi-FI" dirty="0"/>
              <a:t>ei mahdollista nykyisillä resursseilla (3 vast.)</a:t>
            </a:r>
          </a:p>
          <a:p>
            <a:r>
              <a:rPr lang="fi-FI" dirty="0"/>
              <a:t>vaikeaa maantieteellisten haasteiden tai kunnan subventioiden vuoksi, </a:t>
            </a:r>
            <a:br>
              <a:rPr lang="fi-FI" dirty="0"/>
            </a:br>
            <a:r>
              <a:rPr lang="fi-FI" dirty="0"/>
              <a:t>jotka hidastaneet yksityisten kehittämistä (3 vast.)</a:t>
            </a:r>
          </a:p>
          <a:p>
            <a:r>
              <a:rPr lang="fi-FI" dirty="0"/>
              <a:t>olen yrittäjä, koska haluan itse päättää toiminnastani (3 vast.)</a:t>
            </a:r>
          </a:p>
          <a:p>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18</a:t>
            </a:fld>
            <a:endParaRPr lang="en-US"/>
          </a:p>
        </p:txBody>
      </p:sp>
      <p:sp>
        <p:nvSpPr>
          <p:cNvPr id="12" name="Otsikko 11">
            <a:extLst>
              <a:ext uri="{FF2B5EF4-FFF2-40B4-BE49-F238E27FC236}">
                <a16:creationId xmlns:a16="http://schemas.microsoft.com/office/drawing/2014/main" id="{4D165CC4-3F83-42B7-BDAC-CAF7FFED06A3}"/>
              </a:ext>
            </a:extLst>
          </p:cNvPr>
          <p:cNvSpPr>
            <a:spLocks noGrp="1"/>
          </p:cNvSpPr>
          <p:nvPr>
            <p:ph type="title"/>
          </p:nvPr>
        </p:nvSpPr>
        <p:spPr>
          <a:xfrm>
            <a:off x="695400" y="404664"/>
            <a:ext cx="9937104" cy="1296144"/>
          </a:xfrm>
        </p:spPr>
        <p:txBody>
          <a:bodyPr>
            <a:noAutofit/>
          </a:bodyPr>
          <a:lstStyle/>
          <a:p>
            <a:r>
              <a:rPr lang="fi-FI" sz="3200" dirty="0"/>
              <a:t>Kunta vähentää peruseläinlääkäripalveluita, tarjoaako </a:t>
            </a:r>
            <a:r>
              <a:rPr lang="fi-FI" sz="3200" dirty="0" smtClean="0"/>
              <a:t>yksityinen ilman julkista tukea?</a:t>
            </a:r>
            <a:r>
              <a:rPr lang="fi-FI" sz="3200" dirty="0"/>
              <a:t/>
            </a:r>
            <a:br>
              <a:rPr lang="fi-FI" sz="3200" dirty="0"/>
            </a:br>
            <a:endParaRPr lang="fi-FI" sz="3200" dirty="0"/>
          </a:p>
        </p:txBody>
      </p:sp>
      <p:sp>
        <p:nvSpPr>
          <p:cNvPr id="7" name="Tekstiruutu 6">
            <a:extLst>
              <a:ext uri="{FF2B5EF4-FFF2-40B4-BE49-F238E27FC236}">
                <a16:creationId xmlns:a16="http://schemas.microsoft.com/office/drawing/2014/main" id="{A6D92060-5228-42EE-8F9C-7FA938146080}"/>
              </a:ext>
            </a:extLst>
          </p:cNvPr>
          <p:cNvSpPr txBox="1"/>
          <p:nvPr/>
        </p:nvSpPr>
        <p:spPr>
          <a:xfrm>
            <a:off x="551384" y="6176962"/>
            <a:ext cx="1872208" cy="369332"/>
          </a:xfrm>
          <a:prstGeom prst="rect">
            <a:avLst/>
          </a:prstGeom>
          <a:noFill/>
        </p:spPr>
        <p:txBody>
          <a:bodyPr wrap="square" rtlCol="0">
            <a:spAutoFit/>
          </a:bodyPr>
          <a:lstStyle/>
          <a:p>
            <a:r>
              <a:rPr lang="fi-FI" dirty="0"/>
              <a:t>21 vastaajaa</a:t>
            </a:r>
          </a:p>
        </p:txBody>
      </p:sp>
    </p:spTree>
    <p:extLst>
      <p:ext uri="{BB962C8B-B14F-4D97-AF65-F5344CB8AC3E}">
        <p14:creationId xmlns:p14="http://schemas.microsoft.com/office/powerpoint/2010/main" val="283062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4">
            <a:extLst>
              <a:ext uri="{FF2B5EF4-FFF2-40B4-BE49-F238E27FC236}">
                <a16:creationId xmlns:a16="http://schemas.microsoft.com/office/drawing/2014/main" id="{25B1E394-43CF-4BC1-8281-07953181BC2F}"/>
              </a:ext>
            </a:extLst>
          </p:cNvPr>
          <p:cNvSpPr>
            <a:spLocks noGrp="1"/>
          </p:cNvSpPr>
          <p:nvPr>
            <p:ph type="title"/>
          </p:nvPr>
        </p:nvSpPr>
        <p:spPr>
          <a:xfrm>
            <a:off x="838200" y="365125"/>
            <a:ext cx="9729788" cy="1325563"/>
          </a:xfrm>
        </p:spPr>
        <p:txBody>
          <a:bodyPr>
            <a:noAutofit/>
          </a:bodyPr>
          <a:lstStyle/>
          <a:p>
            <a:r>
              <a:rPr lang="fi-FI" sz="2800" dirty="0"/>
              <a:t>Yksityisen tarjoaman julkisen palvelun hinnoittelu</a:t>
            </a:r>
          </a:p>
        </p:txBody>
      </p:sp>
      <p:sp>
        <p:nvSpPr>
          <p:cNvPr id="9" name="Dian numeron paikkamerkki 8">
            <a:extLst>
              <a:ext uri="{FF2B5EF4-FFF2-40B4-BE49-F238E27FC236}">
                <a16:creationId xmlns:a16="http://schemas.microsoft.com/office/drawing/2014/main" id="{A76DA55B-7062-4477-A0DC-E230170F3B0A}"/>
              </a:ext>
            </a:extLst>
          </p:cNvPr>
          <p:cNvSpPr>
            <a:spLocks noGrp="1"/>
          </p:cNvSpPr>
          <p:nvPr>
            <p:ph type="sldNum" sz="quarter" idx="12"/>
          </p:nvPr>
        </p:nvSpPr>
        <p:spPr/>
        <p:txBody>
          <a:bodyPr/>
          <a:lstStyle/>
          <a:p>
            <a:fld id="{93AE1883-0942-4AA3-9DB2-9C7C3A0314B1}" type="slidenum">
              <a:rPr lang="en-US" smtClean="0" smtId="4294967295"/>
              <a:t>19</a:t>
            </a:fld>
            <a:endParaRPr lang="en-US"/>
          </a:p>
        </p:txBody>
      </p:sp>
      <p:sp>
        <p:nvSpPr>
          <p:cNvPr id="6" name="Tekstiruutu 5">
            <a:extLst>
              <a:ext uri="{FF2B5EF4-FFF2-40B4-BE49-F238E27FC236}">
                <a16:creationId xmlns:a16="http://schemas.microsoft.com/office/drawing/2014/main" id="{C0907817-D22E-4D42-B403-91698939D51D}"/>
              </a:ext>
            </a:extLst>
          </p:cNvPr>
          <p:cNvSpPr txBox="1"/>
          <p:nvPr/>
        </p:nvSpPr>
        <p:spPr>
          <a:xfrm>
            <a:off x="725868" y="1916832"/>
            <a:ext cx="9258563" cy="646331"/>
          </a:xfrm>
          <a:prstGeom prst="rect">
            <a:avLst/>
          </a:prstGeom>
          <a:noFill/>
        </p:spPr>
        <p:txBody>
          <a:bodyPr wrap="square">
            <a:spAutoFit/>
          </a:bodyPr>
          <a:lstStyle/>
          <a:p>
            <a:r>
              <a:rPr lang="fi-FI" dirty="0"/>
              <a:t>Vastaajat arvioivat, että markkinahinnat tilanteessa, jossa julkista tukea ei olisi, olisivat seuraavassa suhteessa kunnaneläinlääkäritaksaan</a:t>
            </a:r>
            <a:r>
              <a:rPr lang="fi-FI" dirty="0" smtClean="0"/>
              <a:t>:</a:t>
            </a:r>
            <a:endParaRPr lang="fi-FI" dirty="0"/>
          </a:p>
        </p:txBody>
      </p:sp>
      <p:graphicFrame>
        <p:nvGraphicFramePr>
          <p:cNvPr id="7" name="Chart 1">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3909047870"/>
              </p:ext>
            </p:extLst>
          </p:nvPr>
        </p:nvGraphicFramePr>
        <p:xfrm>
          <a:off x="425740" y="2852936"/>
          <a:ext cx="10554708"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8">
            <a:extLst>
              <a:ext uri="{FF2B5EF4-FFF2-40B4-BE49-F238E27FC236}">
                <a16:creationId xmlns:a16="http://schemas.microsoft.com/office/drawing/2014/main" id="{02808B08-ED92-48B8-A3C2-F380115308C1}"/>
              </a:ext>
            </a:extLst>
          </p:cNvPr>
          <p:cNvSpPr txBox="1"/>
          <p:nvPr/>
        </p:nvSpPr>
        <p:spPr>
          <a:xfrm>
            <a:off x="416984" y="6237312"/>
            <a:ext cx="136111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600" dirty="0"/>
              <a:t>Vastaajia 59</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a:extLst>
              <a:ext uri="{FF2B5EF4-FFF2-40B4-BE49-F238E27FC236}">
                <a16:creationId xmlns:a16="http://schemas.microsoft.com/office/drawing/2014/main" id="{9A99C08E-DBC2-4815-93E6-6C7710F53A4B}"/>
              </a:ext>
            </a:extLst>
          </p:cNvPr>
          <p:cNvSpPr>
            <a:spLocks noGrp="1"/>
          </p:cNvSpPr>
          <p:nvPr>
            <p:ph type="title"/>
          </p:nvPr>
        </p:nvSpPr>
        <p:spPr/>
        <p:txBody>
          <a:bodyPr>
            <a:normAutofit/>
          </a:bodyPr>
          <a:lstStyle/>
          <a:p>
            <a:r>
              <a:rPr lang="fi-FI" sz="3200" dirty="0"/>
              <a:t>Kysely palveluiden järjestämisestä</a:t>
            </a:r>
          </a:p>
        </p:txBody>
      </p:sp>
      <p:sp>
        <p:nvSpPr>
          <p:cNvPr id="4" name="Sisällön paikkamerkki 3">
            <a:extLst>
              <a:ext uri="{FF2B5EF4-FFF2-40B4-BE49-F238E27FC236}">
                <a16:creationId xmlns:a16="http://schemas.microsoft.com/office/drawing/2014/main" id="{64F3F28C-F9E3-4791-A1D0-26AD0DE9D01E}"/>
              </a:ext>
            </a:extLst>
          </p:cNvPr>
          <p:cNvSpPr>
            <a:spLocks noGrp="1"/>
          </p:cNvSpPr>
          <p:nvPr>
            <p:ph idx="1"/>
          </p:nvPr>
        </p:nvSpPr>
        <p:spPr/>
        <p:txBody>
          <a:bodyPr/>
          <a:lstStyle/>
          <a:p>
            <a:r>
              <a:rPr lang="fi-FI" dirty="0"/>
              <a:t>Kysely lähetetty Ruokaviraston rekisterissä olleille yksityisille eläinlääkäripalvelujen tuottajille tai henkilöille/yrityksille joiden yhteystieto  on tullut MMM:n tietoon eläinlääkäripalvelutyöryhmän </a:t>
            </a:r>
            <a:r>
              <a:rPr lang="fi-FI" dirty="0" smtClean="0"/>
              <a:t>yhteydessä</a:t>
            </a:r>
          </a:p>
          <a:p>
            <a:r>
              <a:rPr lang="fi-FI" dirty="0" smtClean="0"/>
              <a:t>Linkki julkaistiin myös eläinlääkärien ja eläinlääkäriyrittäjien </a:t>
            </a:r>
            <a:r>
              <a:rPr lang="fi-FI" dirty="0" err="1" smtClean="0"/>
              <a:t>facebook</a:t>
            </a:r>
            <a:r>
              <a:rPr lang="fi-FI" dirty="0" smtClean="0"/>
              <a:t>-ryhmissä</a:t>
            </a:r>
            <a:endParaRPr lang="fi-FI" dirty="0"/>
          </a:p>
          <a:p>
            <a:r>
              <a:rPr lang="fi-FI" dirty="0"/>
              <a:t>Vastausaika </a:t>
            </a:r>
            <a:r>
              <a:rPr lang="fi-FI" dirty="0" smtClean="0"/>
              <a:t>22.9. -17.10.2021</a:t>
            </a:r>
            <a:endParaRPr lang="fi-FI" dirty="0"/>
          </a:p>
          <a:p>
            <a:r>
              <a:rPr lang="fi-FI" dirty="0"/>
              <a:t>vastauksista poistettu tunnistamattomat/nimettömät ja tuplavastaukset;</a:t>
            </a:r>
            <a:br>
              <a:rPr lang="fi-FI" dirty="0"/>
            </a:br>
            <a:r>
              <a:rPr lang="fi-FI" dirty="0"/>
              <a:t>lopullisessa aineistossa 87 vastausta</a:t>
            </a:r>
          </a:p>
        </p:txBody>
      </p:sp>
      <p:sp>
        <p:nvSpPr>
          <p:cNvPr id="2" name="Dian numeron paikkamerkki 1">
            <a:extLst>
              <a:ext uri="{FF2B5EF4-FFF2-40B4-BE49-F238E27FC236}">
                <a16:creationId xmlns:a16="http://schemas.microsoft.com/office/drawing/2014/main" id="{F497ACB4-DBE9-4B85-8A3B-70801DB9C126}"/>
              </a:ext>
            </a:extLst>
          </p:cNvPr>
          <p:cNvSpPr>
            <a:spLocks noGrp="1"/>
          </p:cNvSpPr>
          <p:nvPr>
            <p:ph type="sldNum" sz="quarter" idx="4"/>
          </p:nvPr>
        </p:nvSpPr>
        <p:spPr/>
        <p:txBody>
          <a:bodyPr/>
          <a:lstStyle/>
          <a:p>
            <a:fld id="{93AE1883-0942-4AA3-9DB2-9C7C3A0314B1}" type="slidenum">
              <a:rPr lang="en-US" smtClean="0" smtId="4294967295"/>
              <a:t>2</a:t>
            </a:fld>
            <a:endParaRPr lang="en-US"/>
          </a:p>
        </p:txBody>
      </p:sp>
    </p:spTree>
    <p:extLst>
      <p:ext uri="{BB962C8B-B14F-4D97-AF65-F5344CB8AC3E}">
        <p14:creationId xmlns:p14="http://schemas.microsoft.com/office/powerpoint/2010/main" val="297185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838200" y="1700809"/>
            <a:ext cx="10370368" cy="4476154"/>
          </a:xfrm>
        </p:spPr>
        <p:txBody>
          <a:bodyPr>
            <a:normAutofit fontScale="85000" lnSpcReduction="10000"/>
          </a:bodyPr>
          <a:lstStyle/>
          <a:p>
            <a:pPr marL="0" indent="0">
              <a:buNone/>
            </a:pPr>
            <a:r>
              <a:rPr lang="fi-FI" dirty="0"/>
              <a:t>Perustelut:</a:t>
            </a:r>
          </a:p>
          <a:p>
            <a:r>
              <a:rPr lang="fi-FI" dirty="0"/>
              <a:t>markkinalehtoinen hinnoittelu (13 vast.)</a:t>
            </a:r>
          </a:p>
          <a:p>
            <a:r>
              <a:rPr lang="fi-FI" dirty="0"/>
              <a:t>kunnaneläinlääkäritaksa on liian alhainen toimintaamme </a:t>
            </a:r>
            <a:r>
              <a:rPr lang="fi-FI" dirty="0" smtClean="0"/>
              <a:t>(6 </a:t>
            </a:r>
            <a:r>
              <a:rPr lang="fi-FI" dirty="0" err="1"/>
              <a:t>vast</a:t>
            </a:r>
            <a:r>
              <a:rPr lang="fi-FI" dirty="0"/>
              <a:t>) </a:t>
            </a:r>
          </a:p>
          <a:p>
            <a:r>
              <a:rPr lang="fi-FI" dirty="0"/>
              <a:t>hinnat nousevat ilman julkista tukea (3 </a:t>
            </a:r>
            <a:r>
              <a:rPr lang="fi-FI" dirty="0" err="1"/>
              <a:t>vast</a:t>
            </a:r>
            <a:r>
              <a:rPr lang="fi-FI" dirty="0"/>
              <a:t>)</a:t>
            </a:r>
          </a:p>
          <a:p>
            <a:r>
              <a:rPr lang="fi-FI" dirty="0"/>
              <a:t>hintataso tai </a:t>
            </a:r>
            <a:r>
              <a:rPr lang="fi-FI" dirty="0" smtClean="0"/>
              <a:t>varustelu </a:t>
            </a:r>
            <a:r>
              <a:rPr lang="fi-FI" dirty="0"/>
              <a:t>nyt alhaisempi kuin kunnaneläinlääkärillä (2 vast</a:t>
            </a:r>
            <a:r>
              <a:rPr lang="fi-FI" dirty="0" smtClean="0"/>
              <a:t>.)</a:t>
            </a:r>
          </a:p>
          <a:p>
            <a:r>
              <a:rPr lang="fi-FI" dirty="0"/>
              <a:t>Mikäli potilasvirta riittävän suuri, voitaisiin rutiinitoimenpiteitä ja ennakoivaa terveydenhuoltoa tehdä kunnaneläinlääkäritaksaa tai lähes sitä vastaavalla hinnalla. Muussa tapauksessa hinta tulisi olemaan normaali markkinahinta, joka on noin 50% kalliimpi</a:t>
            </a:r>
            <a:r>
              <a:rPr lang="fi-FI" dirty="0" smtClean="0"/>
              <a:t>.</a:t>
            </a:r>
          </a:p>
          <a:p>
            <a:r>
              <a:rPr lang="fi-FI" dirty="0" smtClean="0"/>
              <a:t>Kohtuullisen </a:t>
            </a:r>
            <a:r>
              <a:rPr lang="fi-FI" dirty="0"/>
              <a:t>tulotason takaaminen ja työaikalain vaatimusten takia asiakashinnat pitäisi </a:t>
            </a:r>
            <a:r>
              <a:rPr lang="fi-FI" dirty="0" smtClean="0"/>
              <a:t>nostaa </a:t>
            </a:r>
            <a:r>
              <a:rPr lang="fi-FI" dirty="0"/>
              <a:t>vähintään kaksinkertaisiksi kunnaneläinlääkäritaksan hintoihin verrattuna jotta saisi katettua kustannukset ilta-, viikonloppu- ja </a:t>
            </a:r>
            <a:r>
              <a:rPr lang="fi-FI" dirty="0" smtClean="0"/>
              <a:t>yötyöstä</a:t>
            </a:r>
            <a:endParaRPr lang="fi-FI" dirty="0"/>
          </a:p>
          <a:p>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20</a:t>
            </a:fld>
            <a:endParaRPr lang="en-US"/>
          </a:p>
        </p:txBody>
      </p:sp>
      <p:sp>
        <p:nvSpPr>
          <p:cNvPr id="12" name="Otsikko 11">
            <a:extLst>
              <a:ext uri="{FF2B5EF4-FFF2-40B4-BE49-F238E27FC236}">
                <a16:creationId xmlns:a16="http://schemas.microsoft.com/office/drawing/2014/main" id="{4D165CC4-3F83-42B7-BDAC-CAF7FFED06A3}"/>
              </a:ext>
            </a:extLst>
          </p:cNvPr>
          <p:cNvSpPr>
            <a:spLocks noGrp="1"/>
          </p:cNvSpPr>
          <p:nvPr>
            <p:ph type="title"/>
          </p:nvPr>
        </p:nvSpPr>
        <p:spPr>
          <a:xfrm>
            <a:off x="695400" y="404664"/>
            <a:ext cx="9937104" cy="1872208"/>
          </a:xfrm>
        </p:spPr>
        <p:txBody>
          <a:bodyPr>
            <a:noAutofit/>
          </a:bodyPr>
          <a:lstStyle/>
          <a:p>
            <a:r>
              <a:rPr lang="fi-FI" sz="3200" dirty="0"/>
              <a:t>Yksityisen tarjoaman julkisen palvelun hinnoittelu</a:t>
            </a:r>
            <a:br>
              <a:rPr lang="fi-FI" sz="3200" dirty="0"/>
            </a:br>
            <a:endParaRPr lang="fi-FI" sz="3200" dirty="0"/>
          </a:p>
        </p:txBody>
      </p:sp>
      <p:sp>
        <p:nvSpPr>
          <p:cNvPr id="7" name="Tekstiruutu 6">
            <a:extLst>
              <a:ext uri="{FF2B5EF4-FFF2-40B4-BE49-F238E27FC236}">
                <a16:creationId xmlns:a16="http://schemas.microsoft.com/office/drawing/2014/main" id="{6BA6902F-DC84-4BDE-A732-93F1CDAEDAD9}"/>
              </a:ext>
            </a:extLst>
          </p:cNvPr>
          <p:cNvSpPr txBox="1"/>
          <p:nvPr/>
        </p:nvSpPr>
        <p:spPr>
          <a:xfrm>
            <a:off x="551384" y="6176962"/>
            <a:ext cx="1872208" cy="369332"/>
          </a:xfrm>
          <a:prstGeom prst="rect">
            <a:avLst/>
          </a:prstGeom>
          <a:noFill/>
        </p:spPr>
        <p:txBody>
          <a:bodyPr wrap="square" rtlCol="0">
            <a:spAutoFit/>
          </a:bodyPr>
          <a:lstStyle/>
          <a:p>
            <a:r>
              <a:rPr lang="fi-FI" dirty="0"/>
              <a:t>25 vastaajaa</a:t>
            </a:r>
          </a:p>
        </p:txBody>
      </p:sp>
    </p:spTree>
    <p:extLst>
      <p:ext uri="{BB962C8B-B14F-4D97-AF65-F5344CB8AC3E}">
        <p14:creationId xmlns:p14="http://schemas.microsoft.com/office/powerpoint/2010/main" val="237369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4">
            <a:extLst>
              <a:ext uri="{FF2B5EF4-FFF2-40B4-BE49-F238E27FC236}">
                <a16:creationId xmlns:a16="http://schemas.microsoft.com/office/drawing/2014/main" id="{25B1E394-43CF-4BC1-8281-07953181BC2F}"/>
              </a:ext>
            </a:extLst>
          </p:cNvPr>
          <p:cNvSpPr>
            <a:spLocks noGrp="1"/>
          </p:cNvSpPr>
          <p:nvPr>
            <p:ph type="title"/>
          </p:nvPr>
        </p:nvSpPr>
        <p:spPr>
          <a:xfrm>
            <a:off x="838200" y="365125"/>
            <a:ext cx="9729788" cy="1325563"/>
          </a:xfrm>
        </p:spPr>
        <p:txBody>
          <a:bodyPr>
            <a:noAutofit/>
          </a:bodyPr>
          <a:lstStyle/>
          <a:p>
            <a:r>
              <a:rPr lang="fi-FI" sz="2800" dirty="0"/>
              <a:t>Kunta vähentää eläinlääkäripalveluita, tarjoaako </a:t>
            </a:r>
            <a:r>
              <a:rPr lang="fi-FI" sz="2800" u="sng" dirty="0" smtClean="0"/>
              <a:t>yksityinen, jos saa julkista tukea?</a:t>
            </a:r>
            <a:endParaRPr lang="fi-FI" sz="2800" u="sng" dirty="0"/>
          </a:p>
        </p:txBody>
      </p:sp>
      <p:sp>
        <p:nvSpPr>
          <p:cNvPr id="9" name="Dian numeron paikkamerkki 8">
            <a:extLst>
              <a:ext uri="{FF2B5EF4-FFF2-40B4-BE49-F238E27FC236}">
                <a16:creationId xmlns:a16="http://schemas.microsoft.com/office/drawing/2014/main" id="{A76DA55B-7062-4477-A0DC-E230170F3B0A}"/>
              </a:ext>
            </a:extLst>
          </p:cNvPr>
          <p:cNvSpPr>
            <a:spLocks noGrp="1"/>
          </p:cNvSpPr>
          <p:nvPr>
            <p:ph type="sldNum" sz="quarter" idx="12"/>
          </p:nvPr>
        </p:nvSpPr>
        <p:spPr/>
        <p:txBody>
          <a:bodyPr/>
          <a:lstStyle/>
          <a:p>
            <a:fld id="{93AE1883-0942-4AA3-9DB2-9C7C3A0314B1}" type="slidenum">
              <a:rPr lang="en-US" smtClean="0" smtId="4294967295"/>
              <a:t>21</a:t>
            </a:fld>
            <a:endParaRPr lang="en-US"/>
          </a:p>
        </p:txBody>
      </p:sp>
      <p:sp>
        <p:nvSpPr>
          <p:cNvPr id="6" name="Tekstiruutu 5">
            <a:extLst>
              <a:ext uri="{FF2B5EF4-FFF2-40B4-BE49-F238E27FC236}">
                <a16:creationId xmlns:a16="http://schemas.microsoft.com/office/drawing/2014/main" id="{C0907817-D22E-4D42-B403-91698939D51D}"/>
              </a:ext>
            </a:extLst>
          </p:cNvPr>
          <p:cNvSpPr txBox="1"/>
          <p:nvPr/>
        </p:nvSpPr>
        <p:spPr>
          <a:xfrm>
            <a:off x="575804" y="1564347"/>
            <a:ext cx="10254580" cy="1169551"/>
          </a:xfrm>
          <a:prstGeom prst="rect">
            <a:avLst/>
          </a:prstGeom>
          <a:noFill/>
        </p:spPr>
        <p:txBody>
          <a:bodyPr wrap="square">
            <a:spAutoFit/>
          </a:bodyPr>
          <a:lstStyle/>
          <a:p>
            <a:r>
              <a:rPr lang="fi-FI" sz="1400" dirty="0"/>
              <a:t>Jos alueenne kunnat lainmuutoksen myötä luopuisivat seura- ja harrastuseläinten peruseläinlääkäripalvelujen järjestämisestä kokonaan ja pohtisivat myös muiden eläinlääkäripalvelujen tuotantoaan, ja </a:t>
            </a:r>
            <a:r>
              <a:rPr lang="fi-FI" sz="1400" u="sng" dirty="0"/>
              <a:t>olisi mahdollista saada julkista tukea </a:t>
            </a:r>
            <a:r>
              <a:rPr lang="fi-FI" sz="1400" dirty="0"/>
              <a:t>sellaisten palveluiden tuottamiseen, joiden tuottaminen ei olisi taloudellisesti kannattavaa, tai niiden tuottamiseen sellaisina vuorokauden aikoina, jolloin se ei olisi taloudellisesti kannattavaa, olisitteko valmiita harkitsemaan 9. kysymyksessä mainittujen palvelujen tuottamista seuraavasti:</a:t>
            </a:r>
          </a:p>
        </p:txBody>
      </p:sp>
      <p:graphicFrame>
        <p:nvGraphicFramePr>
          <p:cNvPr id="10" name="Chart 1">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977312058"/>
              </p:ext>
            </p:extLst>
          </p:nvPr>
        </p:nvGraphicFramePr>
        <p:xfrm>
          <a:off x="695400" y="2916053"/>
          <a:ext cx="10134984" cy="3805421"/>
        </p:xfrm>
        <a:graphic>
          <a:graphicData uri="http://schemas.openxmlformats.org/drawingml/2006/chart">
            <c:chart xmlns:c="http://schemas.openxmlformats.org/drawingml/2006/chart" xmlns:r="http://schemas.openxmlformats.org/officeDocument/2006/relationships" r:id="rId2"/>
          </a:graphicData>
        </a:graphic>
      </p:graphicFrame>
      <p:sp>
        <p:nvSpPr>
          <p:cNvPr id="11" name="Tekstiruutu 8">
            <a:extLst>
              <a:ext uri="{FF2B5EF4-FFF2-40B4-BE49-F238E27FC236}">
                <a16:creationId xmlns:a16="http://schemas.microsoft.com/office/drawing/2014/main" id="{16ED2780-A626-430E-82C4-3AB680D2D421}"/>
              </a:ext>
            </a:extLst>
          </p:cNvPr>
          <p:cNvSpPr txBox="1"/>
          <p:nvPr/>
        </p:nvSpPr>
        <p:spPr>
          <a:xfrm>
            <a:off x="446889" y="6187073"/>
            <a:ext cx="1361117"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i-FI" sz="1600" dirty="0"/>
              <a:t>Vastaajia 87</a:t>
            </a:r>
          </a:p>
        </p:txBody>
      </p:sp>
    </p:spTree>
    <p:extLst>
      <p:ext uri="{BB962C8B-B14F-4D97-AF65-F5344CB8AC3E}">
        <p14:creationId xmlns:p14="http://schemas.microsoft.com/office/powerpoint/2010/main" val="65126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838200" y="1664101"/>
            <a:ext cx="9578280" cy="4512861"/>
          </a:xfrm>
        </p:spPr>
        <p:txBody>
          <a:bodyPr>
            <a:normAutofit fontScale="92500" lnSpcReduction="10000"/>
          </a:bodyPr>
          <a:lstStyle/>
          <a:p>
            <a:pPr marL="0" indent="0">
              <a:buNone/>
            </a:pPr>
            <a:r>
              <a:rPr lang="fi-FI" dirty="0" smtClean="0"/>
              <a:t>Yhteensä 25 vastaajaa oli valmis tarjoamaan palveluja 24/7</a:t>
            </a:r>
          </a:p>
          <a:p>
            <a:r>
              <a:rPr lang="fi-FI" dirty="0" smtClean="0"/>
              <a:t>5 vastaajaa neljällä eri paikkakunnalla valmiita tarjoamaan palveluja kaikille eläimille 24/7</a:t>
            </a:r>
            <a:endParaRPr lang="fi-FI" dirty="0"/>
          </a:p>
          <a:p>
            <a:r>
              <a:rPr lang="fi-FI" dirty="0" smtClean="0"/>
              <a:t>8 vastaajaa kahdeksalla eri paikkakunnalla valmiita tarjoamaan palveluja 24/7, mutta vain lemmikkieläimille</a:t>
            </a:r>
            <a:endParaRPr lang="fi-FI" dirty="0"/>
          </a:p>
          <a:p>
            <a:r>
              <a:rPr lang="fi-FI" dirty="0"/>
              <a:t>8</a:t>
            </a:r>
            <a:r>
              <a:rPr lang="fi-FI" dirty="0" smtClean="0"/>
              <a:t> vastaajaa kahdeksalla eri paikkakunnalla valmiita tarjoamaan palveluja 24/7 hevosille, näistä kaksi tarjoaisi palveluita myös lemmikkieläimille ja kaksi myös tuotantoeläimille</a:t>
            </a:r>
            <a:endParaRPr lang="fi-FI" dirty="0"/>
          </a:p>
          <a:p>
            <a:r>
              <a:rPr lang="fi-FI" dirty="0"/>
              <a:t>6</a:t>
            </a:r>
            <a:r>
              <a:rPr lang="fi-FI" dirty="0" smtClean="0"/>
              <a:t> vastaajaa kolmella eri paikkakunnalla valmiita tarjoamaan palveluita 24/7 tuotantoeläimille näistä yksi tarjoaisi palveluita myös lemmikkieläimille ja kaksi myös hevosille (3 vastaajan osalta paikkakunta epäselvä)</a:t>
            </a:r>
          </a:p>
          <a:p>
            <a:pPr marL="0" indent="0">
              <a:buNone/>
            </a:pPr>
            <a:endParaRPr lang="fi-FI" dirty="0"/>
          </a:p>
          <a:p>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22</a:t>
            </a:fld>
            <a:endParaRPr lang="en-US"/>
          </a:p>
        </p:txBody>
      </p:sp>
      <p:sp>
        <p:nvSpPr>
          <p:cNvPr id="12" name="Otsikko 11">
            <a:extLst>
              <a:ext uri="{FF2B5EF4-FFF2-40B4-BE49-F238E27FC236}">
                <a16:creationId xmlns:a16="http://schemas.microsoft.com/office/drawing/2014/main" id="{4D165CC4-3F83-42B7-BDAC-CAF7FFED06A3}"/>
              </a:ext>
            </a:extLst>
          </p:cNvPr>
          <p:cNvSpPr>
            <a:spLocks noGrp="1"/>
          </p:cNvSpPr>
          <p:nvPr>
            <p:ph type="title"/>
          </p:nvPr>
        </p:nvSpPr>
        <p:spPr>
          <a:xfrm>
            <a:off x="695400" y="404664"/>
            <a:ext cx="9937104" cy="1259437"/>
          </a:xfrm>
        </p:spPr>
        <p:txBody>
          <a:bodyPr>
            <a:noAutofit/>
          </a:bodyPr>
          <a:lstStyle/>
          <a:p>
            <a:r>
              <a:rPr lang="fi-FI" sz="3200" dirty="0"/>
              <a:t>Kunta vähentää eläinlääkäripalveluita, tarjoaako yksityinen, jos saa julkista </a:t>
            </a:r>
            <a:r>
              <a:rPr lang="fi-FI" sz="3200" dirty="0" smtClean="0"/>
              <a:t>tukea?</a:t>
            </a:r>
            <a:r>
              <a:rPr lang="fi-FI" sz="3200" dirty="0"/>
              <a:t/>
            </a:r>
            <a:br>
              <a:rPr lang="fi-FI" sz="3200" dirty="0"/>
            </a:br>
            <a:endParaRPr lang="fi-FI" sz="3200" dirty="0"/>
          </a:p>
        </p:txBody>
      </p:sp>
    </p:spTree>
    <p:extLst>
      <p:ext uri="{BB962C8B-B14F-4D97-AF65-F5344CB8AC3E}">
        <p14:creationId xmlns:p14="http://schemas.microsoft.com/office/powerpoint/2010/main" val="89609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838200" y="1844825"/>
            <a:ext cx="9578280" cy="4332138"/>
          </a:xfrm>
        </p:spPr>
        <p:txBody>
          <a:bodyPr/>
          <a:lstStyle/>
          <a:p>
            <a:pPr marL="0" indent="0">
              <a:buNone/>
            </a:pPr>
            <a:r>
              <a:rPr lang="fi-FI" dirty="0"/>
              <a:t>Perustelut tai muu vastaus</a:t>
            </a:r>
          </a:p>
          <a:p>
            <a:r>
              <a:rPr lang="fi-FI" dirty="0"/>
              <a:t>ei voi järjestää päivystystä (8 vast.)</a:t>
            </a:r>
          </a:p>
          <a:p>
            <a:r>
              <a:rPr lang="fi-FI" dirty="0" smtClean="0"/>
              <a:t>aukioloaikojen </a:t>
            </a:r>
            <a:r>
              <a:rPr lang="fi-FI" dirty="0"/>
              <a:t>laajennus </a:t>
            </a:r>
            <a:r>
              <a:rPr lang="fi-FI" dirty="0" smtClean="0"/>
              <a:t>mahdollista, mutta ei päivystys </a:t>
            </a:r>
            <a:r>
              <a:rPr lang="fi-FI" dirty="0"/>
              <a:t>(3 vast</a:t>
            </a:r>
            <a:r>
              <a:rPr lang="fi-FI" dirty="0" smtClean="0"/>
              <a:t>.)</a:t>
            </a:r>
          </a:p>
          <a:p>
            <a:r>
              <a:rPr lang="fi-FI" dirty="0"/>
              <a:t>voisi osallistua </a:t>
            </a:r>
            <a:r>
              <a:rPr lang="fi-FI" dirty="0" err="1"/>
              <a:t>päivystysRINKIIN</a:t>
            </a:r>
            <a:r>
              <a:rPr lang="fi-FI"/>
              <a:t> kyseisen eläintyypin osalta, mutta ei yksin (5 vast.)</a:t>
            </a:r>
          </a:p>
          <a:p>
            <a:r>
              <a:rPr lang="fi-FI" smtClean="0"/>
              <a:t>Jos </a:t>
            </a:r>
            <a:r>
              <a:rPr lang="fi-FI" dirty="0" smtClean="0"/>
              <a:t>tuki riittävä (2 vast.)</a:t>
            </a:r>
          </a:p>
          <a:p>
            <a:r>
              <a:rPr lang="fi-FI" dirty="0" smtClean="0"/>
              <a:t>Jos saa rekrytoitua tarpeeksi eläinlääkäreitä (3 vast.)</a:t>
            </a:r>
            <a:endParaRPr lang="fi-FI" dirty="0"/>
          </a:p>
          <a:p>
            <a:endParaRPr lang="fi-FI" dirty="0"/>
          </a:p>
          <a:p>
            <a:endParaRPr lang="fi-FI" dirty="0"/>
          </a:p>
          <a:p>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23</a:t>
            </a:fld>
            <a:endParaRPr lang="en-US"/>
          </a:p>
        </p:txBody>
      </p:sp>
      <p:sp>
        <p:nvSpPr>
          <p:cNvPr id="12" name="Otsikko 11">
            <a:extLst>
              <a:ext uri="{FF2B5EF4-FFF2-40B4-BE49-F238E27FC236}">
                <a16:creationId xmlns:a16="http://schemas.microsoft.com/office/drawing/2014/main" id="{4D165CC4-3F83-42B7-BDAC-CAF7FFED06A3}"/>
              </a:ext>
            </a:extLst>
          </p:cNvPr>
          <p:cNvSpPr>
            <a:spLocks noGrp="1"/>
          </p:cNvSpPr>
          <p:nvPr>
            <p:ph type="title"/>
          </p:nvPr>
        </p:nvSpPr>
        <p:spPr>
          <a:xfrm>
            <a:off x="695400" y="404664"/>
            <a:ext cx="9937104" cy="1259437"/>
          </a:xfrm>
        </p:spPr>
        <p:txBody>
          <a:bodyPr>
            <a:noAutofit/>
          </a:bodyPr>
          <a:lstStyle/>
          <a:p>
            <a:r>
              <a:rPr lang="fi-FI" sz="3200" dirty="0"/>
              <a:t>Kunta vähentää eläinlääkäripalveluita, tarjoaako yksityinen, jos saa julkista </a:t>
            </a:r>
            <a:r>
              <a:rPr lang="fi-FI" sz="3200" dirty="0" smtClean="0"/>
              <a:t>tukea?</a:t>
            </a:r>
            <a:r>
              <a:rPr lang="fi-FI" sz="3200" dirty="0"/>
              <a:t/>
            </a:r>
            <a:br>
              <a:rPr lang="fi-FI" sz="3200" dirty="0"/>
            </a:br>
            <a:endParaRPr lang="fi-FI" sz="3200" dirty="0"/>
          </a:p>
        </p:txBody>
      </p:sp>
      <p:sp>
        <p:nvSpPr>
          <p:cNvPr id="7" name="Tekstiruutu 6">
            <a:extLst>
              <a:ext uri="{FF2B5EF4-FFF2-40B4-BE49-F238E27FC236}">
                <a16:creationId xmlns:a16="http://schemas.microsoft.com/office/drawing/2014/main" id="{E590F10F-52C9-4FA1-82CB-D37836DB502C}"/>
              </a:ext>
            </a:extLst>
          </p:cNvPr>
          <p:cNvSpPr txBox="1"/>
          <p:nvPr/>
        </p:nvSpPr>
        <p:spPr>
          <a:xfrm>
            <a:off x="551384" y="6176962"/>
            <a:ext cx="1872208" cy="369332"/>
          </a:xfrm>
          <a:prstGeom prst="rect">
            <a:avLst/>
          </a:prstGeom>
          <a:noFill/>
        </p:spPr>
        <p:txBody>
          <a:bodyPr wrap="square" rtlCol="0">
            <a:spAutoFit/>
          </a:bodyPr>
          <a:lstStyle/>
          <a:p>
            <a:r>
              <a:rPr lang="fi-FI" dirty="0"/>
              <a:t>22 vastaajaa</a:t>
            </a:r>
          </a:p>
        </p:txBody>
      </p:sp>
    </p:spTree>
    <p:extLst>
      <p:ext uri="{BB962C8B-B14F-4D97-AF65-F5344CB8AC3E}">
        <p14:creationId xmlns:p14="http://schemas.microsoft.com/office/powerpoint/2010/main" val="1805439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dirty="0" smtClean="0"/>
              <a:t>Johtopäätökset, peruseläinlääkäripalvelujen markkinaperusteinen hinnoittelu</a:t>
            </a:r>
            <a:endParaRPr lang="fi-FI" dirty="0"/>
          </a:p>
        </p:txBody>
      </p:sp>
      <p:sp>
        <p:nvSpPr>
          <p:cNvPr id="3" name="Sisällön paikkamerkki 2"/>
          <p:cNvSpPr>
            <a:spLocks noGrp="1"/>
          </p:cNvSpPr>
          <p:nvPr>
            <p:ph idx="1"/>
          </p:nvPr>
        </p:nvSpPr>
        <p:spPr/>
        <p:txBody>
          <a:bodyPr/>
          <a:lstStyle/>
          <a:p>
            <a:r>
              <a:rPr lang="fi-FI" dirty="0" smtClean="0"/>
              <a:t>Seura- ja harrastuseläimille suunnattujen peruseläinlääkäripalvelujen markkinaperusteinen hinnoittelu parantaisi yksityisten kilpailuasemaa ja antaisi merkittävälle osalle mahdollisuuden kehittää toimintaansa</a:t>
            </a:r>
          </a:p>
          <a:p>
            <a:pPr marL="0" indent="0">
              <a:buNone/>
            </a:pPr>
            <a:endParaRPr lang="fi-FI" dirty="0"/>
          </a:p>
        </p:txBody>
      </p:sp>
      <p:sp>
        <p:nvSpPr>
          <p:cNvPr id="4" name="Dian numeron paikkamerkki 3"/>
          <p:cNvSpPr>
            <a:spLocks noGrp="1"/>
          </p:cNvSpPr>
          <p:nvPr>
            <p:ph type="sldNum" sz="quarter" idx="4"/>
          </p:nvPr>
        </p:nvSpPr>
        <p:spPr/>
        <p:txBody>
          <a:bodyPr/>
          <a:lstStyle/>
          <a:p>
            <a:fld id="{93AE1883-0942-4AA3-9DB2-9C7C3A0314B1}" type="slidenum">
              <a:rPr lang="en-US" smtClean="0" smtId="4294967295"/>
              <a:t>24</a:t>
            </a:fld>
            <a:endParaRPr lang="en-US"/>
          </a:p>
        </p:txBody>
      </p:sp>
    </p:spTree>
    <p:extLst>
      <p:ext uri="{BB962C8B-B14F-4D97-AF65-F5344CB8AC3E}">
        <p14:creationId xmlns:p14="http://schemas.microsoft.com/office/powerpoint/2010/main" val="1562816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dirty="0" smtClean="0"/>
              <a:t>Johtopäätökset, kunnan järjestämisvelvoitteen laajentaminen</a:t>
            </a:r>
            <a:endParaRPr lang="fi-FI" dirty="0"/>
          </a:p>
        </p:txBody>
      </p:sp>
      <p:sp>
        <p:nvSpPr>
          <p:cNvPr id="3" name="Sisällön paikkamerkki 2"/>
          <p:cNvSpPr>
            <a:spLocks noGrp="1"/>
          </p:cNvSpPr>
          <p:nvPr>
            <p:ph idx="1"/>
          </p:nvPr>
        </p:nvSpPr>
        <p:spPr/>
        <p:txBody>
          <a:bodyPr/>
          <a:lstStyle/>
          <a:p>
            <a:r>
              <a:rPr lang="fi-FI" dirty="0" smtClean="0"/>
              <a:t>Kunnan järjestämisvelvoitteen laajentaminen seura- ja harrastuseläinten peruseläinlääkäripalveluihin vaikuttaisi yksityisten toimintaan niillä paikkakunnilla, joilla kunta ei nyt tarjoa subventoituja palveluja, siinä tapauksessa, että kunta ryhtyisi tarjoamaan tällaisia palveluita</a:t>
            </a:r>
          </a:p>
          <a:p>
            <a:r>
              <a:rPr lang="fi-FI" dirty="0" smtClean="0"/>
              <a:t>Kunnan järjestämisvelvoitteen laajentaminen seura- ja harrastuseläinten peruseläinlääkäripalveluihin ei kuitenkaan vaikuttaisi useimpien yksityisten toimintaan (tai vaikutus on jo tapahtunut)</a:t>
            </a:r>
            <a:endParaRPr lang="fi-FI" dirty="0"/>
          </a:p>
        </p:txBody>
      </p:sp>
      <p:sp>
        <p:nvSpPr>
          <p:cNvPr id="4" name="Dian numeron paikkamerkki 3"/>
          <p:cNvSpPr>
            <a:spLocks noGrp="1"/>
          </p:cNvSpPr>
          <p:nvPr>
            <p:ph type="sldNum" sz="quarter" idx="4"/>
          </p:nvPr>
        </p:nvSpPr>
        <p:spPr/>
        <p:txBody>
          <a:bodyPr/>
          <a:lstStyle/>
          <a:p>
            <a:fld id="{93AE1883-0942-4AA3-9DB2-9C7C3A0314B1}" type="slidenum">
              <a:rPr lang="en-US" smtClean="0" smtId="4294967295"/>
              <a:t>25</a:t>
            </a:fld>
            <a:endParaRPr lang="en-US"/>
          </a:p>
        </p:txBody>
      </p:sp>
    </p:spTree>
    <p:extLst>
      <p:ext uri="{BB962C8B-B14F-4D97-AF65-F5344CB8AC3E}">
        <p14:creationId xmlns:p14="http://schemas.microsoft.com/office/powerpoint/2010/main" val="90171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Johtopäätökset, järjestämisvelvoitetta ylittävät palvelut</a:t>
            </a:r>
            <a:endParaRPr lang="fi-FI" dirty="0"/>
          </a:p>
        </p:txBody>
      </p:sp>
      <p:sp>
        <p:nvSpPr>
          <p:cNvPr id="3" name="Sisällön paikkamerkki 2"/>
          <p:cNvSpPr>
            <a:spLocks noGrp="1"/>
          </p:cNvSpPr>
          <p:nvPr>
            <p:ph idx="1"/>
          </p:nvPr>
        </p:nvSpPr>
        <p:spPr/>
        <p:txBody>
          <a:bodyPr>
            <a:normAutofit/>
          </a:bodyPr>
          <a:lstStyle/>
          <a:p>
            <a:r>
              <a:rPr lang="fi-FI" dirty="0" smtClean="0"/>
              <a:t>Seura- ja harrastuseläimille suunnattujen erikoispalvelujen markkinaperusteinen hinnoittelu parantaisi yksityisten kilpailuasemaa ja antaisi merkittävälle osalle mahdollisuuden kehittää toimintaansa niillä paikkakunnilla, joilla kunta nyt tuottaa näitä palveluja subventoituun hintaan</a:t>
            </a:r>
          </a:p>
          <a:p>
            <a:r>
              <a:rPr lang="fi-FI" dirty="0" smtClean="0"/>
              <a:t>Osa kuitenkin katsoo, etteivät tällaiset palvelut kuulu julkiselle sektorille ja että tällaisen toiminnan käynnistäminen heidän paikkakunnallaan heikentäisi yksityisten kilpailuasemaa</a:t>
            </a:r>
          </a:p>
          <a:p>
            <a:r>
              <a:rPr lang="fi-FI" dirty="0" smtClean="0"/>
              <a:t>Osa yksityisistä eivät halua siirtyä tuottamaan erikoispalveluja</a:t>
            </a:r>
            <a:endParaRPr lang="fi-FI" dirty="0"/>
          </a:p>
        </p:txBody>
      </p:sp>
      <p:sp>
        <p:nvSpPr>
          <p:cNvPr id="4" name="Dian numeron paikkamerkki 3"/>
          <p:cNvSpPr>
            <a:spLocks noGrp="1"/>
          </p:cNvSpPr>
          <p:nvPr>
            <p:ph type="sldNum" sz="quarter" idx="4"/>
          </p:nvPr>
        </p:nvSpPr>
        <p:spPr/>
        <p:txBody>
          <a:bodyPr/>
          <a:lstStyle/>
          <a:p>
            <a:fld id="{93AE1883-0942-4AA3-9DB2-9C7C3A0314B1}" type="slidenum">
              <a:rPr lang="en-US" smtClean="0" smtId="4294967295"/>
              <a:t>26</a:t>
            </a:fld>
            <a:endParaRPr lang="en-US"/>
          </a:p>
        </p:txBody>
      </p:sp>
    </p:spTree>
    <p:extLst>
      <p:ext uri="{BB962C8B-B14F-4D97-AF65-F5344CB8AC3E}">
        <p14:creationId xmlns:p14="http://schemas.microsoft.com/office/powerpoint/2010/main" val="179419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Johtopäätökset, laajennettu ilmoitusvelvollisuus</a:t>
            </a:r>
            <a:endParaRPr lang="fi-FI" dirty="0"/>
          </a:p>
        </p:txBody>
      </p:sp>
      <p:sp>
        <p:nvSpPr>
          <p:cNvPr id="3" name="Sisällön paikkamerkki 2"/>
          <p:cNvSpPr>
            <a:spLocks noGrp="1"/>
          </p:cNvSpPr>
          <p:nvPr>
            <p:ph idx="1"/>
          </p:nvPr>
        </p:nvSpPr>
        <p:spPr/>
        <p:txBody>
          <a:bodyPr>
            <a:normAutofit/>
          </a:bodyPr>
          <a:lstStyle/>
          <a:p>
            <a:r>
              <a:rPr lang="fi-FI" dirty="0" smtClean="0"/>
              <a:t>Niukka enemmistö yksityisistä olisivat valmiita laajentamaan ilmoitusvelvollisuutta kuvaamaan palveluja tarkemmin, mutta eivät kuitenkaan voi tai halua ilmoittaa muutoksista etukäteen</a:t>
            </a:r>
            <a:endParaRPr lang="fi-FI" dirty="0"/>
          </a:p>
        </p:txBody>
      </p:sp>
      <p:sp>
        <p:nvSpPr>
          <p:cNvPr id="4" name="Dian numeron paikkamerkki 3"/>
          <p:cNvSpPr>
            <a:spLocks noGrp="1"/>
          </p:cNvSpPr>
          <p:nvPr>
            <p:ph type="sldNum" sz="quarter" idx="4"/>
          </p:nvPr>
        </p:nvSpPr>
        <p:spPr/>
        <p:txBody>
          <a:bodyPr/>
          <a:lstStyle/>
          <a:p>
            <a:fld id="{93AE1883-0942-4AA3-9DB2-9C7C3A0314B1}" type="slidenum">
              <a:rPr lang="en-US" smtClean="0" smtId="4294967295"/>
              <a:t>27</a:t>
            </a:fld>
            <a:endParaRPr lang="en-US"/>
          </a:p>
        </p:txBody>
      </p:sp>
    </p:spTree>
    <p:extLst>
      <p:ext uri="{BB962C8B-B14F-4D97-AF65-F5344CB8AC3E}">
        <p14:creationId xmlns:p14="http://schemas.microsoft.com/office/powerpoint/2010/main" val="9513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Johtopäätökset, valmius ottamaan laajempi vastuu palveluista</a:t>
            </a:r>
            <a:endParaRPr lang="fi-FI" dirty="0"/>
          </a:p>
        </p:txBody>
      </p:sp>
      <p:sp>
        <p:nvSpPr>
          <p:cNvPr id="3" name="Sisällön paikkamerkki 2"/>
          <p:cNvSpPr>
            <a:spLocks noGrp="1"/>
          </p:cNvSpPr>
          <p:nvPr>
            <p:ph idx="1"/>
          </p:nvPr>
        </p:nvSpPr>
        <p:spPr/>
        <p:txBody>
          <a:bodyPr/>
          <a:lstStyle/>
          <a:p>
            <a:r>
              <a:rPr lang="fi-FI" dirty="0" smtClean="0"/>
              <a:t>Enemmistö yksityisistä ei ole valmis ottamaan laajempaa vastuuta eläinlääkäripalveluista ja päivystämään, vaikka kunta ajaisi omaa tuotantoa alas ja vaikka siihen olisi tarjolla julkista tukea</a:t>
            </a:r>
          </a:p>
          <a:p>
            <a:r>
              <a:rPr lang="fi-FI" dirty="0" smtClean="0"/>
              <a:t>Vain kourallinen tarjoaisi 24/7 palveluita kaikille eläintyypeille </a:t>
            </a:r>
            <a:r>
              <a:rPr lang="fi-FI" smtClean="0"/>
              <a:t>tai tuotantoeläimille</a:t>
            </a:r>
            <a:endParaRPr lang="fi-FI" dirty="0" smtClean="0"/>
          </a:p>
          <a:p>
            <a:r>
              <a:rPr lang="fi-FI" dirty="0" smtClean="0"/>
              <a:t>Päivystysaikaiset asiakashinnat nousisivat vähintään kaksinkertaisiksi ilman julkista tukea</a:t>
            </a:r>
            <a:endParaRPr lang="fi-FI" dirty="0"/>
          </a:p>
        </p:txBody>
      </p:sp>
      <p:sp>
        <p:nvSpPr>
          <p:cNvPr id="4" name="Dian numeron paikkamerkki 3"/>
          <p:cNvSpPr>
            <a:spLocks noGrp="1"/>
          </p:cNvSpPr>
          <p:nvPr>
            <p:ph type="sldNum" sz="quarter" idx="4"/>
          </p:nvPr>
        </p:nvSpPr>
        <p:spPr/>
        <p:txBody>
          <a:bodyPr/>
          <a:lstStyle/>
          <a:p>
            <a:fld id="{93AE1883-0942-4AA3-9DB2-9C7C3A0314B1}" type="slidenum">
              <a:rPr lang="en-US" smtClean="0" smtId="4294967295"/>
              <a:t>28</a:t>
            </a:fld>
            <a:endParaRPr lang="en-US"/>
          </a:p>
        </p:txBody>
      </p:sp>
    </p:spTree>
    <p:extLst>
      <p:ext uri="{BB962C8B-B14F-4D97-AF65-F5344CB8AC3E}">
        <p14:creationId xmlns:p14="http://schemas.microsoft.com/office/powerpoint/2010/main" val="59272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p:cNvSpPr>
            <a:spLocks noGrp="1"/>
          </p:cNvSpPr>
          <p:nvPr>
            <p:ph type="sldNum" sz="quarter" idx="4"/>
          </p:nvPr>
        </p:nvSpPr>
        <p:spPr/>
        <p:txBody>
          <a:bodyPr/>
          <a:lstStyle/>
          <a:p>
            <a:fld id="{93AE1883-0942-4AA3-9DB2-9C7C3A0314B1}" type="slidenum">
              <a:rPr lang="en-US" smtClean="0" smtId="4294967295"/>
              <a:t>29</a:t>
            </a:fld>
            <a:endParaRPr lang="en-US"/>
          </a:p>
        </p:txBody>
      </p:sp>
      <p:sp>
        <p:nvSpPr>
          <p:cNvPr id="3" name="Tekstin paikkamerkki 2"/>
          <p:cNvSpPr>
            <a:spLocks noGrp="1"/>
          </p:cNvSpPr>
          <p:nvPr>
            <p:ph type="body" idx="1"/>
          </p:nvPr>
        </p:nvSpPr>
        <p:spPr/>
        <p:txBody>
          <a:bodyPr/>
          <a:lstStyle/>
          <a:p>
            <a:r>
              <a:rPr lang="fi-FI" smtClean="0"/>
              <a:t>Kiitos</a:t>
            </a:r>
            <a:endParaRPr lang="fi-FI"/>
          </a:p>
        </p:txBody>
      </p:sp>
    </p:spTree>
    <p:extLst>
      <p:ext uri="{BB962C8B-B14F-4D97-AF65-F5344CB8AC3E}">
        <p14:creationId xmlns:p14="http://schemas.microsoft.com/office/powerpoint/2010/main" val="121527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A202AFF0-23A1-43F4-ACE4-5D1C0DCFCDFE}"/>
              </a:ext>
            </a:extLst>
          </p:cNvPr>
          <p:cNvSpPr>
            <a:spLocks noGrp="1"/>
          </p:cNvSpPr>
          <p:nvPr>
            <p:ph type="title"/>
          </p:nvPr>
        </p:nvSpPr>
        <p:spPr>
          <a:xfrm>
            <a:off x="838200" y="229009"/>
            <a:ext cx="9729188" cy="1325563"/>
          </a:xfrm>
        </p:spPr>
        <p:txBody>
          <a:bodyPr>
            <a:normAutofit/>
          </a:bodyPr>
          <a:lstStyle/>
          <a:p>
            <a:r>
              <a:rPr lang="fi-FI" sz="3200" dirty="0"/>
              <a:t>Kunnalla </a:t>
            </a:r>
            <a:r>
              <a:rPr lang="fi-FI" sz="3200" u="sng" dirty="0"/>
              <a:t>markkinaperusteinen hinnoittelu</a:t>
            </a:r>
            <a:r>
              <a:rPr lang="fi-FI" sz="3200" dirty="0"/>
              <a:t> seura- ja </a:t>
            </a:r>
            <a:r>
              <a:rPr lang="fi-FI" sz="3200" dirty="0" smtClean="0"/>
              <a:t>harraste-eläinten </a:t>
            </a:r>
            <a:r>
              <a:rPr lang="fi-FI" sz="3200" u="sng" dirty="0" smtClean="0"/>
              <a:t>peruseläinlääkäripalveluille</a:t>
            </a:r>
            <a:endParaRPr lang="fi-FI" sz="3200" u="sng" dirty="0"/>
          </a:p>
        </p:txBody>
      </p:sp>
      <p:sp>
        <p:nvSpPr>
          <p:cNvPr id="11" name="Sisällön paikkamerkki 10">
            <a:extLst>
              <a:ext uri="{FF2B5EF4-FFF2-40B4-BE49-F238E27FC236}">
                <a16:creationId xmlns:a16="http://schemas.microsoft.com/office/drawing/2014/main" id="{CF118E0A-2BE3-4611-8DB4-4A899940EDCA}"/>
              </a:ext>
            </a:extLst>
          </p:cNvPr>
          <p:cNvSpPr>
            <a:spLocks noGrp="1"/>
          </p:cNvSpPr>
          <p:nvPr>
            <p:ph sz="half" idx="1"/>
          </p:nvPr>
        </p:nvSpPr>
        <p:spPr>
          <a:xfrm>
            <a:off x="838200" y="1554572"/>
            <a:ext cx="6480720" cy="1234256"/>
          </a:xfrm>
        </p:spPr>
        <p:txBody>
          <a:bodyPr>
            <a:normAutofit/>
          </a:bodyPr>
          <a:lstStyle/>
          <a:p>
            <a:pPr marL="0" indent="0">
              <a:buNone/>
            </a:pPr>
            <a:r>
              <a:rPr lang="fi-FI" sz="1600" dirty="0">
                <a:solidFill>
                  <a:schemeClr val="tx1">
                    <a:lumMod val="65000"/>
                    <a:lumOff val="35000"/>
                  </a:schemeClr>
                </a:solidFill>
              </a:rPr>
              <a:t>Jos kunta saisi järjestää kiireettömiä peruseläinlääkäripalveluja seura- ja harrastuseläimille ainoastaan markkinaperusteisesti hinnoiteltuna</a:t>
            </a:r>
          </a:p>
        </p:txBody>
      </p:sp>
      <p:sp>
        <p:nvSpPr>
          <p:cNvPr id="2" name="Dian numeron paikkamerkki 1">
            <a:extLst>
              <a:ext uri="{FF2B5EF4-FFF2-40B4-BE49-F238E27FC236}">
                <a16:creationId xmlns:a16="http://schemas.microsoft.com/office/drawing/2014/main" id="{7DB67EEC-53C2-41EA-9865-1C577C781ECE}"/>
              </a:ext>
            </a:extLst>
          </p:cNvPr>
          <p:cNvSpPr>
            <a:spLocks noGrp="1"/>
          </p:cNvSpPr>
          <p:nvPr>
            <p:ph type="sldNum" sz="quarter" idx="12"/>
          </p:nvPr>
        </p:nvSpPr>
        <p:spPr/>
        <p:txBody>
          <a:bodyPr/>
          <a:lstStyle/>
          <a:p>
            <a:fld id="{93AE1883-0942-4AA3-9DB2-9C7C3A0314B1}" type="slidenum">
              <a:rPr lang="en-US" smtClean="0" smtId="4294967295"/>
              <a:t>3</a:t>
            </a:fld>
            <a:endParaRPr lang="en-US" dirty="0"/>
          </a:p>
        </p:txBody>
      </p:sp>
      <p:graphicFrame>
        <p:nvGraphicFramePr>
          <p:cNvPr id="6" name="Chart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934548543"/>
              </p:ext>
            </p:extLst>
          </p:nvPr>
        </p:nvGraphicFramePr>
        <p:xfrm>
          <a:off x="838200" y="2171700"/>
          <a:ext cx="10225136" cy="4549775"/>
        </p:xfrm>
        <a:graphic>
          <a:graphicData uri="http://schemas.openxmlformats.org/drawingml/2006/chart">
            <c:chart xmlns:c="http://schemas.openxmlformats.org/drawingml/2006/chart" xmlns:r="http://schemas.openxmlformats.org/officeDocument/2006/relationships" r:id="rId3"/>
          </a:graphicData>
        </a:graphic>
      </p:graphicFrame>
      <p:sp>
        <p:nvSpPr>
          <p:cNvPr id="7" name="Tekstiruutu 6">
            <a:extLst>
              <a:ext uri="{FF2B5EF4-FFF2-40B4-BE49-F238E27FC236}">
                <a16:creationId xmlns:a16="http://schemas.microsoft.com/office/drawing/2014/main" id="{5ECC332E-27D3-4AFE-BFBB-7F5379E9E2AD}"/>
              </a:ext>
            </a:extLst>
          </p:cNvPr>
          <p:cNvSpPr txBox="1"/>
          <p:nvPr/>
        </p:nvSpPr>
        <p:spPr>
          <a:xfrm>
            <a:off x="479376" y="6187073"/>
            <a:ext cx="1872208" cy="646331"/>
          </a:xfrm>
          <a:prstGeom prst="rect">
            <a:avLst/>
          </a:prstGeom>
          <a:noFill/>
        </p:spPr>
        <p:txBody>
          <a:bodyPr wrap="square" rtlCol="0">
            <a:spAutoFit/>
          </a:bodyPr>
          <a:lstStyle/>
          <a:p>
            <a:r>
              <a:rPr lang="fi-FI" sz="1600" dirty="0"/>
              <a:t>Vastaajia 80</a:t>
            </a:r>
          </a:p>
          <a:p>
            <a:endParaRPr lang="fi-FI" sz="2000" b="1" dirty="0">
              <a:solidFill>
                <a:srgbClr val="B0399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AE6958B-CA1E-4583-9CF3-D11038160AFB}"/>
              </a:ext>
            </a:extLst>
          </p:cNvPr>
          <p:cNvSpPr>
            <a:spLocks noGrp="1"/>
          </p:cNvSpPr>
          <p:nvPr>
            <p:ph type="title"/>
          </p:nvPr>
        </p:nvSpPr>
        <p:spPr/>
        <p:txBody>
          <a:bodyPr>
            <a:normAutofit/>
          </a:bodyPr>
          <a:lstStyle/>
          <a:p>
            <a:r>
              <a:rPr lang="fi-FI" sz="3200" dirty="0"/>
              <a:t>Kunnalla markkinaperusteinen hinnoittelu seura- ja harraste-eläinten </a:t>
            </a:r>
            <a:r>
              <a:rPr lang="fi-FI" sz="3200" dirty="0" smtClean="0"/>
              <a:t>peruseläinlääkäripalveluille</a:t>
            </a:r>
            <a:endParaRPr lang="fi-FI" sz="3200" dirty="0"/>
          </a:p>
        </p:txBody>
      </p:sp>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838200" y="1825625"/>
            <a:ext cx="8714184" cy="4351338"/>
          </a:xfrm>
        </p:spPr>
        <p:txBody>
          <a:bodyPr>
            <a:normAutofit/>
          </a:bodyPr>
          <a:lstStyle/>
          <a:p>
            <a:pPr marL="0" indent="0">
              <a:buNone/>
            </a:pPr>
            <a:r>
              <a:rPr lang="fi-FI" dirty="0"/>
              <a:t>Muu seuraus </a:t>
            </a:r>
          </a:p>
          <a:p>
            <a:r>
              <a:rPr lang="fi-FI" dirty="0" smtClean="0"/>
              <a:t>palkataan </a:t>
            </a:r>
            <a:r>
              <a:rPr lang="fi-FI" dirty="0"/>
              <a:t>lisää työntekijöitä (4 vast</a:t>
            </a:r>
            <a:r>
              <a:rPr lang="fi-FI" dirty="0" smtClean="0"/>
              <a:t>.)</a:t>
            </a:r>
          </a:p>
          <a:p>
            <a:r>
              <a:rPr lang="fi-FI" dirty="0"/>
              <a:t>p</a:t>
            </a:r>
            <a:r>
              <a:rPr lang="fi-FI" dirty="0" smtClean="0"/>
              <a:t>alkkataso nousisi (2 vast.)</a:t>
            </a:r>
            <a:endParaRPr lang="fi-FI" dirty="0"/>
          </a:p>
          <a:p>
            <a:r>
              <a:rPr lang="fi-FI" dirty="0" smtClean="0"/>
              <a:t>asiakkaat </a:t>
            </a:r>
            <a:r>
              <a:rPr lang="fi-FI" dirty="0"/>
              <a:t>siirtyisivät käyttämään kunnaneläinlääkärin palveluja </a:t>
            </a:r>
            <a:r>
              <a:rPr lang="fi-FI" dirty="0" smtClean="0"/>
              <a:t>(1 </a:t>
            </a:r>
            <a:r>
              <a:rPr lang="fi-FI" dirty="0"/>
              <a:t>vast</a:t>
            </a:r>
            <a:r>
              <a:rPr lang="fi-FI" dirty="0" smtClean="0"/>
              <a:t>. –koskee paikkakuntaa, joilla kunta ei nyt tuota näitä palveluita)</a:t>
            </a:r>
          </a:p>
          <a:p>
            <a:pPr marL="0" indent="0">
              <a:buNone/>
            </a:pPr>
            <a:r>
              <a:rPr lang="fi-FI" dirty="0"/>
              <a:t>Perustelut </a:t>
            </a:r>
          </a:p>
          <a:p>
            <a:r>
              <a:rPr lang="fi-FI" dirty="0"/>
              <a:t>Vääristynyt kilpailuasema poistuisi (7 vast.)</a:t>
            </a:r>
          </a:p>
          <a:p>
            <a:pPr marL="0" indent="0">
              <a:buNone/>
            </a:pPr>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4</a:t>
            </a:fld>
            <a:endParaRPr lang="en-US"/>
          </a:p>
        </p:txBody>
      </p:sp>
    </p:spTree>
    <p:extLst>
      <p:ext uri="{BB962C8B-B14F-4D97-AF65-F5344CB8AC3E}">
        <p14:creationId xmlns:p14="http://schemas.microsoft.com/office/powerpoint/2010/main" val="39276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63588C1D-DE70-469A-8EFB-96354F2F7B05}"/>
              </a:ext>
            </a:extLst>
          </p:cNvPr>
          <p:cNvSpPr>
            <a:spLocks noGrp="1"/>
          </p:cNvSpPr>
          <p:nvPr>
            <p:ph type="title"/>
          </p:nvPr>
        </p:nvSpPr>
        <p:spPr>
          <a:xfrm>
            <a:off x="824138" y="650979"/>
            <a:ext cx="10448052" cy="1325563"/>
          </a:xfrm>
        </p:spPr>
        <p:txBody>
          <a:bodyPr>
            <a:noAutofit/>
          </a:bodyPr>
          <a:lstStyle/>
          <a:p>
            <a:r>
              <a:rPr lang="fi-FI" sz="3200" dirty="0" smtClean="0"/>
              <a:t>Kunta saa kilpailutilanteessa järjestää 9 §:n mukaisia </a:t>
            </a:r>
            <a:r>
              <a:rPr lang="fi-FI" sz="3200" u="sng" dirty="0" smtClean="0"/>
              <a:t>peruseläinlääkäripalveluja</a:t>
            </a:r>
            <a:r>
              <a:rPr lang="fi-FI" sz="3200" dirty="0" smtClean="0"/>
              <a:t> seura- </a:t>
            </a:r>
            <a:r>
              <a:rPr lang="fi-FI" sz="3200" dirty="0"/>
              <a:t>ja harraste-eläimille </a:t>
            </a:r>
            <a:r>
              <a:rPr lang="fi-FI" sz="3200" dirty="0" smtClean="0"/>
              <a:t>subventoidulla hinnalla</a:t>
            </a:r>
            <a:endParaRPr lang="fi-FI" sz="3200" dirty="0"/>
          </a:p>
        </p:txBody>
      </p:sp>
      <p:sp>
        <p:nvSpPr>
          <p:cNvPr id="8" name="Dian numeron paikkamerkki 7">
            <a:extLst>
              <a:ext uri="{FF2B5EF4-FFF2-40B4-BE49-F238E27FC236}">
                <a16:creationId xmlns:a16="http://schemas.microsoft.com/office/drawing/2014/main" id="{8ACFA076-0E7E-4375-9E79-690AF600C652}"/>
              </a:ext>
            </a:extLst>
          </p:cNvPr>
          <p:cNvSpPr>
            <a:spLocks noGrp="1"/>
          </p:cNvSpPr>
          <p:nvPr>
            <p:ph type="sldNum" sz="quarter" idx="12"/>
          </p:nvPr>
        </p:nvSpPr>
        <p:spPr/>
        <p:txBody>
          <a:bodyPr/>
          <a:lstStyle/>
          <a:p>
            <a:fld id="{93AE1883-0942-4AA3-9DB2-9C7C3A0314B1}" type="slidenum">
              <a:rPr lang="en-US" smtClean="0" smtId="4294967295"/>
              <a:t>5</a:t>
            </a:fld>
            <a:endParaRPr lang="en-US"/>
          </a:p>
        </p:txBody>
      </p:sp>
      <p:graphicFrame>
        <p:nvGraphicFramePr>
          <p:cNvPr id="7" name="Chart 1">
            <a:extLst>
              <a:ext uri="{FF2B5EF4-FFF2-40B4-BE49-F238E27FC236}">
                <a16:creationId xmlns:a16="http://schemas.microsoft.com/office/drawing/2014/main" id="{00000000-0008-0000-0300-000002000000}"/>
              </a:ext>
            </a:extLst>
          </p:cNvPr>
          <p:cNvGraphicFramePr>
            <a:graphicFrameLocks/>
          </p:cNvGraphicFramePr>
          <p:nvPr>
            <p:extLst>
              <p:ext uri="{D42A27DB-BD31-4B8C-83A1-F6EECF244321}">
                <p14:modId xmlns:p14="http://schemas.microsoft.com/office/powerpoint/2010/main" val="244916151"/>
              </p:ext>
            </p:extLst>
          </p:nvPr>
        </p:nvGraphicFramePr>
        <p:xfrm>
          <a:off x="407368" y="2882354"/>
          <a:ext cx="11281592" cy="313893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kstiruutu 9">
            <a:extLst>
              <a:ext uri="{FF2B5EF4-FFF2-40B4-BE49-F238E27FC236}">
                <a16:creationId xmlns:a16="http://schemas.microsoft.com/office/drawing/2014/main" id="{4A98F4E5-8219-4A2D-A5C7-67C151B388D5}"/>
              </a:ext>
            </a:extLst>
          </p:cNvPr>
          <p:cNvSpPr txBox="1"/>
          <p:nvPr/>
        </p:nvSpPr>
        <p:spPr>
          <a:xfrm>
            <a:off x="697434" y="6019542"/>
            <a:ext cx="1361117" cy="338554"/>
          </a:xfrm>
          <a:prstGeom prst="rect">
            <a:avLst/>
          </a:prstGeom>
          <a:noFill/>
        </p:spPr>
        <p:txBody>
          <a:bodyPr wrap="square" rtlCol="0">
            <a:spAutoFit/>
          </a:bodyPr>
          <a:lstStyle/>
          <a:p>
            <a:r>
              <a:rPr lang="fi-FI" sz="1600" dirty="0"/>
              <a:t>Vastaajia 80</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838200" y="1825625"/>
            <a:ext cx="10082336" cy="4351338"/>
          </a:xfrm>
        </p:spPr>
        <p:txBody>
          <a:bodyPr>
            <a:normAutofit fontScale="85000" lnSpcReduction="20000"/>
          </a:bodyPr>
          <a:lstStyle/>
          <a:p>
            <a:pPr marL="0" indent="0">
              <a:buNone/>
            </a:pPr>
            <a:r>
              <a:rPr lang="fi-FI" dirty="0"/>
              <a:t>Muu </a:t>
            </a:r>
            <a:r>
              <a:rPr lang="fi-FI" dirty="0" smtClean="0"/>
              <a:t>vaikutus</a:t>
            </a:r>
          </a:p>
          <a:p>
            <a:r>
              <a:rPr lang="fi-FI" dirty="0" smtClean="0"/>
              <a:t>Estää laajentamisen (2 vast.)</a:t>
            </a:r>
          </a:p>
          <a:p>
            <a:r>
              <a:rPr lang="fi-FI" dirty="0" smtClean="0"/>
              <a:t>Alentaa asiakashintoja ja palkkatasoa (1 vast.)</a:t>
            </a:r>
          </a:p>
          <a:p>
            <a:r>
              <a:rPr lang="fi-FI" dirty="0" smtClean="0"/>
              <a:t>Vaikeuttaa vastavalmistuneiden eläinlääkäreiden palkkausta (1 vast.) </a:t>
            </a:r>
            <a:endParaRPr lang="fi-FI" dirty="0"/>
          </a:p>
          <a:p>
            <a:pPr marL="0" indent="0">
              <a:buNone/>
            </a:pPr>
            <a:r>
              <a:rPr lang="fi-FI" dirty="0" smtClean="0"/>
              <a:t>Perustelut</a:t>
            </a:r>
            <a:endParaRPr lang="fi-FI" dirty="0"/>
          </a:p>
          <a:p>
            <a:r>
              <a:rPr lang="fi-FI" dirty="0" smtClean="0"/>
              <a:t>Vääristää kilpailua (2 vast.)</a:t>
            </a:r>
          </a:p>
          <a:p>
            <a:r>
              <a:rPr lang="fi-FI" dirty="0" smtClean="0"/>
              <a:t>Vastaa nykyistä tilannetta (2 vast.)</a:t>
            </a:r>
            <a:endParaRPr lang="fi-FI" dirty="0"/>
          </a:p>
          <a:p>
            <a:r>
              <a:rPr lang="fi-FI" dirty="0" smtClean="0"/>
              <a:t>Lisää yksityisen sektorin ketjuuntumista, pienet ja keskisuuret yritykset eivät pärjää (1 </a:t>
            </a:r>
            <a:r>
              <a:rPr lang="fi-FI" dirty="0"/>
              <a:t>vast.)</a:t>
            </a:r>
          </a:p>
          <a:p>
            <a:r>
              <a:rPr lang="fi-FI" dirty="0"/>
              <a:t>kunnan pitäisi hoitaa vain akuutti hoito / </a:t>
            </a:r>
            <a:r>
              <a:rPr lang="fi-FI" dirty="0" smtClean="0"/>
              <a:t>vain hyötyeläimet /leikkaukset ja hammashoidot yksityisille  (7 </a:t>
            </a:r>
            <a:r>
              <a:rPr lang="fi-FI" dirty="0"/>
              <a:t>vast.)</a:t>
            </a:r>
          </a:p>
          <a:p>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6</a:t>
            </a:fld>
            <a:endParaRPr lang="en-US"/>
          </a:p>
        </p:txBody>
      </p:sp>
      <p:sp>
        <p:nvSpPr>
          <p:cNvPr id="8" name="Otsikko 7">
            <a:extLst>
              <a:ext uri="{FF2B5EF4-FFF2-40B4-BE49-F238E27FC236}">
                <a16:creationId xmlns:a16="http://schemas.microsoft.com/office/drawing/2014/main" id="{76DD2D05-5DF3-4FAE-872B-0ACA76319454}"/>
              </a:ext>
            </a:extLst>
          </p:cNvPr>
          <p:cNvSpPr>
            <a:spLocks noGrp="1"/>
          </p:cNvSpPr>
          <p:nvPr>
            <p:ph type="title"/>
          </p:nvPr>
        </p:nvSpPr>
        <p:spPr>
          <a:xfrm>
            <a:off x="838200" y="320675"/>
            <a:ext cx="9866312" cy="1325563"/>
          </a:xfrm>
        </p:spPr>
        <p:txBody>
          <a:bodyPr>
            <a:noAutofit/>
          </a:bodyPr>
          <a:lstStyle/>
          <a:p>
            <a:r>
              <a:rPr lang="fi-FI" sz="3200" dirty="0"/>
              <a:t>Kunta saa kilpailutilanteessa järjestää 9 §:n mukaisia peruseläinlääkäripalveluja seura- ja harraste-eläimille subventoidulla hinnalla</a:t>
            </a:r>
          </a:p>
        </p:txBody>
      </p:sp>
    </p:spTree>
    <p:extLst>
      <p:ext uri="{BB962C8B-B14F-4D97-AF65-F5344CB8AC3E}">
        <p14:creationId xmlns:p14="http://schemas.microsoft.com/office/powerpoint/2010/main" val="339849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C5188BBC-A7A2-4928-9948-8CC604D6AE98}"/>
              </a:ext>
            </a:extLst>
          </p:cNvPr>
          <p:cNvSpPr>
            <a:spLocks noGrp="1"/>
          </p:cNvSpPr>
          <p:nvPr>
            <p:ph type="title"/>
          </p:nvPr>
        </p:nvSpPr>
        <p:spPr>
          <a:xfrm>
            <a:off x="407368" y="371615"/>
            <a:ext cx="10515600" cy="1325563"/>
          </a:xfrm>
        </p:spPr>
        <p:txBody>
          <a:bodyPr>
            <a:noAutofit/>
          </a:bodyPr>
          <a:lstStyle/>
          <a:p>
            <a:r>
              <a:rPr lang="fi-FI" sz="3200" b="1" dirty="0">
                <a:latin typeface="Arial"/>
              </a:rPr>
              <a:t>Tarkennukset edelliseen </a:t>
            </a:r>
            <a:r>
              <a:rPr lang="fi-FI" sz="3200" b="1" dirty="0" smtClean="0">
                <a:latin typeface="Arial"/>
              </a:rPr>
              <a:t>kysymykseen (järjestämisvelvoitteen laajentamiseen vaikutukset toimintaan)</a:t>
            </a:r>
            <a:endParaRPr lang="fi-FI" sz="3200" dirty="0"/>
          </a:p>
        </p:txBody>
      </p:sp>
      <p:sp>
        <p:nvSpPr>
          <p:cNvPr id="7" name="Dian numeron paikkamerkki 6">
            <a:extLst>
              <a:ext uri="{FF2B5EF4-FFF2-40B4-BE49-F238E27FC236}">
                <a16:creationId xmlns:a16="http://schemas.microsoft.com/office/drawing/2014/main" id="{08223AD2-D76C-4990-B1E5-D92D227FFFB6}"/>
              </a:ext>
            </a:extLst>
          </p:cNvPr>
          <p:cNvSpPr>
            <a:spLocks noGrp="1"/>
          </p:cNvSpPr>
          <p:nvPr>
            <p:ph type="sldNum" sz="quarter" idx="4"/>
          </p:nvPr>
        </p:nvSpPr>
        <p:spPr/>
        <p:txBody>
          <a:bodyPr/>
          <a:lstStyle/>
          <a:p>
            <a:fld id="{93AE1883-0942-4AA3-9DB2-9C7C3A0314B1}" type="slidenum">
              <a:rPr lang="en-US" smtClean="0" smtId="4294967295"/>
              <a:t>7</a:t>
            </a:fld>
            <a:endParaRPr lang="en-US"/>
          </a:p>
        </p:txBody>
      </p:sp>
      <p:graphicFrame>
        <p:nvGraphicFramePr>
          <p:cNvPr id="8" name="Chart 1">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4066965742"/>
              </p:ext>
            </p:extLst>
          </p:nvPr>
        </p:nvGraphicFramePr>
        <p:xfrm>
          <a:off x="623392" y="2171699"/>
          <a:ext cx="10873208" cy="4549775"/>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35E57884-7F87-42D6-B102-EC40ADCEA0F5}"/>
              </a:ext>
            </a:extLst>
          </p:cNvPr>
          <p:cNvSpPr txBox="1"/>
          <p:nvPr/>
        </p:nvSpPr>
        <p:spPr>
          <a:xfrm>
            <a:off x="442492" y="6187073"/>
            <a:ext cx="1361117" cy="338554"/>
          </a:xfrm>
          <a:prstGeom prst="rect">
            <a:avLst/>
          </a:prstGeom>
          <a:noFill/>
        </p:spPr>
        <p:txBody>
          <a:bodyPr wrap="square" rtlCol="0">
            <a:spAutoFit/>
          </a:bodyPr>
          <a:lstStyle/>
          <a:p>
            <a:r>
              <a:rPr lang="fi-FI" sz="1600" dirty="0"/>
              <a:t>Vastaajia 21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D063D1F6-B22D-4EBD-99A2-3610F3A6B496}"/>
              </a:ext>
            </a:extLst>
          </p:cNvPr>
          <p:cNvSpPr>
            <a:spLocks noGrp="1"/>
          </p:cNvSpPr>
          <p:nvPr>
            <p:ph sz="half" idx="1"/>
          </p:nvPr>
        </p:nvSpPr>
        <p:spPr>
          <a:xfrm>
            <a:off x="838200" y="1763847"/>
            <a:ext cx="10442376" cy="4404146"/>
          </a:xfrm>
        </p:spPr>
        <p:txBody>
          <a:bodyPr>
            <a:normAutofit/>
          </a:bodyPr>
          <a:lstStyle/>
          <a:p>
            <a:r>
              <a:rPr lang="fi-FI" dirty="0" smtClean="0"/>
              <a:t>Lähes kaikki vastaajat paikkakunnilta, joilla kunta ei nyt tuota palveluja subventoituun hintaan tai joilla kunnalla ei vastaanottoa</a:t>
            </a:r>
          </a:p>
          <a:p>
            <a:r>
              <a:rPr lang="fi-FI" dirty="0" smtClean="0"/>
              <a:t>Näillä </a:t>
            </a:r>
            <a:r>
              <a:rPr lang="fi-FI" dirty="0"/>
              <a:t>perusteluna, että peruseläinlääkäripalvelut nyt merkittävä osa toimintaa ja kunnan subventoidun toiminnan käynnistäminen johtaisi </a:t>
            </a:r>
            <a:r>
              <a:rPr lang="fi-FI" dirty="0" smtClean="0"/>
              <a:t>kannattavuuden heikkenemiseen, työpaikkojen </a:t>
            </a:r>
            <a:r>
              <a:rPr lang="fi-FI" dirty="0"/>
              <a:t>vähenemiseen ja erikoispalveluiden hintojen nousuun</a:t>
            </a:r>
          </a:p>
          <a:p>
            <a:r>
              <a:rPr lang="fi-FI" smtClean="0"/>
              <a:t>Muutama</a:t>
            </a:r>
            <a:r>
              <a:rPr lang="fi-FI" smtClean="0"/>
              <a:t> </a:t>
            </a:r>
            <a:r>
              <a:rPr lang="fi-FI" dirty="0" smtClean="0"/>
              <a:t>paikkakunnalta, jolla kunta tuottaa palveluja subventoituun hintaan ja vastauksissa todettiin, että vaikutus on jo tapahtunut</a:t>
            </a:r>
            <a:endParaRPr lang="fi-FI" dirty="0"/>
          </a:p>
          <a:p>
            <a:pPr marL="0" indent="0">
              <a:buNone/>
            </a:pPr>
            <a:endParaRPr lang="fi-FI" dirty="0"/>
          </a:p>
        </p:txBody>
      </p:sp>
      <p:sp>
        <p:nvSpPr>
          <p:cNvPr id="5" name="Dian numeron paikkamerkki 4">
            <a:extLst>
              <a:ext uri="{FF2B5EF4-FFF2-40B4-BE49-F238E27FC236}">
                <a16:creationId xmlns:a16="http://schemas.microsoft.com/office/drawing/2014/main" id="{5CECF50E-EE6B-47D0-AC6C-58015ECC111A}"/>
              </a:ext>
            </a:extLst>
          </p:cNvPr>
          <p:cNvSpPr>
            <a:spLocks noGrp="1"/>
          </p:cNvSpPr>
          <p:nvPr>
            <p:ph type="sldNum" sz="quarter" idx="12"/>
          </p:nvPr>
        </p:nvSpPr>
        <p:spPr/>
        <p:txBody>
          <a:bodyPr/>
          <a:lstStyle/>
          <a:p>
            <a:fld id="{93AE1883-0942-4AA3-9DB2-9C7C3A0314B1}" type="slidenum">
              <a:rPr lang="en-US" smtClean="0" smtId="4294967295"/>
              <a:t>8</a:t>
            </a:fld>
            <a:endParaRPr lang="en-US"/>
          </a:p>
        </p:txBody>
      </p:sp>
      <p:sp>
        <p:nvSpPr>
          <p:cNvPr id="8" name="Otsikko 7">
            <a:extLst>
              <a:ext uri="{FF2B5EF4-FFF2-40B4-BE49-F238E27FC236}">
                <a16:creationId xmlns:a16="http://schemas.microsoft.com/office/drawing/2014/main" id="{76DD2D05-5DF3-4FAE-872B-0ACA76319454}"/>
              </a:ext>
            </a:extLst>
          </p:cNvPr>
          <p:cNvSpPr>
            <a:spLocks noGrp="1"/>
          </p:cNvSpPr>
          <p:nvPr>
            <p:ph type="title"/>
          </p:nvPr>
        </p:nvSpPr>
        <p:spPr>
          <a:xfrm>
            <a:off x="838200" y="320675"/>
            <a:ext cx="8340213" cy="1236117"/>
          </a:xfrm>
        </p:spPr>
        <p:txBody>
          <a:bodyPr>
            <a:noAutofit/>
          </a:bodyPr>
          <a:lstStyle/>
          <a:p>
            <a:r>
              <a:rPr lang="fi-FI" sz="3200" dirty="0">
                <a:latin typeface="Arial"/>
              </a:rPr>
              <a:t>Tarkennukset edelliseen kysymykseen (järjestämisvelvoitteen laajentamiseen vaikutukset </a:t>
            </a:r>
            <a:r>
              <a:rPr lang="fi-FI" sz="3200" dirty="0" smtClean="0">
                <a:latin typeface="Arial"/>
              </a:rPr>
              <a:t>toimintaan) (yht. 21 vast.)</a:t>
            </a:r>
            <a:endParaRPr lang="fi-FI" sz="3200" dirty="0"/>
          </a:p>
        </p:txBody>
      </p:sp>
    </p:spTree>
    <p:extLst>
      <p:ext uri="{BB962C8B-B14F-4D97-AF65-F5344CB8AC3E}">
        <p14:creationId xmlns:p14="http://schemas.microsoft.com/office/powerpoint/2010/main" val="123674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0CC8560A-F54C-473B-80E2-C249BE5D15BA}"/>
              </a:ext>
            </a:extLst>
          </p:cNvPr>
          <p:cNvSpPr>
            <a:spLocks noGrp="1"/>
          </p:cNvSpPr>
          <p:nvPr>
            <p:ph type="title"/>
          </p:nvPr>
        </p:nvSpPr>
        <p:spPr>
          <a:xfrm>
            <a:off x="335359" y="608933"/>
            <a:ext cx="10880409" cy="1205057"/>
          </a:xfrm>
        </p:spPr>
        <p:txBody>
          <a:bodyPr>
            <a:noAutofit/>
          </a:bodyPr>
          <a:lstStyle/>
          <a:p>
            <a:r>
              <a:rPr lang="fi-FI" sz="3200" dirty="0"/>
              <a:t>Kunta </a:t>
            </a:r>
            <a:r>
              <a:rPr lang="fi-FI" sz="3200" dirty="0" smtClean="0"/>
              <a:t>saisi tuottaa </a:t>
            </a:r>
            <a:r>
              <a:rPr lang="fi-FI" sz="3200" dirty="0"/>
              <a:t>seura- ja harrastuseläimille muita, </a:t>
            </a:r>
            <a:r>
              <a:rPr lang="fi-FI" sz="3200" u="sng" dirty="0"/>
              <a:t>laajempia palveluja</a:t>
            </a:r>
            <a:r>
              <a:rPr lang="fi-FI" sz="3200" dirty="0"/>
              <a:t> </a:t>
            </a:r>
            <a:r>
              <a:rPr lang="fi-FI" sz="3200" dirty="0" smtClean="0"/>
              <a:t>yhtiöittämättä, mutta </a:t>
            </a:r>
            <a:r>
              <a:rPr lang="fi-FI" sz="3200" u="sng" dirty="0" smtClean="0"/>
              <a:t>markkinaperusteisilla hinnoilla</a:t>
            </a:r>
            <a:endParaRPr lang="fi-FI" sz="3200" u="sng" dirty="0"/>
          </a:p>
        </p:txBody>
      </p:sp>
      <p:sp>
        <p:nvSpPr>
          <p:cNvPr id="8" name="Dian numeron paikkamerkki 7">
            <a:extLst>
              <a:ext uri="{FF2B5EF4-FFF2-40B4-BE49-F238E27FC236}">
                <a16:creationId xmlns:a16="http://schemas.microsoft.com/office/drawing/2014/main" id="{90E83B57-229A-4602-B3E6-0187989C3B9B}"/>
              </a:ext>
            </a:extLst>
          </p:cNvPr>
          <p:cNvSpPr>
            <a:spLocks noGrp="1"/>
          </p:cNvSpPr>
          <p:nvPr>
            <p:ph type="sldNum" sz="quarter" idx="12"/>
          </p:nvPr>
        </p:nvSpPr>
        <p:spPr/>
        <p:txBody>
          <a:bodyPr/>
          <a:lstStyle/>
          <a:p>
            <a:fld id="{93AE1883-0942-4AA3-9DB2-9C7C3A0314B1}" type="slidenum">
              <a:rPr lang="en-US" smtClean="0" smtId="4294967295"/>
              <a:t>9</a:t>
            </a:fld>
            <a:endParaRPr lang="en-US"/>
          </a:p>
        </p:txBody>
      </p:sp>
      <p:sp>
        <p:nvSpPr>
          <p:cNvPr id="6" name="Tekstiruutu 5">
            <a:extLst>
              <a:ext uri="{FF2B5EF4-FFF2-40B4-BE49-F238E27FC236}">
                <a16:creationId xmlns:a16="http://schemas.microsoft.com/office/drawing/2014/main" id="{6CA7BF9B-994F-4307-A742-358A344FA0D0}"/>
              </a:ext>
            </a:extLst>
          </p:cNvPr>
          <p:cNvSpPr txBox="1"/>
          <p:nvPr/>
        </p:nvSpPr>
        <p:spPr>
          <a:xfrm>
            <a:off x="335360" y="1931267"/>
            <a:ext cx="11377264" cy="584775"/>
          </a:xfrm>
          <a:prstGeom prst="rect">
            <a:avLst/>
          </a:prstGeom>
          <a:noFill/>
        </p:spPr>
        <p:txBody>
          <a:bodyPr wrap="square" rtlCol="0">
            <a:spAutoFit/>
          </a:bodyPr>
          <a:lstStyle/>
          <a:p>
            <a:r>
              <a:rPr lang="fi-FI" sz="1600" dirty="0"/>
              <a:t>Jos kunta tuottaisi muita seura- ja harrastuseläimille tuotettavia palveluja kuin em. toimenpiteitä (esim. kuvantamispalveluja ja muita kuin luettelon mukaisia leikkauksia) hinnoitella markkinaperusteisesti, miten toimisitte?</a:t>
            </a:r>
          </a:p>
        </p:txBody>
      </p:sp>
      <p:graphicFrame>
        <p:nvGraphicFramePr>
          <p:cNvPr id="7" name="Chart 1">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608184544"/>
              </p:ext>
            </p:extLst>
          </p:nvPr>
        </p:nvGraphicFramePr>
        <p:xfrm>
          <a:off x="-528736" y="2762263"/>
          <a:ext cx="12241360" cy="3959211"/>
        </p:xfrm>
        <a:graphic>
          <a:graphicData uri="http://schemas.openxmlformats.org/drawingml/2006/chart">
            <c:chart xmlns:c="http://schemas.openxmlformats.org/drawingml/2006/chart" xmlns:r="http://schemas.openxmlformats.org/officeDocument/2006/relationships" r:id="rId2"/>
          </a:graphicData>
        </a:graphic>
      </p:graphicFrame>
      <p:sp>
        <p:nvSpPr>
          <p:cNvPr id="9" name="Tekstiruutu 8">
            <a:extLst>
              <a:ext uri="{FF2B5EF4-FFF2-40B4-BE49-F238E27FC236}">
                <a16:creationId xmlns:a16="http://schemas.microsoft.com/office/drawing/2014/main" id="{F1D3FE7C-EF9A-4E55-B98E-A0A1D56C3B5C}"/>
              </a:ext>
            </a:extLst>
          </p:cNvPr>
          <p:cNvSpPr txBox="1"/>
          <p:nvPr/>
        </p:nvSpPr>
        <p:spPr>
          <a:xfrm>
            <a:off x="479376" y="6187073"/>
            <a:ext cx="1361117" cy="338554"/>
          </a:xfrm>
          <a:prstGeom prst="rect">
            <a:avLst/>
          </a:prstGeom>
          <a:noFill/>
        </p:spPr>
        <p:txBody>
          <a:bodyPr wrap="square" rtlCol="0">
            <a:spAutoFit/>
          </a:bodyPr>
          <a:lstStyle/>
          <a:p>
            <a:r>
              <a:rPr lang="fi-FI" sz="1600" dirty="0"/>
              <a:t>Vastaajia 76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7763.0"/>
  <p:tag name="AS_RELEASE_DATE" val="2016.01.27"/>
  <p:tag name="AS_TITLE" val="Aspose.Slides for .NET 4.0 Client Profile"/>
  <p:tag name="AS_VERSION" val="16.1.0.0"/>
</p:tagLst>
</file>

<file path=ppt/theme/theme1.xml><?xml version="1.0" encoding="utf-8"?>
<a:theme xmlns:a="http://schemas.openxmlformats.org/drawingml/2006/main" name="MMM_presentaatiopohja_kevyt">
  <a:themeElements>
    <a:clrScheme name="MMM_varipaletti">
      <a:dk1>
        <a:srgbClr val="000000"/>
      </a:dk1>
      <a:lt1>
        <a:srgbClr val="FFFFFF"/>
      </a:lt1>
      <a:dk2>
        <a:srgbClr val="002F5B"/>
      </a:dk2>
      <a:lt2>
        <a:srgbClr val="13A538"/>
      </a:lt2>
      <a:accent1>
        <a:srgbClr val="004982"/>
      </a:accent1>
      <a:accent2>
        <a:srgbClr val="89BD24"/>
      </a:accent2>
      <a:accent3>
        <a:srgbClr val="0061A7"/>
      </a:accent3>
      <a:accent4>
        <a:srgbClr val="13A538"/>
      </a:accent4>
      <a:accent5>
        <a:srgbClr val="D3D800"/>
      </a:accent5>
      <a:accent6>
        <a:srgbClr val="008F8B"/>
      </a:accent6>
      <a:hlink>
        <a:srgbClr val="0074BD"/>
      </a:hlink>
      <a:folHlink>
        <a:srgbClr val="0074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MM_presentaatiopohja_kevyt.potx" id="{2DBAF79A-DBAD-4CC0-8154-9E85A05871C6}" vid="{F0CED6A1-231B-4185-B2A6-A2552FD8E88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MMM_presentaatiopohja_kevyt</Template>
  <TotalTime>1042</TotalTime>
  <Words>1736</Words>
  <Application>Microsoft Office PowerPoint</Application>
  <PresentationFormat>Laajakuva</PresentationFormat>
  <Paragraphs>229</Paragraphs>
  <Slides>29</Slides>
  <Notes>3</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29</vt:i4>
      </vt:variant>
    </vt:vector>
  </HeadingPairs>
  <TitlesOfParts>
    <vt:vector size="35" baseType="lpstr">
      <vt:lpstr>Arial</vt:lpstr>
      <vt:lpstr>Arial Regular</vt:lpstr>
      <vt:lpstr>Arial-BoldMT</vt:lpstr>
      <vt:lpstr>Calibri</vt:lpstr>
      <vt:lpstr>Times New Roman</vt:lpstr>
      <vt:lpstr>MMM_presentaatiopohja_kevyt</vt:lpstr>
      <vt:lpstr>PowerPoint-esitys</vt:lpstr>
      <vt:lpstr>Kysely palveluiden järjestämisestä</vt:lpstr>
      <vt:lpstr>Kunnalla markkinaperusteinen hinnoittelu seura- ja harraste-eläinten peruseläinlääkäripalveluille</vt:lpstr>
      <vt:lpstr>Kunnalla markkinaperusteinen hinnoittelu seura- ja harraste-eläinten peruseläinlääkäripalveluille</vt:lpstr>
      <vt:lpstr>Kunta saa kilpailutilanteessa järjestää 9 §:n mukaisia peruseläinlääkäripalveluja seura- ja harraste-eläimille subventoidulla hinnalla</vt:lpstr>
      <vt:lpstr>Kunta saa kilpailutilanteessa järjestää 9 §:n mukaisia peruseläinlääkäripalveluja seura- ja harraste-eläimille subventoidulla hinnalla</vt:lpstr>
      <vt:lpstr>Tarkennukset edelliseen kysymykseen (järjestämisvelvoitteen laajentamiseen vaikutukset toimintaan)</vt:lpstr>
      <vt:lpstr>Tarkennukset edelliseen kysymykseen (järjestämisvelvoitteen laajentamiseen vaikutukset toimintaan) (yht. 21 vast.)</vt:lpstr>
      <vt:lpstr>Kunta saisi tuottaa seura- ja harrastuseläimille muita, laajempia palveluja yhtiöittämättä, mutta markkinaperusteisilla hinnoilla</vt:lpstr>
      <vt:lpstr>Kunta saisi tuottaa seura- ja harrastuseläimille muita, laajempia palveluja yhtiöittämättä, mutta markkinaperusteisilla hinnoilla</vt:lpstr>
      <vt:lpstr>Laajempi ilmoitusvelvollisuus yksityisen eläinlääkäripalvelun tuottajalle (kunta järjestää peruspalvelut)</vt:lpstr>
      <vt:lpstr>Laajempi ilmoitusvelvollisuus yksityisen eläinlääkäripalvelun tuottajalle (kunta järjestää peruspalvelut) </vt:lpstr>
      <vt:lpstr>Laajempi ilmoitusvelvollisuus yksityisen eläinlääkäripalvelun tuottajalle (kunta järjestää peruspalvelut ylittävää palvelua subventoituina markkinapuutetilanteessa)</vt:lpstr>
      <vt:lpstr>Laajempi ilmoitusvelvollisuus yksityisen eläinlääkäripalvelun tuottajalle (kunta järjestää peruspalvelut ylittävää palvelua subventoituina markkinapuutetilanteessa)</vt:lpstr>
      <vt:lpstr>Kunta vähentää eläinlääkäripalveluita, tarjoaako yksityinen ilman julkista tukea?</vt:lpstr>
      <vt:lpstr>Kunta vähentää peruseläinlääkäripalveluita, tarjoaako yksityinen ilman julkista tukea? </vt:lpstr>
      <vt:lpstr>Kunta vähentää peruseläinlääkäripalveluita, tarjoaako yksityinen ilman julkista tukea? </vt:lpstr>
      <vt:lpstr>Kunta vähentää peruseläinlääkäripalveluita, tarjoaako yksityinen ilman julkista tukea? </vt:lpstr>
      <vt:lpstr>Yksityisen tarjoaman julkisen palvelun hinnoittelu</vt:lpstr>
      <vt:lpstr>Yksityisen tarjoaman julkisen palvelun hinnoittelu </vt:lpstr>
      <vt:lpstr>Kunta vähentää eläinlääkäripalveluita, tarjoaako yksityinen, jos saa julkista tukea?</vt:lpstr>
      <vt:lpstr>Kunta vähentää eläinlääkäripalveluita, tarjoaako yksityinen, jos saa julkista tukea? </vt:lpstr>
      <vt:lpstr>Kunta vähentää eläinlääkäripalveluita, tarjoaako yksityinen, jos saa julkista tukea? </vt:lpstr>
      <vt:lpstr>Johtopäätökset, peruseläinlääkäripalvelujen markkinaperusteinen hinnoittelu</vt:lpstr>
      <vt:lpstr>Johtopäätökset, kunnan järjestämisvelvoitteen laajentaminen</vt:lpstr>
      <vt:lpstr>Johtopäätökset, järjestämisvelvoitetta ylittävät palvelut</vt:lpstr>
      <vt:lpstr>Johtopäätökset, laajennettu ilmoitusvelvollisuus</vt:lpstr>
      <vt:lpstr>Johtopäätökset, valmius ottamaan laajempi vastuu palveluista</vt:lpstr>
      <vt:lpstr>PowerPoint-esitys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Hakulin Kajsa (MMM)</dc:creator>
  <cp:lastModifiedBy>Hakulin Kajsa (MMM)</cp:lastModifiedBy>
  <cp:revision>95</cp:revision>
  <cp:lastPrinted>2021-08-31T15:46:03Z</cp:lastPrinted>
  <dcterms:created xsi:type="dcterms:W3CDTF">2021-08-31T15:46:03Z</dcterms:created>
  <dcterms:modified xsi:type="dcterms:W3CDTF">2021-11-03T12:30:37Z</dcterms:modified>
</cp:coreProperties>
</file>