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6"/>
  </p:notesMasterIdLst>
  <p:sldIdLst>
    <p:sldId id="299" r:id="rId5"/>
    <p:sldId id="295" r:id="rId6"/>
    <p:sldId id="286" r:id="rId7"/>
    <p:sldId id="285" r:id="rId8"/>
    <p:sldId id="294" r:id="rId9"/>
    <p:sldId id="293" r:id="rId10"/>
    <p:sldId id="296" r:id="rId11"/>
    <p:sldId id="289" r:id="rId12"/>
    <p:sldId id="300" r:id="rId13"/>
    <p:sldId id="298" r:id="rId14"/>
    <p:sldId id="297" r:id="rId15"/>
  </p:sldIdLst>
  <p:sldSz cx="9144000" cy="6858000" type="screen4x3"/>
  <p:notesSz cx="6735763" cy="9866313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6407"/>
    <p:restoredTop sz="94649"/>
  </p:normalViewPr>
  <p:slideViewPr>
    <p:cSldViewPr snapToGrid="0" snapToObjects="1" showGuides="1">
      <p:cViewPr>
        <p:scale>
          <a:sx n="100" d="100"/>
          <a:sy n="100" d="100"/>
        </p:scale>
        <p:origin x="-153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F4D-3B18-764E-B32A-00C1D3093C4E}" type="datetimeFigureOut">
              <a:rPr lang="fi-FI" smtClean="0"/>
              <a:pPr/>
              <a:t>1.11.2017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6B73F-CFB5-9D4F-9E0D-F2C3CD4A0C2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6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57422"/>
            <a:ext cx="6858000" cy="2386800"/>
          </a:xfrm>
        </p:spPr>
        <p:txBody>
          <a:bodyPr anchor="b"/>
          <a:lstStyle>
            <a:lvl1pPr algn="ctr">
              <a:defRPr sz="4500"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45821"/>
            <a:ext cx="6858000" cy="900388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0" y="5238000"/>
            <a:ext cx="1800000" cy="9129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63848" y="7884162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8" y="7721602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</p:spTree>
    <p:extLst>
      <p:ext uri="{BB962C8B-B14F-4D97-AF65-F5344CB8AC3E}">
        <p14:creationId xmlns:p14="http://schemas.microsoft.com/office/powerpoint/2010/main" val="2091392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5" y="529949"/>
            <a:ext cx="7203017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5867"/>
            <a:ext cx="7886700" cy="4447369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30.8.2016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2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997" userDrawn="1">
          <p15:clr>
            <a:srgbClr val="FBAE40"/>
          </p15:clr>
        </p15:guide>
        <p15:guide id="2" pos="38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9949"/>
            <a:ext cx="7201826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25868"/>
            <a:ext cx="3868340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87351"/>
            <a:ext cx="3868340" cy="36858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525868"/>
            <a:ext cx="3887391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2144881"/>
            <a:ext cx="3887391" cy="382835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30.8.2016</a:t>
            </a:r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125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385" userDrawn="1">
          <p15:clr>
            <a:srgbClr val="FBAE40"/>
          </p15:clr>
        </p15:guide>
        <p15:guide id="2" orient="horz" pos="499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9949"/>
            <a:ext cx="7201826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25868"/>
            <a:ext cx="7885508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87351"/>
            <a:ext cx="7885508" cy="36858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30.8.2016</a:t>
            </a:r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4723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385" userDrawn="1">
          <p15:clr>
            <a:srgbClr val="FBAE40"/>
          </p15:clr>
        </p15:guide>
        <p15:guide id="2" orient="horz" pos="499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30.8.2016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/>
          </p:cNvPicPr>
          <p:nvPr userDrawn="1"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930" y="872490"/>
            <a:ext cx="3406140" cy="5113020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710267" y="1566330"/>
            <a:ext cx="5723466" cy="3589868"/>
          </a:xfrm>
        </p:spPr>
        <p:txBody>
          <a:bodyPr lIns="90000" anchor="ctr" anchorCtr="1">
            <a:noAutofit/>
          </a:bodyPr>
          <a:lstStyle>
            <a:lvl1pPr marL="0" indent="0" algn="ctr">
              <a:buNone/>
              <a:defRPr sz="52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78011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hidden">
          <a:xfrm>
            <a:off x="0" y="6378000"/>
            <a:ext cx="9144000" cy="48000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29949"/>
            <a:ext cx="7886700" cy="995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5867"/>
            <a:ext cx="7886700" cy="4447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71455" y="6514953"/>
            <a:ext cx="703447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30.8.2016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5" y="6514953"/>
            <a:ext cx="3080611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Työ- ja elinkeinoministeriö </a:t>
            </a:r>
            <a:r>
              <a:rPr lang="bg-BG" dirty="0" smtClean="0"/>
              <a:t>•</a:t>
            </a:r>
            <a:r>
              <a:rPr lang="fi-FI" dirty="0" smtClean="0"/>
              <a:t> </a:t>
            </a:r>
            <a:r>
              <a:rPr lang="fi-FI" dirty="0" err="1" smtClean="0"/>
              <a:t>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157" y="6514953"/>
            <a:ext cx="538239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2"/>
                </a:solidFill>
              </a:defRPr>
            </a:lvl1pPr>
          </a:lstStyle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66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9" r:id="rId4"/>
    <p:sldLayoutId id="2147483677" r:id="rId5"/>
    <p:sldLayoutId id="2147483680" r:id="rId6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38" indent="-171438" algn="l" defTabSz="685749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65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1431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6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3pPr>
      <a:lvl4pPr marL="1200060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4pPr>
      <a:lvl5pPr marL="1542935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37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657422"/>
            <a:ext cx="6858000" cy="2908738"/>
          </a:xfrm>
        </p:spPr>
        <p:txBody>
          <a:bodyPr>
            <a:normAutofit/>
          </a:bodyPr>
          <a:lstStyle/>
          <a:p>
            <a:r>
              <a:rPr lang="fi-FI" sz="3600" dirty="0" smtClean="0"/>
              <a:t>Yrityksen kehittämisavustus,</a:t>
            </a:r>
            <a:br>
              <a:rPr lang="fi-FI" sz="3600" dirty="0" smtClean="0"/>
            </a:br>
            <a:r>
              <a:rPr lang="fi-FI" sz="3600" dirty="0" smtClean="0"/>
              <a:t>alueellinen kuljetustuki ja yritysten kehittämispalvelut</a:t>
            </a:r>
            <a:endParaRPr lang="fi-FI" sz="36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796015"/>
            <a:ext cx="6858000" cy="900388"/>
          </a:xfrm>
        </p:spPr>
        <p:txBody>
          <a:bodyPr>
            <a:normAutofit/>
          </a:bodyPr>
          <a:lstStyle/>
          <a:p>
            <a:r>
              <a:rPr lang="fi-FI" dirty="0" smtClean="0"/>
              <a:t>7.11.2017</a:t>
            </a:r>
          </a:p>
          <a:p>
            <a:r>
              <a:rPr lang="fi-FI" dirty="0" smtClean="0"/>
              <a:t>Hallitusneuvos Mikko Ojala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207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sz="3200" dirty="0" smtClean="0"/>
              <a:t>YRITYSTEN KEHITTÄMISPALVELUT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209220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203017" cy="882827"/>
          </a:xfrm>
        </p:spPr>
        <p:txBody>
          <a:bodyPr>
            <a:normAutofit/>
          </a:bodyPr>
          <a:lstStyle/>
          <a:p>
            <a:r>
              <a:rPr lang="fi-FI" sz="2400" dirty="0" smtClean="0"/>
              <a:t>Yritysten  kehittämispalvelut</a:t>
            </a:r>
            <a:r>
              <a:rPr lang="fi-FI" sz="1300" b="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endParaRPr lang="fi-FI" sz="1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8965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2000" dirty="0" smtClean="0"/>
              <a:t>Yritysten </a:t>
            </a:r>
            <a:r>
              <a:rPr lang="fi-FI" sz="2000" dirty="0"/>
              <a:t>kehittämispalvelut ovat </a:t>
            </a:r>
            <a:r>
              <a:rPr lang="fi-FI" sz="2000" dirty="0" err="1" smtClean="0"/>
              <a:t>ELY-keskusten</a:t>
            </a:r>
            <a:r>
              <a:rPr lang="fi-FI" sz="2000" dirty="0" smtClean="0"/>
              <a:t> </a:t>
            </a:r>
            <a:r>
              <a:rPr lang="fi-FI" sz="2000" dirty="0"/>
              <a:t>tarjoamia matalan kynnyksen </a:t>
            </a:r>
            <a:r>
              <a:rPr lang="fi-FI" sz="2000" dirty="0" smtClean="0"/>
              <a:t>analyysi-, konsultointi- </a:t>
            </a:r>
            <a:r>
              <a:rPr lang="fi-FI" sz="2000" dirty="0"/>
              <a:t>ja koulutuspalveluja, joiden avulla kannustetaan pk-yrityksiä kasvuun, uudistumiseen ja kansainvälistymiseen. </a:t>
            </a:r>
            <a:endParaRPr lang="fi-FI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i-FI" sz="2000" dirty="0" smtClean="0"/>
              <a:t>Yritysten käytettävissä on kilpailutettujen asiantuntijoiden valtakunnallisesti toteuttamat palvelut.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000" dirty="0" smtClean="0"/>
              <a:t>Myöntäminen on keskitetty Hämeen, Keski-Suomen, Etelä-Savon ja Pohjois-Pohjanmaan </a:t>
            </a:r>
            <a:r>
              <a:rPr lang="fi-FI" sz="2000" dirty="0" err="1" smtClean="0"/>
              <a:t>ELY-keskuksiin</a:t>
            </a:r>
            <a:r>
              <a:rPr lang="fi-FI" sz="2000" dirty="0" smtClean="0"/>
              <a:t>, joilta se tulee siirtymään vuonna 2020 maakunnille.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000" dirty="0" smtClean="0"/>
              <a:t>Valtion </a:t>
            </a:r>
            <a:r>
              <a:rPr lang="fi-FI" sz="2000" dirty="0"/>
              <a:t>rahoitusosuus yritysten kehittämispalveluista </a:t>
            </a:r>
            <a:r>
              <a:rPr lang="fi-FI" sz="2000" dirty="0" smtClean="0"/>
              <a:t>on 70 – 80 prosenttia.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000" dirty="0" smtClean="0"/>
              <a:t>Kehittämispalveluja myönnettiin v. 2016 yli 2 600 yritykselle yhteensä </a:t>
            </a:r>
            <a:r>
              <a:rPr lang="fi-FI" sz="2000" dirty="0" smtClean="0">
                <a:solidFill>
                  <a:srgbClr val="000000"/>
                </a:solidFill>
              </a:rPr>
              <a:t>8 miljoonalla eurolla.</a:t>
            </a:r>
          </a:p>
          <a:p>
            <a:pPr marL="0" lvl="0" indent="0">
              <a:buNone/>
            </a:pPr>
            <a:endParaRPr lang="fi-FI" sz="2300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i-FI" sz="1900" b="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i-FI" sz="1900" b="0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D5B37A"/>
                </a:solidFill>
              </a:rPr>
              <a:t>7.11.2017</a:t>
            </a:r>
            <a:endParaRPr lang="fi-FI" dirty="0">
              <a:solidFill>
                <a:srgbClr val="D5B3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48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sz="3200" dirty="0" smtClean="0"/>
              <a:t>YRITYKSEN KEHITTÄMISAVUSTUS</a:t>
            </a:r>
          </a:p>
        </p:txBody>
      </p:sp>
    </p:spTree>
    <p:extLst>
      <p:ext uri="{BB962C8B-B14F-4D97-AF65-F5344CB8AC3E}">
        <p14:creationId xmlns:p14="http://schemas.microsoft.com/office/powerpoint/2010/main" val="5181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5" y="220981"/>
            <a:ext cx="7203017" cy="883919"/>
          </a:xfrm>
        </p:spPr>
        <p:txBody>
          <a:bodyPr>
            <a:normAutofit/>
          </a:bodyPr>
          <a:lstStyle/>
          <a:p>
            <a:r>
              <a:rPr lang="fi-FI" sz="2800" dirty="0" smtClean="0"/>
              <a:t>Yrityksen kehittämisavustus</a:t>
            </a:r>
            <a:r>
              <a:rPr lang="fi-FI" sz="2400" dirty="0" smtClean="0"/>
              <a:t> 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038225"/>
            <a:ext cx="7886700" cy="4935012"/>
          </a:xfrm>
        </p:spPr>
        <p:txBody>
          <a:bodyPr>
            <a:normAutofit fontScale="62500" lnSpcReduction="20000"/>
          </a:bodyPr>
          <a:lstStyle/>
          <a:p>
            <a:pPr lvl="1"/>
            <a:endParaRPr lang="fi-FI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i-FI" sz="4000" dirty="0"/>
              <a:t>M</a:t>
            </a:r>
            <a:r>
              <a:rPr lang="fi-FI" sz="3800" dirty="0" smtClean="0"/>
              <a:t>yönnetään pk-yrityksille kasvua, liiketoiminnan uudistamista ja kansainvälistymistä edistäviin kehittämishankkeisiin.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i-FI" sz="3800" dirty="0"/>
          </a:p>
          <a:p>
            <a:pPr>
              <a:buFont typeface="Wingdings" panose="05000000000000000000" pitchFamily="2" charset="2"/>
              <a:buChar char="§"/>
            </a:pPr>
            <a:r>
              <a:rPr lang="fi-FI" sz="3800" dirty="0" smtClean="0"/>
              <a:t>Avustuksella yritykset pystyvät toteuttamaan nopeammin riskipitoisempia ja laajempia kasvuun</a:t>
            </a:r>
            <a:r>
              <a:rPr lang="fi-FI" sz="3800" dirty="0"/>
              <a:t>, </a:t>
            </a:r>
            <a:r>
              <a:rPr lang="fi-FI" sz="3800" dirty="0" smtClean="0"/>
              <a:t>uudistumiseen ja kansainvälistymiseen tähtääviä hankkeita.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i-FI" sz="38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i-FI" sz="3800" dirty="0" smtClean="0"/>
              <a:t>Avustus mahdollistaa usein hankkeiden muun rahoituksen toteutumisen. </a:t>
            </a:r>
          </a:p>
          <a:p>
            <a:pPr>
              <a:buFont typeface="Wingdings" panose="05000000000000000000" pitchFamily="2" charset="2"/>
              <a:buChar char="§"/>
            </a:pPr>
            <a:endParaRPr lang="fi-FI" sz="3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i-FI" sz="3800" dirty="0" smtClean="0"/>
              <a:t>Avustuksella tuetaan palvelujen, tuotteiden, tuotannon, liikkeenjohto- ja markkinointitaitojen sekä kansainvälistymisvalmiuksien kehittämistä.</a:t>
            </a:r>
          </a:p>
          <a:p>
            <a:pPr>
              <a:buFont typeface="Wingdings" panose="05000000000000000000" pitchFamily="2" charset="2"/>
              <a:buChar char="§"/>
            </a:pPr>
            <a:endParaRPr lang="fi-FI" sz="3800" dirty="0" smtClean="0"/>
          </a:p>
          <a:p>
            <a:pPr marL="0" indent="0">
              <a:buNone/>
            </a:pPr>
            <a:endParaRPr lang="fi-FI" sz="38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7.11.2017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5" y="529949"/>
            <a:ext cx="7203017" cy="681631"/>
          </a:xfrm>
        </p:spPr>
        <p:txBody>
          <a:bodyPr>
            <a:normAutofit/>
          </a:bodyPr>
          <a:lstStyle/>
          <a:p>
            <a:r>
              <a:rPr lang="fi-FI" sz="2800" dirty="0" smtClean="0"/>
              <a:t>Yrityksen kehittämisavustus</a:t>
            </a:r>
            <a:r>
              <a:rPr lang="fi-FI" sz="2400" dirty="0" smtClean="0"/>
              <a:t> 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07963" y="1211580"/>
            <a:ext cx="8539089" cy="5326233"/>
          </a:xfrm>
        </p:spPr>
        <p:txBody>
          <a:bodyPr>
            <a:normAutofit/>
          </a:bodyPr>
          <a:lstStyle/>
          <a:p>
            <a:pPr>
              <a:buNone/>
            </a:pPr>
            <a:endParaRPr lang="fi-FI" sz="1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i-FI" sz="2400" dirty="0"/>
              <a:t>P</a:t>
            </a:r>
            <a:r>
              <a:rPr lang="fi-FI" sz="2400" dirty="0" smtClean="0"/>
              <a:t>äätösten teko on keskitetty Hämeen, Keski-Suomen,  Etelä-Savon ja Pohjois-Pohjanmaan </a:t>
            </a:r>
            <a:r>
              <a:rPr lang="fi-FI" sz="2400" dirty="0" err="1" smtClean="0"/>
              <a:t>ELY-keskukseen</a:t>
            </a:r>
            <a:r>
              <a:rPr lang="fi-FI" sz="2400" dirty="0" smtClean="0"/>
              <a:t>, joista siirtyy vuonna 2020 maakunnille.</a:t>
            </a:r>
          </a:p>
          <a:p>
            <a:pPr>
              <a:buFont typeface="Wingdings" panose="05000000000000000000" pitchFamily="2" charset="2"/>
              <a:buChar char="§"/>
            </a:pPr>
            <a:endParaRPr lang="fi-FI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fi-FI" sz="2400" dirty="0"/>
              <a:t>R</a:t>
            </a:r>
            <a:r>
              <a:rPr lang="fi-FI" sz="2400" dirty="0" smtClean="0"/>
              <a:t>ahoitus on vuodesta 2017 alkaen ollut kokonaan EU:n rakennerahasto-ohjelman 2014 – 2020 mukaista rahoitusta.</a:t>
            </a:r>
          </a:p>
          <a:p>
            <a:pPr>
              <a:buFont typeface="Wingdings" panose="05000000000000000000" pitchFamily="2" charset="2"/>
              <a:buChar char="§"/>
            </a:pPr>
            <a:endParaRPr lang="fi-FI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fi-FI" sz="2400" dirty="0" smtClean="0"/>
              <a:t>Vuonna 2016 myönnettiin 1 058 pk-yrityksen kehittämishankkeeseen yhteensä noin 106 miljoonaa euroa.</a:t>
            </a:r>
          </a:p>
          <a:p>
            <a:pPr marL="0" indent="0">
              <a:buNone/>
            </a:pPr>
            <a:endParaRPr lang="fi-FI" sz="1800" dirty="0" smtClean="0"/>
          </a:p>
          <a:p>
            <a:pPr marL="0" indent="0">
              <a:buNone/>
            </a:pPr>
            <a:endParaRPr lang="fi-FI" sz="1800" dirty="0" smtClean="0"/>
          </a:p>
          <a:p>
            <a:pPr marL="0" indent="0">
              <a:buNone/>
            </a:pPr>
            <a:endParaRPr lang="fi-FI" sz="18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7.11.2017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5" y="529949"/>
            <a:ext cx="7203017" cy="1624377"/>
          </a:xfrm>
        </p:spPr>
        <p:txBody>
          <a:bodyPr>
            <a:normAutofit fontScale="90000"/>
          </a:bodyPr>
          <a:lstStyle/>
          <a:p>
            <a:r>
              <a:rPr lang="fi-FI" sz="3100" dirty="0" smtClean="0"/>
              <a:t>Yrityksen kehittämisavustus</a:t>
            </a:r>
            <a:r>
              <a:rPr lang="fi-FI" sz="2400" dirty="0" smtClean="0"/>
              <a:t> </a:t>
            </a:r>
            <a:br>
              <a:rPr lang="fi-FI" sz="2400" dirty="0" smtClean="0"/>
            </a:b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200" dirty="0" smtClean="0">
                <a:solidFill>
                  <a:schemeClr val="tx1"/>
                </a:solidFill>
              </a:rPr>
              <a:t>Vuonna 2016 myönnetyn </a:t>
            </a:r>
            <a:r>
              <a:rPr lang="fi-FI" sz="2200" dirty="0">
                <a:solidFill>
                  <a:schemeClr val="tx1"/>
                </a:solidFill>
              </a:rPr>
              <a:t>yrityksen </a:t>
            </a:r>
            <a:r>
              <a:rPr lang="fi-FI" sz="2200" dirty="0" smtClean="0">
                <a:solidFill>
                  <a:schemeClr val="tx1"/>
                </a:solidFill>
              </a:rPr>
              <a:t>kehittämisavustuksen </a:t>
            </a:r>
            <a:r>
              <a:rPr lang="fi-FI" sz="2200" dirty="0">
                <a:solidFill>
                  <a:schemeClr val="tx1"/>
                </a:solidFill>
              </a:rPr>
              <a:t>arvioidut vaikutukset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7.11.2017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5</a:t>
            </a:fld>
            <a:endParaRPr lang="fi-FI"/>
          </a:p>
        </p:txBody>
      </p:sp>
      <p:graphicFrame>
        <p:nvGraphicFramePr>
          <p:cNvPr id="3" name="Objekti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602293"/>
              </p:ext>
            </p:extLst>
          </p:nvPr>
        </p:nvGraphicFramePr>
        <p:xfrm>
          <a:off x="60960" y="2360066"/>
          <a:ext cx="9028099" cy="241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Laskentataulukko" r:id="rId3" imgW="9372532" imgH="2331720" progId="Excel.Sheet.12">
                  <p:embed/>
                </p:oleObj>
              </mc:Choice>
              <mc:Fallback>
                <p:oleObj name="Laskentataulukko" r:id="rId3" imgW="9372532" imgH="23317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" y="2360066"/>
                        <a:ext cx="9028099" cy="241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841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5" y="276225"/>
            <a:ext cx="7581895" cy="1249639"/>
          </a:xfrm>
        </p:spPr>
        <p:txBody>
          <a:bodyPr>
            <a:normAutofit/>
          </a:bodyPr>
          <a:lstStyle/>
          <a:p>
            <a:r>
              <a:rPr lang="fi-FI" sz="2400" dirty="0" smtClean="0"/>
              <a:t>EU-jäsenvaltioiden myöntämät alueperusteiset tuet yrityksille vuonna 2015 (% </a:t>
            </a:r>
            <a:r>
              <a:rPr lang="fi-FI" sz="2400" dirty="0" err="1"/>
              <a:t>BKT:sta</a:t>
            </a:r>
            <a:r>
              <a:rPr lang="fi-FI" sz="2400" dirty="0"/>
              <a:t>)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7.11.2017</a:t>
            </a:r>
            <a:endParaRPr lang="fi-FI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5" y="1525864"/>
            <a:ext cx="7868668" cy="4486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5528310" y="5939762"/>
            <a:ext cx="291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800" b="1" i="1" dirty="0" smtClean="0"/>
              <a:t>Lähde: </a:t>
            </a:r>
            <a:r>
              <a:rPr lang="en-US" sz="800" b="1" i="1" dirty="0"/>
              <a:t>State Aid Scoreboard 2016, European Commission, Competition</a:t>
            </a:r>
            <a:endParaRPr lang="fi-FI" sz="800" b="1" i="1" dirty="0" smtClean="0"/>
          </a:p>
        </p:txBody>
      </p:sp>
      <p:sp>
        <p:nvSpPr>
          <p:cNvPr id="6" name="Suorakulmio 5"/>
          <p:cNvSpPr/>
          <p:nvPr/>
        </p:nvSpPr>
        <p:spPr>
          <a:xfrm>
            <a:off x="7271456" y="3977640"/>
            <a:ext cx="70976" cy="88392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521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sz="3200" dirty="0" smtClean="0"/>
              <a:t>ALUEELLINEN KULJETUSTUKI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95687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5" y="529949"/>
            <a:ext cx="7203017" cy="708301"/>
          </a:xfrm>
        </p:spPr>
        <p:txBody>
          <a:bodyPr>
            <a:normAutofit/>
          </a:bodyPr>
          <a:lstStyle/>
          <a:p>
            <a:r>
              <a:rPr lang="fi-FI" sz="2400" dirty="0" smtClean="0"/>
              <a:t>Alueellinen kuljetustuki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362075"/>
            <a:ext cx="7886700" cy="50101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1900" dirty="0" smtClean="0"/>
              <a:t>Kuljetustuella alennetaan </a:t>
            </a:r>
            <a:r>
              <a:rPr lang="fi-FI" sz="1900" dirty="0" err="1" smtClean="0"/>
              <a:t>pk</a:t>
            </a:r>
            <a:r>
              <a:rPr lang="fi-FI" sz="1900" dirty="0" smtClean="0"/>
              <a:t> –yritysten valmistamien tuotteiden pitkistä kuljetusmatkoista aiheutuvia rahtikustannuksia tarkoituksena parantaa yritystoiminnan edellytyksiä ja kilpailukykyä.</a:t>
            </a:r>
          </a:p>
          <a:p>
            <a:pPr>
              <a:buFont typeface="Wingdings" panose="05000000000000000000" pitchFamily="2" charset="2"/>
              <a:buChar char="§"/>
            </a:pPr>
            <a:endParaRPr lang="fi-FI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i-FI" sz="1900" dirty="0" smtClean="0"/>
              <a:t>Kuljetustukea voidaan myöntää, kun tuote on valmistettu  harvaan asutuilla alueilla (lähinnä Itä- ja Pohjois-Suomessa).</a:t>
            </a:r>
            <a:endParaRPr lang="fi-FI" sz="1900" u="sng" dirty="0" smtClean="0"/>
          </a:p>
          <a:p>
            <a:pPr>
              <a:buFont typeface="Wingdings" panose="05000000000000000000" pitchFamily="2" charset="2"/>
              <a:buChar char="§"/>
            </a:pPr>
            <a:endParaRPr lang="fi-FI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i-FI" sz="1900" dirty="0" smtClean="0"/>
              <a:t>Kuljetustuki on 7 – 17 prosenttia kuljetusmaksuista.</a:t>
            </a:r>
          </a:p>
          <a:p>
            <a:pPr>
              <a:buFont typeface="Wingdings" panose="05000000000000000000" pitchFamily="2" charset="2"/>
              <a:buChar char="§"/>
            </a:pPr>
            <a:endParaRPr lang="fi-FI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i-FI" sz="1900" dirty="0" smtClean="0"/>
              <a:t>Päätöksenteko on keskitetty Pohjois-Pohjanmaan ELY –keskukselle, josta se tulee siirtymään vuonna 2020 maakunnille.</a:t>
            </a:r>
          </a:p>
          <a:p>
            <a:pPr>
              <a:buFont typeface="Wingdings" panose="05000000000000000000" pitchFamily="2" charset="2"/>
              <a:buChar char="§"/>
            </a:pPr>
            <a:endParaRPr lang="fi-FI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i-FI" sz="1900" dirty="0" smtClean="0"/>
              <a:t>Vuonna 2016 kuljetustukea myönnettiin 291 yritykselle 5,7 miljoonaa euroa.</a:t>
            </a:r>
          </a:p>
          <a:p>
            <a:pPr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7.11.2017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1" r="-6651"/>
          <a:stretch/>
        </p:blipFill>
        <p:spPr>
          <a:xfrm>
            <a:off x="3009899" y="281940"/>
            <a:ext cx="5873483" cy="5639078"/>
          </a:xfrm>
          <a:prstGeom prst="ellipse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28655" y="354689"/>
            <a:ext cx="7203017" cy="995915"/>
          </a:xfrm>
        </p:spPr>
        <p:txBody>
          <a:bodyPr/>
          <a:lstStyle/>
          <a:p>
            <a:r>
              <a:rPr lang="fi-FI" dirty="0" smtClean="0"/>
              <a:t>Kuljetustuki Ruotsissa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628654" y="1760220"/>
            <a:ext cx="3356606" cy="211074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1800" dirty="0" smtClean="0"/>
              <a:t>Tukitaso 10</a:t>
            </a:r>
            <a:r>
              <a:rPr lang="fi-FI" sz="1800" dirty="0"/>
              <a:t> – </a:t>
            </a:r>
            <a:r>
              <a:rPr lang="fi-FI" sz="1800" dirty="0" smtClean="0"/>
              <a:t>45% kuljetusmaksuista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800" dirty="0" smtClean="0"/>
              <a:t>Kuljetusmatkan tulee olla vähintään 401 km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1800" dirty="0" smtClean="0"/>
              <a:t>Tukea myönnettiin 600 yritykselle noin 40 milj. euroa vuonna 2016, josta suurille noin 9 milj. euroa</a:t>
            </a:r>
          </a:p>
          <a:p>
            <a:endParaRPr lang="fi-FI" sz="1400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7.11.2017</a:t>
            </a:r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3874000" y="5792390"/>
            <a:ext cx="20726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800" b="1" dirty="0" smtClean="0"/>
              <a:t>Lähde: </a:t>
            </a:r>
            <a:r>
              <a:rPr lang="fi-FI" sz="800" b="1" dirty="0" err="1" smtClean="0"/>
              <a:t>Tillväxtverket</a:t>
            </a:r>
            <a:r>
              <a:rPr lang="fi-FI" sz="1000" b="1" dirty="0" err="1" smtClean="0">
                <a:solidFill>
                  <a:schemeClr val="bg1"/>
                </a:solidFill>
              </a:rPr>
              <a:t>e</a:t>
            </a:r>
            <a:endParaRPr lang="fi-FI" sz="1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_DB02_normal_FI_V____RGB">
  <a:themeElements>
    <a:clrScheme name="TEM2016">
      <a:dk1>
        <a:srgbClr val="000000"/>
      </a:dk1>
      <a:lt1>
        <a:srgbClr val="FFFFFF"/>
      </a:lt1>
      <a:dk2>
        <a:srgbClr val="001E60"/>
      </a:dk2>
      <a:lt2>
        <a:srgbClr val="D5B37A"/>
      </a:lt2>
      <a:accent1>
        <a:srgbClr val="001E60"/>
      </a:accent1>
      <a:accent2>
        <a:srgbClr val="EE2737"/>
      </a:accent2>
      <a:accent3>
        <a:srgbClr val="FF8200"/>
      </a:accent3>
      <a:accent4>
        <a:srgbClr val="F2A900"/>
      </a:accent4>
      <a:accent5>
        <a:srgbClr val="97D700"/>
      </a:accent5>
      <a:accent6>
        <a:srgbClr val="00BFB3"/>
      </a:accent6>
      <a:hlink>
        <a:srgbClr val="009CDE"/>
      </a:hlink>
      <a:folHlink>
        <a:srgbClr val="485CC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200" b="1"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TEM-ppt-template_normal.potx" id="{DD6C6847-E755-42B4-B35F-08DF389D6E1B}" vid="{51D59CA2-D9B6-4DAA-8489-0CA1CEF09C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D34124512B6DF4296CEBE1E1C40A5B0" ma:contentTypeVersion="0" ma:contentTypeDescription="Luo uusi asiakirja." ma:contentTypeScope="" ma:versionID="204757d6f6addc8293acc2c63ce0ef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4abf2a10b083844fea3f2ad2ecd5cc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E3CEA9-B390-4584-A3DF-879C6B9C2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864913E-A1DE-4D05-AF8F-F801DDF0C6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4977A7-889C-4615-BBDA-338D2256BCD9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TEM_DB02_normal_FI_V____RGB</Template>
  <TotalTime>1292</TotalTime>
  <Words>334</Words>
  <Application>Microsoft Office PowerPoint</Application>
  <PresentationFormat>Näytössä katseltava diaesitys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3" baseType="lpstr">
      <vt:lpstr>TEM_DB02_normal_FI_V____RGB</vt:lpstr>
      <vt:lpstr>Laskentataulukko</vt:lpstr>
      <vt:lpstr>Yrityksen kehittämisavustus, alueellinen kuljetustuki ja yritysten kehittämispalvelut</vt:lpstr>
      <vt:lpstr>PowerPoint-esitys</vt:lpstr>
      <vt:lpstr>Yrityksen kehittämisavustus </vt:lpstr>
      <vt:lpstr>Yrityksen kehittämisavustus </vt:lpstr>
      <vt:lpstr>Yrityksen kehittämisavustus    Vuonna 2016 myönnetyn yrityksen kehittämisavustuksen arvioidut vaikutukset</vt:lpstr>
      <vt:lpstr>EU-jäsenvaltioiden myöntämät alueperusteiset tuet yrityksille vuonna 2015 (% BKT:sta) </vt:lpstr>
      <vt:lpstr>PowerPoint-esitys</vt:lpstr>
      <vt:lpstr>Alueellinen kuljetustuki</vt:lpstr>
      <vt:lpstr>Kuljetustuki Ruotsissa</vt:lpstr>
      <vt:lpstr>PowerPoint-esitys</vt:lpstr>
      <vt:lpstr>Yritysten  kehittämispalvelut </vt:lpstr>
    </vt:vector>
  </TitlesOfParts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Riitta Elo</dc:creator>
  <cp:lastModifiedBy>Ojala Mikko TEM</cp:lastModifiedBy>
  <cp:revision>156</cp:revision>
  <cp:lastPrinted>2016-06-14T09:11:17Z</cp:lastPrinted>
  <dcterms:created xsi:type="dcterms:W3CDTF">2016-06-23T07:16:05Z</dcterms:created>
  <dcterms:modified xsi:type="dcterms:W3CDTF">2017-11-01T09:03:18Z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0x010100DD34124512B6DF4296CEBE1E1C40A5B0</vt:lpwstr>
  </property>
</Properties>
</file>