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8"/>
  </p:notesMasterIdLst>
  <p:sldIdLst>
    <p:sldId id="256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07"/>
    <p:restoredTop sz="94649"/>
  </p:normalViewPr>
  <p:slideViewPr>
    <p:cSldViewPr snapToGrid="0" snapToObjects="1" showGuides="1"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09AE80-795A-416E-8C8F-3DB41EE4E471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i-FI"/>
        </a:p>
      </dgm:t>
    </dgm:pt>
    <dgm:pt modelId="{1B25530C-2CD4-4181-87CB-08482FBA4E86}">
      <dgm:prSet phldrT="[Teksti]"/>
      <dgm:spPr/>
      <dgm:t>
        <a:bodyPr/>
        <a:lstStyle/>
        <a:p>
          <a:r>
            <a:rPr lang="fi-FI" dirty="0" smtClean="0"/>
            <a:t>2015: 3,8 M€</a:t>
          </a:r>
          <a:endParaRPr lang="fi-FI" dirty="0"/>
        </a:p>
      </dgm:t>
    </dgm:pt>
    <dgm:pt modelId="{6CB284B2-3549-496F-9403-07B6A4B771C3}" type="parTrans" cxnId="{36FF3E82-AF2D-444F-B0F6-90FDDD7EB6C3}">
      <dgm:prSet/>
      <dgm:spPr/>
      <dgm:t>
        <a:bodyPr/>
        <a:lstStyle/>
        <a:p>
          <a:endParaRPr lang="fi-FI"/>
        </a:p>
      </dgm:t>
    </dgm:pt>
    <dgm:pt modelId="{8BE48BE6-686D-44EE-A99E-FB5751E62D8D}" type="sibTrans" cxnId="{36FF3E82-AF2D-444F-B0F6-90FDDD7EB6C3}">
      <dgm:prSet/>
      <dgm:spPr/>
      <dgm:t>
        <a:bodyPr/>
        <a:lstStyle/>
        <a:p>
          <a:endParaRPr lang="fi-FI"/>
        </a:p>
      </dgm:t>
    </dgm:pt>
    <dgm:pt modelId="{EF259E75-18E8-456C-B47E-1DCC66A47CE6}">
      <dgm:prSet phldrT="[Teksti]"/>
      <dgm:spPr/>
      <dgm:t>
        <a:bodyPr/>
        <a:lstStyle/>
        <a:p>
          <a:r>
            <a:rPr lang="fi-FI" dirty="0" smtClean="0"/>
            <a:t>2016: 2,6 M€</a:t>
          </a:r>
          <a:endParaRPr lang="fi-FI" dirty="0"/>
        </a:p>
      </dgm:t>
    </dgm:pt>
    <dgm:pt modelId="{EB11CA19-73B3-45AF-BDC4-80CB2C6CD28E}" type="parTrans" cxnId="{269D9964-2C61-4316-83A4-58987768215F}">
      <dgm:prSet/>
      <dgm:spPr/>
      <dgm:t>
        <a:bodyPr/>
        <a:lstStyle/>
        <a:p>
          <a:endParaRPr lang="fi-FI"/>
        </a:p>
      </dgm:t>
    </dgm:pt>
    <dgm:pt modelId="{A1B87481-678F-4F06-A1A8-7218DFC82C79}" type="sibTrans" cxnId="{269D9964-2C61-4316-83A4-58987768215F}">
      <dgm:prSet/>
      <dgm:spPr/>
      <dgm:t>
        <a:bodyPr/>
        <a:lstStyle/>
        <a:p>
          <a:endParaRPr lang="fi-FI"/>
        </a:p>
      </dgm:t>
    </dgm:pt>
    <dgm:pt modelId="{07E82720-1B32-497F-A0EC-4097ABEBDA12}">
      <dgm:prSet phldrT="[Teksti]"/>
      <dgm:spPr/>
      <dgm:t>
        <a:bodyPr/>
        <a:lstStyle/>
        <a:p>
          <a:r>
            <a:rPr lang="fi-FI" dirty="0" smtClean="0"/>
            <a:t>2017: 2,7M€</a:t>
          </a:r>
          <a:endParaRPr lang="fi-FI" dirty="0"/>
        </a:p>
      </dgm:t>
    </dgm:pt>
    <dgm:pt modelId="{CB51491B-DF5A-414F-BD65-C064930E3B50}" type="parTrans" cxnId="{BC744FA7-139E-4950-8BC3-7575CEC8F121}">
      <dgm:prSet/>
      <dgm:spPr/>
      <dgm:t>
        <a:bodyPr/>
        <a:lstStyle/>
        <a:p>
          <a:endParaRPr lang="fi-FI"/>
        </a:p>
      </dgm:t>
    </dgm:pt>
    <dgm:pt modelId="{710E63F7-6D4A-49E7-B345-9F21C8347F86}" type="sibTrans" cxnId="{BC744FA7-139E-4950-8BC3-7575CEC8F121}">
      <dgm:prSet/>
      <dgm:spPr/>
      <dgm:t>
        <a:bodyPr/>
        <a:lstStyle/>
        <a:p>
          <a:endParaRPr lang="fi-FI"/>
        </a:p>
      </dgm:t>
    </dgm:pt>
    <dgm:pt modelId="{4A7FF92C-0AE1-44C1-93EB-26B6B52D5480}" type="pres">
      <dgm:prSet presAssocID="{B809AE80-795A-416E-8C8F-3DB41EE4E471}" presName="diagram" presStyleCnt="0">
        <dgm:presLayoutVars>
          <dgm:dir/>
          <dgm:resizeHandles val="exact"/>
        </dgm:presLayoutVars>
      </dgm:prSet>
      <dgm:spPr/>
    </dgm:pt>
    <dgm:pt modelId="{E64793C5-1E85-4250-BB00-E11D969CDEF1}" type="pres">
      <dgm:prSet presAssocID="{1B25530C-2CD4-4181-87CB-08482FBA4E86}" presName="node" presStyleLbl="node1" presStyleIdx="0" presStyleCnt="3">
        <dgm:presLayoutVars>
          <dgm:bulletEnabled val="1"/>
        </dgm:presLayoutVars>
      </dgm:prSet>
      <dgm:spPr/>
    </dgm:pt>
    <dgm:pt modelId="{C263482E-C0BC-46B3-9E05-7057BA87F635}" type="pres">
      <dgm:prSet presAssocID="{8BE48BE6-686D-44EE-A99E-FB5751E62D8D}" presName="sibTrans" presStyleCnt="0"/>
      <dgm:spPr/>
    </dgm:pt>
    <dgm:pt modelId="{8461BC94-BD29-4270-9F2F-B7CE6AC8EFAB}" type="pres">
      <dgm:prSet presAssocID="{EF259E75-18E8-456C-B47E-1DCC66A47CE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48397F7-768B-4831-A1A1-EF429F67BBD4}" type="pres">
      <dgm:prSet presAssocID="{A1B87481-678F-4F06-A1A8-7218DFC82C79}" presName="sibTrans" presStyleCnt="0"/>
      <dgm:spPr/>
    </dgm:pt>
    <dgm:pt modelId="{74876047-B92C-4A6D-A7BD-89B42F1D9270}" type="pres">
      <dgm:prSet presAssocID="{07E82720-1B32-497F-A0EC-4097ABEBDA1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B7ABD9A7-1491-486E-BB15-9846E6CC5BBE}" type="presOf" srcId="{EF259E75-18E8-456C-B47E-1DCC66A47CE6}" destId="{8461BC94-BD29-4270-9F2F-B7CE6AC8EFAB}" srcOrd="0" destOrd="0" presId="urn:microsoft.com/office/officeart/2005/8/layout/default"/>
    <dgm:cxn modelId="{0B93B9CA-C315-4771-ABC4-0972B1E51C5E}" type="presOf" srcId="{07E82720-1B32-497F-A0EC-4097ABEBDA12}" destId="{74876047-B92C-4A6D-A7BD-89B42F1D9270}" srcOrd="0" destOrd="0" presId="urn:microsoft.com/office/officeart/2005/8/layout/default"/>
    <dgm:cxn modelId="{269D9964-2C61-4316-83A4-58987768215F}" srcId="{B809AE80-795A-416E-8C8F-3DB41EE4E471}" destId="{EF259E75-18E8-456C-B47E-1DCC66A47CE6}" srcOrd="1" destOrd="0" parTransId="{EB11CA19-73B3-45AF-BDC4-80CB2C6CD28E}" sibTransId="{A1B87481-678F-4F06-A1A8-7218DFC82C79}"/>
    <dgm:cxn modelId="{BC744FA7-139E-4950-8BC3-7575CEC8F121}" srcId="{B809AE80-795A-416E-8C8F-3DB41EE4E471}" destId="{07E82720-1B32-497F-A0EC-4097ABEBDA12}" srcOrd="2" destOrd="0" parTransId="{CB51491B-DF5A-414F-BD65-C064930E3B50}" sibTransId="{710E63F7-6D4A-49E7-B345-9F21C8347F86}"/>
    <dgm:cxn modelId="{FAD0B155-85E7-493B-AFD0-08E1D94195E7}" type="presOf" srcId="{1B25530C-2CD4-4181-87CB-08482FBA4E86}" destId="{E64793C5-1E85-4250-BB00-E11D969CDEF1}" srcOrd="0" destOrd="0" presId="urn:microsoft.com/office/officeart/2005/8/layout/default"/>
    <dgm:cxn modelId="{36FF3E82-AF2D-444F-B0F6-90FDDD7EB6C3}" srcId="{B809AE80-795A-416E-8C8F-3DB41EE4E471}" destId="{1B25530C-2CD4-4181-87CB-08482FBA4E86}" srcOrd="0" destOrd="0" parTransId="{6CB284B2-3549-496F-9403-07B6A4B771C3}" sibTransId="{8BE48BE6-686D-44EE-A99E-FB5751E62D8D}"/>
    <dgm:cxn modelId="{967A4714-0746-4DB8-B136-B3A9FD11A860}" type="presOf" srcId="{B809AE80-795A-416E-8C8F-3DB41EE4E471}" destId="{4A7FF92C-0AE1-44C1-93EB-26B6B52D5480}" srcOrd="0" destOrd="0" presId="urn:microsoft.com/office/officeart/2005/8/layout/default"/>
    <dgm:cxn modelId="{D8B20170-2304-4457-B111-214F400C23B0}" type="presParOf" srcId="{4A7FF92C-0AE1-44C1-93EB-26B6B52D5480}" destId="{E64793C5-1E85-4250-BB00-E11D969CDEF1}" srcOrd="0" destOrd="0" presId="urn:microsoft.com/office/officeart/2005/8/layout/default"/>
    <dgm:cxn modelId="{FD8025E4-5571-4BA5-85A5-74F2A1DEFCEC}" type="presParOf" srcId="{4A7FF92C-0AE1-44C1-93EB-26B6B52D5480}" destId="{C263482E-C0BC-46B3-9E05-7057BA87F635}" srcOrd="1" destOrd="0" presId="urn:microsoft.com/office/officeart/2005/8/layout/default"/>
    <dgm:cxn modelId="{8702C0D7-884B-455C-9083-2ADBD15DA24A}" type="presParOf" srcId="{4A7FF92C-0AE1-44C1-93EB-26B6B52D5480}" destId="{8461BC94-BD29-4270-9F2F-B7CE6AC8EFAB}" srcOrd="2" destOrd="0" presId="urn:microsoft.com/office/officeart/2005/8/layout/default"/>
    <dgm:cxn modelId="{DDBDD149-D539-43A4-8391-4980C52CE1C4}" type="presParOf" srcId="{4A7FF92C-0AE1-44C1-93EB-26B6B52D5480}" destId="{A48397F7-768B-4831-A1A1-EF429F67BBD4}" srcOrd="3" destOrd="0" presId="urn:microsoft.com/office/officeart/2005/8/layout/default"/>
    <dgm:cxn modelId="{E834FEC5-5472-4349-8C35-0FFBCCBCFB9C}" type="presParOf" srcId="{4A7FF92C-0AE1-44C1-93EB-26B6B52D5480}" destId="{74876047-B92C-4A6D-A7BD-89B42F1D9270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89619D-56E8-4862-8490-5A582AE9378A}" type="doc">
      <dgm:prSet loTypeId="urn:microsoft.com/office/officeart/2008/layout/LinedLis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i-FI"/>
        </a:p>
      </dgm:t>
    </dgm:pt>
    <dgm:pt modelId="{6AF06B0F-14DA-47EC-AD6E-0A0D5B5FDF13}">
      <dgm:prSet/>
      <dgm:spPr/>
      <dgm:t>
        <a:bodyPr/>
        <a:lstStyle/>
        <a:p>
          <a:pPr rtl="0"/>
          <a:r>
            <a:rPr lang="fi-FI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Koulutus on ammatillista koulutusta. </a:t>
          </a:r>
          <a:endParaRPr lang="fi-FI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FF05DDC6-7F10-4265-AC32-5AFEED8BDB88}" type="parTrans" cxnId="{2B639EE8-AC45-4978-B4FD-B992EA40B6DA}">
      <dgm:prSet/>
      <dgm:spPr/>
      <dgm:t>
        <a:bodyPr/>
        <a:lstStyle/>
        <a:p>
          <a:endParaRPr lang="fi-FI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B21B852B-C3BC-414B-86ED-EF92B8D79228}" type="sibTrans" cxnId="{2B639EE8-AC45-4978-B4FD-B992EA40B6DA}">
      <dgm:prSet/>
      <dgm:spPr/>
      <dgm:t>
        <a:bodyPr/>
        <a:lstStyle/>
        <a:p>
          <a:endParaRPr lang="fi-FI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55DC115E-F021-408B-B97F-FEAEC175AD9A}">
      <dgm:prSet/>
      <dgm:spPr/>
      <dgm:t>
        <a:bodyPr/>
        <a:lstStyle/>
        <a:p>
          <a:pPr rtl="0"/>
          <a:r>
            <a:rPr lang="fi-FI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Koulutuspalvelun myyjä on ostajista riippumaton taho </a:t>
          </a:r>
          <a:endParaRPr lang="fi-FI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79BC47BB-3FFB-4963-86D5-762C240E6E12}" type="parTrans" cxnId="{B1EE6FB5-D5A2-4FCF-9139-61F0257926ED}">
      <dgm:prSet/>
      <dgm:spPr/>
      <dgm:t>
        <a:bodyPr/>
        <a:lstStyle/>
        <a:p>
          <a:endParaRPr lang="fi-FI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59CDFBC8-426B-419A-A475-187F99E21C0F}" type="sibTrans" cxnId="{B1EE6FB5-D5A2-4FCF-9139-61F0257926ED}">
      <dgm:prSet/>
      <dgm:spPr/>
      <dgm:t>
        <a:bodyPr/>
        <a:lstStyle/>
        <a:p>
          <a:endParaRPr lang="fi-FI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0B11DB51-FA2F-4578-BCF5-ECE863E1311A}">
      <dgm:prSet/>
      <dgm:spPr/>
      <dgm:t>
        <a:bodyPr/>
        <a:lstStyle/>
        <a:p>
          <a:pPr rtl="0"/>
          <a:r>
            <a:rPr lang="fi-FI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Koulutuksen kesto on päätoimista opiskelua vähintään 10 päivää (7 x 45 min/päivä) ja enintään noin kaksi vuotta /opiskelija. Koulutus voidaan toteuttaa jaksotettuna ja osa-aikaisesti esim. ilta- tai viikonloppukoulutuksena. </a:t>
          </a:r>
          <a:endParaRPr lang="fi-FI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2C6FA595-ACDC-4762-B55C-F4E30634E162}" type="parTrans" cxnId="{F6171A58-6F7D-4450-B45E-3037B6039BC2}">
      <dgm:prSet/>
      <dgm:spPr/>
      <dgm:t>
        <a:bodyPr/>
        <a:lstStyle/>
        <a:p>
          <a:endParaRPr lang="fi-FI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696985A9-5A2D-43E0-B074-BA047DEA62AE}" type="sibTrans" cxnId="{F6171A58-6F7D-4450-B45E-3037B6039BC2}">
      <dgm:prSet/>
      <dgm:spPr/>
      <dgm:t>
        <a:bodyPr/>
        <a:lstStyle/>
        <a:p>
          <a:endParaRPr lang="fi-FI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8747422E-E3D0-41E5-B556-B6E517552699}" type="pres">
      <dgm:prSet presAssocID="{3689619D-56E8-4862-8490-5A582AE9378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99A60E0F-29D9-4C15-8FE0-49E49E1BACCD}" type="pres">
      <dgm:prSet presAssocID="{6AF06B0F-14DA-47EC-AD6E-0A0D5B5FDF13}" presName="thickLine" presStyleLbl="alignNode1" presStyleIdx="0" presStyleCnt="3"/>
      <dgm:spPr/>
    </dgm:pt>
    <dgm:pt modelId="{5C0660BC-11D9-4590-82A7-8AD18544C44C}" type="pres">
      <dgm:prSet presAssocID="{6AF06B0F-14DA-47EC-AD6E-0A0D5B5FDF13}" presName="horz1" presStyleCnt="0"/>
      <dgm:spPr/>
    </dgm:pt>
    <dgm:pt modelId="{A7DDBA84-4871-4854-9445-5219E04ABCE5}" type="pres">
      <dgm:prSet presAssocID="{6AF06B0F-14DA-47EC-AD6E-0A0D5B5FDF13}" presName="tx1" presStyleLbl="revTx" presStyleIdx="0" presStyleCnt="3" custScaleY="35102"/>
      <dgm:spPr/>
      <dgm:t>
        <a:bodyPr/>
        <a:lstStyle/>
        <a:p>
          <a:endParaRPr lang="fi-FI"/>
        </a:p>
      </dgm:t>
    </dgm:pt>
    <dgm:pt modelId="{D247E45A-1BDF-475B-9398-86BC4E6E9ED7}" type="pres">
      <dgm:prSet presAssocID="{6AF06B0F-14DA-47EC-AD6E-0A0D5B5FDF13}" presName="vert1" presStyleCnt="0"/>
      <dgm:spPr/>
    </dgm:pt>
    <dgm:pt modelId="{ABE4568B-FC87-468B-8D0F-5646B450024F}" type="pres">
      <dgm:prSet presAssocID="{0B11DB51-FA2F-4578-BCF5-ECE863E1311A}" presName="thickLine" presStyleLbl="alignNode1" presStyleIdx="1" presStyleCnt="3"/>
      <dgm:spPr/>
    </dgm:pt>
    <dgm:pt modelId="{9C855B66-2CCB-4272-B1DD-36C340906F27}" type="pres">
      <dgm:prSet presAssocID="{0B11DB51-FA2F-4578-BCF5-ECE863E1311A}" presName="horz1" presStyleCnt="0"/>
      <dgm:spPr/>
    </dgm:pt>
    <dgm:pt modelId="{FF362914-1C1F-4E95-88ED-80A354DD56AC}" type="pres">
      <dgm:prSet presAssocID="{0B11DB51-FA2F-4578-BCF5-ECE863E1311A}" presName="tx1" presStyleLbl="revTx" presStyleIdx="1" presStyleCnt="3"/>
      <dgm:spPr/>
      <dgm:t>
        <a:bodyPr/>
        <a:lstStyle/>
        <a:p>
          <a:endParaRPr lang="fi-FI"/>
        </a:p>
      </dgm:t>
    </dgm:pt>
    <dgm:pt modelId="{48EE98C2-62D4-4274-A2BE-7A614010D44B}" type="pres">
      <dgm:prSet presAssocID="{0B11DB51-FA2F-4578-BCF5-ECE863E1311A}" presName="vert1" presStyleCnt="0"/>
      <dgm:spPr/>
    </dgm:pt>
    <dgm:pt modelId="{6AE6C56B-C960-4889-850D-82671D990F76}" type="pres">
      <dgm:prSet presAssocID="{55DC115E-F021-408B-B97F-FEAEC175AD9A}" presName="thickLine" presStyleLbl="alignNode1" presStyleIdx="2" presStyleCnt="3"/>
      <dgm:spPr/>
    </dgm:pt>
    <dgm:pt modelId="{CF0A64B6-B41C-45DF-A759-CBB3A695786B}" type="pres">
      <dgm:prSet presAssocID="{55DC115E-F021-408B-B97F-FEAEC175AD9A}" presName="horz1" presStyleCnt="0"/>
      <dgm:spPr/>
    </dgm:pt>
    <dgm:pt modelId="{57BF0BF4-86FD-460B-9ACD-C8B4613C0FA3}" type="pres">
      <dgm:prSet presAssocID="{55DC115E-F021-408B-B97F-FEAEC175AD9A}" presName="tx1" presStyleLbl="revTx" presStyleIdx="2" presStyleCnt="3"/>
      <dgm:spPr/>
      <dgm:t>
        <a:bodyPr/>
        <a:lstStyle/>
        <a:p>
          <a:endParaRPr lang="fi-FI"/>
        </a:p>
      </dgm:t>
    </dgm:pt>
    <dgm:pt modelId="{41ADB379-D211-484C-953D-A5D5D6C7B7C6}" type="pres">
      <dgm:prSet presAssocID="{55DC115E-F021-408B-B97F-FEAEC175AD9A}" presName="vert1" presStyleCnt="0"/>
      <dgm:spPr/>
    </dgm:pt>
  </dgm:ptLst>
  <dgm:cxnLst>
    <dgm:cxn modelId="{A9917DF8-D8DD-44E0-AC1F-4F29F715885E}" type="presOf" srcId="{3689619D-56E8-4862-8490-5A582AE9378A}" destId="{8747422E-E3D0-41E5-B556-B6E517552699}" srcOrd="0" destOrd="0" presId="urn:microsoft.com/office/officeart/2008/layout/LinedList"/>
    <dgm:cxn modelId="{F6171A58-6F7D-4450-B45E-3037B6039BC2}" srcId="{3689619D-56E8-4862-8490-5A582AE9378A}" destId="{0B11DB51-FA2F-4578-BCF5-ECE863E1311A}" srcOrd="1" destOrd="0" parTransId="{2C6FA595-ACDC-4762-B55C-F4E30634E162}" sibTransId="{696985A9-5A2D-43E0-B074-BA047DEA62AE}"/>
    <dgm:cxn modelId="{B1EE6FB5-D5A2-4FCF-9139-61F0257926ED}" srcId="{3689619D-56E8-4862-8490-5A582AE9378A}" destId="{55DC115E-F021-408B-B97F-FEAEC175AD9A}" srcOrd="2" destOrd="0" parTransId="{79BC47BB-3FFB-4963-86D5-762C240E6E12}" sibTransId="{59CDFBC8-426B-419A-A475-187F99E21C0F}"/>
    <dgm:cxn modelId="{2B639EE8-AC45-4978-B4FD-B992EA40B6DA}" srcId="{3689619D-56E8-4862-8490-5A582AE9378A}" destId="{6AF06B0F-14DA-47EC-AD6E-0A0D5B5FDF13}" srcOrd="0" destOrd="0" parTransId="{FF05DDC6-7F10-4265-AC32-5AFEED8BDB88}" sibTransId="{B21B852B-C3BC-414B-86ED-EF92B8D79228}"/>
    <dgm:cxn modelId="{1F804AC6-6F6A-4479-A289-0E4149E803F5}" type="presOf" srcId="{55DC115E-F021-408B-B97F-FEAEC175AD9A}" destId="{57BF0BF4-86FD-460B-9ACD-C8B4613C0FA3}" srcOrd="0" destOrd="0" presId="urn:microsoft.com/office/officeart/2008/layout/LinedList"/>
    <dgm:cxn modelId="{592F2E5A-615A-4EE6-9897-843A674E163F}" type="presOf" srcId="{6AF06B0F-14DA-47EC-AD6E-0A0D5B5FDF13}" destId="{A7DDBA84-4871-4854-9445-5219E04ABCE5}" srcOrd="0" destOrd="0" presId="urn:microsoft.com/office/officeart/2008/layout/LinedList"/>
    <dgm:cxn modelId="{23777DAF-C82F-4EC0-845B-4FD9E53F11B8}" type="presOf" srcId="{0B11DB51-FA2F-4578-BCF5-ECE863E1311A}" destId="{FF362914-1C1F-4E95-88ED-80A354DD56AC}" srcOrd="0" destOrd="0" presId="urn:microsoft.com/office/officeart/2008/layout/LinedList"/>
    <dgm:cxn modelId="{18813BA0-EAE1-44C3-B309-3BAEBEABB641}" type="presParOf" srcId="{8747422E-E3D0-41E5-B556-B6E517552699}" destId="{99A60E0F-29D9-4C15-8FE0-49E49E1BACCD}" srcOrd="0" destOrd="0" presId="urn:microsoft.com/office/officeart/2008/layout/LinedList"/>
    <dgm:cxn modelId="{1C65EE71-A04B-4B6E-982D-3D224A917664}" type="presParOf" srcId="{8747422E-E3D0-41E5-B556-B6E517552699}" destId="{5C0660BC-11D9-4590-82A7-8AD18544C44C}" srcOrd="1" destOrd="0" presId="urn:microsoft.com/office/officeart/2008/layout/LinedList"/>
    <dgm:cxn modelId="{5EE6D006-976F-4C8C-9795-EAFB52E965BE}" type="presParOf" srcId="{5C0660BC-11D9-4590-82A7-8AD18544C44C}" destId="{A7DDBA84-4871-4854-9445-5219E04ABCE5}" srcOrd="0" destOrd="0" presId="urn:microsoft.com/office/officeart/2008/layout/LinedList"/>
    <dgm:cxn modelId="{F17AFB0C-4C96-4488-AA65-DFC2E6EB99A5}" type="presParOf" srcId="{5C0660BC-11D9-4590-82A7-8AD18544C44C}" destId="{D247E45A-1BDF-475B-9398-86BC4E6E9ED7}" srcOrd="1" destOrd="0" presId="urn:microsoft.com/office/officeart/2008/layout/LinedList"/>
    <dgm:cxn modelId="{E9113F1B-6A42-4C9E-B99F-68BBF0CE3C46}" type="presParOf" srcId="{8747422E-E3D0-41E5-B556-B6E517552699}" destId="{ABE4568B-FC87-468B-8D0F-5646B450024F}" srcOrd="2" destOrd="0" presId="urn:microsoft.com/office/officeart/2008/layout/LinedList"/>
    <dgm:cxn modelId="{4D548AB0-B410-43AA-A384-9EFDF06CEE58}" type="presParOf" srcId="{8747422E-E3D0-41E5-B556-B6E517552699}" destId="{9C855B66-2CCB-4272-B1DD-36C340906F27}" srcOrd="3" destOrd="0" presId="urn:microsoft.com/office/officeart/2008/layout/LinedList"/>
    <dgm:cxn modelId="{ABDF3605-800E-42F5-BB01-1F3884F2005D}" type="presParOf" srcId="{9C855B66-2CCB-4272-B1DD-36C340906F27}" destId="{FF362914-1C1F-4E95-88ED-80A354DD56AC}" srcOrd="0" destOrd="0" presId="urn:microsoft.com/office/officeart/2008/layout/LinedList"/>
    <dgm:cxn modelId="{427FF8ED-C5B5-440C-9776-B10C3846303F}" type="presParOf" srcId="{9C855B66-2CCB-4272-B1DD-36C340906F27}" destId="{48EE98C2-62D4-4274-A2BE-7A614010D44B}" srcOrd="1" destOrd="0" presId="urn:microsoft.com/office/officeart/2008/layout/LinedList"/>
    <dgm:cxn modelId="{CDB985FA-95EE-4EDB-A340-6BAB49EC85F7}" type="presParOf" srcId="{8747422E-E3D0-41E5-B556-B6E517552699}" destId="{6AE6C56B-C960-4889-850D-82671D990F76}" srcOrd="4" destOrd="0" presId="urn:microsoft.com/office/officeart/2008/layout/LinedList"/>
    <dgm:cxn modelId="{82B9B307-0E66-4AFB-A99C-0133E583013D}" type="presParOf" srcId="{8747422E-E3D0-41E5-B556-B6E517552699}" destId="{CF0A64B6-B41C-45DF-A759-CBB3A695786B}" srcOrd="5" destOrd="0" presId="urn:microsoft.com/office/officeart/2008/layout/LinedList"/>
    <dgm:cxn modelId="{B7B5388F-3AF8-4FDA-A724-B56F60837C68}" type="presParOf" srcId="{CF0A64B6-B41C-45DF-A759-CBB3A695786B}" destId="{57BF0BF4-86FD-460B-9ACD-C8B4613C0FA3}" srcOrd="0" destOrd="0" presId="urn:microsoft.com/office/officeart/2008/layout/LinedList"/>
    <dgm:cxn modelId="{2F1E922C-5788-4E4F-B5E3-1610CE4C7CC4}" type="presParOf" srcId="{CF0A64B6-B41C-45DF-A759-CBB3A695786B}" destId="{41ADB379-D211-484C-953D-A5D5D6C7B7C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793C5-1E85-4250-BB00-E11D969CDEF1}">
      <dsp:nvSpPr>
        <dsp:cNvPr id="0" name=""/>
        <dsp:cNvSpPr/>
      </dsp:nvSpPr>
      <dsp:spPr>
        <a:xfrm>
          <a:off x="0" y="329932"/>
          <a:ext cx="1264955" cy="75897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kern="1200" dirty="0" smtClean="0"/>
            <a:t>2015: 3,8 M€</a:t>
          </a:r>
          <a:endParaRPr lang="fi-FI" sz="2200" kern="1200" dirty="0"/>
        </a:p>
      </dsp:txBody>
      <dsp:txXfrm>
        <a:off x="0" y="329932"/>
        <a:ext cx="1264955" cy="758973"/>
      </dsp:txXfrm>
    </dsp:sp>
    <dsp:sp modelId="{8461BC94-BD29-4270-9F2F-B7CE6AC8EFAB}">
      <dsp:nvSpPr>
        <dsp:cNvPr id="0" name=""/>
        <dsp:cNvSpPr/>
      </dsp:nvSpPr>
      <dsp:spPr>
        <a:xfrm>
          <a:off x="1391451" y="329932"/>
          <a:ext cx="1264955" cy="758973"/>
        </a:xfrm>
        <a:prstGeom prst="rect">
          <a:avLst/>
        </a:prstGeom>
        <a:solidFill>
          <a:schemeClr val="accent5">
            <a:hueOff val="2951102"/>
            <a:satOff val="0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kern="1200" dirty="0" smtClean="0"/>
            <a:t>2016: 2,6 M€</a:t>
          </a:r>
          <a:endParaRPr lang="fi-FI" sz="2200" kern="1200" dirty="0"/>
        </a:p>
      </dsp:txBody>
      <dsp:txXfrm>
        <a:off x="1391451" y="329932"/>
        <a:ext cx="1264955" cy="758973"/>
      </dsp:txXfrm>
    </dsp:sp>
    <dsp:sp modelId="{74876047-B92C-4A6D-A7BD-89B42F1D9270}">
      <dsp:nvSpPr>
        <dsp:cNvPr id="0" name=""/>
        <dsp:cNvSpPr/>
      </dsp:nvSpPr>
      <dsp:spPr>
        <a:xfrm>
          <a:off x="2782902" y="329932"/>
          <a:ext cx="1264955" cy="758973"/>
        </a:xfrm>
        <a:prstGeom prst="rect">
          <a:avLst/>
        </a:prstGeom>
        <a:solidFill>
          <a:schemeClr val="accent5">
            <a:hueOff val="5902203"/>
            <a:satOff val="0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kern="1200" dirty="0" smtClean="0"/>
            <a:t>2017: 2,7M€</a:t>
          </a:r>
          <a:endParaRPr lang="fi-FI" sz="2200" kern="1200" dirty="0"/>
        </a:p>
      </dsp:txBody>
      <dsp:txXfrm>
        <a:off x="2782902" y="329932"/>
        <a:ext cx="1264955" cy="7589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A60E0F-29D9-4C15-8FE0-49E49E1BACCD}">
      <dsp:nvSpPr>
        <dsp:cNvPr id="0" name=""/>
        <dsp:cNvSpPr/>
      </dsp:nvSpPr>
      <dsp:spPr>
        <a:xfrm>
          <a:off x="0" y="185"/>
          <a:ext cx="3887391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DDBA84-4871-4854-9445-5219E04ABCE5}">
      <dsp:nvSpPr>
        <dsp:cNvPr id="0" name=""/>
        <dsp:cNvSpPr/>
      </dsp:nvSpPr>
      <dsp:spPr>
        <a:xfrm>
          <a:off x="0" y="185"/>
          <a:ext cx="3887391" cy="433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Koulutus on ammatillista koulutusta. </a:t>
          </a:r>
          <a:endParaRPr lang="fi-FI" sz="14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0" y="185"/>
        <a:ext cx="3887391" cy="433183"/>
      </dsp:txXfrm>
    </dsp:sp>
    <dsp:sp modelId="{ABE4568B-FC87-468B-8D0F-5646B450024F}">
      <dsp:nvSpPr>
        <dsp:cNvPr id="0" name=""/>
        <dsp:cNvSpPr/>
      </dsp:nvSpPr>
      <dsp:spPr>
        <a:xfrm>
          <a:off x="0" y="433368"/>
          <a:ext cx="3887391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362914-1C1F-4E95-88ED-80A354DD56AC}">
      <dsp:nvSpPr>
        <dsp:cNvPr id="0" name=""/>
        <dsp:cNvSpPr/>
      </dsp:nvSpPr>
      <dsp:spPr>
        <a:xfrm>
          <a:off x="0" y="433368"/>
          <a:ext cx="3887391" cy="1234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Koulutuksen kesto on päätoimista opiskelua vähintään 10 päivää (7 x 45 min/päivä) ja enintään noin kaksi vuotta /opiskelija. Koulutus voidaan toteuttaa jaksotettuna ja osa-aikaisesti esim. ilta- tai viikonloppukoulutuksena. </a:t>
          </a:r>
          <a:endParaRPr lang="fi-FI" sz="14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0" y="433368"/>
        <a:ext cx="3887391" cy="1234069"/>
      </dsp:txXfrm>
    </dsp:sp>
    <dsp:sp modelId="{6AE6C56B-C960-4889-850D-82671D990F76}">
      <dsp:nvSpPr>
        <dsp:cNvPr id="0" name=""/>
        <dsp:cNvSpPr/>
      </dsp:nvSpPr>
      <dsp:spPr>
        <a:xfrm>
          <a:off x="0" y="1667438"/>
          <a:ext cx="3887391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BF0BF4-86FD-460B-9ACD-C8B4613C0FA3}">
      <dsp:nvSpPr>
        <dsp:cNvPr id="0" name=""/>
        <dsp:cNvSpPr/>
      </dsp:nvSpPr>
      <dsp:spPr>
        <a:xfrm>
          <a:off x="0" y="1667438"/>
          <a:ext cx="3887391" cy="1234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Koulutuspalvelun myyjä on ostajista riippumaton taho </a:t>
          </a:r>
          <a:endParaRPr lang="fi-FI" sz="14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0" y="1667438"/>
        <a:ext cx="3887391" cy="12340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14F4D-3B18-764E-B32A-00C1D3093C4E}" type="datetimeFigureOut">
              <a:rPr lang="fi-FI" smtClean="0"/>
              <a:pPr/>
              <a:t>3.11.2017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6B73F-CFB5-9D4F-9E0D-F2C3CD4A0C2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261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2582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657422"/>
            <a:ext cx="6858000" cy="2386800"/>
          </a:xfrm>
        </p:spPr>
        <p:txBody>
          <a:bodyPr anchor="b"/>
          <a:lstStyle>
            <a:lvl1pPr algn="ctr">
              <a:defRPr sz="4500"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45821"/>
            <a:ext cx="6858000" cy="900388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0" y="5238000"/>
            <a:ext cx="1800000" cy="91299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63848" y="7884162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8" y="7721602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dirty="0"/>
          </a:p>
        </p:txBody>
      </p:sp>
    </p:spTree>
    <p:extLst>
      <p:ext uri="{BB962C8B-B14F-4D97-AF65-F5344CB8AC3E}">
        <p14:creationId xmlns:p14="http://schemas.microsoft.com/office/powerpoint/2010/main" val="2091392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5" y="529949"/>
            <a:ext cx="7203017" cy="9959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5867"/>
            <a:ext cx="7886700" cy="4447369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3.11.2017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0" y="739906"/>
            <a:ext cx="3844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421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997" userDrawn="1">
          <p15:clr>
            <a:srgbClr val="FBAE40"/>
          </p15:clr>
        </p15:guide>
        <p15:guide id="2" pos="38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29949"/>
            <a:ext cx="7201826" cy="9959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25868"/>
            <a:ext cx="3868340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287351"/>
            <a:ext cx="3868340" cy="368588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525868"/>
            <a:ext cx="3887391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2144881"/>
            <a:ext cx="3887391" cy="382835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4079-6FA0-8F42-A0E0-93A554C8F316}" type="datetime1">
              <a:rPr lang="fi-FI" smtClean="0"/>
              <a:pPr/>
              <a:t>3.11.2017</a:t>
            </a:fld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0" y="739906"/>
            <a:ext cx="3844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125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385" userDrawn="1">
          <p15:clr>
            <a:srgbClr val="FBAE40"/>
          </p15:clr>
        </p15:guide>
        <p15:guide id="2" orient="horz" pos="499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29949"/>
            <a:ext cx="7201826" cy="9959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25868"/>
            <a:ext cx="7885508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287351"/>
            <a:ext cx="7885508" cy="368588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B90C-C3B6-654A-9159-F786CF172E91}" type="datetime1">
              <a:rPr lang="fi-FI" smtClean="0"/>
              <a:pPr/>
              <a:t>3.11.2017</a:t>
            </a:fld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0" y="739906"/>
            <a:ext cx="3844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34723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385" userDrawn="1">
          <p15:clr>
            <a:srgbClr val="FBAE40"/>
          </p15:clr>
        </p15:guide>
        <p15:guide id="2" orient="horz" pos="4997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673F-6EB7-8443-8693-F2EF12496ED8}" type="datetime1">
              <a:rPr lang="fi-FI" smtClean="0"/>
              <a:pPr/>
              <a:t>3.11.2017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5AB-37F2-194C-B2B6-38235384CF06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0" y="739906"/>
            <a:ext cx="3844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/>
          </p:cNvPicPr>
          <p:nvPr userDrawn="1"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930" y="872490"/>
            <a:ext cx="3406140" cy="5113020"/>
          </a:xfrm>
          <a:prstGeom prst="rect">
            <a:avLst/>
          </a:prstGeom>
        </p:spPr>
      </p:pic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710267" y="1566330"/>
            <a:ext cx="5723466" cy="3589868"/>
          </a:xfrm>
        </p:spPr>
        <p:txBody>
          <a:bodyPr lIns="90000" anchor="ctr" anchorCtr="1">
            <a:noAutofit/>
          </a:bodyPr>
          <a:lstStyle>
            <a:lvl1pPr marL="0" indent="0" algn="ctr">
              <a:buNone/>
              <a:defRPr sz="52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78011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hidden">
          <a:xfrm>
            <a:off x="0" y="6378000"/>
            <a:ext cx="9144000" cy="480000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29949"/>
            <a:ext cx="7886700" cy="995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5867"/>
            <a:ext cx="7886700" cy="4447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71455" y="6514953"/>
            <a:ext cx="703447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BFB289C6-7421-BF4F-917B-438A4D039CDA}" type="datetime1">
              <a:rPr lang="fi-FI" smtClean="0"/>
              <a:pPr/>
              <a:t>3.11.2017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5" y="6514953"/>
            <a:ext cx="3080611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Työ- ja elinkeinoministeriö </a:t>
            </a:r>
            <a:r>
              <a:rPr lang="bg-BG" dirty="0" smtClean="0"/>
              <a:t>•</a:t>
            </a:r>
            <a:r>
              <a:rPr lang="fi-FI" dirty="0" smtClean="0"/>
              <a:t> </a:t>
            </a:r>
            <a:r>
              <a:rPr lang="fi-FI" dirty="0" err="1" smtClean="0"/>
              <a:t>www.tem.fi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157" y="6514953"/>
            <a:ext cx="538239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2"/>
                </a:solidFill>
              </a:defRPr>
            </a:lvl1pPr>
          </a:lstStyle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366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9" r:id="rId4"/>
    <p:sldLayoutId id="2147483677" r:id="rId5"/>
    <p:sldLayoutId id="2147483680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38" indent="-171438" algn="l" defTabSz="685749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165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1431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6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3pPr>
      <a:lvl4pPr marL="1200060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4pPr>
      <a:lvl5pPr marL="1542935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37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i-FI" sz="3200" dirty="0" err="1" smtClean="0"/>
              <a:t>TäsmäKoulutus</a:t>
            </a:r>
            <a:r>
              <a:rPr lang="fi-FI" sz="3200" dirty="0" smtClean="0"/>
              <a:t> ja muut osaamisen kehittämisen palvelut</a:t>
            </a:r>
            <a:endParaRPr lang="fi-FI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53697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2" y="230847"/>
            <a:ext cx="7201826" cy="995915"/>
          </a:xfrm>
        </p:spPr>
        <p:txBody>
          <a:bodyPr/>
          <a:lstStyle/>
          <a:p>
            <a:r>
              <a:rPr lang="fi-FI" dirty="0" err="1" smtClean="0"/>
              <a:t>TäsmäKoulutus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06737" y="1117800"/>
            <a:ext cx="3868340" cy="431014"/>
          </a:xfrm>
        </p:spPr>
        <p:txBody>
          <a:bodyPr/>
          <a:lstStyle/>
          <a:p>
            <a:r>
              <a:rPr lang="fi-FI" dirty="0" smtClean="0"/>
              <a:t>Kohderyhmä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6285" y="1473928"/>
            <a:ext cx="3868340" cy="4442680"/>
          </a:xfrm>
        </p:spPr>
        <p:txBody>
          <a:bodyPr>
            <a:normAutofit/>
          </a:bodyPr>
          <a:lstStyle/>
          <a:p>
            <a:r>
              <a:rPr lang="fi-FI" sz="1600" b="0" dirty="0" smtClean="0"/>
              <a:t>Ensisijainen </a:t>
            </a:r>
            <a:r>
              <a:rPr lang="fi-FI" sz="1600" b="0" dirty="0"/>
              <a:t>kohderyhmä </a:t>
            </a:r>
            <a:r>
              <a:rPr lang="fi-FI" sz="1600" b="0" dirty="0" smtClean="0"/>
              <a:t>yritykset</a:t>
            </a:r>
            <a:r>
              <a:rPr lang="fi-FI" sz="1600" b="0" dirty="0"/>
              <a:t>, etenkin pienet ja keskisuuret </a:t>
            </a:r>
            <a:r>
              <a:rPr lang="fi-FI" sz="1600" b="0" dirty="0" smtClean="0"/>
              <a:t>yritykset</a:t>
            </a:r>
          </a:p>
          <a:p>
            <a:r>
              <a:rPr lang="fi-FI" sz="1600" b="0" dirty="0" smtClean="0"/>
              <a:t>Myös </a:t>
            </a:r>
            <a:r>
              <a:rPr lang="fi-FI" sz="1600" b="0" dirty="0"/>
              <a:t>julkinen </a:t>
            </a:r>
            <a:r>
              <a:rPr lang="fi-FI" sz="1600" b="0" dirty="0" smtClean="0"/>
              <a:t>sektori </a:t>
            </a:r>
            <a:r>
              <a:rPr lang="fi-FI" sz="1600" b="0" dirty="0" smtClean="0"/>
              <a:t>voi käyttää</a:t>
            </a:r>
            <a:endParaRPr lang="fi-FI" sz="1600" b="0" dirty="0"/>
          </a:p>
          <a:p>
            <a:pPr marL="0" indent="0">
              <a:buNone/>
            </a:pPr>
            <a:r>
              <a:rPr lang="fi-FI" sz="1800" dirty="0" smtClean="0"/>
              <a:t>Käyttötilanne</a:t>
            </a:r>
          </a:p>
          <a:p>
            <a:r>
              <a:rPr lang="fi-FI" sz="1600" b="0" dirty="0" smtClean="0"/>
              <a:t>Tilanteisiin, joissa yrityksessä tapahtuu </a:t>
            </a:r>
            <a:r>
              <a:rPr lang="fi-FI" sz="1600" b="0" dirty="0"/>
              <a:t>muutoksia, jotka edellyttävät yrittäjän ja </a:t>
            </a:r>
            <a:r>
              <a:rPr lang="fi-FI" sz="1600" b="0" dirty="0" smtClean="0"/>
              <a:t>nykyisten työntekijöiden </a:t>
            </a:r>
            <a:r>
              <a:rPr lang="fi-FI" sz="1600" b="0" dirty="0"/>
              <a:t>osaamisen perusteellisempaa </a:t>
            </a:r>
            <a:r>
              <a:rPr lang="fi-FI" sz="1600" b="0" dirty="0" smtClean="0"/>
              <a:t>päivittämistä</a:t>
            </a:r>
            <a:endParaRPr lang="fi-FI" sz="1600" b="0" dirty="0"/>
          </a:p>
          <a:p>
            <a:r>
              <a:rPr lang="fi-FI" sz="1600" b="0" dirty="0"/>
              <a:t>Muutokset voivat olla joko teknologisia tai </a:t>
            </a:r>
            <a:r>
              <a:rPr lang="fi-FI" sz="1600" b="0" dirty="0" smtClean="0"/>
              <a:t>toiminnallisia</a:t>
            </a:r>
            <a:endParaRPr lang="fi-FI" sz="1600" b="0" dirty="0"/>
          </a:p>
          <a:p>
            <a:r>
              <a:rPr lang="fi-FI" sz="1600" b="0" dirty="0" smtClean="0"/>
              <a:t>Koulutusta </a:t>
            </a:r>
            <a:r>
              <a:rPr lang="fi-FI" sz="1600" b="0" dirty="0"/>
              <a:t>voidaan toteuttaa myös </a:t>
            </a:r>
            <a:r>
              <a:rPr lang="fi-FI" sz="1600" b="0" dirty="0" smtClean="0"/>
              <a:t>määräaikaisten lomautusten </a:t>
            </a:r>
            <a:r>
              <a:rPr lang="fi-FI" sz="1600" b="0" dirty="0"/>
              <a:t>aikana tai niiden </a:t>
            </a:r>
            <a:r>
              <a:rPr lang="fi-FI" sz="1600" b="0" dirty="0" smtClean="0"/>
              <a:t>asemesta </a:t>
            </a:r>
            <a:endParaRPr lang="fi-FI" sz="1600" b="0" dirty="0" smtClean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496995" y="1120836"/>
            <a:ext cx="3887391" cy="427978"/>
          </a:xfrm>
        </p:spPr>
        <p:txBody>
          <a:bodyPr>
            <a:normAutofit/>
          </a:bodyPr>
          <a:lstStyle/>
          <a:p>
            <a:r>
              <a:rPr lang="fi-FI" dirty="0" smtClean="0"/>
              <a:t>Tavoite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505712" y="1548814"/>
            <a:ext cx="3887391" cy="4458880"/>
          </a:xfrm>
        </p:spPr>
        <p:txBody>
          <a:bodyPr>
            <a:normAutofit/>
          </a:bodyPr>
          <a:lstStyle/>
          <a:p>
            <a:r>
              <a:rPr lang="fi-FI" sz="1600" b="0" dirty="0" smtClean="0"/>
              <a:t>Työntekijät saavuttavat tarvitsemansa </a:t>
            </a:r>
            <a:r>
              <a:rPr lang="fi-FI" sz="1600" b="0" dirty="0"/>
              <a:t>ammattitaidon </a:t>
            </a:r>
            <a:r>
              <a:rPr lang="fi-FI" sz="1600" b="0" dirty="0" smtClean="0"/>
              <a:t>muutostilanteessa </a:t>
            </a:r>
          </a:p>
          <a:p>
            <a:r>
              <a:rPr lang="fi-FI" sz="1600" b="0" dirty="0" smtClean="0"/>
              <a:t>Taustalla </a:t>
            </a:r>
            <a:r>
              <a:rPr lang="fi-FI" sz="1600" b="0" dirty="0"/>
              <a:t>voi olla myös lomautusten tai irtisanomisten välttäminen, ikääntyvän henkilöstön työurien pidentäminen ja työntekijöiden monialaisen osaamisen </a:t>
            </a:r>
            <a:r>
              <a:rPr lang="fi-FI" sz="1600" b="0" dirty="0" smtClean="0"/>
              <a:t>edistäminen</a:t>
            </a:r>
            <a:endParaRPr lang="fi-FI" sz="1600" b="0" dirty="0"/>
          </a:p>
          <a:p>
            <a:pPr marL="0" indent="0">
              <a:buNone/>
            </a:pPr>
            <a:r>
              <a:rPr lang="fi-FI" sz="1800" dirty="0" smtClean="0"/>
              <a:t>Yhteiskunnallinen </a:t>
            </a:r>
            <a:r>
              <a:rPr lang="fi-FI" sz="1800" dirty="0"/>
              <a:t>tavoite</a:t>
            </a:r>
          </a:p>
          <a:p>
            <a:r>
              <a:rPr lang="fi-FI" sz="1600" b="0" dirty="0" smtClean="0"/>
              <a:t>Yritysten </a:t>
            </a:r>
            <a:r>
              <a:rPr lang="fi-FI" sz="1600" b="0" dirty="0"/>
              <a:t>osaamisen </a:t>
            </a:r>
            <a:r>
              <a:rPr lang="fi-FI" sz="1600" b="0" dirty="0" err="1" smtClean="0"/>
              <a:t>kehittämistarpei-siin</a:t>
            </a:r>
            <a:r>
              <a:rPr lang="fi-FI" sz="1600" b="0" dirty="0" smtClean="0"/>
              <a:t> vastaaminen sekä työvoiman saatavuuden, </a:t>
            </a:r>
            <a:r>
              <a:rPr lang="fi-FI" sz="1600" b="0" dirty="0" err="1" smtClean="0"/>
              <a:t>työssäpysymisen</a:t>
            </a:r>
            <a:r>
              <a:rPr lang="fi-FI" sz="1600" b="0" dirty="0" smtClean="0"/>
              <a:t> ja tuottavuuden kehittymisen tukeminen</a:t>
            </a:r>
          </a:p>
          <a:p>
            <a:r>
              <a:rPr lang="fi-FI" sz="1600" b="0" dirty="0" smtClean="0"/>
              <a:t>Yritysten </a:t>
            </a:r>
            <a:r>
              <a:rPr lang="fi-FI" sz="1600" b="0" dirty="0"/>
              <a:t>kannalta tämä merkitsee, että osaamisen kehittäminen kytketään osaksi yrityksen normaalia </a:t>
            </a:r>
            <a:r>
              <a:rPr lang="fi-FI" sz="1600" b="0" dirty="0" smtClean="0"/>
              <a:t>liiketoimintaa</a:t>
            </a:r>
          </a:p>
          <a:p>
            <a:pPr marL="0" indent="0">
              <a:buNone/>
            </a:pPr>
            <a:r>
              <a:rPr lang="fi-FI" sz="1600" dirty="0" smtClean="0"/>
              <a:t>Ryhmäpoikkeusasetuksen piirissä</a:t>
            </a:r>
            <a:endParaRPr lang="fi-FI" sz="1600" dirty="0" smtClean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4079-6FA0-8F42-A0E0-93A554C8F316}" type="datetime1">
              <a:rPr lang="fi-FI" smtClean="0"/>
              <a:pPr/>
              <a:t>3.11.2017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11" name="Sisällön paikkamerkki 3"/>
          <p:cNvSpPr txBox="1">
            <a:spLocks/>
          </p:cNvSpPr>
          <p:nvPr/>
        </p:nvSpPr>
        <p:spPr>
          <a:xfrm>
            <a:off x="628655" y="3602052"/>
            <a:ext cx="3868340" cy="2606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38" indent="-171438" algn="l" defTabSz="685749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16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1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186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200" kern="1200">
                <a:solidFill>
                  <a:srgbClr val="505050"/>
                </a:solidFill>
                <a:latin typeface="+mn-lt"/>
                <a:ea typeface="+mn-ea"/>
                <a:cs typeface="+mn-cs"/>
              </a:defRPr>
            </a:lvl3pPr>
            <a:lvl4pPr marL="1200060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200" kern="1200">
                <a:solidFill>
                  <a:srgbClr val="505050"/>
                </a:solidFill>
                <a:latin typeface="+mn-lt"/>
                <a:ea typeface="+mn-ea"/>
                <a:cs typeface="+mn-cs"/>
              </a:defRPr>
            </a:lvl4pPr>
            <a:lvl5pPr marL="1542935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200" kern="1200">
                <a:solidFill>
                  <a:srgbClr val="505050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b="0" dirty="0"/>
          </a:p>
        </p:txBody>
      </p:sp>
      <p:graphicFrame>
        <p:nvGraphicFramePr>
          <p:cNvPr id="10" name="Kaaviokuva 9"/>
          <p:cNvGraphicFramePr/>
          <p:nvPr>
            <p:extLst>
              <p:ext uri="{D42A27DB-BD31-4B8C-83A1-F6EECF244321}">
                <p14:modId xmlns:p14="http://schemas.microsoft.com/office/powerpoint/2010/main" val="4060474034"/>
              </p:ext>
            </p:extLst>
          </p:nvPr>
        </p:nvGraphicFramePr>
        <p:xfrm>
          <a:off x="406737" y="4905285"/>
          <a:ext cx="4047858" cy="1418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161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5" y="128297"/>
            <a:ext cx="7201826" cy="794650"/>
          </a:xfrm>
        </p:spPr>
        <p:txBody>
          <a:bodyPr/>
          <a:lstStyle/>
          <a:p>
            <a:r>
              <a:rPr lang="fi-FI" dirty="0" err="1" smtClean="0"/>
              <a:t>TäsmäKoulutus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90560" y="880860"/>
            <a:ext cx="3868340" cy="431014"/>
          </a:xfrm>
        </p:spPr>
        <p:txBody>
          <a:bodyPr/>
          <a:lstStyle/>
          <a:p>
            <a:r>
              <a:rPr lang="fi-FI" dirty="0" smtClean="0"/>
              <a:t>Koulutuksen rahoitus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6285" y="1311874"/>
            <a:ext cx="3868340" cy="4506774"/>
          </a:xfrm>
        </p:spPr>
        <p:txBody>
          <a:bodyPr>
            <a:normAutofit fontScale="92500" lnSpcReduction="10000"/>
          </a:bodyPr>
          <a:lstStyle/>
          <a:p>
            <a:r>
              <a:rPr lang="fi-FI" sz="1600" b="0" dirty="0" smtClean="0"/>
              <a:t>Työnantaja </a:t>
            </a:r>
            <a:r>
              <a:rPr lang="fi-FI" sz="1600" b="0" dirty="0"/>
              <a:t>ja </a:t>
            </a:r>
            <a:r>
              <a:rPr lang="fi-FI" sz="1600" b="0" dirty="0" err="1"/>
              <a:t>TE-hallinto</a:t>
            </a:r>
            <a:r>
              <a:rPr lang="fi-FI" sz="1600" b="0" dirty="0"/>
              <a:t> rahoittavat koulutushankinnan yhdessä. Työnantajan maksuosuus on 30-50 % hankintasopimuksen mukaisesta kokonaishinnasta (ilman </a:t>
            </a:r>
            <a:r>
              <a:rPr lang="fi-FI" sz="1600" b="0" dirty="0" err="1"/>
              <a:t>ALV:a</a:t>
            </a:r>
            <a:r>
              <a:rPr lang="fi-FI" sz="1600" b="0" dirty="0" smtClean="0"/>
              <a:t>) </a:t>
            </a:r>
          </a:p>
          <a:p>
            <a:r>
              <a:rPr lang="fi-FI" sz="1600" b="0" dirty="0" smtClean="0"/>
              <a:t>Työnantajan </a:t>
            </a:r>
            <a:r>
              <a:rPr lang="fi-FI" sz="1600" b="0" dirty="0"/>
              <a:t>maksuosuuden suuruuteen vaikuttaa </a:t>
            </a:r>
            <a:r>
              <a:rPr lang="fi-FI" sz="1600" b="0" dirty="0" smtClean="0"/>
              <a:t>yrityskoko</a:t>
            </a:r>
          </a:p>
          <a:p>
            <a:r>
              <a:rPr lang="fi-FI" sz="1600" b="0" dirty="0" smtClean="0"/>
              <a:t>Koulutuksen </a:t>
            </a:r>
            <a:r>
              <a:rPr lang="fi-FI" sz="1600" b="0" dirty="0"/>
              <a:t>hinta määräytyy tarjouskilpailun </a:t>
            </a:r>
            <a:r>
              <a:rPr lang="fi-FI" sz="1600" b="0" dirty="0" smtClean="0"/>
              <a:t>perusteella</a:t>
            </a:r>
            <a:endParaRPr lang="fi-FI" sz="1600" dirty="0" smtClean="0"/>
          </a:p>
          <a:p>
            <a:pPr marL="0" indent="0">
              <a:buNone/>
            </a:pPr>
            <a:r>
              <a:rPr lang="fi-FI" sz="1800" dirty="0"/>
              <a:t>Koulutuksen sisältö ja seuranta</a:t>
            </a:r>
          </a:p>
          <a:p>
            <a:r>
              <a:rPr lang="fi-FI" sz="1600" b="0" dirty="0"/>
              <a:t>Koulutus on työnantajan tarpeita vastaavaa ja työelämälähtöistä ammatillista </a:t>
            </a:r>
            <a:r>
              <a:rPr lang="fi-FI" sz="1600" b="0" dirty="0" smtClean="0"/>
              <a:t>koulutusta</a:t>
            </a:r>
          </a:p>
          <a:p>
            <a:r>
              <a:rPr lang="fi-FI" sz="1600" b="0" dirty="0" smtClean="0"/>
              <a:t>Koulutukseen </a:t>
            </a:r>
            <a:r>
              <a:rPr lang="fi-FI" sz="1600" b="0" dirty="0"/>
              <a:t>sisältyy tietopuolista opetusta sekä tarpeen mukaan ohjattua </a:t>
            </a:r>
            <a:r>
              <a:rPr lang="fi-FI" sz="1600" b="0" dirty="0" err="1" smtClean="0"/>
              <a:t>työssäoppimista</a:t>
            </a:r>
            <a:endParaRPr lang="fi-FI" sz="1600" b="0" dirty="0" smtClean="0"/>
          </a:p>
          <a:p>
            <a:r>
              <a:rPr lang="fi-FI" sz="1600" b="0" dirty="0" err="1" smtClean="0"/>
              <a:t>TE-hallinto</a:t>
            </a:r>
            <a:r>
              <a:rPr lang="fi-FI" sz="1600" b="0" dirty="0" smtClean="0"/>
              <a:t> </a:t>
            </a:r>
            <a:r>
              <a:rPr lang="fi-FI" sz="1600" b="0" dirty="0"/>
              <a:t>ja työnantaja seuraavat koulutuksen toteutuksen etenemistä ja laatua. Koulutuksella voi olla </a:t>
            </a:r>
            <a:r>
              <a:rPr lang="fi-FI" sz="1600" b="0" dirty="0" smtClean="0"/>
              <a:t>ohjausryhmä.</a:t>
            </a:r>
            <a:endParaRPr lang="fi-FI" sz="1600" b="0" dirty="0"/>
          </a:p>
          <a:p>
            <a:endParaRPr lang="fi-FI" sz="1600" b="0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394446" y="944406"/>
            <a:ext cx="3887391" cy="691717"/>
          </a:xfrm>
        </p:spPr>
        <p:txBody>
          <a:bodyPr>
            <a:normAutofit/>
          </a:bodyPr>
          <a:lstStyle/>
          <a:p>
            <a:r>
              <a:rPr lang="fi-FI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TäsmäKoulutuksen</a:t>
            </a:r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käytön edellytykset ja kesto</a:t>
            </a:r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598149907"/>
              </p:ext>
            </p:extLst>
          </p:nvPr>
        </p:nvGraphicFramePr>
        <p:xfrm>
          <a:off x="4496995" y="1636123"/>
          <a:ext cx="3887391" cy="2901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4079-6FA0-8F42-A0E0-93A554C8F316}" type="datetime1">
              <a:rPr lang="fi-FI" smtClean="0"/>
              <a:pPr/>
              <a:t>3.11.2017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11" name="Sisällön paikkamerkki 3"/>
          <p:cNvSpPr txBox="1">
            <a:spLocks/>
          </p:cNvSpPr>
          <p:nvPr/>
        </p:nvSpPr>
        <p:spPr>
          <a:xfrm>
            <a:off x="628655" y="3602052"/>
            <a:ext cx="3868340" cy="2606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38" indent="-171438" algn="l" defTabSz="685749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16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1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186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200" kern="1200">
                <a:solidFill>
                  <a:srgbClr val="505050"/>
                </a:solidFill>
                <a:latin typeface="+mn-lt"/>
                <a:ea typeface="+mn-ea"/>
                <a:cs typeface="+mn-cs"/>
              </a:defRPr>
            </a:lvl3pPr>
            <a:lvl4pPr marL="1200060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200" kern="1200">
                <a:solidFill>
                  <a:srgbClr val="505050"/>
                </a:solidFill>
                <a:latin typeface="+mn-lt"/>
                <a:ea typeface="+mn-ea"/>
                <a:cs typeface="+mn-cs"/>
              </a:defRPr>
            </a:lvl4pPr>
            <a:lvl5pPr marL="1542935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200" kern="1200">
                <a:solidFill>
                  <a:srgbClr val="505050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b="0" dirty="0"/>
          </a:p>
        </p:txBody>
      </p:sp>
      <p:sp>
        <p:nvSpPr>
          <p:cNvPr id="13" name="Ellipsi 12"/>
          <p:cNvSpPr/>
          <p:nvPr/>
        </p:nvSpPr>
        <p:spPr>
          <a:xfrm>
            <a:off x="4501811" y="3933199"/>
            <a:ext cx="3780026" cy="194417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/>
              <a:t>Muita osaamisen kehittämisen palveluita yrityksille</a:t>
            </a:r>
            <a:r>
              <a:rPr lang="fi-FI" dirty="0" smtClean="0"/>
              <a:t>:</a:t>
            </a:r>
          </a:p>
          <a:p>
            <a:pPr algn="ctr"/>
            <a:r>
              <a:rPr lang="fi-FI" dirty="0" smtClean="0"/>
              <a:t>Yrityskohtaisesti räätälöidyt työvoimakoulutukset, esim. rekrytoivat koulutusohjelmat (FEC, </a:t>
            </a:r>
            <a:r>
              <a:rPr lang="fi-FI" dirty="0" err="1" smtClean="0"/>
              <a:t>RekryKoulutus</a:t>
            </a:r>
            <a:r>
              <a:rPr lang="fi-FI" dirty="0" smtClean="0"/>
              <a:t>, KEKO), palkkatuki oppisopimukseen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169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_DB02_normal_FI_V____RGB">
  <a:themeElements>
    <a:clrScheme name="TEM2016">
      <a:dk1>
        <a:srgbClr val="000000"/>
      </a:dk1>
      <a:lt1>
        <a:srgbClr val="FFFFFF"/>
      </a:lt1>
      <a:dk2>
        <a:srgbClr val="001E60"/>
      </a:dk2>
      <a:lt2>
        <a:srgbClr val="D5B37A"/>
      </a:lt2>
      <a:accent1>
        <a:srgbClr val="001E60"/>
      </a:accent1>
      <a:accent2>
        <a:srgbClr val="EE2737"/>
      </a:accent2>
      <a:accent3>
        <a:srgbClr val="FF8200"/>
      </a:accent3>
      <a:accent4>
        <a:srgbClr val="F2A900"/>
      </a:accent4>
      <a:accent5>
        <a:srgbClr val="97D700"/>
      </a:accent5>
      <a:accent6>
        <a:srgbClr val="00BFB3"/>
      </a:accent6>
      <a:hlink>
        <a:srgbClr val="009CDE"/>
      </a:hlink>
      <a:folHlink>
        <a:srgbClr val="485CC7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200" b="1"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TEM-ppt-template_normal.potx" id="{DD6C6847-E755-42B4-B35F-08DF389D6E1B}" vid="{51D59CA2-D9B6-4DAA-8489-0CA1CEF09C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Document" ma:contentTypeID="0x01010073A4205F1AB04B778370FAAF380291E000E146ABAF2260CC4397E0AB897BAC756D" ma:contentTypeVersion="6" ma:contentTypeDescription="Luo uusi asiakirja." ma:contentTypeScope="" ma:versionID="2fc0bbfb6107b5915e5fafa5380d5306">
  <xsd:schema xmlns:xsd="http://www.w3.org/2001/XMLSchema" xmlns:xs="http://www.w3.org/2001/XMLSchema" xmlns:p="http://schemas.microsoft.com/office/2006/metadata/properties" xmlns:ns2="59791934-538b-4486-96c6-535b1b77d54e" targetNamespace="http://schemas.microsoft.com/office/2006/metadata/properties" ma:root="true" ma:fieldsID="b3c0343a795085f52425eca36a0c9c22" ns2:_="">
    <xsd:import namespace="59791934-538b-4486-96c6-535b1b77d54e"/>
    <xsd:element name="properties">
      <xsd:complexType>
        <xsd:sequence>
          <xsd:element name="documentManagement">
            <xsd:complexType>
              <xsd:all>
                <xsd:element ref="ns2:TEMDocumentType"/>
                <xsd:element ref="ns2:ExternalKeywor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91934-538b-4486-96c6-535b1b77d54e" elementFormDefault="qualified">
    <xsd:import namespace="http://schemas.microsoft.com/office/2006/documentManagement/types"/>
    <xsd:import namespace="http://schemas.microsoft.com/office/infopath/2007/PartnerControls"/>
    <xsd:element name="TEMDocumentType" ma:index="8" ma:displayName="Tyyppi" ma:default="" ma:description="Tyyppi" ma:format="RadioButtons" ma:internalName="TEMDocumentType">
      <xsd:simpleType>
        <xsd:restriction base="dms:Choice">
          <xsd:enumeration value="Ohje"/>
          <xsd:enumeration value="Muistio"/>
          <xsd:enumeration value="Lomake"/>
          <xsd:enumeration value="Raportti"/>
          <xsd:enumeration value="Esityslista"/>
          <xsd:enumeration value="Pöytäkirja"/>
          <xsd:enumeration value="Sopimus"/>
          <xsd:enumeration value="Kutsu"/>
          <xsd:enumeration value="Työnjako/Vastuunjako"/>
          <xsd:enumeration value="Organisaatiokaavio"/>
          <xsd:enumeration value="Esitysaineisto"/>
          <xsd:enumeration value="Muu"/>
        </xsd:restriction>
      </xsd:simpleType>
    </xsd:element>
    <xsd:element name="ExternalKeyword" ma:index="9" nillable="true" ma:displayName="Ulkoinen asiasana" ma:internalName="ExternalKeyword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xternalKeyword xmlns="59791934-538b-4486-96c6-535b1b77d54e" xsi:nil="true"/>
    <TEMDocumentType xmlns="59791934-538b-4486-96c6-535b1b77d54e">Esitysaineisto</TEMDocumentType>
  </documentManagement>
</p:properties>
</file>

<file path=customXml/itemProps1.xml><?xml version="1.0" encoding="utf-8"?>
<ds:datastoreItem xmlns:ds="http://schemas.openxmlformats.org/officeDocument/2006/customXml" ds:itemID="{4864913E-A1DE-4D05-AF8F-F801DDF0C61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D3101D-B760-413F-BA43-EEB60029E4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791934-538b-4486-96c6-535b1b77d5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4977A7-889C-4615-BBDA-338D2256BCD9}">
  <ds:schemaRefs>
    <ds:schemaRef ds:uri="59791934-538b-4486-96c6-535b1b77d54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TEM_DB02_normal_FI_V____RGB</Template>
  <TotalTime>69</TotalTime>
  <Words>279</Words>
  <Application>Microsoft Office PowerPoint</Application>
  <PresentationFormat>Näytössä katseltava diaesitys (4:3)</PresentationFormat>
  <Paragraphs>41</Paragraphs>
  <Slides>3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4" baseType="lpstr">
      <vt:lpstr>TEM_DB02_normal_FI_V____RGB</vt:lpstr>
      <vt:lpstr>TäsmäKoulutus ja muut osaamisen kehittämisen palvelut</vt:lpstr>
      <vt:lpstr>TäsmäKoulutus</vt:lpstr>
      <vt:lpstr>TäsmäKoulutus</vt:lpstr>
    </vt:vector>
  </TitlesOfParts>
  <Company>VIP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Riitta Elo</dc:creator>
  <cp:lastModifiedBy>Polo Tiina TEM</cp:lastModifiedBy>
  <cp:revision>8</cp:revision>
  <cp:lastPrinted>2016-06-14T09:11:17Z</cp:lastPrinted>
  <dcterms:created xsi:type="dcterms:W3CDTF">2016-06-23T07:16:05Z</dcterms:created>
  <dcterms:modified xsi:type="dcterms:W3CDTF">2017-11-03T13:04:28Z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0x01010073A4205F1AB04B778370FAAF380291E000E146ABAF2260CC4397E0AB897BAC756D</vt:lpwstr>
  </property>
</Properties>
</file>