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0"/>
  </p:notesMasterIdLst>
  <p:handoutMasterIdLst>
    <p:handoutMasterId r:id="rId11"/>
  </p:handoutMasterIdLst>
  <p:sldIdLst>
    <p:sldId id="395" r:id="rId2"/>
    <p:sldId id="414" r:id="rId3"/>
    <p:sldId id="418" r:id="rId4"/>
    <p:sldId id="419" r:id="rId5"/>
    <p:sldId id="420" r:id="rId6"/>
    <p:sldId id="410" r:id="rId7"/>
    <p:sldId id="408" r:id="rId8"/>
    <p:sldId id="413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3DE43A53-513D-42D1-91ED-220F3A41A2D3}">
          <p14:sldIdLst>
            <p14:sldId id="395"/>
            <p14:sldId id="414"/>
            <p14:sldId id="418"/>
            <p14:sldId id="419"/>
            <p14:sldId id="420"/>
            <p14:sldId id="410"/>
            <p14:sldId id="408"/>
            <p14:sldId id="41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8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3656" autoAdjust="0"/>
  </p:normalViewPr>
  <p:slideViewPr>
    <p:cSldViewPr>
      <p:cViewPr>
        <p:scale>
          <a:sx n="81" d="100"/>
          <a:sy n="81" d="100"/>
        </p:scale>
        <p:origin x="-100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2" d="100"/>
        <a:sy n="152" d="100"/>
      </p:scale>
      <p:origin x="0" y="-5122"/>
    </p:cViewPr>
  </p:sorterViewPr>
  <p:notesViewPr>
    <p:cSldViewPr>
      <p:cViewPr varScale="1">
        <p:scale>
          <a:sx n="55" d="100"/>
          <a:sy n="55" d="100"/>
        </p:scale>
        <p:origin x="-2916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33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33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F71034-54BE-4D4C-B60B-3C78B94D58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23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33" y="1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274"/>
            <a:ext cx="5438140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33" y="9428959"/>
            <a:ext cx="2945660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255FAA-8FAB-4285-B02F-A760A4201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50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69696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fi-FI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5" name="Picture 12" descr="Investors_House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46825"/>
            <a:ext cx="18875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12" charset="2"/>
              <a:buNone/>
              <a:defRPr sz="1900"/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47D6-6290-4BC0-BBAB-FF8DEB0048DB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EDF7-784B-438D-A416-AB52D2F637BE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2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5B9E9-FA71-40FE-9CBE-4F4DDCB8C7C7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7BE25-A64F-4BB4-A4EF-5B33B5CA3CE3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3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75C-0695-4060-9E23-D9C3A77B5E30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CD524-7351-49C2-9468-38668059FA88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2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F1113-18A3-4BC6-A73F-368B2094054C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F642-8912-4975-9331-34AB2D6BF008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4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35C1-2CCA-44C6-ABD6-3C82491F1C81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F26EA-F43D-44A5-933D-8257E320939D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3116-6BFE-4A6B-B7E8-26C956D004AE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85D9-C601-4D5A-9959-E6BEA5596DE4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7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0ED41-0D04-4009-B638-26DC503A50C5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E24EE-390D-43CF-A92C-C7B640337E48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3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F400-3B11-4836-9178-C9510FE8BCCD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068D-0127-4C9B-BFCB-5E17765B5839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2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FC42-05A4-4CA1-927D-F9221AC45ACA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6505-F9AE-4D2A-A367-C3261AAFF270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3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B27D-4B61-4A80-AF59-AE7BC1CB3BDE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AD9A-017A-417B-8BE0-EE373AE64C9C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1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A393F-4A81-43FC-860C-1017F9757D88}" type="datetime1">
              <a:rPr lang="fi-FI" altLang="fi-FI">
                <a:solidFill>
                  <a:srgbClr val="000000"/>
                </a:solidFill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FEC8D-CDC4-4D25-AC6F-FB78013A748A}" type="slidenum">
              <a:rPr lang="fi-FI" alt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9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69696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fi-FI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021388"/>
            <a:ext cx="79248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197339D5-D3A6-4F78-9A62-9F084AE41211}" type="datetime1">
              <a:rPr lang="fi-FI" altLang="fi-FI">
                <a:solidFill>
                  <a:srgbClr val="000000"/>
                </a:solidFill>
                <a:ea typeface="ＭＳ Ｐゴシック" pitchFamily="34" charset="-128"/>
              </a:rPr>
              <a:pPr>
                <a:defRPr/>
              </a:pPr>
              <a:t>8.12.2017</a:t>
            </a:fld>
            <a:endParaRPr lang="fi-FI" alt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fi-FI" alt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354190A-60C5-49A3-8E1E-D0F256D72EC4}" type="slidenum">
              <a:rPr lang="fi-FI" altLang="fi-FI">
                <a:solidFill>
                  <a:srgbClr val="000000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fi-FI" altLang="fi-FI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3" name="Picture 16" descr="Investors_House_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46825"/>
            <a:ext cx="18875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87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1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ＭＳ Ｐゴシック" pitchFamily="-112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latin typeface="Palatino"/>
              </a:rPr>
              <a:t>Parlamentaarinen </a:t>
            </a:r>
            <a:r>
              <a:rPr lang="fi-FI" sz="2800" b="1" dirty="0" smtClean="0">
                <a:latin typeface="Palatino"/>
              </a:rPr>
              <a:t>Yritystukityöryhmä </a:t>
            </a:r>
            <a:br>
              <a:rPr lang="fi-FI" sz="2800" b="1" dirty="0" smtClean="0">
                <a:latin typeface="Palatino"/>
              </a:rPr>
            </a:br>
            <a:r>
              <a:rPr lang="fi-FI" sz="2800" b="1" dirty="0" smtClean="0">
                <a:latin typeface="Palatino"/>
              </a:rPr>
              <a:t>– kuuleminen 8.12.2017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5025" lvl="2" indent="0">
              <a:buNone/>
            </a:pPr>
            <a:endParaRPr lang="fi-FI" sz="2400" b="1" dirty="0" smtClean="0">
              <a:latin typeface="Palatino"/>
            </a:endParaRPr>
          </a:p>
          <a:p>
            <a:pPr marL="0" indent="0">
              <a:buNone/>
            </a:pPr>
            <a:r>
              <a:rPr lang="fi-FI" sz="1800" b="1" dirty="0" smtClean="0">
                <a:latin typeface="Palatino"/>
              </a:rPr>
              <a:t>Sisältö</a:t>
            </a:r>
          </a:p>
          <a:p>
            <a:pPr marL="0" indent="0">
              <a:buNone/>
            </a:pPr>
            <a:endParaRPr lang="fi-FI" sz="1800" b="1" dirty="0">
              <a:latin typeface="Palatino"/>
            </a:endParaRPr>
          </a:p>
          <a:p>
            <a:pPr>
              <a:buFontTx/>
              <a:buChar char="-"/>
            </a:pPr>
            <a:r>
              <a:rPr lang="fi-FI" sz="1800" dirty="0" smtClean="0">
                <a:latin typeface="Palatino"/>
              </a:rPr>
              <a:t>Kasvusta - miksi Suomi jää jälkeen?</a:t>
            </a:r>
          </a:p>
          <a:p>
            <a:pPr>
              <a:buFontTx/>
              <a:buChar char="-"/>
            </a:pPr>
            <a:r>
              <a:rPr lang="fi-FI" sz="1800" dirty="0" smtClean="0">
                <a:latin typeface="Palatino"/>
              </a:rPr>
              <a:t>Kaksi </a:t>
            </a:r>
            <a:r>
              <a:rPr lang="fi-FI" sz="1800" dirty="0" err="1" smtClean="0">
                <a:latin typeface="Palatino"/>
              </a:rPr>
              <a:t>geneeristä</a:t>
            </a:r>
            <a:r>
              <a:rPr lang="fi-FI" sz="1800" dirty="0" smtClean="0">
                <a:latin typeface="Palatino"/>
              </a:rPr>
              <a:t> kasvun estettä  </a:t>
            </a:r>
          </a:p>
          <a:p>
            <a:pPr>
              <a:buFontTx/>
              <a:buChar char="-"/>
            </a:pPr>
            <a:r>
              <a:rPr lang="fi-FI" sz="1800" dirty="0" smtClean="0">
                <a:latin typeface="Palatino"/>
              </a:rPr>
              <a:t>Yrittäjämäistä otetta yritystukiin</a:t>
            </a:r>
          </a:p>
          <a:p>
            <a:pPr marL="471487" lvl="1" indent="0">
              <a:buNone/>
            </a:pPr>
            <a:endParaRPr lang="fi-FI" b="1" dirty="0" smtClean="0">
              <a:latin typeface="Palatino"/>
            </a:endParaRPr>
          </a:p>
          <a:p>
            <a:pPr marL="2538413" lvl="6" indent="0">
              <a:buNone/>
            </a:pPr>
            <a:endParaRPr lang="fi-FI" sz="1800" dirty="0" smtClean="0">
              <a:latin typeface="Palatino"/>
            </a:endParaRPr>
          </a:p>
          <a:p>
            <a:pPr marL="2538413" lvl="6" indent="0">
              <a:buNone/>
            </a:pPr>
            <a:r>
              <a:rPr lang="fi-FI" sz="1800" dirty="0" smtClean="0">
                <a:latin typeface="Palatino"/>
              </a:rPr>
              <a:t>Petri Roininen</a:t>
            </a:r>
          </a:p>
          <a:p>
            <a:pPr marL="2538413" lvl="6" indent="0">
              <a:buNone/>
            </a:pPr>
            <a:r>
              <a:rPr lang="fi-FI" sz="1800" dirty="0" smtClean="0">
                <a:latin typeface="Palatino"/>
              </a:rPr>
              <a:t>Toimitusjohtaja</a:t>
            </a:r>
          </a:p>
          <a:p>
            <a:pPr marL="2538413" lvl="6" indent="0">
              <a:buNone/>
            </a:pPr>
            <a:r>
              <a:rPr lang="fi-FI" sz="1800" dirty="0" err="1" smtClean="0">
                <a:latin typeface="Palatino"/>
              </a:rPr>
              <a:t>Investors</a:t>
            </a:r>
            <a:r>
              <a:rPr lang="fi-FI" sz="1800" dirty="0" smtClean="0">
                <a:latin typeface="Palatino"/>
              </a:rPr>
              <a:t> House Oyj</a:t>
            </a:r>
            <a:endParaRPr lang="fi-FI" sz="1800" dirty="0">
              <a:latin typeface="Palatino"/>
            </a:endParaRPr>
          </a:p>
          <a:p>
            <a:endParaRPr lang="fi-FI" dirty="0" smtClean="0">
              <a:latin typeface="Palatino"/>
            </a:endParaRPr>
          </a:p>
          <a:p>
            <a:pPr marL="0" indent="0">
              <a:buNone/>
            </a:pPr>
            <a:endParaRPr lang="en-GB" dirty="0" smtClean="0">
              <a:latin typeface="Palatino"/>
            </a:endParaRPr>
          </a:p>
          <a:p>
            <a:pPr marL="0" indent="0">
              <a:buNone/>
            </a:pPr>
            <a:endParaRPr lang="en-GB" dirty="0">
              <a:latin typeface="Palatino"/>
            </a:endParaRPr>
          </a:p>
          <a:p>
            <a:pPr marL="0" indent="0">
              <a:buNone/>
            </a:pPr>
            <a:endParaRPr lang="en-GB" dirty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781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latin typeface="Palatino"/>
              </a:rPr>
              <a:t>Suomi jää jälkeen – miksi?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1200" dirty="0" smtClean="0">
              <a:latin typeface="Palatino"/>
            </a:endParaRPr>
          </a:p>
          <a:p>
            <a:pPr>
              <a:buFontTx/>
              <a:buChar char="-"/>
            </a:pPr>
            <a:endParaRPr lang="fi-FI" sz="1200" dirty="0" smtClean="0">
              <a:latin typeface="Palatino"/>
            </a:endParaRPr>
          </a:p>
          <a:p>
            <a:endParaRPr lang="fi-FI" dirty="0" smtClean="0">
              <a:latin typeface="Palatino"/>
            </a:endParaRPr>
          </a:p>
          <a:p>
            <a:endParaRPr lang="en-GB" dirty="0">
              <a:latin typeface="Palatino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862" y="1520826"/>
            <a:ext cx="3489993" cy="2424626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7" y="4144492"/>
            <a:ext cx="3211587" cy="181058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435" y="1752600"/>
            <a:ext cx="4492647" cy="420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latin typeface="Palatino"/>
              </a:rPr>
              <a:t>K</a:t>
            </a:r>
            <a:r>
              <a:rPr lang="fi-FI" sz="2800" b="1" dirty="0" smtClean="0">
                <a:latin typeface="Palatino"/>
              </a:rPr>
              <a:t>aksi kasvun </a:t>
            </a:r>
            <a:r>
              <a:rPr lang="fi-FI" sz="2800" b="1" dirty="0" err="1" smtClean="0">
                <a:latin typeface="Palatino"/>
              </a:rPr>
              <a:t>geneeristä</a:t>
            </a:r>
            <a:r>
              <a:rPr lang="fi-FI" sz="2800" b="1" dirty="0" smtClean="0">
                <a:latin typeface="Palatino"/>
              </a:rPr>
              <a:t> estettä </a:t>
            </a:r>
            <a:br>
              <a:rPr lang="fi-FI" sz="2800" b="1" dirty="0" smtClean="0">
                <a:latin typeface="Palatino"/>
              </a:rPr>
            </a:br>
            <a:r>
              <a:rPr lang="fi-FI" sz="2800" b="1" dirty="0" smtClean="0">
                <a:latin typeface="Palatino"/>
              </a:rPr>
              <a:t>– näitä pitäisi rohjeta poistaa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 smtClean="0">
                <a:latin typeface="Palatino"/>
              </a:rPr>
              <a:t>Verotusjärjestelmä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leikkaa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omistajien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kasvuhalua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ja</a:t>
            </a:r>
            <a:r>
              <a:rPr lang="en-GB" b="1" dirty="0" smtClean="0">
                <a:latin typeface="Palatino"/>
              </a:rPr>
              <a:t> -</a:t>
            </a:r>
            <a:r>
              <a:rPr lang="en-GB" b="1" dirty="0" err="1" smtClean="0">
                <a:latin typeface="Palatino"/>
              </a:rPr>
              <a:t>kykyä</a:t>
            </a:r>
            <a:endParaRPr lang="en-GB" b="1" dirty="0" smtClean="0">
              <a:latin typeface="Palatino"/>
            </a:endParaRP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Alv</a:t>
            </a:r>
            <a:r>
              <a:rPr lang="en-GB" dirty="0" smtClean="0">
                <a:latin typeface="Palatino"/>
              </a:rPr>
              <a:t> 24 %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Työntekiöiden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palkat</a:t>
            </a:r>
            <a:r>
              <a:rPr lang="en-GB" dirty="0" smtClean="0">
                <a:latin typeface="Palatino"/>
              </a:rPr>
              <a:t> – </a:t>
            </a:r>
            <a:r>
              <a:rPr lang="en-GB" dirty="0" err="1" smtClean="0">
                <a:latin typeface="Palatino"/>
              </a:rPr>
              <a:t>verot</a:t>
            </a:r>
            <a:r>
              <a:rPr lang="en-GB" dirty="0" smtClean="0">
                <a:latin typeface="Palatino"/>
              </a:rPr>
              <a:t> 45 % + </a:t>
            </a:r>
            <a:r>
              <a:rPr lang="en-GB" dirty="0" err="1" smtClean="0">
                <a:latin typeface="Palatino"/>
              </a:rPr>
              <a:t>sivukulut</a:t>
            </a:r>
            <a:r>
              <a:rPr lang="en-GB" dirty="0" smtClean="0">
                <a:latin typeface="Palatino"/>
              </a:rPr>
              <a:t> 30 %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Yhteisövero</a:t>
            </a:r>
            <a:r>
              <a:rPr lang="en-GB" dirty="0" smtClean="0">
                <a:latin typeface="Palatino"/>
              </a:rPr>
              <a:t> 20 %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Pääomatulovero</a:t>
            </a:r>
            <a:r>
              <a:rPr lang="en-GB" dirty="0" smtClean="0">
                <a:latin typeface="Palatino"/>
              </a:rPr>
              <a:t> 30 - 34 %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Erityisen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haasteellinen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kasvuyritykselle</a:t>
            </a:r>
            <a:r>
              <a:rPr lang="en-GB" dirty="0" smtClean="0">
                <a:latin typeface="Palatino"/>
              </a:rPr>
              <a:t> 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Lopputuloksena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liian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vähän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ja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liian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laiskoja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omistajia</a:t>
            </a:r>
            <a:endParaRPr lang="en-GB" dirty="0" smtClean="0">
              <a:latin typeface="Palatino"/>
            </a:endParaRPr>
          </a:p>
          <a:p>
            <a:pPr>
              <a:buFontTx/>
              <a:buChar char="-"/>
            </a:pPr>
            <a:endParaRPr lang="en-GB" dirty="0" smtClean="0">
              <a:latin typeface="Palatino"/>
            </a:endParaRPr>
          </a:p>
          <a:p>
            <a:pPr marL="0" indent="0">
              <a:buNone/>
            </a:pPr>
            <a:r>
              <a:rPr lang="en-GB" b="1" dirty="0" err="1" smtClean="0">
                <a:latin typeface="Palatino"/>
              </a:rPr>
              <a:t>Yhteiskunnan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systeemiset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tukirakenteet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ja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laajenneva</a:t>
            </a:r>
            <a:r>
              <a:rPr lang="en-GB" b="1" dirty="0" smtClean="0">
                <a:latin typeface="Palatino"/>
              </a:rPr>
              <a:t> </a:t>
            </a:r>
            <a:r>
              <a:rPr lang="en-GB" b="1" dirty="0" err="1" smtClean="0">
                <a:latin typeface="Palatino"/>
              </a:rPr>
              <a:t>sääntely</a:t>
            </a:r>
            <a:r>
              <a:rPr lang="en-GB" b="1" dirty="0" smtClean="0">
                <a:latin typeface="Palatino"/>
              </a:rPr>
              <a:t> 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estävät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yritysten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kilpailun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ja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kasvun</a:t>
            </a:r>
            <a:r>
              <a:rPr lang="en-GB" dirty="0" smtClean="0">
                <a:latin typeface="Palatino"/>
              </a:rPr>
              <a:t> </a:t>
            </a:r>
          </a:p>
          <a:p>
            <a:pPr>
              <a:buFontTx/>
              <a:buChar char="-"/>
            </a:pPr>
            <a:r>
              <a:rPr lang="en-GB" dirty="0" err="1" smtClean="0">
                <a:latin typeface="Palatino"/>
              </a:rPr>
              <a:t>suojelevat</a:t>
            </a:r>
            <a:r>
              <a:rPr lang="en-GB" dirty="0" smtClean="0">
                <a:latin typeface="Palatino"/>
              </a:rPr>
              <a:t> </a:t>
            </a:r>
            <a:r>
              <a:rPr lang="en-GB" dirty="0" err="1" smtClean="0">
                <a:latin typeface="Palatino"/>
              </a:rPr>
              <a:t>tehottomuutta</a:t>
            </a:r>
            <a:r>
              <a:rPr lang="en-GB" dirty="0" smtClean="0">
                <a:latin typeface="Palatino"/>
              </a:rPr>
              <a:t> </a:t>
            </a:r>
          </a:p>
          <a:p>
            <a:pPr marL="0" indent="0">
              <a:buNone/>
            </a:pPr>
            <a:r>
              <a:rPr lang="en-GB" sz="1800" b="1" dirty="0" smtClean="0">
                <a:latin typeface="Palatino"/>
              </a:rPr>
              <a:t> </a:t>
            </a:r>
          </a:p>
          <a:p>
            <a:pPr marL="0" indent="0">
              <a:buNone/>
            </a:pPr>
            <a:endParaRPr lang="en-GB" sz="1400" dirty="0">
              <a:latin typeface="Palatino"/>
            </a:endParaRPr>
          </a:p>
          <a:p>
            <a:pPr marL="0" indent="0">
              <a:buNone/>
            </a:pPr>
            <a:endParaRPr lang="en-GB" sz="1400" dirty="0">
              <a:latin typeface="Palatino"/>
            </a:endParaRPr>
          </a:p>
          <a:p>
            <a:pPr marL="0" indent="0">
              <a:buNone/>
            </a:pPr>
            <a:endParaRPr lang="en-GB" sz="1400" dirty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205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latin typeface="Palatino"/>
              </a:rPr>
              <a:t>Purkulistan kärkeen: Pysyvät systeemiset tukirakenteet–</a:t>
            </a:r>
            <a:r>
              <a:rPr lang="fi-FI" sz="2800" b="1" dirty="0" err="1" smtClean="0">
                <a:latin typeface="Palatino"/>
              </a:rPr>
              <a:t>esim</a:t>
            </a:r>
            <a:r>
              <a:rPr lang="fi-FI" sz="2800" b="1" dirty="0" smtClean="0">
                <a:latin typeface="Palatino"/>
              </a:rPr>
              <a:t> asumisen julkinen sektori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Tonttien saaminen tuettua / helpompaa kuin yksityisillä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Tontin hinta tuettua / alhaiset luovutushinnat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Ei oman pääoman tarvetta 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Ei oman pääoman tuottovaadetta tai isännän ääntä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Valtion takaamat lainat 95 %:iin saakka 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Lainojen korkotuet 95 %:n lainoille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Käynnistämisavustukset</a:t>
            </a:r>
          </a:p>
          <a:p>
            <a:pPr>
              <a:buFontTx/>
              <a:buChar char="-"/>
            </a:pPr>
            <a:r>
              <a:rPr lang="fi-FI" sz="1600" dirty="0">
                <a:latin typeface="Palatino"/>
              </a:rPr>
              <a:t>Yrittäjäriski siirretty </a:t>
            </a:r>
            <a:r>
              <a:rPr lang="fi-FI" sz="1600" dirty="0" smtClean="0">
                <a:latin typeface="Palatino"/>
              </a:rPr>
              <a:t>de facto valtiolle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Kaavan vaatimien liiketilojen siirto ylihintaisena toiselle yksikölle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Vuokratulo suurelta osin </a:t>
            </a:r>
            <a:r>
              <a:rPr lang="fi-FI" sz="1600" dirty="0" err="1" smtClean="0">
                <a:latin typeface="Palatino"/>
              </a:rPr>
              <a:t>asumis</a:t>
            </a:r>
            <a:r>
              <a:rPr lang="fi-FI" sz="1600" dirty="0" smtClean="0">
                <a:latin typeface="Palatino"/>
              </a:rPr>
              <a:t>- ja toimeentulotuista</a:t>
            </a:r>
          </a:p>
          <a:p>
            <a:pPr>
              <a:buFontTx/>
              <a:buChar char="-"/>
            </a:pPr>
            <a:r>
              <a:rPr lang="fi-FI" sz="1600" dirty="0" err="1" smtClean="0">
                <a:latin typeface="Palatino"/>
              </a:rPr>
              <a:t>Asuintalovaraus</a:t>
            </a:r>
            <a:endParaRPr lang="fi-FI" sz="1600" dirty="0">
              <a:latin typeface="Palatino"/>
            </a:endParaRP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Verovapaus yhteisöverosta</a:t>
            </a:r>
          </a:p>
          <a:p>
            <a:pPr>
              <a:buFontTx/>
              <a:buChar char="-"/>
            </a:pPr>
            <a:r>
              <a:rPr lang="fi-FI" sz="1600" dirty="0" smtClean="0">
                <a:latin typeface="Palatino"/>
              </a:rPr>
              <a:t>Omistajan verovapaat osingot </a:t>
            </a:r>
          </a:p>
          <a:p>
            <a:pPr marL="0" indent="0">
              <a:buNone/>
            </a:pPr>
            <a:r>
              <a:rPr lang="fi-FI" sz="1600" b="1" i="1" dirty="0" smtClean="0">
                <a:latin typeface="Palatino"/>
              </a:rPr>
              <a:t>Systeemi on kallis, hukkaa resursseja ja vääristää kilpailua – asumisen ongelmat ovat ratkaistavissa muilla keinoin paljon tehokkaammin</a:t>
            </a:r>
          </a:p>
          <a:p>
            <a:endParaRPr lang="fi-FI" dirty="0" smtClean="0">
              <a:latin typeface="Palatino"/>
            </a:endParaRPr>
          </a:p>
          <a:p>
            <a:endParaRPr lang="en-GB" dirty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68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latin typeface="Palatino"/>
              </a:rPr>
              <a:t>Arvoketjuja uudistavat tuet: </a:t>
            </a:r>
            <a:br>
              <a:rPr lang="fi-FI" sz="2800" b="1" dirty="0" smtClean="0">
                <a:latin typeface="Palatino"/>
              </a:rPr>
            </a:br>
            <a:r>
              <a:rPr lang="fi-FI" sz="2800" b="1" dirty="0" smtClean="0">
                <a:latin typeface="Palatino"/>
              </a:rPr>
              <a:t>Puurakentaminen - vastustuksesta huolimatta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latin typeface="Palatino"/>
              </a:rPr>
              <a:t>2010-luvulla iso yritys – vastustusta kilpailuneutraliteettisyistä</a:t>
            </a:r>
          </a:p>
          <a:p>
            <a:pPr marL="0" indent="0">
              <a:buNone/>
            </a:pPr>
            <a:endParaRPr lang="fi-FI" dirty="0" smtClean="0">
              <a:latin typeface="Palatino"/>
            </a:endParaRPr>
          </a:p>
          <a:p>
            <a:pPr marL="0" indent="0">
              <a:buNone/>
            </a:pPr>
            <a:r>
              <a:rPr lang="fi-FI" dirty="0" smtClean="0">
                <a:latin typeface="Palatino"/>
              </a:rPr>
              <a:t>Puu kansallisena resurssina alihyödynnetty, ympäristöulottuvuus</a:t>
            </a:r>
            <a:endParaRPr lang="fi-FI" dirty="0">
              <a:latin typeface="Palatino"/>
            </a:endParaRPr>
          </a:p>
          <a:p>
            <a:pPr marL="0" indent="0">
              <a:buNone/>
            </a:pPr>
            <a:endParaRPr lang="fi-FI" dirty="0">
              <a:latin typeface="Palatino"/>
            </a:endParaRPr>
          </a:p>
          <a:p>
            <a:pPr marL="0" indent="0">
              <a:buNone/>
            </a:pPr>
            <a:r>
              <a:rPr lang="fi-FI" dirty="0" smtClean="0">
                <a:latin typeface="Palatino"/>
              </a:rPr>
              <a:t>Jotta onnistuu: pitäisi koko arvoketju sijoittaja/rakennuttaja – rahoittaja - rakentaja - materiaaliteollisuus olla mukana ja monistusta</a:t>
            </a:r>
          </a:p>
          <a:p>
            <a:pPr marL="0" indent="0">
              <a:buNone/>
            </a:pPr>
            <a:endParaRPr lang="fi-FI" dirty="0">
              <a:latin typeface="Palatino"/>
            </a:endParaRPr>
          </a:p>
          <a:p>
            <a:pPr marL="0" indent="0">
              <a:buNone/>
            </a:pPr>
            <a:r>
              <a:rPr lang="fi-FI" dirty="0" smtClean="0">
                <a:latin typeface="Palatino"/>
              </a:rPr>
              <a:t>Voisi olla toteutettavissa puuohjelmalla, jossa yhdistettynä ARA-tuotanto lyhyellä korkotuella sekä alan T&amp;K-elementti – ja ilman pakottavia kaavavaateita, koska ne vesittäisivät asian</a:t>
            </a:r>
          </a:p>
          <a:p>
            <a:pPr marL="0" indent="0">
              <a:buNone/>
            </a:pPr>
            <a:endParaRPr lang="fi-FI" dirty="0">
              <a:latin typeface="Palatino"/>
            </a:endParaRPr>
          </a:p>
          <a:p>
            <a:pPr marL="0" indent="0">
              <a:buNone/>
            </a:pPr>
            <a:r>
              <a:rPr lang="fi-FI" dirty="0" smtClean="0">
                <a:latin typeface="Palatino"/>
              </a:rPr>
              <a:t>Rajattu ohjelma - </a:t>
            </a:r>
            <a:r>
              <a:rPr lang="fi-FI" dirty="0">
                <a:latin typeface="Palatino"/>
              </a:rPr>
              <a:t>e</a:t>
            </a:r>
            <a:r>
              <a:rPr lang="fi-FI" dirty="0" smtClean="0">
                <a:latin typeface="Palatino"/>
              </a:rPr>
              <a:t>i pysyviä etuja, koska ne vääristävät markkinaa</a:t>
            </a:r>
          </a:p>
          <a:p>
            <a:pPr>
              <a:buFontTx/>
              <a:buChar char="-"/>
            </a:pPr>
            <a:endParaRPr lang="fi-FI" sz="1200" dirty="0" smtClean="0">
              <a:latin typeface="Palatino"/>
            </a:endParaRPr>
          </a:p>
          <a:p>
            <a:pPr>
              <a:buFontTx/>
              <a:buChar char="-"/>
            </a:pPr>
            <a:endParaRPr lang="fi-FI" sz="1200" dirty="0" smtClean="0">
              <a:latin typeface="Palatino"/>
            </a:endParaRPr>
          </a:p>
          <a:p>
            <a:endParaRPr lang="fi-FI" dirty="0" smtClean="0">
              <a:latin typeface="Palatino"/>
            </a:endParaRPr>
          </a:p>
          <a:p>
            <a:endParaRPr lang="en-GB" dirty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818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latin typeface="Palatino"/>
              </a:rPr>
              <a:t>Yksittäisten yritysten tuet:  ’Vipuvaikutteisiksi’ – ei pysyviksi apurahoiksi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 err="1" smtClean="0">
                <a:latin typeface="Palatino"/>
              </a:rPr>
              <a:t>Yksityisen</a:t>
            </a:r>
            <a:r>
              <a:rPr lang="en-GB" sz="1800" b="1" dirty="0" smtClean="0">
                <a:latin typeface="Palatino"/>
              </a:rPr>
              <a:t> </a:t>
            </a:r>
            <a:r>
              <a:rPr lang="en-GB" sz="1800" b="1" dirty="0" err="1" smtClean="0">
                <a:latin typeface="Palatino"/>
              </a:rPr>
              <a:t>ja</a:t>
            </a:r>
            <a:r>
              <a:rPr lang="en-GB" sz="1800" b="1" dirty="0" smtClean="0">
                <a:latin typeface="Palatino"/>
              </a:rPr>
              <a:t> </a:t>
            </a:r>
            <a:r>
              <a:rPr lang="en-GB" sz="1800" b="1" dirty="0" err="1" smtClean="0">
                <a:latin typeface="Palatino"/>
              </a:rPr>
              <a:t>julkisen</a:t>
            </a:r>
            <a:r>
              <a:rPr lang="en-GB" sz="1800" b="1" dirty="0" smtClean="0">
                <a:latin typeface="Palatino"/>
              </a:rPr>
              <a:t> </a:t>
            </a:r>
            <a:r>
              <a:rPr lang="en-GB" sz="1800" b="1" dirty="0" err="1" smtClean="0">
                <a:latin typeface="Palatino"/>
              </a:rPr>
              <a:t>yhdistäminen</a:t>
            </a:r>
            <a:r>
              <a:rPr lang="en-GB" sz="1800" b="1" dirty="0" smtClean="0">
                <a:latin typeface="Palatino"/>
              </a:rPr>
              <a:t> – </a:t>
            </a:r>
            <a:r>
              <a:rPr lang="en-GB" sz="1800" b="1" dirty="0" err="1" smtClean="0">
                <a:latin typeface="Palatino"/>
              </a:rPr>
              <a:t>vipuvaikutus</a:t>
            </a:r>
            <a:endParaRPr lang="en-GB" sz="1800" b="1" dirty="0" smtClean="0">
              <a:latin typeface="Palatino"/>
            </a:endParaRPr>
          </a:p>
          <a:p>
            <a:pPr marL="0" indent="0">
              <a:buNone/>
            </a:pPr>
            <a:endParaRPr lang="en-GB" sz="1800" b="1" dirty="0" smtClean="0">
              <a:latin typeface="Palatino"/>
            </a:endParaRPr>
          </a:p>
          <a:p>
            <a:pPr>
              <a:buFontTx/>
              <a:buChar char="-"/>
            </a:pPr>
            <a:r>
              <a:rPr lang="en-GB" sz="1800" dirty="0" err="1" smtClean="0">
                <a:latin typeface="Palatino"/>
              </a:rPr>
              <a:t>Finnveran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Aloitusrahaston</a:t>
            </a:r>
            <a:r>
              <a:rPr lang="en-GB" sz="1800" dirty="0" smtClean="0">
                <a:latin typeface="Palatino"/>
              </a:rPr>
              <a:t> / </a:t>
            </a:r>
            <a:r>
              <a:rPr lang="en-GB" sz="1800" dirty="0" err="1" smtClean="0">
                <a:latin typeface="Palatino"/>
              </a:rPr>
              <a:t>Tekesin</a:t>
            </a:r>
            <a:r>
              <a:rPr lang="en-GB" sz="1800" dirty="0" smtClean="0">
                <a:latin typeface="Palatino"/>
              </a:rPr>
              <a:t> / </a:t>
            </a:r>
            <a:r>
              <a:rPr lang="en-GB" sz="1800" dirty="0" err="1" smtClean="0">
                <a:latin typeface="Palatino"/>
              </a:rPr>
              <a:t>Tesin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markkinaehtoinen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sijoitus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samoin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ehdoin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kuin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yksityissijoittajat</a:t>
            </a:r>
            <a:r>
              <a:rPr lang="en-GB" sz="1800" dirty="0" smtClean="0">
                <a:latin typeface="Palatino"/>
              </a:rPr>
              <a:t> - </a:t>
            </a:r>
            <a:r>
              <a:rPr lang="en-GB" sz="1800" dirty="0" err="1" smtClean="0">
                <a:latin typeface="Palatino"/>
              </a:rPr>
              <a:t>vipuvaikutus</a:t>
            </a:r>
            <a:endParaRPr lang="en-GB" sz="1800" dirty="0">
              <a:latin typeface="Palatino"/>
            </a:endParaRPr>
          </a:p>
          <a:p>
            <a:pPr>
              <a:buFontTx/>
              <a:buChar char="-"/>
            </a:pPr>
            <a:r>
              <a:rPr lang="en-GB" sz="1800" dirty="0" err="1" smtClean="0">
                <a:latin typeface="Palatino"/>
              </a:rPr>
              <a:t>ARA:n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lyhyt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korkotuki</a:t>
            </a:r>
            <a:r>
              <a:rPr lang="en-GB" sz="1800" dirty="0" smtClean="0">
                <a:latin typeface="Palatino"/>
              </a:rPr>
              <a:t> (2016 ) </a:t>
            </a:r>
            <a:r>
              <a:rPr lang="en-GB" sz="1800" dirty="0" err="1" smtClean="0">
                <a:latin typeface="Palatino"/>
              </a:rPr>
              <a:t>askel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oikeaan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suuntaan</a:t>
            </a:r>
            <a:r>
              <a:rPr lang="en-GB" sz="1800" dirty="0" smtClean="0">
                <a:latin typeface="Palatino"/>
              </a:rPr>
              <a:t> – </a:t>
            </a:r>
            <a:r>
              <a:rPr lang="en-GB" sz="1800" dirty="0" err="1" smtClean="0">
                <a:latin typeface="Palatino"/>
              </a:rPr>
              <a:t>yhdistää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julkista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ja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yksityistä</a:t>
            </a:r>
            <a:endParaRPr lang="en-GB" sz="1800" dirty="0" smtClean="0">
              <a:latin typeface="Palatino"/>
            </a:endParaRPr>
          </a:p>
          <a:p>
            <a:pPr marL="0" indent="0">
              <a:buNone/>
            </a:pPr>
            <a:endParaRPr lang="en-GB" sz="1800" dirty="0" smtClean="0">
              <a:latin typeface="Palatino"/>
            </a:endParaRPr>
          </a:p>
          <a:p>
            <a:pPr marL="0" indent="0">
              <a:buNone/>
            </a:pPr>
            <a:endParaRPr lang="en-GB" sz="1800" dirty="0" smtClean="0">
              <a:latin typeface="Palatino"/>
            </a:endParaRPr>
          </a:p>
          <a:p>
            <a:pPr marL="0" indent="0">
              <a:buNone/>
            </a:pPr>
            <a:r>
              <a:rPr lang="en-GB" sz="1800" b="1" dirty="0" err="1" smtClean="0">
                <a:latin typeface="Palatino"/>
              </a:rPr>
              <a:t>Muita</a:t>
            </a:r>
            <a:r>
              <a:rPr lang="en-GB" sz="1800" b="1" dirty="0" smtClean="0">
                <a:latin typeface="Palatino"/>
              </a:rPr>
              <a:t> </a:t>
            </a:r>
          </a:p>
          <a:p>
            <a:pPr>
              <a:buFontTx/>
              <a:buChar char="-"/>
            </a:pPr>
            <a:r>
              <a:rPr lang="en-GB" sz="1800" dirty="0" err="1" smtClean="0">
                <a:latin typeface="Palatino"/>
              </a:rPr>
              <a:t>Palkkatuki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ja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työvoimapoliittinen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tuki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eri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ohjelmien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kautta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tarjoavat</a:t>
            </a:r>
            <a:r>
              <a:rPr lang="en-GB" sz="1800" dirty="0" smtClean="0">
                <a:latin typeface="Palatino"/>
              </a:rPr>
              <a:t>  </a:t>
            </a:r>
            <a:r>
              <a:rPr lang="en-GB" sz="1800" dirty="0" err="1" smtClean="0">
                <a:latin typeface="Palatino"/>
              </a:rPr>
              <a:t>mahdollisuuden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kokeilla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kohtuullisin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kustannuksin</a:t>
            </a:r>
            <a:endParaRPr lang="en-GB" sz="1800" dirty="0" smtClean="0">
              <a:latin typeface="Palatino"/>
            </a:endParaRPr>
          </a:p>
          <a:p>
            <a:pPr>
              <a:buFontTx/>
              <a:buChar char="-"/>
            </a:pPr>
            <a:r>
              <a:rPr lang="en-GB" sz="1800" dirty="0" err="1" smtClean="0">
                <a:latin typeface="Palatino"/>
              </a:rPr>
              <a:t>Tekesin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lainat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ja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tuet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yksitäisille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pk-yrityksille</a:t>
            </a:r>
            <a:r>
              <a:rPr lang="en-GB" sz="1800" dirty="0" smtClean="0">
                <a:latin typeface="Palatino"/>
              </a:rPr>
              <a:t> – </a:t>
            </a:r>
            <a:r>
              <a:rPr lang="en-GB" sz="1800" dirty="0" err="1" smtClean="0">
                <a:latin typeface="Palatino"/>
              </a:rPr>
              <a:t>kovin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pienet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hankkeet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hallinnoillisesti</a:t>
            </a:r>
            <a:r>
              <a:rPr lang="en-GB" sz="1800" dirty="0" smtClean="0">
                <a:latin typeface="Palatino"/>
              </a:rPr>
              <a:t> </a:t>
            </a:r>
            <a:r>
              <a:rPr lang="en-GB" sz="1800" dirty="0" err="1" smtClean="0">
                <a:latin typeface="Palatino"/>
              </a:rPr>
              <a:t>työläitä</a:t>
            </a:r>
            <a:r>
              <a:rPr lang="en-GB" sz="1800" dirty="0" smtClean="0">
                <a:latin typeface="Palatino"/>
              </a:rPr>
              <a:t> vs </a:t>
            </a:r>
            <a:r>
              <a:rPr lang="en-GB" sz="1800" dirty="0" err="1" smtClean="0">
                <a:latin typeface="Palatino"/>
              </a:rPr>
              <a:t>hyöty</a:t>
            </a:r>
            <a:endParaRPr lang="en-GB" sz="1800" dirty="0" smtClean="0">
              <a:latin typeface="Palatino"/>
            </a:endParaRPr>
          </a:p>
          <a:p>
            <a:pPr marL="0" indent="0">
              <a:buNone/>
            </a:pPr>
            <a:endParaRPr lang="en-GB" sz="1400" dirty="0" smtClean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0702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latin typeface="Palatino"/>
              </a:rPr>
              <a:t>Yritystuet 2017 - kiinnipitoa eilisestä vai kurkottamista huomiseen?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smtClean="0">
                <a:latin typeface="Palatino"/>
              </a:rPr>
              <a:t>Yritystuet</a:t>
            </a:r>
            <a:r>
              <a:rPr lang="fi-FI" sz="1800" dirty="0" smtClean="0">
                <a:latin typeface="Palatino"/>
              </a:rPr>
              <a:t> laajalti katsoen kohdentuvat </a:t>
            </a:r>
            <a:r>
              <a:rPr lang="fi-FI" sz="1800" dirty="0" err="1" smtClean="0">
                <a:latin typeface="Palatino"/>
              </a:rPr>
              <a:t>TEM:n</a:t>
            </a:r>
            <a:r>
              <a:rPr lang="fi-FI" sz="1800" dirty="0" smtClean="0">
                <a:latin typeface="Palatino"/>
              </a:rPr>
              <a:t> selvityksen mukaan:</a:t>
            </a:r>
          </a:p>
          <a:p>
            <a:pPr marL="0" indent="0">
              <a:buNone/>
            </a:pPr>
            <a:r>
              <a:rPr lang="fi-FI" sz="1800" dirty="0" smtClean="0">
                <a:latin typeface="Palatino"/>
              </a:rPr>
              <a:t> </a:t>
            </a:r>
            <a:endParaRPr lang="fi-FI" sz="1800" dirty="0">
              <a:latin typeface="Palatino"/>
            </a:endParaRPr>
          </a:p>
          <a:p>
            <a:pPr>
              <a:buFontTx/>
              <a:buChar char="-"/>
            </a:pPr>
            <a:r>
              <a:rPr lang="fi-FI" sz="1800" dirty="0" smtClean="0">
                <a:latin typeface="Palatino"/>
              </a:rPr>
              <a:t>Suoriin tukiin 1,1 </a:t>
            </a:r>
            <a:r>
              <a:rPr lang="fi-FI" sz="1800" dirty="0" err="1" smtClean="0">
                <a:latin typeface="Palatino"/>
              </a:rPr>
              <a:t>rd</a:t>
            </a:r>
            <a:r>
              <a:rPr lang="fi-FI" sz="1800" dirty="0" smtClean="0">
                <a:latin typeface="Palatino"/>
              </a:rPr>
              <a:t> € ja </a:t>
            </a:r>
            <a:r>
              <a:rPr lang="fi-FI" sz="1800" b="1" dirty="0" smtClean="0">
                <a:latin typeface="Palatino"/>
              </a:rPr>
              <a:t>verotukiin</a:t>
            </a:r>
            <a:r>
              <a:rPr lang="fi-FI" sz="1800" dirty="0" smtClean="0">
                <a:latin typeface="Palatino"/>
              </a:rPr>
              <a:t> 2,9 </a:t>
            </a:r>
            <a:r>
              <a:rPr lang="fi-FI" sz="1800" dirty="0" err="1" smtClean="0">
                <a:latin typeface="Palatino"/>
              </a:rPr>
              <a:t>mrd</a:t>
            </a:r>
            <a:r>
              <a:rPr lang="fi-FI" sz="1800" dirty="0" smtClean="0">
                <a:latin typeface="Palatino"/>
              </a:rPr>
              <a:t> € = 4,0 </a:t>
            </a:r>
            <a:r>
              <a:rPr lang="fi-FI" sz="1800" dirty="0" err="1" smtClean="0">
                <a:latin typeface="Palatino"/>
              </a:rPr>
              <a:t>mrd</a:t>
            </a:r>
            <a:r>
              <a:rPr lang="fi-FI" sz="1800" dirty="0" smtClean="0">
                <a:latin typeface="Palatino"/>
              </a:rPr>
              <a:t> €</a:t>
            </a:r>
          </a:p>
          <a:p>
            <a:pPr>
              <a:buFontTx/>
              <a:buChar char="-"/>
            </a:pPr>
            <a:r>
              <a:rPr lang="fi-FI" sz="1800" dirty="0" smtClean="0">
                <a:latin typeface="Palatino"/>
              </a:rPr>
              <a:t>Tavoite taloudellinen tai taloudellinen ja yhteiskunnallinen </a:t>
            </a:r>
            <a:r>
              <a:rPr lang="fi-FI" sz="1800" dirty="0" err="1" smtClean="0">
                <a:latin typeface="Palatino"/>
              </a:rPr>
              <a:t>yht</a:t>
            </a:r>
            <a:r>
              <a:rPr lang="fi-FI" sz="1800" dirty="0" smtClean="0">
                <a:latin typeface="Palatino"/>
              </a:rPr>
              <a:t> 90 %</a:t>
            </a:r>
          </a:p>
          <a:p>
            <a:pPr>
              <a:buFontTx/>
              <a:buChar char="-"/>
            </a:pPr>
            <a:r>
              <a:rPr lang="fi-FI" sz="1800" b="1" dirty="0" smtClean="0">
                <a:latin typeface="Palatino"/>
              </a:rPr>
              <a:t>Säilyttäviin</a:t>
            </a:r>
            <a:r>
              <a:rPr lang="fi-FI" sz="1800" dirty="0" smtClean="0">
                <a:latin typeface="Palatino"/>
              </a:rPr>
              <a:t> </a:t>
            </a:r>
            <a:r>
              <a:rPr lang="fi-FI" sz="1800" dirty="0">
                <a:latin typeface="Palatino"/>
              </a:rPr>
              <a:t>(90 %) pikemmin kuin </a:t>
            </a:r>
            <a:r>
              <a:rPr lang="fi-FI" sz="1800" dirty="0" smtClean="0">
                <a:latin typeface="Palatino"/>
              </a:rPr>
              <a:t>uudistaviin </a:t>
            </a:r>
            <a:r>
              <a:rPr lang="fi-FI" sz="1800" dirty="0">
                <a:latin typeface="Palatino"/>
              </a:rPr>
              <a:t>(10 %) </a:t>
            </a:r>
            <a:r>
              <a:rPr lang="fi-FI" sz="1800" dirty="0" smtClean="0">
                <a:latin typeface="Palatino"/>
              </a:rPr>
              <a:t>(TEM) </a:t>
            </a:r>
            <a:endParaRPr lang="fi-FI" sz="1800" dirty="0">
              <a:latin typeface="Palatino"/>
            </a:endParaRPr>
          </a:p>
          <a:p>
            <a:pPr>
              <a:buFontTx/>
              <a:buChar char="-"/>
            </a:pPr>
            <a:r>
              <a:rPr lang="fi-FI" sz="1800" dirty="0" smtClean="0">
                <a:latin typeface="Palatino"/>
              </a:rPr>
              <a:t>Ekosysteemin kehitys </a:t>
            </a:r>
            <a:r>
              <a:rPr lang="fi-FI" sz="1800" dirty="0" err="1" smtClean="0">
                <a:latin typeface="Palatino"/>
              </a:rPr>
              <a:t>vs</a:t>
            </a:r>
            <a:r>
              <a:rPr lang="fi-FI" sz="1800" dirty="0" smtClean="0">
                <a:latin typeface="Palatino"/>
              </a:rPr>
              <a:t> yksittäinen toimi/yritys ei tiedossa</a:t>
            </a:r>
          </a:p>
          <a:p>
            <a:pPr>
              <a:buFontTx/>
              <a:buChar char="-"/>
            </a:pPr>
            <a:r>
              <a:rPr lang="fi-FI" sz="1800" dirty="0" err="1" smtClean="0">
                <a:latin typeface="Palatino"/>
              </a:rPr>
              <a:t>Em</a:t>
            </a:r>
            <a:r>
              <a:rPr lang="fi-FI" sz="1800" dirty="0" smtClean="0">
                <a:latin typeface="Palatino"/>
              </a:rPr>
              <a:t> lisäksi mm alennetut alv –kannat 3,0 </a:t>
            </a:r>
            <a:r>
              <a:rPr lang="fi-FI" sz="1800" dirty="0" err="1" smtClean="0">
                <a:latin typeface="Palatino"/>
              </a:rPr>
              <a:t>Mrd</a:t>
            </a:r>
            <a:r>
              <a:rPr lang="fi-FI" sz="1800" dirty="0" smtClean="0">
                <a:latin typeface="Palatino"/>
              </a:rPr>
              <a:t> €</a:t>
            </a:r>
          </a:p>
          <a:p>
            <a:pPr>
              <a:buFontTx/>
              <a:buChar char="-"/>
            </a:pPr>
            <a:endParaRPr lang="fi-FI" sz="1800" dirty="0" smtClean="0">
              <a:latin typeface="Palatino"/>
            </a:endParaRPr>
          </a:p>
          <a:p>
            <a:pPr marL="0" indent="0">
              <a:buNone/>
            </a:pPr>
            <a:endParaRPr lang="fi-FI" sz="1800" dirty="0">
              <a:latin typeface="Palatino"/>
            </a:endParaRPr>
          </a:p>
          <a:p>
            <a:pPr marL="0" indent="0">
              <a:buNone/>
            </a:pPr>
            <a:r>
              <a:rPr lang="fi-FI" b="1" dirty="0" smtClean="0">
                <a:latin typeface="Palatino"/>
              </a:rPr>
              <a:t>’</a:t>
            </a:r>
            <a:r>
              <a:rPr lang="fi-FI" b="1" i="1" dirty="0" smtClean="0">
                <a:latin typeface="Palatino"/>
              </a:rPr>
              <a:t>’</a:t>
            </a:r>
            <a:r>
              <a:rPr lang="fi-FI" b="1" i="1" dirty="0" err="1" smtClean="0">
                <a:latin typeface="Palatino"/>
              </a:rPr>
              <a:t>Only</a:t>
            </a:r>
            <a:r>
              <a:rPr lang="fi-FI" b="1" i="1" dirty="0" smtClean="0">
                <a:latin typeface="Palatino"/>
              </a:rPr>
              <a:t> </a:t>
            </a:r>
            <a:r>
              <a:rPr lang="fi-FI" b="1" i="1" dirty="0">
                <a:latin typeface="Palatino"/>
              </a:rPr>
              <a:t>tradition </a:t>
            </a:r>
            <a:r>
              <a:rPr lang="fi-FI" b="1" i="1" dirty="0" err="1">
                <a:latin typeface="Palatino"/>
              </a:rPr>
              <a:t>worth</a:t>
            </a:r>
            <a:r>
              <a:rPr lang="fi-FI" b="1" i="1" dirty="0">
                <a:latin typeface="Palatino"/>
              </a:rPr>
              <a:t> </a:t>
            </a:r>
            <a:r>
              <a:rPr lang="fi-FI" b="1" i="1" dirty="0" err="1">
                <a:latin typeface="Palatino"/>
              </a:rPr>
              <a:t>keeping</a:t>
            </a:r>
            <a:r>
              <a:rPr lang="fi-FI" b="1" i="1" dirty="0">
                <a:latin typeface="Palatino"/>
              </a:rPr>
              <a:t> is </a:t>
            </a:r>
            <a:r>
              <a:rPr lang="fi-FI" b="1" i="1" dirty="0" err="1">
                <a:latin typeface="Palatino"/>
              </a:rPr>
              <a:t>moving</a:t>
            </a:r>
            <a:r>
              <a:rPr lang="fi-FI" b="1" i="1" dirty="0">
                <a:latin typeface="Palatino"/>
              </a:rPr>
              <a:t> </a:t>
            </a:r>
            <a:r>
              <a:rPr lang="fi-FI" b="1" i="1" dirty="0" err="1">
                <a:latin typeface="Palatino"/>
              </a:rPr>
              <a:t>from</a:t>
            </a:r>
            <a:r>
              <a:rPr lang="fi-FI" b="1" i="1" dirty="0">
                <a:latin typeface="Palatino"/>
              </a:rPr>
              <a:t> </a:t>
            </a:r>
            <a:r>
              <a:rPr lang="fi-FI" b="1" i="1" dirty="0" err="1">
                <a:latin typeface="Palatino"/>
              </a:rPr>
              <a:t>old</a:t>
            </a:r>
            <a:r>
              <a:rPr lang="fi-FI" b="1" i="1" dirty="0">
                <a:latin typeface="Palatino"/>
              </a:rPr>
              <a:t> to </a:t>
            </a:r>
            <a:r>
              <a:rPr lang="fi-FI" b="1" i="1" dirty="0" err="1">
                <a:latin typeface="Palatino"/>
              </a:rPr>
              <a:t>what</a:t>
            </a:r>
            <a:r>
              <a:rPr lang="fi-FI" b="1" i="1" dirty="0">
                <a:latin typeface="Palatino"/>
              </a:rPr>
              <a:t> is </a:t>
            </a:r>
            <a:r>
              <a:rPr lang="fi-FI" b="1" i="1" dirty="0" err="1">
                <a:latin typeface="Palatino"/>
              </a:rPr>
              <a:t>about</a:t>
            </a:r>
            <a:r>
              <a:rPr lang="fi-FI" b="1" i="1" dirty="0">
                <a:latin typeface="Palatino"/>
              </a:rPr>
              <a:t> to </a:t>
            </a:r>
            <a:r>
              <a:rPr lang="fi-FI" b="1" i="1" dirty="0" err="1" smtClean="0">
                <a:latin typeface="Palatino"/>
              </a:rPr>
              <a:t>come</a:t>
            </a:r>
            <a:r>
              <a:rPr lang="fi-FI" b="1" i="1" dirty="0" smtClean="0">
                <a:latin typeface="Palatino"/>
              </a:rPr>
              <a:t> </a:t>
            </a:r>
            <a:r>
              <a:rPr lang="fi-FI" b="1" i="1" dirty="0" err="1" smtClean="0">
                <a:latin typeface="Palatino"/>
              </a:rPr>
              <a:t>next</a:t>
            </a:r>
            <a:r>
              <a:rPr lang="fi-FI" b="1" i="1" dirty="0" smtClean="0">
                <a:latin typeface="Palatino"/>
              </a:rPr>
              <a:t>’’</a:t>
            </a:r>
            <a:endParaRPr lang="fi-FI" b="1" i="1" dirty="0">
              <a:latin typeface="Palatino"/>
            </a:endParaRPr>
          </a:p>
          <a:p>
            <a:pPr marL="0" indent="0">
              <a:buNone/>
            </a:pPr>
            <a:endParaRPr lang="fi-FI" dirty="0" smtClean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55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latin typeface="Palatino"/>
              </a:rPr>
              <a:t>Yhteenveto - Yrittäjämäistä otetta yritystukiin </a:t>
            </a:r>
            <a:endParaRPr lang="fi-FI" sz="2800" b="1" dirty="0">
              <a:latin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dirty="0" smtClean="0">
                <a:latin typeface="Palatino"/>
              </a:rPr>
              <a:t>1</a:t>
            </a:r>
            <a:r>
              <a:rPr lang="fi-FI" sz="1400" b="1" dirty="0" smtClean="0">
                <a:latin typeface="Palatino"/>
              </a:rPr>
              <a:t>. Rehellinen tilanneanalyysi </a:t>
            </a:r>
            <a:r>
              <a:rPr lang="fi-FI" sz="1400" dirty="0" smtClean="0">
                <a:latin typeface="Palatino"/>
              </a:rPr>
              <a:t>- Suomi jää jälkeen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Keskeinen syy: ei ole riittävästi kasvuhaluisia ja –kykyisiä omistajia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Keskeinen seuraus: Pääomat ja henkiset resurssit eivät ohjaudu kasvuun </a:t>
            </a:r>
          </a:p>
          <a:p>
            <a:pPr marL="0" indent="0">
              <a:buNone/>
            </a:pPr>
            <a:endParaRPr lang="fi-FI" sz="1400" dirty="0" smtClean="0">
              <a:latin typeface="Palatino"/>
            </a:endParaRPr>
          </a:p>
          <a:p>
            <a:pPr marL="0" indent="0">
              <a:buNone/>
            </a:pPr>
            <a:r>
              <a:rPr lang="fi-FI" sz="1400" b="1" dirty="0" smtClean="0">
                <a:latin typeface="Palatino"/>
              </a:rPr>
              <a:t>2. Omistamisen verotus on avainasemassa  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Lisää omistajia ja lisää kasvuhaluja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Sijoittaminen kasvuyrityksiin saatava kiinnostavaksi ja pääomat liikkeelle 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Kansainvälisessä </a:t>
            </a:r>
            <a:r>
              <a:rPr lang="fi-FI" sz="1400" dirty="0">
                <a:latin typeface="Palatino"/>
              </a:rPr>
              <a:t>verokilpailussa on oltava kilpailukykyinen ja ennustettava</a:t>
            </a:r>
          </a:p>
          <a:p>
            <a:pPr marL="0" indent="0">
              <a:buNone/>
            </a:pPr>
            <a:endParaRPr lang="fi-FI" sz="1400" dirty="0" smtClean="0">
              <a:latin typeface="Palatino"/>
            </a:endParaRPr>
          </a:p>
          <a:p>
            <a:pPr marL="0" indent="0">
              <a:buNone/>
            </a:pPr>
            <a:r>
              <a:rPr lang="fi-FI" sz="1400" b="1" dirty="0" smtClean="0">
                <a:latin typeface="Palatino"/>
              </a:rPr>
              <a:t>3. Pysyvien systeemisten tukirakenteiden purkaminen välttämätöntä 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Tilaa kasvuhaluisille yrittäjille – avataan suljettuja markkinoita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Julkinen talous tervehtyy - mahdollisuuksia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samalla valtion yrittäjäriski supistuu  </a:t>
            </a:r>
          </a:p>
          <a:p>
            <a:pPr marL="0" indent="0">
              <a:buNone/>
            </a:pPr>
            <a:endParaRPr lang="fi-FI" sz="1400" dirty="0">
              <a:latin typeface="Palatino"/>
            </a:endParaRPr>
          </a:p>
          <a:p>
            <a:pPr marL="0" indent="0">
              <a:buNone/>
            </a:pPr>
            <a:r>
              <a:rPr lang="fi-FI" sz="1400" b="1" dirty="0">
                <a:latin typeface="Palatino"/>
              </a:rPr>
              <a:t>4</a:t>
            </a:r>
            <a:r>
              <a:rPr lang="fi-FI" sz="1400" b="1" dirty="0" smtClean="0">
                <a:latin typeface="Palatino"/>
              </a:rPr>
              <a:t>. Uudistavat tuet kohdennettava koko arvoketjuihin</a:t>
            </a:r>
            <a:endParaRPr lang="fi-FI" sz="1400" b="1" dirty="0">
              <a:latin typeface="Palatino"/>
            </a:endParaRP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Koko arvoketju – tilaajavetoiset rohkeat kokeilut </a:t>
            </a:r>
          </a:p>
          <a:p>
            <a:pPr>
              <a:buFontTx/>
              <a:buChar char="-"/>
            </a:pPr>
            <a:r>
              <a:rPr lang="fi-FI" sz="1400" dirty="0" smtClean="0">
                <a:latin typeface="Palatino"/>
              </a:rPr>
              <a:t>Valtionyhtiöt kerran teollistivat maan, nyt julkisen ja yksityisen pääoman yhdistämisen kautta  </a:t>
            </a:r>
            <a:endParaRPr lang="fi-FI" sz="1400" dirty="0">
              <a:latin typeface="Palatino"/>
            </a:endParaRPr>
          </a:p>
          <a:p>
            <a:pPr marL="0" indent="0">
              <a:buNone/>
            </a:pPr>
            <a:endParaRPr lang="fi-FI" sz="1600" dirty="0" smtClean="0">
              <a:latin typeface="Palatino"/>
            </a:endParaRPr>
          </a:p>
          <a:p>
            <a:pPr marL="0" indent="0">
              <a:buNone/>
            </a:pPr>
            <a:endParaRPr lang="fi-FI" sz="1200" dirty="0" smtClean="0">
              <a:latin typeface="Palatino"/>
            </a:endParaRPr>
          </a:p>
          <a:p>
            <a:pPr marL="0" indent="0">
              <a:buNone/>
            </a:pPr>
            <a:endParaRPr lang="fi-FI" sz="1200" dirty="0" smtClean="0">
              <a:latin typeface="Palatino"/>
            </a:endParaRPr>
          </a:p>
          <a:p>
            <a:endParaRPr lang="fi-FI" dirty="0" smtClean="0">
              <a:latin typeface="Palatino"/>
            </a:endParaRPr>
          </a:p>
          <a:p>
            <a:endParaRPr lang="en-GB" dirty="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2394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Vaakaviiva">
  <a:themeElements>
    <a:clrScheme name="Vaakaviiva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Vaakaviiv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pitchFamily="-112" charset="0"/>
          </a:defRPr>
        </a:defPPr>
      </a:lstStyle>
    </a:lnDef>
  </a:objectDefaults>
  <a:extraClrSchemeLst>
    <a:extraClrScheme>
      <a:clrScheme name="Vaakaviiva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viiva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viiva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15683</TotalTime>
  <Words>507</Words>
  <Application>Microsoft Office PowerPoint</Application>
  <PresentationFormat>Näytössä katseltava diaesitys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4_Vaakaviiva</vt:lpstr>
      <vt:lpstr>Parlamentaarinen Yritystukityöryhmä  – kuuleminen 8.12.2017</vt:lpstr>
      <vt:lpstr>Suomi jää jälkeen – miksi?</vt:lpstr>
      <vt:lpstr>Kaksi kasvun geneeristä estettä  – näitä pitäisi rohjeta poistaa</vt:lpstr>
      <vt:lpstr>Purkulistan kärkeen: Pysyvät systeemiset tukirakenteet–esim asumisen julkinen sektori</vt:lpstr>
      <vt:lpstr>Arvoketjuja uudistavat tuet:  Puurakentaminen - vastustuksesta huolimatta</vt:lpstr>
      <vt:lpstr>Yksittäisten yritysten tuet:  ’Vipuvaikutteisiksi’ – ei pysyviksi apurahoiksi</vt:lpstr>
      <vt:lpstr>Yritystuet 2017 - kiinnipitoa eilisestä vai kurkottamista huomiseen?</vt:lpstr>
      <vt:lpstr>Yhteenveto - Yrittäjämäistä otetta yritystukiin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Tapio Hietanen</dc:creator>
  <cp:lastModifiedBy>Rothovius Anne TEM</cp:lastModifiedBy>
  <cp:revision>1523</cp:revision>
  <cp:lastPrinted>2017-12-07T14:56:09Z</cp:lastPrinted>
  <dcterms:created xsi:type="dcterms:W3CDTF">2009-02-05T07:45:32Z</dcterms:created>
  <dcterms:modified xsi:type="dcterms:W3CDTF">2017-12-08T06:24:41Z</dcterms:modified>
</cp:coreProperties>
</file>