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4" r:id="rId3"/>
    <p:sldId id="335" r:id="rId4"/>
    <p:sldId id="339" r:id="rId5"/>
    <p:sldId id="330" r:id="rId6"/>
    <p:sldId id="340" r:id="rId7"/>
    <p:sldId id="329" r:id="rId8"/>
    <p:sldId id="341" r:id="rId9"/>
    <p:sldId id="342" r:id="rId10"/>
  </p:sldIdLst>
  <p:sldSz cx="9144000" cy="6858000" type="screen4x3"/>
  <p:notesSz cx="6799263" cy="99298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D4B"/>
    <a:srgbClr val="F5A02F"/>
    <a:srgbClr val="F49716"/>
    <a:srgbClr val="B68666"/>
    <a:srgbClr val="66A1A5"/>
    <a:srgbClr val="365C2A"/>
    <a:srgbClr val="991518"/>
    <a:srgbClr val="37B9E8"/>
    <a:srgbClr val="7950D1"/>
    <a:srgbClr val="FBF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846D-7F4A-4786-91E8-758F37ADE857}" type="datetimeFigureOut">
              <a:rPr lang="fi-FI" smtClean="0"/>
              <a:t>24.10.2017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7320C-8E3C-4E75-990C-29003F320F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266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1B74-40D1-4A22-A217-2BDE6520360B}" type="datetimeFigureOut">
              <a:rPr lang="fi-FI" smtClean="0"/>
              <a:t>24.10.2017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A885E-5AD9-41EE-914D-6E148AFC9C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8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885E-5AD9-41EE-914D-6E148AFC9C2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89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908721"/>
            <a:ext cx="7200800" cy="269173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200800" cy="21602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6408000"/>
            <a:ext cx="1043608" cy="450000"/>
          </a:xfrm>
          <a:prstGeom prst="rect">
            <a:avLst/>
          </a:prstGeom>
        </p:spPr>
        <p:txBody>
          <a:bodyPr lIns="108000"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33FE31A2-71BD-414D-A594-B13CDAEE863F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43609" y="6408000"/>
            <a:ext cx="7560839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04448" y="6408000"/>
            <a:ext cx="539552" cy="45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043608" y="4149080"/>
            <a:ext cx="7128792" cy="0"/>
          </a:xfrm>
          <a:prstGeom prst="line">
            <a:avLst/>
          </a:prstGeom>
          <a:ln w="38100" cap="flat">
            <a:solidFill>
              <a:srgbClr val="66A1A5"/>
            </a:solidFill>
          </a:ln>
          <a:effectLst>
            <a:outerShdw sx="1000" sy="1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8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anchor="t">
            <a:normAutofit/>
          </a:bodyPr>
          <a:lstStyle>
            <a:lvl1pPr algn="l">
              <a:defRPr sz="32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7544" y="1484784"/>
            <a:ext cx="82089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8208912" cy="5109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8E13534-2C3E-4DF3-8B36-72D074BB92B5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4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X/Y-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923152"/>
          </a:xfrm>
        </p:spPr>
        <p:txBody>
          <a:bodyPr anchor="t">
            <a:normAutofit/>
          </a:bodyPr>
          <a:lstStyle>
            <a:lvl1pPr algn="l">
              <a:defRPr sz="32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99592" y="1268760"/>
            <a:ext cx="7776864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13"/>
          </p:nvPr>
        </p:nvSpPr>
        <p:spPr>
          <a:xfrm rot="16200000">
            <a:off x="-1620688" y="3356992"/>
            <a:ext cx="4536504" cy="36004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half" idx="14"/>
          </p:nvPr>
        </p:nvSpPr>
        <p:spPr>
          <a:xfrm>
            <a:off x="899592" y="5877272"/>
            <a:ext cx="7776864" cy="36004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7544" y="6381328"/>
            <a:ext cx="8208912" cy="43894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</a:t>
            </a:r>
          </a:p>
          <a:p>
            <a:pPr lvl="0"/>
            <a:r>
              <a:rPr lang="fi-FI" dirty="0" smtClean="0"/>
              <a:t>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490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A762C3C9-D888-4415-A4D3-0E2D0774E8F9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21709523-0CBD-4862-9944-BD98B9A3A7DB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4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 sz="2300"/>
            </a:lvl1pPr>
            <a:lvl2pPr>
              <a:defRPr sz="21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6408000"/>
            <a:ext cx="1043608" cy="450000"/>
          </a:xfrm>
          <a:prstGeom prst="rect">
            <a:avLst/>
          </a:prstGeom>
        </p:spPr>
        <p:txBody>
          <a:bodyPr lIns="108000"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774A7C2-AF28-4C32-9EBC-BE6C49E97BDC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43609" y="6408000"/>
            <a:ext cx="7560839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04448" y="6408000"/>
            <a:ext cx="539552" cy="45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2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ctrTitle"/>
          </p:nvPr>
        </p:nvSpPr>
        <p:spPr>
          <a:xfrm>
            <a:off x="971600" y="908721"/>
            <a:ext cx="7200800" cy="26917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7" name="Alaotsikko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200800" cy="21602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6408000"/>
            <a:ext cx="1043608" cy="450000"/>
          </a:xfrm>
          <a:prstGeom prst="rect">
            <a:avLst/>
          </a:prstGeom>
        </p:spPr>
        <p:txBody>
          <a:bodyPr lIns="108000"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33FE31A2-71BD-414D-A594-B13CDAEE863F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43609" y="6408000"/>
            <a:ext cx="7560839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04448" y="6408000"/>
            <a:ext cx="539552" cy="45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1043608" y="4149080"/>
            <a:ext cx="7128792" cy="0"/>
          </a:xfrm>
          <a:prstGeom prst="line">
            <a:avLst/>
          </a:prstGeom>
          <a:ln w="38100" cap="flat">
            <a:solidFill>
              <a:srgbClr val="66A1A5"/>
            </a:solidFill>
          </a:ln>
          <a:effectLst>
            <a:outerShdw sx="1000" sy="1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3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ilman vii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/>
          <p:cNvSpPr>
            <a:spLocks noGrp="1"/>
          </p:cNvSpPr>
          <p:nvPr>
            <p:ph type="ctrTitle"/>
          </p:nvPr>
        </p:nvSpPr>
        <p:spPr>
          <a:xfrm>
            <a:off x="971600" y="908721"/>
            <a:ext cx="7200800" cy="26917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7" name="Alaotsikko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200800" cy="21602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6408000"/>
            <a:ext cx="1043608" cy="450000"/>
          </a:xfrm>
          <a:prstGeom prst="rect">
            <a:avLst/>
          </a:prstGeom>
        </p:spPr>
        <p:txBody>
          <a:bodyPr lIns="108000"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33FE31A2-71BD-414D-A594-B13CDAEE863F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43609" y="6408000"/>
            <a:ext cx="7560839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04448" y="6408000"/>
            <a:ext cx="539552" cy="45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0" y="6408000"/>
            <a:ext cx="1043608" cy="450000"/>
          </a:xfrm>
          <a:prstGeom prst="rect">
            <a:avLst/>
          </a:prstGeom>
        </p:spPr>
        <p:txBody>
          <a:bodyPr lIns="108000"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B7F979BD-18AD-4F4C-A435-AEE791852DC3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43609" y="6408000"/>
            <a:ext cx="7560839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04448" y="6408000"/>
            <a:ext cx="539552" cy="45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8217048-38F5-477C-9DF6-AAE291A058F4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141D35E6-85E0-42E1-AA8A-DFDFEA6859F8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5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0AF17797-DDAD-4E22-992C-B9C5D3041176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2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7544" y="6408000"/>
            <a:ext cx="864096" cy="450000"/>
          </a:xfrm>
          <a:prstGeom prst="rect">
            <a:avLst/>
          </a:prstGeom>
        </p:spPr>
        <p:txBody>
          <a:bodyPr lIns="108000"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6F0773E0-9018-4ED0-911A-772FC15C21F9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331640" y="6408000"/>
            <a:ext cx="6984776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16416" y="6408000"/>
            <a:ext cx="360040" cy="450000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71" y="0"/>
            <a:ext cx="591429" cy="540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6408000"/>
            <a:ext cx="1043608" cy="450000"/>
          </a:xfrm>
          <a:prstGeom prst="rect">
            <a:avLst/>
          </a:prstGeom>
        </p:spPr>
        <p:txBody>
          <a:bodyPr lIns="108000"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CFC9250-9100-4A4E-8C54-E9C819934ADD}" type="datetime1">
              <a:rPr lang="fi-FI" smtClean="0"/>
              <a:t>24.10.2017</a:t>
            </a:fld>
            <a:endParaRPr lang="en-US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43609" y="6408000"/>
            <a:ext cx="7560839" cy="45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Mallialatunniste, näitä voi muokata Lisää -&gt; Ylä- ja alatunniste</a:t>
            </a:r>
            <a:endParaRPr lang="en-US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04448" y="6408000"/>
            <a:ext cx="539552" cy="450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3ED9BA-3DE5-430E-8883-0B0B599A8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/>
              <a:t>Yritystukien vaikutuksista</a:t>
            </a:r>
            <a:endParaRPr lang="fi-FI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Elias Einiö</a:t>
            </a:r>
          </a:p>
          <a:p>
            <a:r>
              <a:rPr lang="fi-FI" sz="2000" dirty="0" smtClean="0"/>
              <a:t>VATT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sz="1800" kern="0" dirty="0" smtClean="0">
                <a:ea typeface="Apple Chancery" charset="0"/>
                <a:cs typeface="Apple Chancery" charset="0"/>
              </a:rPr>
              <a:t>Yritystukityöryhmä</a:t>
            </a:r>
            <a:r>
              <a:rPr lang="fi-FI" sz="1800" dirty="0" smtClean="0"/>
              <a:t>, 24.10.2017</a:t>
            </a:r>
            <a:endParaRPr lang="fi-FI" sz="18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381328"/>
            <a:ext cx="22784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Yleisesti yritystuista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endParaRPr lang="fi-FI" b="1" dirty="0" smtClean="0"/>
          </a:p>
          <a:p>
            <a:r>
              <a:rPr lang="fi-FI" dirty="0" smtClean="0"/>
              <a:t>Vaikutuksia tärkeää arvioida koko talouden tasolla</a:t>
            </a:r>
          </a:p>
          <a:p>
            <a:endParaRPr lang="fi-FI" dirty="0" smtClean="0"/>
          </a:p>
          <a:p>
            <a:r>
              <a:rPr lang="fi-FI" dirty="0" smtClean="0"/>
              <a:t>Tuki voi olla koko talouden tasolla haitallinen, vaikka yksittäinen tuettu yritys hyötyy siitä</a:t>
            </a:r>
          </a:p>
          <a:p>
            <a:endParaRPr lang="fi-FI" b="1" dirty="0" smtClean="0"/>
          </a:p>
          <a:p>
            <a:r>
              <a:rPr lang="fi-FI" b="1" dirty="0" smtClean="0"/>
              <a:t>Esim. 1 verotuki: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Verotuki yhdelle sektorille on kannettava muilta sektoreilta</a:t>
            </a:r>
          </a:p>
          <a:p>
            <a:endParaRPr lang="fi-FI" b="1" dirty="0" smtClean="0"/>
          </a:p>
          <a:p>
            <a:r>
              <a:rPr lang="fi-FI" b="1" dirty="0" smtClean="0"/>
              <a:t>Esim. 2 työllisyys: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Tuetun yrityksen työllisyyden kasvu voi johtaa työllisyyden pienenemiseen muissa yrityksissä 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84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Tukien vaikutusten arviointi: keskeiset kysymykset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fi-FI" b="1" dirty="0" smtClean="0"/>
          </a:p>
          <a:p>
            <a:pPr marL="514350" indent="-514350">
              <a:buFont typeface="+mj-lt"/>
              <a:buAutoNum type="arabicPeriod"/>
            </a:pPr>
            <a:endParaRPr lang="fi-FI" b="1" dirty="0"/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Vaikuttaako tuki tuetun yrityksen toimintaan</a:t>
            </a:r>
          </a:p>
          <a:p>
            <a:pPr marL="914400" lvl="1" indent="-514350"/>
            <a:r>
              <a:rPr lang="fi-FI" dirty="0" smtClean="0"/>
              <a:t>Johtopäätös jos ei vaikuta: tuki taloudellisesti tehoton</a:t>
            </a:r>
          </a:p>
          <a:p>
            <a:pPr marL="914400" lvl="1" indent="-514350"/>
            <a:r>
              <a:rPr lang="fi-FI" dirty="0" smtClean="0"/>
              <a:t>Jos vaikuttaa, arvioidaan kohtia 2 ja 3</a:t>
            </a:r>
          </a:p>
          <a:p>
            <a:pPr marL="514350" indent="-514350">
              <a:buFont typeface="+mj-lt"/>
              <a:buAutoNum type="arabicPeriod"/>
            </a:pPr>
            <a:endParaRPr lang="fi-FI" b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Onko tuella myönteisiä ulkoisvaikutuksia?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 smtClean="0"/>
              <a:t>Onko </a:t>
            </a:r>
            <a:r>
              <a:rPr lang="fi-FI" b="1" dirty="0"/>
              <a:t>tuella </a:t>
            </a:r>
            <a:r>
              <a:rPr lang="fi-FI" b="1" dirty="0" smtClean="0"/>
              <a:t>kielteisiä markkinavaikutuksia?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 smtClean="0"/>
              <a:t> Kustannushyöty-testi </a:t>
            </a:r>
          </a:p>
          <a:p>
            <a:pPr marL="857250" lvl="1" indent="-457200"/>
            <a:r>
              <a:rPr lang="fi-FI" dirty="0" smtClean="0"/>
              <a:t>Ovatko kokonaishyödyt (ml. </a:t>
            </a:r>
            <a:r>
              <a:rPr lang="fi-FI" dirty="0"/>
              <a:t>u</a:t>
            </a:r>
            <a:r>
              <a:rPr lang="fi-FI" dirty="0" smtClean="0"/>
              <a:t>lkoisvaikutukset) suuremmat kuin kokonaiskustannukset (ml. kielteiset markkinavaikutukset ja </a:t>
            </a:r>
            <a:r>
              <a:rPr lang="fi-FI" dirty="0" smtClean="0"/>
              <a:t>tehokkuustappio)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b="1" dirty="0" smtClean="0"/>
              <a:t>Voiko tuen kohdentumista parantaa nykyisestä?</a:t>
            </a:r>
          </a:p>
        </p:txBody>
      </p:sp>
    </p:spTree>
    <p:extLst>
      <p:ext uri="{BB962C8B-B14F-4D97-AF65-F5344CB8AC3E}">
        <p14:creationId xmlns:p14="http://schemas.microsoft.com/office/powerpoint/2010/main" val="32187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200800" cy="4824536"/>
          </a:xfrm>
        </p:spPr>
        <p:txBody>
          <a:bodyPr/>
          <a:lstStyle/>
          <a:p>
            <a:pPr algn="ctr"/>
            <a:r>
              <a:rPr lang="fi-FI" dirty="0" smtClean="0"/>
              <a:t>Yhteenvetoa eräiden yritystukien tutkituista vaikutuksista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b="0" dirty="0" smtClean="0"/>
              <a:t>Innovaatiotuet</a:t>
            </a:r>
            <a:br>
              <a:rPr lang="fi-FI" b="0" dirty="0" smtClean="0"/>
            </a:br>
            <a:r>
              <a:rPr lang="fi-FI" b="0" dirty="0" smtClean="0"/>
              <a:t>Aluetuet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83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Innovaatiotuet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Tieteellisiä koeasetelmia käyttävä tutkimuskirjallisuus </a:t>
            </a:r>
            <a:r>
              <a:rPr lang="fi-FI" dirty="0"/>
              <a:t>löytää </a:t>
            </a:r>
            <a:r>
              <a:rPr lang="fi-FI" dirty="0" smtClean="0"/>
              <a:t>laajalti suorien ja verotukien lisäävän </a:t>
            </a:r>
            <a:r>
              <a:rPr lang="fi-FI" i="1" dirty="0" smtClean="0"/>
              <a:t>tuettujen yritysten</a:t>
            </a:r>
            <a:r>
              <a:rPr lang="fi-FI" dirty="0" smtClean="0"/>
              <a:t> innovaatiotoimintaa.</a:t>
            </a:r>
          </a:p>
          <a:p>
            <a:r>
              <a:rPr lang="fi-FI" dirty="0" smtClean="0"/>
              <a:t>Kotimainen  tutkimus </a:t>
            </a:r>
            <a:r>
              <a:rPr lang="fi-FI" dirty="0"/>
              <a:t>on </a:t>
            </a:r>
            <a:r>
              <a:rPr lang="fi-FI" dirty="0" smtClean="0"/>
              <a:t>löytänyt Tekesin </a:t>
            </a:r>
            <a:r>
              <a:rPr lang="fi-FI" dirty="0"/>
              <a:t>tukien myönteisiä vaikutuksia </a:t>
            </a:r>
            <a:r>
              <a:rPr lang="fi-FI" i="1" dirty="0"/>
              <a:t>tuettujen yritysten </a:t>
            </a:r>
            <a:r>
              <a:rPr lang="fi-FI" dirty="0" err="1" smtClean="0"/>
              <a:t>T&amp;K-investointeihin</a:t>
            </a:r>
            <a:r>
              <a:rPr lang="fi-FI" dirty="0"/>
              <a:t>, </a:t>
            </a:r>
            <a:r>
              <a:rPr lang="fi-FI" dirty="0" smtClean="0"/>
              <a:t>työllisyyteen </a:t>
            </a:r>
            <a:r>
              <a:rPr lang="fi-FI" dirty="0"/>
              <a:t>ja </a:t>
            </a:r>
            <a:r>
              <a:rPr lang="fi-FI" dirty="0" smtClean="0"/>
              <a:t>tuottavuuteen.</a:t>
            </a:r>
          </a:p>
          <a:p>
            <a:r>
              <a:rPr lang="fi-FI" dirty="0" smtClean="0"/>
              <a:t>Viitteitä mahdollisuuksista parantaa tukien kohdentumista.</a:t>
            </a:r>
          </a:p>
          <a:p>
            <a:endParaRPr lang="fi-FI" dirty="0" smtClean="0"/>
          </a:p>
          <a:p>
            <a:r>
              <a:rPr lang="fi-FI" dirty="0" smtClean="0"/>
              <a:t>Kansainvälinen tutkimus on osoittanut myös:</a:t>
            </a:r>
          </a:p>
          <a:p>
            <a:pPr lvl="1"/>
            <a:r>
              <a:rPr lang="fi-FI" dirty="0" smtClean="0"/>
              <a:t>Myönteisiä ulkoisvaikutuksia (myös tukea ilman jääneet yritykset lisäävät innovaatioita)</a:t>
            </a:r>
          </a:p>
          <a:p>
            <a:pPr lvl="1"/>
            <a:r>
              <a:rPr lang="fi-FI" dirty="0" smtClean="0"/>
              <a:t>Kielteisiä markkinavaikutuksia (tuetun yrityksen menestys pienentää kilpailijoiden tuotantoa)</a:t>
            </a:r>
          </a:p>
          <a:p>
            <a:pPr lvl="1"/>
            <a:r>
              <a:rPr lang="fi-FI" dirty="0" smtClean="0"/>
              <a:t>Myönteiset ulkoisvaikutukset arvioitu suuremmiksi (kun tuki kohdennetaan oikein)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Aluetuet työllisyyden ja investointien lisäämiseksi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Kv. tutkimuskirjallisuuden johtopäätökset vaihtelevampia</a:t>
            </a:r>
          </a:p>
          <a:p>
            <a:pPr lvl="1"/>
            <a:r>
              <a:rPr lang="fi-FI" dirty="0" smtClean="0"/>
              <a:t>Myönteisiä ja kielteisiä vaikutuksia</a:t>
            </a:r>
          </a:p>
          <a:p>
            <a:pPr lvl="1"/>
            <a:r>
              <a:rPr lang="fi-FI" dirty="0" smtClean="0"/>
              <a:t>Joidenkin alueellisten tukien havaittu lisäävän työllisyyttä ja investointeja </a:t>
            </a:r>
            <a:r>
              <a:rPr lang="fi-FI" i="1" dirty="0" smtClean="0"/>
              <a:t>tuetuilla alueilla</a:t>
            </a:r>
          </a:p>
          <a:p>
            <a:pPr lvl="1"/>
            <a:r>
              <a:rPr lang="fi-FI" dirty="0"/>
              <a:t>Työllisyyden lisäys on tapahtunut matalamman tuottavuuden aloilla/yrityksissä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smtClean="0">
                <a:sym typeface="Wingdings" panose="05000000000000000000" pitchFamily="2" charset="2"/>
              </a:rPr>
              <a:t>tuottavuuskehitys hidastuu</a:t>
            </a:r>
            <a:endParaRPr lang="fi-FI" dirty="0" smtClean="0"/>
          </a:p>
          <a:p>
            <a:pPr lvl="1"/>
            <a:r>
              <a:rPr lang="fi-FI" dirty="0" smtClean="0"/>
              <a:t>Yritysten ja työpaikkojen on myös havaittu siirtyvän </a:t>
            </a:r>
            <a:r>
              <a:rPr lang="fi-FI" dirty="0"/>
              <a:t>tukea ilman jääneiltä alueilta tukea saaville </a:t>
            </a:r>
            <a:r>
              <a:rPr lang="fi-FI" dirty="0" smtClean="0"/>
              <a:t>alueille</a:t>
            </a:r>
          </a:p>
          <a:p>
            <a:pPr lvl="1"/>
            <a:r>
              <a:rPr lang="fi-FI" dirty="0" smtClean="0"/>
              <a:t>Työllisyys siirtyy erityisesti ilman tukea jääviltä </a:t>
            </a:r>
            <a:r>
              <a:rPr lang="fi-FI" i="1" dirty="0" smtClean="0"/>
              <a:t>lähi</a:t>
            </a:r>
            <a:r>
              <a:rPr lang="fi-FI" dirty="0" smtClean="0"/>
              <a:t>alueilta </a:t>
            </a:r>
            <a:r>
              <a:rPr lang="fi-FI" dirty="0" smtClean="0">
                <a:sym typeface="Wingdings" panose="05000000000000000000" pitchFamily="2" charset="2"/>
              </a:rPr>
              <a:t> alueellinen nettovaikutus voi olla pieni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Ei samanlaisia merkittäviä ulkoisvaikutuksia kuin innovaatiotuilla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Verotuksen tehokkuustappio.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Kokonaistaloudellinen vaikutus voi olla jopa negatiivinen.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1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Yritystukipolitiikan keskeiset haasteet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b="1" dirty="0" smtClean="0"/>
              <a:t>Tuet voidaan kohdentaa tehottomasti</a:t>
            </a:r>
          </a:p>
          <a:p>
            <a:pPr lvl="1"/>
            <a:r>
              <a:rPr lang="fi-FI" dirty="0" smtClean="0"/>
              <a:t>Esim. hankkeisiin, jotka toteutetaan joka tapauksessa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 smtClean="0"/>
              <a:t>Tukitoimilla voi olla kielteisiä vaikutuksia tuetta jääviin yrityksiin</a:t>
            </a:r>
          </a:p>
          <a:p>
            <a:pPr lvl="1"/>
            <a:r>
              <a:rPr lang="fi-FI" dirty="0" smtClean="0"/>
              <a:t>Esim. tukea ilman jäävän yrityksen tuotanto ja työllisyys pienenee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 smtClean="0"/>
              <a:t>Tuen </a:t>
            </a:r>
            <a:r>
              <a:rPr lang="fi-FI" b="1" i="1" dirty="0" smtClean="0"/>
              <a:t>kokonaistaloudellinen</a:t>
            </a:r>
            <a:r>
              <a:rPr lang="fi-FI" b="1" dirty="0" smtClean="0"/>
              <a:t> tehokkuus edellyttää perusteeksi markkinapuutteen tai myönteiset </a:t>
            </a:r>
            <a:r>
              <a:rPr lang="fi-FI" b="1" dirty="0" smtClean="0"/>
              <a:t>ulkoisvaikutuksen</a:t>
            </a:r>
            <a:endParaRPr lang="fi-FI" b="1" dirty="0" smtClean="0"/>
          </a:p>
          <a:p>
            <a:pPr marL="857250" lvl="1" indent="-457200"/>
            <a:r>
              <a:rPr lang="fi-FI" dirty="0" smtClean="0"/>
              <a:t>Vaikeampi todentaa kuin suorat </a:t>
            </a:r>
            <a:r>
              <a:rPr lang="fi-FI" dirty="0" smtClean="0"/>
              <a:t>vaikutukset </a:t>
            </a:r>
            <a:endParaRPr lang="fi-FI" dirty="0" smtClean="0"/>
          </a:p>
          <a:p>
            <a:pPr marL="857250" lvl="1" indent="-457200"/>
            <a:r>
              <a:rPr lang="fi-FI" dirty="0" smtClean="0"/>
              <a:t>Voidaan arvioida hyvillä tieteellisillä </a:t>
            </a:r>
            <a:r>
              <a:rPr lang="fi-FI" dirty="0" smtClean="0"/>
              <a:t>koeasetelmilla</a:t>
            </a:r>
            <a:endParaRPr lang="fi-FI" dirty="0"/>
          </a:p>
          <a:p>
            <a:r>
              <a:rPr lang="fi-FI" u="sng" dirty="0" smtClean="0"/>
              <a:t>Yritystukijärjestelmän tehokkuus voidaan varmistaa vain systemaattisella tukiohjelmien vaikuttavuusarvioinnilla</a:t>
            </a:r>
          </a:p>
          <a:p>
            <a:pPr lvl="1"/>
            <a:r>
              <a:rPr lang="fi-FI" dirty="0" smtClean="0"/>
              <a:t>Tieteellinen koeasetelma, jossa </a:t>
            </a:r>
            <a:r>
              <a:rPr lang="fi-FI" dirty="0"/>
              <a:t>tuettuja yrityksiä </a:t>
            </a:r>
            <a:r>
              <a:rPr lang="fi-FI" dirty="0" smtClean="0"/>
              <a:t>verrataan </a:t>
            </a:r>
            <a:r>
              <a:rPr lang="fi-FI" i="1" dirty="0" smtClean="0"/>
              <a:t>samanlaisiin</a:t>
            </a:r>
            <a:r>
              <a:rPr lang="fi-FI" dirty="0" smtClean="0"/>
              <a:t> tukea ilman jääviin yrityksiin</a:t>
            </a:r>
          </a:p>
          <a:p>
            <a:pPr lvl="1"/>
            <a:r>
              <a:rPr lang="fi-FI" dirty="0" smtClean="0"/>
              <a:t>Tukiohjelmien uudelleen arviointi ja kehittäminen saatujen tulosten perusteella</a:t>
            </a:r>
            <a:endParaRPr lang="fi-FI" dirty="0"/>
          </a:p>
          <a:p>
            <a:pPr marL="514350" indent="-45720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070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Ohjelmasykli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08773" y="1140320"/>
            <a:ext cx="1526455" cy="992196"/>
            <a:chOff x="2018072" y="2633"/>
            <a:chExt cx="1526455" cy="992196"/>
          </a:xfrm>
        </p:grpSpPr>
        <p:sp>
          <p:nvSpPr>
            <p:cNvPr id="27" name="Rounded Rectangle 26"/>
            <p:cNvSpPr/>
            <p:nvPr/>
          </p:nvSpPr>
          <p:spPr>
            <a:xfrm>
              <a:off x="2018072" y="2633"/>
              <a:ext cx="1526455" cy="99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066507" y="51068"/>
              <a:ext cx="1429585" cy="895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 err="1" smtClean="0"/>
                <a:t>Mittaa</a:t>
              </a:r>
              <a:endParaRPr lang="en-GB" sz="2200" kern="1200" dirty="0"/>
            </a:p>
          </p:txBody>
        </p:sp>
      </p:grpSp>
      <p:sp>
        <p:nvSpPr>
          <p:cNvPr id="10" name="Straight Connector 5"/>
          <p:cNvSpPr/>
          <p:nvPr/>
        </p:nvSpPr>
        <p:spPr>
          <a:xfrm>
            <a:off x="2590171" y="1636418"/>
            <a:ext cx="3963659" cy="3963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49435" y="252266"/>
                </a:moveTo>
                <a:arcTo wR="1981829" hR="1981829" stAng="17953493" swAng="1211447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5693605" y="2509731"/>
            <a:ext cx="1758715" cy="992196"/>
            <a:chOff x="3902904" y="1372044"/>
            <a:chExt cx="1526455" cy="992196"/>
          </a:xfrm>
        </p:grpSpPr>
        <p:sp>
          <p:nvSpPr>
            <p:cNvPr id="25" name="Rounded Rectangle 24"/>
            <p:cNvSpPr/>
            <p:nvPr/>
          </p:nvSpPr>
          <p:spPr>
            <a:xfrm>
              <a:off x="3902904" y="1372044"/>
              <a:ext cx="1526455" cy="99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7"/>
            <p:cNvSpPr/>
            <p:nvPr/>
          </p:nvSpPr>
          <p:spPr>
            <a:xfrm>
              <a:off x="3951339" y="1420479"/>
              <a:ext cx="1429585" cy="895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err="1" smtClean="0"/>
                <a:t>Arviointi</a:t>
              </a:r>
              <a:r>
                <a:rPr lang="en-GB" sz="2000" dirty="0" smtClean="0"/>
                <a:t>-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/>
                <a:t>tutkimus</a:t>
              </a:r>
              <a:endParaRPr lang="en-GB" sz="2000" kern="1200" dirty="0"/>
            </a:p>
          </p:txBody>
        </p:sp>
      </p:grpSp>
      <p:sp>
        <p:nvSpPr>
          <p:cNvPr id="12" name="Straight Connector 8"/>
          <p:cNvSpPr/>
          <p:nvPr/>
        </p:nvSpPr>
        <p:spPr>
          <a:xfrm>
            <a:off x="2590171" y="1636418"/>
            <a:ext cx="3963659" cy="3963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958904" y="2119035"/>
                </a:moveTo>
                <a:arcTo wR="1981829" hR="1981829" stAng="21838192" swAng="1359655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4973663" y="4725484"/>
            <a:ext cx="1974601" cy="992196"/>
            <a:chOff x="3182962" y="3587797"/>
            <a:chExt cx="1526455" cy="992196"/>
          </a:xfrm>
        </p:grpSpPr>
        <p:sp>
          <p:nvSpPr>
            <p:cNvPr id="23" name="Rounded Rectangle 22"/>
            <p:cNvSpPr/>
            <p:nvPr/>
          </p:nvSpPr>
          <p:spPr>
            <a:xfrm>
              <a:off x="3182962" y="3587797"/>
              <a:ext cx="1526455" cy="99219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3231397" y="3636232"/>
              <a:ext cx="1429585" cy="895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err="1" smtClean="0"/>
                <a:t>Johtopäätökset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ja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parannus-tarpeet</a:t>
              </a:r>
              <a:endParaRPr lang="en-GB" sz="2000" kern="1200" dirty="0"/>
            </a:p>
          </p:txBody>
        </p:sp>
      </p:grpSp>
      <p:sp>
        <p:nvSpPr>
          <p:cNvPr id="14" name="Straight Connector 11"/>
          <p:cNvSpPr/>
          <p:nvPr/>
        </p:nvSpPr>
        <p:spPr>
          <a:xfrm>
            <a:off x="2590171" y="1636418"/>
            <a:ext cx="3963659" cy="3963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25014" y="3948682"/>
                </a:moveTo>
                <a:arcTo wR="1981829" hR="1981829" stAng="4977098" swAng="845805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2195736" y="4725484"/>
            <a:ext cx="1974601" cy="992196"/>
            <a:chOff x="405035" y="3587797"/>
            <a:chExt cx="1974601" cy="992196"/>
          </a:xfrm>
        </p:grpSpPr>
        <p:sp>
          <p:nvSpPr>
            <p:cNvPr id="21" name="Rounded Rectangle 20"/>
            <p:cNvSpPr/>
            <p:nvPr/>
          </p:nvSpPr>
          <p:spPr>
            <a:xfrm>
              <a:off x="405035" y="3587797"/>
              <a:ext cx="1974601" cy="99219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3"/>
            <p:cNvSpPr/>
            <p:nvPr/>
          </p:nvSpPr>
          <p:spPr>
            <a:xfrm>
              <a:off x="549052" y="3636232"/>
              <a:ext cx="1782150" cy="895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dirty="0" err="1" smtClean="0"/>
                <a:t>Suunnittele</a:t>
              </a:r>
              <a:endParaRPr lang="en-GB" sz="2200" dirty="0" smtClean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-</a:t>
              </a:r>
              <a:r>
                <a:rPr lang="en-GB" sz="1600" kern="1200" dirty="0" err="1" smtClean="0"/>
                <a:t>tuki-instrumentti</a:t>
              </a:r>
              <a:endParaRPr lang="en-GB" sz="1600" kern="1200" dirty="0" smtClean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- </a:t>
              </a:r>
              <a:r>
                <a:rPr lang="en-GB" sz="1600" dirty="0" err="1" smtClean="0"/>
                <a:t>koeasetelma</a:t>
              </a:r>
              <a:endParaRPr lang="en-GB" sz="1600" kern="1200" dirty="0"/>
            </a:p>
          </p:txBody>
        </p:sp>
      </p:grpSp>
      <p:sp>
        <p:nvSpPr>
          <p:cNvPr id="16" name="Straight Connector 14"/>
          <p:cNvSpPr/>
          <p:nvPr/>
        </p:nvSpPr>
        <p:spPr>
          <a:xfrm>
            <a:off x="2590171" y="1636418"/>
            <a:ext cx="3963659" cy="3963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0245" y="2870164"/>
                </a:moveTo>
                <a:arcTo wR="1981829" hR="1981829" stAng="9202152" swAng="1359655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1923940" y="2509731"/>
            <a:ext cx="1526455" cy="992196"/>
            <a:chOff x="133239" y="1372044"/>
            <a:chExt cx="1526455" cy="992196"/>
          </a:xfrm>
        </p:grpSpPr>
        <p:sp>
          <p:nvSpPr>
            <p:cNvPr id="19" name="Rounded Rectangle 18"/>
            <p:cNvSpPr/>
            <p:nvPr/>
          </p:nvSpPr>
          <p:spPr>
            <a:xfrm>
              <a:off x="133239" y="1372044"/>
              <a:ext cx="1526455" cy="99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6"/>
            <p:cNvSpPr/>
            <p:nvPr/>
          </p:nvSpPr>
          <p:spPr>
            <a:xfrm>
              <a:off x="181674" y="1420479"/>
              <a:ext cx="1429585" cy="895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 err="1" smtClean="0"/>
                <a:t>Toteuta</a:t>
              </a:r>
              <a:endParaRPr lang="en-GB" sz="2200" kern="1200" dirty="0"/>
            </a:p>
          </p:txBody>
        </p:sp>
      </p:grpSp>
      <p:sp>
        <p:nvSpPr>
          <p:cNvPr id="18" name="Straight Connector 17"/>
          <p:cNvSpPr/>
          <p:nvPr/>
        </p:nvSpPr>
        <p:spPr>
          <a:xfrm>
            <a:off x="2590171" y="1636418"/>
            <a:ext cx="3963659" cy="3963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6730" y="692517"/>
                </a:moveTo>
                <a:arcTo wR="1981829" hR="1981829" stAng="13235060" swAng="1211447"/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13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Kiitos!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VATT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8DB728"/>
      </a:accent1>
      <a:accent2>
        <a:srgbClr val="66A1A5"/>
      </a:accent2>
      <a:accent3>
        <a:srgbClr val="F49716"/>
      </a:accent3>
      <a:accent4>
        <a:srgbClr val="7950D1"/>
      </a:accent4>
      <a:accent5>
        <a:srgbClr val="37B9E8"/>
      </a:accent5>
      <a:accent6>
        <a:srgbClr val="AA670F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33914</TotalTime>
  <Words>350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Apple Chancery</vt:lpstr>
      <vt:lpstr>Office-teema</vt:lpstr>
      <vt:lpstr>Yritystukien vaikutuksista</vt:lpstr>
      <vt:lpstr>Yleisesti yritystuista</vt:lpstr>
      <vt:lpstr>Tukien vaikutusten arviointi: keskeiset kysymykset</vt:lpstr>
      <vt:lpstr>Yhteenvetoa eräiden yritystukien tutkituista vaikutuksista  Innovaatiotuet Aluetuet</vt:lpstr>
      <vt:lpstr>Innovaatiotuet</vt:lpstr>
      <vt:lpstr>Aluetuet työllisyyden ja investointien lisäämiseksi</vt:lpstr>
      <vt:lpstr>Yritystukipolitiikan keskeiset haasteet</vt:lpstr>
      <vt:lpstr>Ohjelmasykli</vt:lpstr>
      <vt:lpstr>Kiitos!</vt:lpstr>
    </vt:vector>
  </TitlesOfParts>
  <Company>VATT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Henri Lassander</dc:creator>
  <cp:lastModifiedBy>Elias Einio</cp:lastModifiedBy>
  <cp:revision>511</cp:revision>
  <cp:lastPrinted>2016-04-20T14:13:02Z</cp:lastPrinted>
  <dcterms:created xsi:type="dcterms:W3CDTF">2013-09-12T12:03:16Z</dcterms:created>
  <dcterms:modified xsi:type="dcterms:W3CDTF">2017-10-24T07:26:42Z</dcterms:modified>
</cp:coreProperties>
</file>