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18"/>
  </p:notesMasterIdLst>
  <p:handoutMasterIdLst>
    <p:handoutMasterId r:id="rId19"/>
  </p:handoutMasterIdLst>
  <p:sldIdLst>
    <p:sldId id="256" r:id="rId5"/>
    <p:sldId id="293" r:id="rId6"/>
    <p:sldId id="288" r:id="rId7"/>
    <p:sldId id="290" r:id="rId8"/>
    <p:sldId id="295" r:id="rId9"/>
    <p:sldId id="297" r:id="rId10"/>
    <p:sldId id="289" r:id="rId11"/>
    <p:sldId id="291" r:id="rId12"/>
    <p:sldId id="292" r:id="rId13"/>
    <p:sldId id="284" r:id="rId14"/>
    <p:sldId id="286" r:id="rId15"/>
    <p:sldId id="298" r:id="rId16"/>
    <p:sldId id="294" r:id="rId17"/>
  </p:sldIdLst>
  <p:sldSz cx="9144000" cy="6858000" type="screen4x3"/>
  <p:notesSz cx="6735763" cy="9866313"/>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0746" autoAdjust="0"/>
  </p:normalViewPr>
  <p:slideViewPr>
    <p:cSldViewPr snapToGrid="0" snapToObjects="1" showGuides="1">
      <p:cViewPr>
        <p:scale>
          <a:sx n="75" d="100"/>
          <a:sy n="75" d="100"/>
        </p:scale>
        <p:origin x="-1522"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62" d="100"/>
          <a:sy n="62" d="100"/>
        </p:scale>
        <p:origin x="-3302" y="-8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5519EE19-8234-426B-80A3-61723BB2310E}" type="datetimeFigureOut">
              <a:rPr lang="fi-FI" smtClean="0"/>
              <a:pPr/>
              <a:t>28.11.2017</a:t>
            </a:fld>
            <a:endParaRPr lang="fi-FI"/>
          </a:p>
        </p:txBody>
      </p:sp>
      <p:sp>
        <p:nvSpPr>
          <p:cNvPr id="4" name="Alatunnisteen paikkamerkki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8C489B1F-0B5E-4458-BE3E-0152DD3586AE}" type="slidenum">
              <a:rPr lang="fi-FI" smtClean="0"/>
              <a:pPr/>
              <a:t>‹#›</a:t>
            </a:fld>
            <a:endParaRPr lang="fi-FI"/>
          </a:p>
        </p:txBody>
      </p:sp>
    </p:spTree>
    <p:extLst>
      <p:ext uri="{BB962C8B-B14F-4D97-AF65-F5344CB8AC3E}">
        <p14:creationId xmlns:p14="http://schemas.microsoft.com/office/powerpoint/2010/main" val="3798426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13314F4D-3B18-764E-B32A-00C1D3093C4E}" type="datetimeFigureOut">
              <a:rPr lang="fi-FI" smtClean="0"/>
              <a:pPr/>
              <a:t>28.11.2017</a:t>
            </a:fld>
            <a:endParaRPr lang="fi-FI"/>
          </a:p>
        </p:txBody>
      </p:sp>
      <p:sp>
        <p:nvSpPr>
          <p:cNvPr id="4" name="Slide Image Placeholder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D1B6B73F-CFB5-9D4F-9E0D-F2C3CD4A0C21}" type="slidenum">
              <a:rPr lang="fi-FI" smtClean="0"/>
              <a:pPr/>
              <a:t>‹#›</a:t>
            </a:fld>
            <a:endParaRPr lang="fi-FI"/>
          </a:p>
        </p:txBody>
      </p:sp>
    </p:spTree>
    <p:extLst>
      <p:ext uri="{BB962C8B-B14F-4D97-AF65-F5344CB8AC3E}">
        <p14:creationId xmlns:p14="http://schemas.microsoft.com/office/powerpoint/2010/main" val="168261422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9350" y="1233488"/>
            <a:ext cx="4437063" cy="3328987"/>
          </a:xfrm>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D1B6B73F-CFB5-9D4F-9E0D-F2C3CD4A0C21}" type="slidenum">
              <a:rPr lang="fi-FI" smtClean="0"/>
              <a:pPr/>
              <a:t>1</a:t>
            </a:fld>
            <a:endParaRPr lang="fi-FI"/>
          </a:p>
        </p:txBody>
      </p:sp>
    </p:spTree>
    <p:extLst>
      <p:ext uri="{BB962C8B-B14F-4D97-AF65-F5344CB8AC3E}">
        <p14:creationId xmlns:p14="http://schemas.microsoft.com/office/powerpoint/2010/main" val="16325822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900" i="1" dirty="0" smtClean="0"/>
              <a:t>Prices and costs of  EU energy - Final Report, </a:t>
            </a:r>
            <a:r>
              <a:rPr lang="en-US" sz="900" i="1" dirty="0" err="1" smtClean="0"/>
              <a:t>Ecofys</a:t>
            </a:r>
            <a:r>
              <a:rPr lang="en-US" sz="900" i="1" dirty="0" smtClean="0"/>
              <a:t> 2016 by order of  the European Commission:</a:t>
            </a:r>
            <a:endParaRPr lang="fi-FI" sz="900" i="1" dirty="0" smtClean="0"/>
          </a:p>
          <a:p>
            <a:r>
              <a:rPr lang="en-US" sz="900" i="1" kern="1200" dirty="0" smtClean="0">
                <a:solidFill>
                  <a:schemeClr val="tx1"/>
                </a:solidFill>
                <a:effectLst/>
                <a:latin typeface="+mn-lt"/>
                <a:ea typeface="+mn-ea"/>
                <a:cs typeface="+mn-cs"/>
              </a:rPr>
              <a:t>Taxes and levies finance support to RES, CHP and security of supply. The largest part is the renewable energy levy (EEG) which represented more than 96% of the taxes and levies in 2015. The levy increased from €11 /MWh in 2008 to €61 /MWh in 2015. However, between 2014 and 2015, the element increased by €3 /MWh due to the policy changes described in the household section. Other subcomponents with a minor price impact are the levy to finance reduced grid fees (2015: €0.65 /MWh), the support for combined heat and power (2015: €0.52 /MWh), the concession fee (2015: €0.99 /MWh) and the levy for liability of risk at offshore wind (2015: €0.4 /MWh). Together, these elements contribute to the remaining 4% of the taxes and levies component.</a:t>
            </a:r>
            <a:endParaRPr lang="fi-FI" i="1" dirty="0"/>
          </a:p>
        </p:txBody>
      </p:sp>
      <p:sp>
        <p:nvSpPr>
          <p:cNvPr id="4" name="Dian numeron paikkamerkki 3"/>
          <p:cNvSpPr>
            <a:spLocks noGrp="1"/>
          </p:cNvSpPr>
          <p:nvPr>
            <p:ph type="sldNum" sz="quarter" idx="10"/>
          </p:nvPr>
        </p:nvSpPr>
        <p:spPr/>
        <p:txBody>
          <a:bodyPr/>
          <a:lstStyle/>
          <a:p>
            <a:fld id="{D1B6B73F-CFB5-9D4F-9E0D-F2C3CD4A0C21}" type="slidenum">
              <a:rPr lang="fi-FI" smtClean="0"/>
              <a:pPr/>
              <a:t>10</a:t>
            </a:fld>
            <a:endParaRPr lang="fi-FI"/>
          </a:p>
        </p:txBody>
      </p:sp>
    </p:spTree>
    <p:extLst>
      <p:ext uri="{BB962C8B-B14F-4D97-AF65-F5344CB8AC3E}">
        <p14:creationId xmlns:p14="http://schemas.microsoft.com/office/powerpoint/2010/main" val="2903570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900" i="1" dirty="0" smtClean="0"/>
              <a:t>Prices and costs of  EU energy - Final Report, </a:t>
            </a:r>
            <a:r>
              <a:rPr lang="en-US" sz="900" i="1" dirty="0" err="1" smtClean="0"/>
              <a:t>Ecofys</a:t>
            </a:r>
            <a:r>
              <a:rPr lang="en-US" sz="900" i="1" dirty="0" smtClean="0"/>
              <a:t> 2016 by order of  the European Commission:</a:t>
            </a:r>
            <a:endParaRPr lang="fi-FI" sz="900" i="1" dirty="0" smtClean="0"/>
          </a:p>
          <a:p>
            <a:pPr marL="0" marR="0" indent="0" algn="l" defTabSz="685800" rtl="0" eaLnBrk="1" fontAlgn="auto" latinLnBrk="0" hangingPunct="1">
              <a:lnSpc>
                <a:spcPct val="100000"/>
              </a:lnSpc>
              <a:spcBef>
                <a:spcPts val="0"/>
              </a:spcBef>
              <a:spcAft>
                <a:spcPts val="0"/>
              </a:spcAft>
              <a:buClrTx/>
              <a:buSzTx/>
              <a:buFontTx/>
              <a:buNone/>
              <a:tabLst/>
              <a:defRPr/>
            </a:pPr>
            <a:r>
              <a:rPr lang="en-US" sz="900" i="1" kern="1200" dirty="0" smtClean="0">
                <a:solidFill>
                  <a:schemeClr val="tx1"/>
                </a:solidFill>
                <a:effectLst/>
                <a:latin typeface="+mn-lt"/>
                <a:ea typeface="+mn-ea"/>
                <a:cs typeface="+mn-cs"/>
              </a:rPr>
              <a:t>The values for taxes and levies depend on a number of assumptions. We applied the most </a:t>
            </a:r>
            <a:r>
              <a:rPr lang="en-US" sz="900" i="1" kern="1200" dirty="0" err="1" smtClean="0">
                <a:solidFill>
                  <a:schemeClr val="tx1"/>
                </a:solidFill>
                <a:effectLst/>
                <a:latin typeface="+mn-lt"/>
                <a:ea typeface="+mn-ea"/>
                <a:cs typeface="+mn-cs"/>
              </a:rPr>
              <a:t>favourable</a:t>
            </a:r>
            <a:r>
              <a:rPr lang="en-US" sz="900" i="1" kern="1200" dirty="0" smtClean="0">
                <a:solidFill>
                  <a:schemeClr val="tx1"/>
                </a:solidFill>
                <a:effectLst/>
                <a:latin typeface="+mn-lt"/>
                <a:ea typeface="+mn-ea"/>
                <a:cs typeface="+mn-cs"/>
              </a:rPr>
              <a:t> characteristics in terms of tariff exemptions and reductions. The total consumption of the applied example company was assumed to occur in processes from the metallurgical sector, as this sector is eligible for all process-based tariff reductions and compensations schemes. We assumed a total consumption of about 2 </a:t>
            </a:r>
            <a:r>
              <a:rPr lang="en-US" sz="900" i="1" kern="1200" dirty="0" err="1" smtClean="0">
                <a:solidFill>
                  <a:schemeClr val="tx1"/>
                </a:solidFill>
                <a:effectLst/>
                <a:latin typeface="+mn-lt"/>
                <a:ea typeface="+mn-ea"/>
                <a:cs typeface="+mn-cs"/>
              </a:rPr>
              <a:t>TWh</a:t>
            </a:r>
            <a:r>
              <a:rPr lang="en-US" sz="900" i="1" kern="1200" dirty="0" smtClean="0">
                <a:solidFill>
                  <a:schemeClr val="tx1"/>
                </a:solidFill>
                <a:effectLst/>
                <a:latin typeface="+mn-lt"/>
                <a:ea typeface="+mn-ea"/>
                <a:cs typeface="+mn-cs"/>
              </a:rPr>
              <a:t>/year, to additionally cover all exemptions and reduced tariffs, depending on total consumption. The company was assumed to be connected to the highest voltage level to use the lowest tariffs of schemes that differentiate by voltage level. Connected capacity and peak load have been calculated by using a number of 8000 full load hours, which represents a nearly constant consumption level over the full year with 8760 hours. Energy cost intensity in turnover and added value has been set to a value of &gt;50% to cover for reduced tariffs that include a threshold for this indicator, e.g. in Finland, Italy, Romania, Germany, Austria and France. Further information on which industrial consumers are eligible for reduced tariffs, exemptions or compensations can be found in Annex I: Country descriptions.</a:t>
            </a:r>
            <a:endParaRPr lang="fi-FI" sz="900" kern="1200" dirty="0" smtClean="0">
              <a:solidFill>
                <a:schemeClr val="tx1"/>
              </a:solidFill>
              <a:effectLst/>
              <a:latin typeface="+mn-lt"/>
              <a:ea typeface="+mn-ea"/>
              <a:cs typeface="+mn-cs"/>
            </a:endParaRPr>
          </a:p>
          <a:p>
            <a:endParaRPr lang="fi-FI" dirty="0"/>
          </a:p>
        </p:txBody>
      </p:sp>
      <p:sp>
        <p:nvSpPr>
          <p:cNvPr id="4" name="Dian numeron paikkamerkki 3"/>
          <p:cNvSpPr>
            <a:spLocks noGrp="1"/>
          </p:cNvSpPr>
          <p:nvPr>
            <p:ph type="sldNum" sz="quarter" idx="10"/>
          </p:nvPr>
        </p:nvSpPr>
        <p:spPr/>
        <p:txBody>
          <a:bodyPr/>
          <a:lstStyle/>
          <a:p>
            <a:fld id="{D1B6B73F-CFB5-9D4F-9E0D-F2C3CD4A0C21}" type="slidenum">
              <a:rPr lang="fi-FI" smtClean="0"/>
              <a:pPr/>
              <a:t>11</a:t>
            </a:fld>
            <a:endParaRPr lang="fi-FI"/>
          </a:p>
        </p:txBody>
      </p:sp>
    </p:spTree>
    <p:extLst>
      <p:ext uri="{BB962C8B-B14F-4D97-AF65-F5344CB8AC3E}">
        <p14:creationId xmlns:p14="http://schemas.microsoft.com/office/powerpoint/2010/main" val="3351751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indent="0">
              <a:buNone/>
            </a:pPr>
            <a:r>
              <a:rPr lang="fi-FI" sz="900" b="0" dirty="0" smtClean="0"/>
              <a:t>Sähkön myynti on kilpailtua toimintaa. Asiakas voi vapaasti valita sähköntoimittajansa.</a:t>
            </a:r>
          </a:p>
          <a:p>
            <a:pPr marL="0" indent="0">
              <a:buNone/>
            </a:pPr>
            <a:r>
              <a:rPr lang="fi-FI" sz="900" b="0" dirty="0" smtClean="0"/>
              <a:t>Verkkomaksu on verkonhaltijakohtainen ja riippuu vahvasti liittymän jännitetasosta.</a:t>
            </a:r>
          </a:p>
          <a:p>
            <a:r>
              <a:rPr lang="fi-FI" dirty="0" smtClean="0"/>
              <a:t>Liittyessä</a:t>
            </a:r>
            <a:r>
              <a:rPr lang="fi-FI" baseline="0" dirty="0" smtClean="0"/>
              <a:t> sähköverkkoon sähkönkäyttäjä maksaa lisäksi kertaluonteisen liittymismaksun. </a:t>
            </a:r>
          </a:p>
          <a:p>
            <a:r>
              <a:rPr lang="fi-FI" baseline="0" dirty="0" smtClean="0"/>
              <a:t>Liittymisen kustannukset eivät sisälly seuraavien sivujen hintavertailuihin.</a:t>
            </a:r>
          </a:p>
          <a:p>
            <a:endParaRPr lang="fi-FI" dirty="0"/>
          </a:p>
        </p:txBody>
      </p:sp>
      <p:sp>
        <p:nvSpPr>
          <p:cNvPr id="4" name="Dian numeron paikkamerkki 3"/>
          <p:cNvSpPr>
            <a:spLocks noGrp="1"/>
          </p:cNvSpPr>
          <p:nvPr>
            <p:ph type="sldNum" sz="quarter" idx="10"/>
          </p:nvPr>
        </p:nvSpPr>
        <p:spPr/>
        <p:txBody>
          <a:bodyPr/>
          <a:lstStyle/>
          <a:p>
            <a:fld id="{D1B6B73F-CFB5-9D4F-9E0D-F2C3CD4A0C21}" type="slidenum">
              <a:rPr lang="fi-FI" smtClean="0"/>
              <a:pPr/>
              <a:t>2</a:t>
            </a:fld>
            <a:endParaRPr lang="fi-FI"/>
          </a:p>
        </p:txBody>
      </p:sp>
    </p:spTree>
    <p:extLst>
      <p:ext uri="{BB962C8B-B14F-4D97-AF65-F5344CB8AC3E}">
        <p14:creationId xmlns:p14="http://schemas.microsoft.com/office/powerpoint/2010/main" val="19598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IB, IC</a:t>
            </a:r>
            <a:r>
              <a:rPr lang="fi-FI" baseline="0" dirty="0" smtClean="0"/>
              <a:t> ja IF ovat teollisuutta kuvaavia, erikokoisia tyyppikuluttajaryhmiä, joita käytetään tilastoinnissa.</a:t>
            </a:r>
          </a:p>
          <a:p>
            <a:r>
              <a:rPr lang="fi-FI" baseline="0" dirty="0" smtClean="0"/>
              <a:t>Suurimman hintakomponentin muodostaa sähköenergia ja sen toimitus. Kuvan hinnat eivät sisällä arvonlisäveroa.</a:t>
            </a:r>
            <a:endParaRPr lang="fi-FI" dirty="0"/>
          </a:p>
        </p:txBody>
      </p:sp>
      <p:sp>
        <p:nvSpPr>
          <p:cNvPr id="4" name="Dian numeron paikkamerkki 3"/>
          <p:cNvSpPr>
            <a:spLocks noGrp="1"/>
          </p:cNvSpPr>
          <p:nvPr>
            <p:ph type="sldNum" sz="quarter" idx="10"/>
          </p:nvPr>
        </p:nvSpPr>
        <p:spPr/>
        <p:txBody>
          <a:bodyPr/>
          <a:lstStyle/>
          <a:p>
            <a:fld id="{D1B6B73F-CFB5-9D4F-9E0D-F2C3CD4A0C21}" type="slidenum">
              <a:rPr lang="fi-FI" smtClean="0"/>
              <a:pPr/>
              <a:t>3</a:t>
            </a:fld>
            <a:endParaRPr lang="fi-FI"/>
          </a:p>
        </p:txBody>
      </p:sp>
    </p:spTree>
    <p:extLst>
      <p:ext uri="{BB962C8B-B14F-4D97-AF65-F5344CB8AC3E}">
        <p14:creationId xmlns:p14="http://schemas.microsoft.com/office/powerpoint/2010/main" val="19598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IF-luokan teollisuusasiakkaan vuosikulutus on 70 000 </a:t>
            </a:r>
            <a:r>
              <a:rPr lang="fi-FI" dirty="0" err="1" smtClean="0"/>
              <a:t>MWh</a:t>
            </a:r>
            <a:r>
              <a:rPr lang="fi-FI" dirty="0" smtClean="0"/>
              <a:t> - 150 000 </a:t>
            </a:r>
            <a:r>
              <a:rPr lang="fi-FI" dirty="0" err="1" smtClean="0"/>
              <a:t>MWh</a:t>
            </a:r>
            <a:r>
              <a:rPr lang="fi-FI" dirty="0" smtClean="0"/>
              <a:t>. Luokka on sähkönkulutukseltaan suurin tyyppikuluttajaryhmä, jolta julkaistaan tilastotietoa</a:t>
            </a:r>
            <a:r>
              <a:rPr lang="fi-FI" baseline="0" dirty="0" smtClean="0"/>
              <a:t>.</a:t>
            </a:r>
            <a:endParaRPr lang="fi-FI" dirty="0"/>
          </a:p>
        </p:txBody>
      </p:sp>
      <p:sp>
        <p:nvSpPr>
          <p:cNvPr id="4" name="Dian numeron paikkamerkki 3"/>
          <p:cNvSpPr>
            <a:spLocks noGrp="1"/>
          </p:cNvSpPr>
          <p:nvPr>
            <p:ph type="sldNum" sz="quarter" idx="10"/>
          </p:nvPr>
        </p:nvSpPr>
        <p:spPr/>
        <p:txBody>
          <a:bodyPr/>
          <a:lstStyle/>
          <a:p>
            <a:fld id="{D1B6B73F-CFB5-9D4F-9E0D-F2C3CD4A0C21}" type="slidenum">
              <a:rPr lang="fi-FI" smtClean="0"/>
              <a:pPr/>
              <a:t>4</a:t>
            </a:fld>
            <a:endParaRPr lang="fi-FI"/>
          </a:p>
        </p:txBody>
      </p:sp>
    </p:spTree>
    <p:extLst>
      <p:ext uri="{BB962C8B-B14F-4D97-AF65-F5344CB8AC3E}">
        <p14:creationId xmlns:p14="http://schemas.microsoft.com/office/powerpoint/2010/main" val="19598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Kuvassa sähkön kokonaishinta kolmelle erikokoiselle teollisuuden tyyppikuluttajalle,</a:t>
            </a:r>
            <a:r>
              <a:rPr lang="fi-FI" baseline="0" dirty="0" smtClean="0"/>
              <a:t> IB, IC ja IF. Kokonaishinta ei sisällä arvonlisäveroa. </a:t>
            </a:r>
          </a:p>
          <a:p>
            <a:r>
              <a:rPr lang="fi-FI" baseline="0" dirty="0" smtClean="0"/>
              <a:t>Suomen vihreä neliö vastaa edellisellä kalvolla olevaa kokonaiskäyrää. Saksan hinnat sisältävät huomattavan osuuden erinäisiä maksuja (</a:t>
            </a:r>
            <a:r>
              <a:rPr lang="fi-FI" baseline="0" dirty="0" err="1" smtClean="0"/>
              <a:t>RES-tuki</a:t>
            </a:r>
            <a:r>
              <a:rPr lang="fi-FI" baseline="0" dirty="0" smtClean="0"/>
              <a:t>, </a:t>
            </a:r>
            <a:r>
              <a:rPr lang="fi-FI" baseline="0" dirty="0" err="1" smtClean="0"/>
              <a:t>CHP-tuki</a:t>
            </a:r>
            <a:r>
              <a:rPr lang="fi-FI" baseline="0" dirty="0" smtClean="0"/>
              <a:t> </a:t>
            </a:r>
            <a:r>
              <a:rPr lang="fi-FI" baseline="0" dirty="0" err="1" smtClean="0"/>
              <a:t>ym</a:t>
            </a:r>
            <a:r>
              <a:rPr lang="fi-FI" baseline="0" dirty="0" smtClean="0"/>
              <a:t>).</a:t>
            </a:r>
            <a:endParaRPr lang="fi-FI" dirty="0"/>
          </a:p>
        </p:txBody>
      </p:sp>
      <p:sp>
        <p:nvSpPr>
          <p:cNvPr id="4" name="Dian numeron paikkamerkki 3"/>
          <p:cNvSpPr>
            <a:spLocks noGrp="1"/>
          </p:cNvSpPr>
          <p:nvPr>
            <p:ph type="sldNum" sz="quarter" idx="10"/>
          </p:nvPr>
        </p:nvSpPr>
        <p:spPr/>
        <p:txBody>
          <a:bodyPr/>
          <a:lstStyle/>
          <a:p>
            <a:fld id="{D1B6B73F-CFB5-9D4F-9E0D-F2C3CD4A0C21}" type="slidenum">
              <a:rPr lang="fi-FI" smtClean="0"/>
              <a:pPr/>
              <a:t>5</a:t>
            </a:fld>
            <a:endParaRPr lang="fi-FI"/>
          </a:p>
        </p:txBody>
      </p:sp>
    </p:spTree>
    <p:extLst>
      <p:ext uri="{BB962C8B-B14F-4D97-AF65-F5344CB8AC3E}">
        <p14:creationId xmlns:p14="http://schemas.microsoft.com/office/powerpoint/2010/main" val="19598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baseline="0" dirty="0" smtClean="0"/>
              <a:t>Kun sähkön siirtokapasiteetti kahden hinta-alueen välillä on riittämätön, hinta-alueiden </a:t>
            </a:r>
            <a:r>
              <a:rPr lang="fi-FI" dirty="0" smtClean="0"/>
              <a:t>tukkuhinnat (ns. spot-hinta) erkanevat toisistaan.</a:t>
            </a:r>
          </a:p>
          <a:p>
            <a:r>
              <a:rPr lang="fi-FI" dirty="0" smtClean="0"/>
              <a:t>Tunteina,</a:t>
            </a:r>
            <a:r>
              <a:rPr lang="fi-FI" baseline="0" dirty="0" smtClean="0"/>
              <a:t> jolloin siirtokapasiteetti on riittävä, hinta on sama.</a:t>
            </a:r>
            <a:endParaRPr lang="fi-FI" dirty="0"/>
          </a:p>
        </p:txBody>
      </p:sp>
      <p:sp>
        <p:nvSpPr>
          <p:cNvPr id="4" name="Dian numeron paikkamerkki 3"/>
          <p:cNvSpPr>
            <a:spLocks noGrp="1"/>
          </p:cNvSpPr>
          <p:nvPr>
            <p:ph type="sldNum" sz="quarter" idx="10"/>
          </p:nvPr>
        </p:nvSpPr>
        <p:spPr/>
        <p:txBody>
          <a:bodyPr/>
          <a:lstStyle/>
          <a:p>
            <a:fld id="{D1B6B73F-CFB5-9D4F-9E0D-F2C3CD4A0C21}" type="slidenum">
              <a:rPr lang="fi-FI" smtClean="0"/>
              <a:pPr/>
              <a:t>6</a:t>
            </a:fld>
            <a:endParaRPr lang="fi-FI"/>
          </a:p>
        </p:txBody>
      </p:sp>
    </p:spTree>
    <p:extLst>
      <p:ext uri="{BB962C8B-B14F-4D97-AF65-F5344CB8AC3E}">
        <p14:creationId xmlns:p14="http://schemas.microsoft.com/office/powerpoint/2010/main" val="1663072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D1B6B73F-CFB5-9D4F-9E0D-F2C3CD4A0C21}" type="slidenum">
              <a:rPr lang="fi-FI" smtClean="0"/>
              <a:pPr/>
              <a:t>7</a:t>
            </a:fld>
            <a:endParaRPr lang="fi-FI"/>
          </a:p>
        </p:txBody>
      </p:sp>
    </p:spTree>
    <p:extLst>
      <p:ext uri="{BB962C8B-B14F-4D97-AF65-F5344CB8AC3E}">
        <p14:creationId xmlns:p14="http://schemas.microsoft.com/office/powerpoint/2010/main" val="19598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D1B6B73F-CFB5-9D4F-9E0D-F2C3CD4A0C21}" type="slidenum">
              <a:rPr lang="fi-FI" smtClean="0"/>
              <a:pPr/>
              <a:t>8</a:t>
            </a:fld>
            <a:endParaRPr lang="fi-FI"/>
          </a:p>
        </p:txBody>
      </p:sp>
    </p:spTree>
    <p:extLst>
      <p:ext uri="{BB962C8B-B14F-4D97-AF65-F5344CB8AC3E}">
        <p14:creationId xmlns:p14="http://schemas.microsoft.com/office/powerpoint/2010/main" val="19598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D1B6B73F-CFB5-9D4F-9E0D-F2C3CD4A0C21}" type="slidenum">
              <a:rPr lang="fi-FI" smtClean="0"/>
              <a:pPr/>
              <a:t>9</a:t>
            </a:fld>
            <a:endParaRPr lang="fi-FI"/>
          </a:p>
        </p:txBody>
      </p:sp>
    </p:spTree>
    <p:extLst>
      <p:ext uri="{BB962C8B-B14F-4D97-AF65-F5344CB8AC3E}">
        <p14:creationId xmlns:p14="http://schemas.microsoft.com/office/powerpoint/2010/main" val="195980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657422"/>
            <a:ext cx="6858000" cy="2386800"/>
          </a:xfrm>
        </p:spPr>
        <p:txBody>
          <a:bodyPr anchor="b"/>
          <a:lstStyle>
            <a:lvl1pPr algn="ctr">
              <a:defRPr sz="4500">
                <a:solidFill>
                  <a:schemeClr val="bg2"/>
                </a:solidFill>
              </a:defRPr>
            </a:lvl1pPr>
          </a:lstStyle>
          <a:p>
            <a:r>
              <a:rPr lang="fi-FI" smtClean="0"/>
              <a:t>Muokkaa perustyyl. napsautt.</a:t>
            </a:r>
            <a:endParaRPr lang="fi-FI" dirty="0"/>
          </a:p>
        </p:txBody>
      </p:sp>
      <p:sp>
        <p:nvSpPr>
          <p:cNvPr id="3" name="Subtitle 2"/>
          <p:cNvSpPr>
            <a:spLocks noGrp="1"/>
          </p:cNvSpPr>
          <p:nvPr>
            <p:ph type="subTitle" idx="1"/>
          </p:nvPr>
        </p:nvSpPr>
        <p:spPr>
          <a:xfrm>
            <a:off x="1143000" y="3345821"/>
            <a:ext cx="6858000" cy="900388"/>
          </a:xfrm>
        </p:spPr>
        <p:txBody>
          <a:bodyPr/>
          <a:lstStyle>
            <a:lvl1pPr marL="0" indent="0" algn="ctr">
              <a:buNone/>
              <a:defRPr sz="180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fi-FI" smtClean="0"/>
              <a:t>Muokkaa alaotsikon perustyyliä napsautt.</a:t>
            </a:r>
            <a:endParaRPr lang="fi-FI"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2000" y="5238000"/>
            <a:ext cx="1800000" cy="912990"/>
          </a:xfrm>
          <a:prstGeom prst="rect">
            <a:avLst/>
          </a:prstGeom>
        </p:spPr>
      </p:pic>
      <p:sp>
        <p:nvSpPr>
          <p:cNvPr id="9" name="TextBox 8"/>
          <p:cNvSpPr txBox="1"/>
          <p:nvPr/>
        </p:nvSpPr>
        <p:spPr>
          <a:xfrm>
            <a:off x="7863848" y="7884162"/>
            <a:ext cx="184731" cy="248209"/>
          </a:xfrm>
          <a:prstGeom prst="rect">
            <a:avLst/>
          </a:prstGeom>
          <a:noFill/>
        </p:spPr>
        <p:txBody>
          <a:bodyPr wrap="none" rtlCol="0">
            <a:spAutoFit/>
          </a:bodyPr>
          <a:lstStyle/>
          <a:p>
            <a:endParaRPr lang="fi-FI" sz="1013" dirty="0"/>
          </a:p>
        </p:txBody>
      </p:sp>
      <p:sp>
        <p:nvSpPr>
          <p:cNvPr id="10" name="TextBox 9"/>
          <p:cNvSpPr txBox="1"/>
          <p:nvPr/>
        </p:nvSpPr>
        <p:spPr>
          <a:xfrm>
            <a:off x="4191008" y="7721602"/>
            <a:ext cx="184731" cy="248209"/>
          </a:xfrm>
          <a:prstGeom prst="rect">
            <a:avLst/>
          </a:prstGeom>
          <a:noFill/>
        </p:spPr>
        <p:txBody>
          <a:bodyPr wrap="none" rtlCol="0">
            <a:spAutoFit/>
          </a:bodyPr>
          <a:lstStyle/>
          <a:p>
            <a:endParaRPr lang="fi-FI" sz="1013" dirty="0"/>
          </a:p>
        </p:txBody>
      </p:sp>
    </p:spTree>
    <p:extLst>
      <p:ext uri="{BB962C8B-B14F-4D97-AF65-F5344CB8AC3E}">
        <p14:creationId xmlns:p14="http://schemas.microsoft.com/office/powerpoint/2010/main" val="209139210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628655" y="529949"/>
            <a:ext cx="7203017" cy="995915"/>
          </a:xfrm>
        </p:spPr>
        <p:txBody>
          <a:bodyPr/>
          <a:lstStyle/>
          <a:p>
            <a:r>
              <a:rPr lang="fi-FI" smtClean="0"/>
              <a:t>Muokkaa perustyyl. napsautt.</a:t>
            </a:r>
            <a:endParaRPr lang="fi-FI" dirty="0"/>
          </a:p>
        </p:txBody>
      </p:sp>
      <p:sp>
        <p:nvSpPr>
          <p:cNvPr id="3" name="Content Placeholder 2"/>
          <p:cNvSpPr>
            <a:spLocks noGrp="1"/>
          </p:cNvSpPr>
          <p:nvPr>
            <p:ph idx="1"/>
          </p:nvPr>
        </p:nvSpPr>
        <p:spPr>
          <a:xfrm>
            <a:off x="628650" y="1525867"/>
            <a:ext cx="7886700" cy="4447369"/>
          </a:xfrm>
        </p:spPr>
        <p:txBody>
          <a:bodyPr/>
          <a:lstStyle>
            <a:lvl1pPr>
              <a:defRPr b="1"/>
            </a:lvl1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Date Placeholder 3"/>
          <p:cNvSpPr>
            <a:spLocks noGrp="1"/>
          </p:cNvSpPr>
          <p:nvPr>
            <p:ph type="dt" sz="half" idx="10"/>
          </p:nvPr>
        </p:nvSpPr>
        <p:spPr/>
        <p:txBody>
          <a:bodyPr/>
          <a:lstStyle/>
          <a:p>
            <a:fld id="{D6CACC4C-A374-4340-9223-0A212DBB7249}" type="datetime1">
              <a:rPr lang="fi-FI" smtClean="0"/>
              <a:pPr/>
              <a:t>28.11.2017</a:t>
            </a:fld>
            <a:endParaRPr lang="fi-FI" dirty="0"/>
          </a:p>
        </p:txBody>
      </p:sp>
      <p:sp>
        <p:nvSpPr>
          <p:cNvPr id="5" name="Footer Placeholder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Slide Number Placeholder 5"/>
          <p:cNvSpPr>
            <a:spLocks noGrp="1"/>
          </p:cNvSpPr>
          <p:nvPr>
            <p:ph type="sldNum" sz="quarter" idx="12"/>
          </p:nvPr>
        </p:nvSpPr>
        <p:spPr/>
        <p:txBody>
          <a:bodyPr/>
          <a:lstStyle/>
          <a:p>
            <a:fld id="{3065C9E5-8AC3-DF4B-BA99-CB03B9370A98}" type="slidenum">
              <a:rPr lang="fi-FI" smtClean="0"/>
              <a:pPr/>
              <a:t>‹#›</a:t>
            </a:fld>
            <a:endParaRPr lang="fi-FI"/>
          </a:p>
        </p:txBody>
      </p:sp>
      <p:pic>
        <p:nvPicPr>
          <p:cNvPr id="8"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29920" y="739906"/>
            <a:ext cx="384476" cy="576000"/>
          </a:xfrm>
          <a:prstGeom prst="rect">
            <a:avLst/>
          </a:prstGeom>
        </p:spPr>
      </p:pic>
    </p:spTree>
    <p:extLst>
      <p:ext uri="{BB962C8B-B14F-4D97-AF65-F5344CB8AC3E}">
        <p14:creationId xmlns:p14="http://schemas.microsoft.com/office/powerpoint/2010/main" val="14724218"/>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4997" userDrawn="1">
          <p15:clr>
            <a:srgbClr val="FBAE40"/>
          </p15:clr>
        </p15:guide>
        <p15:guide id="2" pos="38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629841" y="529949"/>
            <a:ext cx="7201826" cy="995915"/>
          </a:xfrm>
        </p:spPr>
        <p:txBody>
          <a:bodyPr/>
          <a:lstStyle/>
          <a:p>
            <a:r>
              <a:rPr lang="fi-FI" smtClean="0"/>
              <a:t>Muokkaa perustyyl. napsautt.</a:t>
            </a:r>
            <a:endParaRPr lang="fi-FI"/>
          </a:p>
        </p:txBody>
      </p:sp>
      <p:sp>
        <p:nvSpPr>
          <p:cNvPr id="3" name="Text Placeholder 2"/>
          <p:cNvSpPr>
            <a:spLocks noGrp="1"/>
          </p:cNvSpPr>
          <p:nvPr>
            <p:ph type="body" idx="1"/>
          </p:nvPr>
        </p:nvSpPr>
        <p:spPr>
          <a:xfrm>
            <a:off x="629842" y="1525868"/>
            <a:ext cx="3868340" cy="619017"/>
          </a:xfrm>
        </p:spPr>
        <p:txBody>
          <a:bodyPr anchor="b"/>
          <a:lstStyle>
            <a:lvl1pPr marL="0" indent="0">
              <a:buNone/>
              <a:defRPr sz="1800" b="1"/>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fi-FI" smtClean="0"/>
              <a:t>Muokkaa tekstin perustyylejä napsauttamalla</a:t>
            </a:r>
          </a:p>
        </p:txBody>
      </p:sp>
      <p:sp>
        <p:nvSpPr>
          <p:cNvPr id="4" name="Content Placeholder 3"/>
          <p:cNvSpPr>
            <a:spLocks noGrp="1"/>
          </p:cNvSpPr>
          <p:nvPr>
            <p:ph sz="half" idx="2"/>
          </p:nvPr>
        </p:nvSpPr>
        <p:spPr>
          <a:xfrm>
            <a:off x="629842" y="2287351"/>
            <a:ext cx="3868340" cy="3685884"/>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Text Placeholder 4"/>
          <p:cNvSpPr>
            <a:spLocks noGrp="1"/>
          </p:cNvSpPr>
          <p:nvPr>
            <p:ph type="body" sz="quarter" idx="3"/>
          </p:nvPr>
        </p:nvSpPr>
        <p:spPr>
          <a:xfrm>
            <a:off x="4629157" y="1525868"/>
            <a:ext cx="3887391" cy="619017"/>
          </a:xfrm>
        </p:spPr>
        <p:txBody>
          <a:bodyPr anchor="b"/>
          <a:lstStyle>
            <a:lvl1pPr marL="0" indent="0">
              <a:buNone/>
              <a:defRPr sz="1800" b="1"/>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fi-FI" smtClean="0"/>
              <a:t>Muokkaa tekstin perustyylejä napsauttamalla</a:t>
            </a:r>
          </a:p>
        </p:txBody>
      </p:sp>
      <p:sp>
        <p:nvSpPr>
          <p:cNvPr id="6" name="Content Placeholder 5"/>
          <p:cNvSpPr>
            <a:spLocks noGrp="1"/>
          </p:cNvSpPr>
          <p:nvPr>
            <p:ph sz="quarter" idx="4"/>
          </p:nvPr>
        </p:nvSpPr>
        <p:spPr>
          <a:xfrm>
            <a:off x="4629157" y="2144881"/>
            <a:ext cx="3887391" cy="3828352"/>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Date Placeholder 7"/>
          <p:cNvSpPr>
            <a:spLocks noGrp="1"/>
          </p:cNvSpPr>
          <p:nvPr>
            <p:ph type="dt" sz="half" idx="10"/>
          </p:nvPr>
        </p:nvSpPr>
        <p:spPr/>
        <p:txBody>
          <a:bodyPr/>
          <a:lstStyle/>
          <a:p>
            <a:fld id="{12F50773-89C6-4371-AE3D-B82B02386B51}" type="datetime1">
              <a:rPr lang="fi-FI" smtClean="0"/>
              <a:pPr/>
              <a:t>28.11.2017</a:t>
            </a:fld>
            <a:endParaRPr lang="fi-FI" dirty="0"/>
          </a:p>
        </p:txBody>
      </p:sp>
      <p:sp>
        <p:nvSpPr>
          <p:cNvPr id="9" name="Footer Placeholder 8"/>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13" name="Slide Number Placeholder 12"/>
          <p:cNvSpPr>
            <a:spLocks noGrp="1"/>
          </p:cNvSpPr>
          <p:nvPr>
            <p:ph type="sldNum" sz="quarter" idx="12"/>
          </p:nvPr>
        </p:nvSpPr>
        <p:spPr/>
        <p:txBody>
          <a:bodyPr/>
          <a:lstStyle/>
          <a:p>
            <a:fld id="{3065C9E5-8AC3-DF4B-BA99-CB03B9370A98}" type="slidenum">
              <a:rPr lang="fi-FI" smtClean="0"/>
              <a:pPr/>
              <a:t>‹#›</a:t>
            </a:fld>
            <a:endParaRPr lang="fi-FI"/>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29920" y="739906"/>
            <a:ext cx="384476" cy="576000"/>
          </a:xfrm>
          <a:prstGeom prst="rect">
            <a:avLst/>
          </a:prstGeom>
        </p:spPr>
      </p:pic>
    </p:spTree>
    <p:extLst>
      <p:ext uri="{BB962C8B-B14F-4D97-AF65-F5344CB8AC3E}">
        <p14:creationId xmlns:p14="http://schemas.microsoft.com/office/powerpoint/2010/main" val="509312521"/>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385" userDrawn="1">
          <p15:clr>
            <a:srgbClr val="FBAE40"/>
          </p15:clr>
        </p15:guide>
        <p15:guide id="2" orient="horz" pos="4997"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subheading">
    <p:spTree>
      <p:nvGrpSpPr>
        <p:cNvPr id="1" name=""/>
        <p:cNvGrpSpPr/>
        <p:nvPr/>
      </p:nvGrpSpPr>
      <p:grpSpPr>
        <a:xfrm>
          <a:off x="0" y="0"/>
          <a:ext cx="0" cy="0"/>
          <a:chOff x="0" y="0"/>
          <a:chExt cx="0" cy="0"/>
        </a:xfrm>
      </p:grpSpPr>
      <p:sp>
        <p:nvSpPr>
          <p:cNvPr id="2" name="Title 1"/>
          <p:cNvSpPr>
            <a:spLocks noGrp="1"/>
          </p:cNvSpPr>
          <p:nvPr>
            <p:ph type="title"/>
          </p:nvPr>
        </p:nvSpPr>
        <p:spPr>
          <a:xfrm>
            <a:off x="629841" y="529949"/>
            <a:ext cx="7201826" cy="995915"/>
          </a:xfrm>
        </p:spPr>
        <p:txBody>
          <a:bodyPr/>
          <a:lstStyle/>
          <a:p>
            <a:r>
              <a:rPr lang="fi-FI" smtClean="0"/>
              <a:t>Muokkaa perustyyl. napsautt.</a:t>
            </a:r>
            <a:endParaRPr lang="fi-FI"/>
          </a:p>
        </p:txBody>
      </p:sp>
      <p:sp>
        <p:nvSpPr>
          <p:cNvPr id="3" name="Text Placeholder 2"/>
          <p:cNvSpPr>
            <a:spLocks noGrp="1"/>
          </p:cNvSpPr>
          <p:nvPr>
            <p:ph type="body" idx="1"/>
          </p:nvPr>
        </p:nvSpPr>
        <p:spPr>
          <a:xfrm>
            <a:off x="629842" y="1525868"/>
            <a:ext cx="7885508" cy="619017"/>
          </a:xfrm>
        </p:spPr>
        <p:txBody>
          <a:bodyPr anchor="b"/>
          <a:lstStyle>
            <a:lvl1pPr marL="0" indent="0">
              <a:buNone/>
              <a:defRPr sz="1800" b="1"/>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fi-FI" smtClean="0"/>
              <a:t>Muokkaa tekstin perustyylejä napsauttamalla</a:t>
            </a:r>
          </a:p>
        </p:txBody>
      </p:sp>
      <p:sp>
        <p:nvSpPr>
          <p:cNvPr id="4" name="Content Placeholder 3"/>
          <p:cNvSpPr>
            <a:spLocks noGrp="1"/>
          </p:cNvSpPr>
          <p:nvPr>
            <p:ph sz="half" idx="2"/>
          </p:nvPr>
        </p:nvSpPr>
        <p:spPr>
          <a:xfrm>
            <a:off x="629842" y="2287351"/>
            <a:ext cx="7885508" cy="3685884"/>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Date Placeholder 7"/>
          <p:cNvSpPr>
            <a:spLocks noGrp="1"/>
          </p:cNvSpPr>
          <p:nvPr>
            <p:ph type="dt" sz="half" idx="10"/>
          </p:nvPr>
        </p:nvSpPr>
        <p:spPr/>
        <p:txBody>
          <a:bodyPr/>
          <a:lstStyle/>
          <a:p>
            <a:fld id="{F641F933-1075-4714-8B43-CD8A0B480A67}" type="datetime1">
              <a:rPr lang="fi-FI" smtClean="0"/>
              <a:pPr/>
              <a:t>28.11.2017</a:t>
            </a:fld>
            <a:endParaRPr lang="fi-FI" dirty="0"/>
          </a:p>
        </p:txBody>
      </p:sp>
      <p:sp>
        <p:nvSpPr>
          <p:cNvPr id="9" name="Footer Placeholder 8"/>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13" name="Slide Number Placeholder 12"/>
          <p:cNvSpPr>
            <a:spLocks noGrp="1"/>
          </p:cNvSpPr>
          <p:nvPr>
            <p:ph type="sldNum" sz="quarter" idx="12"/>
          </p:nvPr>
        </p:nvSpPr>
        <p:spPr/>
        <p:txBody>
          <a:bodyPr/>
          <a:lstStyle/>
          <a:p>
            <a:fld id="{3065C9E5-8AC3-DF4B-BA99-CB03B9370A98}" type="slidenum">
              <a:rPr lang="fi-FI" smtClean="0"/>
              <a:pPr/>
              <a:t>‹#›</a:t>
            </a:fld>
            <a:endParaRPr lang="fi-FI"/>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29920" y="739906"/>
            <a:ext cx="384476" cy="576000"/>
          </a:xfrm>
          <a:prstGeom prst="rect">
            <a:avLst/>
          </a:prstGeom>
        </p:spPr>
      </p:pic>
    </p:spTree>
    <p:extLst>
      <p:ext uri="{BB962C8B-B14F-4D97-AF65-F5344CB8AC3E}">
        <p14:creationId xmlns:p14="http://schemas.microsoft.com/office/powerpoint/2010/main" val="1317347232"/>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385" userDrawn="1">
          <p15:clr>
            <a:srgbClr val="FBAE40"/>
          </p15:clr>
        </p15:guide>
        <p15:guide id="2" orient="horz" pos="4997"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68DC4C1-8259-4C65-BC56-DC91749F6AEA}" type="datetime1">
              <a:rPr lang="fi-FI" smtClean="0"/>
              <a:pPr/>
              <a:t>28.11.2017</a:t>
            </a:fld>
            <a:endParaRPr lang="fi-FI" dirty="0"/>
          </a:p>
        </p:txBody>
      </p:sp>
      <p:sp>
        <p:nvSpPr>
          <p:cNvPr id="6" name="Footer Placeholder 5"/>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7" name="Slide Number Placeholder 6"/>
          <p:cNvSpPr>
            <a:spLocks noGrp="1"/>
          </p:cNvSpPr>
          <p:nvPr>
            <p:ph type="sldNum" sz="quarter" idx="12"/>
          </p:nvPr>
        </p:nvSpPr>
        <p:spPr/>
        <p:txBody>
          <a:bodyPr/>
          <a:lstStyle/>
          <a:p>
            <a:fld id="{1B5C75AB-37F2-194C-B2B6-38235384CF06}" type="slidenum">
              <a:rPr lang="fi-FI" smtClean="0"/>
              <a:pPr/>
              <a:t>‹#›</a:t>
            </a:fld>
            <a:endParaRPr lang="fi-FI"/>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29920" y="739906"/>
            <a:ext cx="384476" cy="576000"/>
          </a:xfrm>
          <a:prstGeom prst="rect">
            <a:avLst/>
          </a:prstGeom>
        </p:spPr>
      </p:pic>
    </p:spTree>
    <p:extLst>
      <p:ext uri="{BB962C8B-B14F-4D97-AF65-F5344CB8AC3E}">
        <p14:creationId xmlns:p14="http://schemas.microsoft.com/office/powerpoint/2010/main" val="104359095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btitle">
    <p:bg>
      <p:bgPr>
        <a:solidFill>
          <a:schemeClr val="accent1"/>
        </a:solidFill>
        <a:effectLst/>
      </p:bgPr>
    </p:bg>
    <p:spTree>
      <p:nvGrpSpPr>
        <p:cNvPr id="1" name=""/>
        <p:cNvGrpSpPr/>
        <p:nvPr/>
      </p:nvGrpSpPr>
      <p:grpSpPr>
        <a:xfrm>
          <a:off x="0" y="0"/>
          <a:ext cx="0" cy="0"/>
          <a:chOff x="0" y="0"/>
          <a:chExt cx="0" cy="0"/>
        </a:xfrm>
      </p:grpSpPr>
      <p:pic>
        <p:nvPicPr>
          <p:cNvPr id="26" name="Picture 25"/>
          <p:cNvPicPr>
            <a:picLocks/>
          </p:cNvPicPr>
          <p:nvPr userDrawn="1"/>
        </p:nvPicPr>
        <p:blipFill>
          <a:blip r:embed="rId2">
            <a:alphaModFix amt="6000"/>
            <a:extLst>
              <a:ext uri="{28A0092B-C50C-407E-A947-70E740481C1C}">
                <a14:useLocalDpi xmlns:a14="http://schemas.microsoft.com/office/drawing/2010/main" val="0"/>
              </a:ext>
            </a:extLst>
          </a:blip>
          <a:stretch>
            <a:fillRect/>
          </a:stretch>
        </p:blipFill>
        <p:spPr>
          <a:xfrm>
            <a:off x="2868930" y="872490"/>
            <a:ext cx="3406140" cy="5113020"/>
          </a:xfrm>
          <a:prstGeom prst="rect">
            <a:avLst/>
          </a:prstGeom>
        </p:spPr>
      </p:pic>
      <p:sp>
        <p:nvSpPr>
          <p:cNvPr id="22" name="Text Placeholder 21"/>
          <p:cNvSpPr>
            <a:spLocks noGrp="1"/>
          </p:cNvSpPr>
          <p:nvPr>
            <p:ph type="body" sz="quarter" idx="10"/>
          </p:nvPr>
        </p:nvSpPr>
        <p:spPr>
          <a:xfrm>
            <a:off x="1710267" y="1566330"/>
            <a:ext cx="5723466" cy="3589868"/>
          </a:xfrm>
        </p:spPr>
        <p:txBody>
          <a:bodyPr lIns="90000" anchor="ctr" anchorCtr="1">
            <a:noAutofit/>
          </a:bodyPr>
          <a:lstStyle>
            <a:lvl1pPr marL="0" indent="0" algn="ctr">
              <a:buNone/>
              <a:defRPr sz="5200" baseline="0">
                <a:solidFill>
                  <a:schemeClr val="bg2"/>
                </a:solidFill>
              </a:defRPr>
            </a:lvl1pPr>
          </a:lstStyle>
          <a:p>
            <a:pPr lvl="0"/>
            <a:r>
              <a:rPr lang="fi-FI" smtClean="0"/>
              <a:t>Muokkaa tekstin perustyylejä napsauttamalla</a:t>
            </a:r>
          </a:p>
        </p:txBody>
      </p:sp>
    </p:spTree>
    <p:extLst>
      <p:ext uri="{BB962C8B-B14F-4D97-AF65-F5344CB8AC3E}">
        <p14:creationId xmlns:p14="http://schemas.microsoft.com/office/powerpoint/2010/main" val="127801115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0_Layout_text&amp;2boxe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FCE27CD-4558-4B56-BA89-FC4BA78D9EC7}" type="datetime1">
              <a:rPr lang="fi-FI" noProof="0" smtClean="0"/>
              <a:pPr/>
              <a:t>28.11.2017</a:t>
            </a:fld>
            <a:endParaRPr lang="en-GB" noProof="0" dirty="0"/>
          </a:p>
        </p:txBody>
      </p:sp>
      <p:sp>
        <p:nvSpPr>
          <p:cNvPr id="4" name="Footer Placeholder 3"/>
          <p:cNvSpPr>
            <a:spLocks noGrp="1"/>
          </p:cNvSpPr>
          <p:nvPr>
            <p:ph type="ftr" sz="quarter" idx="11"/>
          </p:nvPr>
        </p:nvSpPr>
        <p:spPr/>
        <p:txBody>
          <a:bodyPr/>
          <a:lstStyle/>
          <a:p>
            <a:r>
              <a:rPr lang="en-GB" noProof="0" smtClean="0"/>
              <a:t>Työ- ja elinkeinoministeriö • www.tem.fi</a:t>
            </a:r>
            <a:endParaRPr lang="en-GB" noProof="0" dirty="0"/>
          </a:p>
        </p:txBody>
      </p:sp>
      <p:sp>
        <p:nvSpPr>
          <p:cNvPr id="5" name="Slide Number Placeholder 4"/>
          <p:cNvSpPr>
            <a:spLocks noGrp="1"/>
          </p:cNvSpPr>
          <p:nvPr>
            <p:ph type="sldNum" sz="quarter" idx="12"/>
          </p:nvPr>
        </p:nvSpPr>
        <p:spPr/>
        <p:txBody>
          <a:bodyPr/>
          <a:lstStyle/>
          <a:p>
            <a:fld id="{C32ABC2C-A530-4455-B21C-78FA96D4ED6F}" type="slidenum">
              <a:rPr lang="en-GB" noProof="0" smtClean="0"/>
              <a:pPr/>
              <a:t>‹#›</a:t>
            </a:fld>
            <a:endParaRPr lang="en-GB" noProof="0" dirty="0"/>
          </a:p>
        </p:txBody>
      </p:sp>
      <p:sp>
        <p:nvSpPr>
          <p:cNvPr id="9" name="Text Placeholder 4"/>
          <p:cNvSpPr>
            <a:spLocks noGrp="1"/>
          </p:cNvSpPr>
          <p:nvPr>
            <p:ph type="body" sz="quarter" idx="21" hasCustomPrompt="1"/>
          </p:nvPr>
        </p:nvSpPr>
        <p:spPr>
          <a:xfrm>
            <a:off x="4754564" y="1628800"/>
            <a:ext cx="3994150" cy="296044"/>
          </a:xfrm>
          <a:solidFill>
            <a:srgbClr val="001E6D"/>
          </a:solidFill>
        </p:spPr>
        <p:txBody>
          <a:bodyPr lIns="36000" tIns="0" anchor="ctr" anchorCtr="0"/>
          <a:lstStyle>
            <a:lvl1pPr marL="0" indent="0" algn="l">
              <a:buNone/>
              <a:defRPr sz="1400">
                <a:solidFill>
                  <a:schemeClr val="bg1"/>
                </a:solidFill>
              </a:defRPr>
            </a:lvl1pPr>
          </a:lstStyle>
          <a:p>
            <a:pPr lvl="0"/>
            <a:r>
              <a:rPr lang="en-GB" noProof="0" dirty="0" smtClean="0"/>
              <a:t>Click to edit text </a:t>
            </a:r>
            <a:endParaRPr lang="en-GB" noProof="0" dirty="0"/>
          </a:p>
        </p:txBody>
      </p:sp>
      <p:sp>
        <p:nvSpPr>
          <p:cNvPr id="10" name="Text Placeholder 4"/>
          <p:cNvSpPr>
            <a:spLocks noGrp="1"/>
          </p:cNvSpPr>
          <p:nvPr>
            <p:ph type="body" sz="quarter" idx="22" hasCustomPrompt="1"/>
          </p:nvPr>
        </p:nvSpPr>
        <p:spPr>
          <a:xfrm>
            <a:off x="4754564" y="3933056"/>
            <a:ext cx="3994150" cy="296044"/>
          </a:xfrm>
          <a:solidFill>
            <a:srgbClr val="001E6D"/>
          </a:solidFill>
        </p:spPr>
        <p:txBody>
          <a:bodyPr lIns="36000" tIns="0" anchor="ctr" anchorCtr="0"/>
          <a:lstStyle>
            <a:lvl1pPr marL="0" indent="0" algn="l">
              <a:buNone/>
              <a:defRPr sz="1400">
                <a:solidFill>
                  <a:schemeClr val="bg1"/>
                </a:solidFill>
              </a:defRPr>
            </a:lvl1pPr>
          </a:lstStyle>
          <a:p>
            <a:pPr lvl="0"/>
            <a:r>
              <a:rPr lang="en-GB" noProof="0" dirty="0" smtClean="0"/>
              <a:t>Click to edit text </a:t>
            </a:r>
            <a:endParaRPr lang="en-GB" noProof="0" dirty="0"/>
          </a:p>
        </p:txBody>
      </p:sp>
      <p:sp>
        <p:nvSpPr>
          <p:cNvPr id="12" name="Content Placeholder 8"/>
          <p:cNvSpPr>
            <a:spLocks noGrp="1"/>
          </p:cNvSpPr>
          <p:nvPr>
            <p:ph sz="quarter" idx="24" hasCustomPrompt="1"/>
          </p:nvPr>
        </p:nvSpPr>
        <p:spPr>
          <a:xfrm>
            <a:off x="4754563" y="4293096"/>
            <a:ext cx="3994150" cy="1728192"/>
          </a:xfrm>
        </p:spPr>
        <p:txBody>
          <a:bodyPr/>
          <a:lstStyle>
            <a:lvl1pPr algn="l">
              <a:defRPr sz="1400" baseline="0"/>
            </a:lvl1pPr>
          </a:lstStyle>
          <a:p>
            <a:pPr lvl="0"/>
            <a:r>
              <a:rPr lang="en-GB" noProof="0" dirty="0" smtClean="0"/>
              <a:t>Click to edit text </a:t>
            </a:r>
            <a:endParaRPr lang="en-GB" noProof="0" dirty="0"/>
          </a:p>
        </p:txBody>
      </p:sp>
      <p:sp>
        <p:nvSpPr>
          <p:cNvPr id="13" name="Content Placeholder 8"/>
          <p:cNvSpPr>
            <a:spLocks noGrp="1"/>
          </p:cNvSpPr>
          <p:nvPr>
            <p:ph sz="quarter" idx="25" hasCustomPrompt="1"/>
          </p:nvPr>
        </p:nvSpPr>
        <p:spPr>
          <a:xfrm>
            <a:off x="4754563" y="1988840"/>
            <a:ext cx="3994150" cy="1728192"/>
          </a:xfrm>
        </p:spPr>
        <p:txBody>
          <a:bodyPr/>
          <a:lstStyle>
            <a:lvl1pPr algn="l">
              <a:defRPr sz="1400" baseline="0"/>
            </a:lvl1pPr>
            <a:lvl2pPr marL="180000" indent="0">
              <a:buNone/>
              <a:defRPr/>
            </a:lvl2pPr>
          </a:lstStyle>
          <a:p>
            <a:pPr lvl="0"/>
            <a:r>
              <a:rPr lang="en-GB" noProof="0" dirty="0" smtClean="0"/>
              <a:t>Click to edit text </a:t>
            </a:r>
            <a:endParaRPr lang="en-GB" noProof="0" dirty="0"/>
          </a:p>
        </p:txBody>
      </p:sp>
      <p:sp>
        <p:nvSpPr>
          <p:cNvPr id="14" name="Rectangle 25"/>
          <p:cNvSpPr>
            <a:spLocks noChangeArrowheads="1"/>
          </p:cNvSpPr>
          <p:nvPr userDrawn="1"/>
        </p:nvSpPr>
        <p:spPr bwMode="auto">
          <a:xfrm>
            <a:off x="3779838" y="6477000"/>
            <a:ext cx="827087" cy="107950"/>
          </a:xfrm>
          <a:prstGeom prst="rect">
            <a:avLst/>
          </a:prstGeom>
          <a:noFill/>
          <a:ln w="9525">
            <a:noFill/>
            <a:miter lim="800000"/>
            <a:headEnd/>
            <a:tailEnd/>
          </a:ln>
          <a:effectLst/>
        </p:spPr>
        <p:txBody>
          <a:bodyPr lIns="0" tIns="0" rIns="0" bIns="0" anchor="ctr"/>
          <a:lstStyle/>
          <a:p>
            <a:r>
              <a:rPr lang="en-GB" sz="600" noProof="0" dirty="0" smtClean="0"/>
              <a:t>COPYRIGHT©PÖYRY</a:t>
            </a:r>
            <a:endParaRPr lang="en-GB" sz="600" noProof="0" dirty="0"/>
          </a:p>
        </p:txBody>
      </p:sp>
      <p:sp>
        <p:nvSpPr>
          <p:cNvPr id="16" name="Title 1"/>
          <p:cNvSpPr>
            <a:spLocks noGrp="1"/>
          </p:cNvSpPr>
          <p:nvPr>
            <p:ph type="title"/>
          </p:nvPr>
        </p:nvSpPr>
        <p:spPr>
          <a:xfrm>
            <a:off x="611188" y="476250"/>
            <a:ext cx="8132400" cy="355854"/>
          </a:xfrm>
        </p:spPr>
        <p:txBody>
          <a:bodyPr/>
          <a:lstStyle/>
          <a:p>
            <a:r>
              <a:rPr lang="fi-FI" noProof="0" smtClean="0"/>
              <a:t>Muokkaa perustyyl. napsautt.</a:t>
            </a:r>
            <a:endParaRPr lang="en-GB" noProof="0" dirty="0"/>
          </a:p>
        </p:txBody>
      </p:sp>
      <p:sp>
        <p:nvSpPr>
          <p:cNvPr id="15" name="Text Placeholder 7"/>
          <p:cNvSpPr>
            <a:spLocks noGrp="1"/>
          </p:cNvSpPr>
          <p:nvPr>
            <p:ph type="body" sz="quarter" idx="13" hasCustomPrompt="1"/>
          </p:nvPr>
        </p:nvSpPr>
        <p:spPr>
          <a:xfrm>
            <a:off x="611188" y="979200"/>
            <a:ext cx="8137525" cy="288000"/>
          </a:xfrm>
        </p:spPr>
        <p:txBody>
          <a:bodyPr lIns="0" tIns="0" rIns="0" bIns="0">
            <a:noAutofit/>
          </a:bodyPr>
          <a:lstStyle>
            <a:lvl1pPr marL="0" indent="0" algn="l">
              <a:lnSpc>
                <a:spcPct val="100000"/>
              </a:lnSpc>
              <a:spcBef>
                <a:spcPts val="0"/>
              </a:spcBef>
              <a:buFontTx/>
              <a:buNone/>
              <a:defRPr sz="1600" b="1" baseline="0">
                <a:solidFill>
                  <a:srgbClr val="001E6D"/>
                </a:solidFill>
              </a:defRPr>
            </a:lvl1pPr>
          </a:lstStyle>
          <a:p>
            <a:r>
              <a:rPr lang="en-GB" noProof="0" dirty="0" smtClean="0"/>
              <a:t>Space for short optional subtitle/summary, 1 sentence, 1-2 lines, no dot at the end </a:t>
            </a:r>
            <a:endParaRPr lang="en-GB" noProof="0" dirty="0"/>
          </a:p>
        </p:txBody>
      </p:sp>
      <p:sp>
        <p:nvSpPr>
          <p:cNvPr id="17" name="Line 17"/>
          <p:cNvSpPr>
            <a:spLocks noChangeShapeType="1"/>
          </p:cNvSpPr>
          <p:nvPr userDrawn="1"/>
        </p:nvSpPr>
        <p:spPr bwMode="auto">
          <a:xfrm>
            <a:off x="179388" y="6315075"/>
            <a:ext cx="8780462" cy="0"/>
          </a:xfrm>
          <a:prstGeom prst="line">
            <a:avLst/>
          </a:prstGeom>
          <a:noFill/>
          <a:ln w="3175">
            <a:solidFill>
              <a:srgbClr val="969696"/>
            </a:solidFill>
            <a:round/>
            <a:headEnd/>
            <a:tailEnd/>
          </a:ln>
          <a:effectLst/>
        </p:spPr>
        <p:txBody>
          <a:bodyPr wrap="none" lIns="90000" tIns="46800" rIns="90000" bIns="46800" anchor="ctr"/>
          <a:lstStyle/>
          <a:p>
            <a:endParaRPr lang="fi-FI"/>
          </a:p>
        </p:txBody>
      </p:sp>
      <p:sp>
        <p:nvSpPr>
          <p:cNvPr id="18" name="Content Placeholder 10"/>
          <p:cNvSpPr>
            <a:spLocks noGrp="1"/>
          </p:cNvSpPr>
          <p:nvPr>
            <p:ph sz="quarter" idx="15" hasCustomPrompt="1"/>
          </p:nvPr>
        </p:nvSpPr>
        <p:spPr>
          <a:xfrm>
            <a:off x="611188" y="1628774"/>
            <a:ext cx="3960812" cy="4392513"/>
          </a:xfrm>
        </p:spPr>
        <p:txBody>
          <a:bodyPr/>
          <a:lstStyle>
            <a:lvl1pPr algn="l">
              <a:defRPr sz="1400"/>
            </a:lvl1pPr>
          </a:lstStyle>
          <a:p>
            <a:pPr lvl="0"/>
            <a:r>
              <a:rPr lang="en-GB" noProof="0" dirty="0" smtClean="0"/>
              <a:t>Click to edit text </a:t>
            </a:r>
            <a:endParaRPr lang="en-GB" noProof="0" dirty="0"/>
          </a:p>
        </p:txBody>
      </p:sp>
    </p:spTree>
    <p:extLst>
      <p:ext uri="{BB962C8B-B14F-4D97-AF65-F5344CB8AC3E}">
        <p14:creationId xmlns:p14="http://schemas.microsoft.com/office/powerpoint/2010/main" val="21301332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Peruskalv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1" smtClean="0"/>
              <a:t>Muokkaa perustyyl. napsautt.</a:t>
            </a:r>
            <a:endParaRPr lang="fi-FI" noProof="1"/>
          </a:p>
        </p:txBody>
      </p:sp>
      <p:sp>
        <p:nvSpPr>
          <p:cNvPr id="3" name="Content Placeholder 2"/>
          <p:cNvSpPr>
            <a:spLocks noGrp="1"/>
          </p:cNvSpPr>
          <p:nvPr>
            <p:ph idx="1"/>
          </p:nvPr>
        </p:nvSpPr>
        <p:spPr/>
        <p:txBody>
          <a:bodyPr/>
          <a:lstStyle/>
          <a:p>
            <a:pPr lvl="0"/>
            <a:r>
              <a:rPr lang="fi-FI" noProof="1" smtClean="0"/>
              <a:t>Muokkaa tekstin perustyylejä napsauttamalla</a:t>
            </a:r>
          </a:p>
          <a:p>
            <a:pPr lvl="1"/>
            <a:r>
              <a:rPr lang="fi-FI" noProof="1" smtClean="0"/>
              <a:t>toinen taso</a:t>
            </a:r>
          </a:p>
          <a:p>
            <a:pPr lvl="2"/>
            <a:r>
              <a:rPr lang="fi-FI" noProof="1" smtClean="0"/>
              <a:t>kolmas taso</a:t>
            </a:r>
          </a:p>
          <a:p>
            <a:pPr lvl="3"/>
            <a:r>
              <a:rPr lang="fi-FI" noProof="1" smtClean="0"/>
              <a:t>neljäs taso</a:t>
            </a:r>
          </a:p>
          <a:p>
            <a:pPr lvl="4"/>
            <a:r>
              <a:rPr lang="fi-FI" noProof="1" smtClean="0"/>
              <a:t>viides taso</a:t>
            </a:r>
            <a:endParaRPr lang="fi-FI" noProof="1"/>
          </a:p>
        </p:txBody>
      </p:sp>
      <p:sp>
        <p:nvSpPr>
          <p:cNvPr id="5" name="Footer Placeholder 4"/>
          <p:cNvSpPr>
            <a:spLocks noGrp="1"/>
          </p:cNvSpPr>
          <p:nvPr>
            <p:ph type="ftr" sz="quarter" idx="11"/>
          </p:nvPr>
        </p:nvSpPr>
        <p:spPr/>
        <p:txBody>
          <a:bodyPr/>
          <a:lstStyle/>
          <a:p>
            <a:r>
              <a:rPr lang="fi-FI" smtClean="0"/>
              <a:t>Työ- ja elinkeinoministeriö • www.tem.fi</a:t>
            </a:r>
            <a:endParaRPr lang="fi-FI"/>
          </a:p>
        </p:txBody>
      </p:sp>
      <p:sp>
        <p:nvSpPr>
          <p:cNvPr id="6" name="Slide Number Placeholder 5"/>
          <p:cNvSpPr>
            <a:spLocks noGrp="1"/>
          </p:cNvSpPr>
          <p:nvPr>
            <p:ph type="sldNum" sz="quarter" idx="12"/>
          </p:nvPr>
        </p:nvSpPr>
        <p:spPr/>
        <p:txBody>
          <a:bodyPr/>
          <a:lstStyle/>
          <a:p>
            <a:fld id="{B63888E4-B065-43EF-8E16-5918655F770D}" type="slidenum">
              <a:rPr lang="fi-FI" smtClean="0"/>
              <a:pPr/>
              <a:t>‹#›</a:t>
            </a:fld>
            <a:endParaRPr lang="fi-FI"/>
          </a:p>
        </p:txBody>
      </p:sp>
      <p:sp>
        <p:nvSpPr>
          <p:cNvPr id="7" name="Text Placeholder 9"/>
          <p:cNvSpPr>
            <a:spLocks noGrp="1"/>
          </p:cNvSpPr>
          <p:nvPr>
            <p:ph type="body" sz="quarter" idx="14"/>
          </p:nvPr>
        </p:nvSpPr>
        <p:spPr>
          <a:xfrm>
            <a:off x="539553" y="6381329"/>
            <a:ext cx="3024336" cy="180020"/>
          </a:xfrm>
        </p:spPr>
        <p:txBody>
          <a:bodyPr anchor="t" anchorCtr="0"/>
          <a:lstStyle>
            <a:lvl1pPr>
              <a:lnSpc>
                <a:spcPts val="1300"/>
              </a:lnSpc>
              <a:defRPr sz="1200"/>
            </a:lvl1pPr>
          </a:lstStyle>
          <a:p>
            <a:pPr lvl="0"/>
            <a:r>
              <a:rPr lang="fi-FI" noProof="1" smtClean="0"/>
              <a:t>Muokkaa tekstin perustyylejä napsauttamalla</a:t>
            </a:r>
          </a:p>
        </p:txBody>
      </p:sp>
    </p:spTree>
    <p:extLst>
      <p:ext uri="{BB962C8B-B14F-4D97-AF65-F5344CB8AC3E}">
        <p14:creationId xmlns:p14="http://schemas.microsoft.com/office/powerpoint/2010/main" val="8321419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hidden">
          <a:xfrm>
            <a:off x="0" y="6378000"/>
            <a:ext cx="9144000" cy="480000"/>
          </a:xfrm>
          <a:prstGeom prst="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dirty="0"/>
          </a:p>
        </p:txBody>
      </p:sp>
      <p:sp>
        <p:nvSpPr>
          <p:cNvPr id="2" name="Title Placeholder 1"/>
          <p:cNvSpPr>
            <a:spLocks noGrp="1"/>
          </p:cNvSpPr>
          <p:nvPr>
            <p:ph type="title"/>
          </p:nvPr>
        </p:nvSpPr>
        <p:spPr>
          <a:xfrm>
            <a:off x="628650" y="529949"/>
            <a:ext cx="7886700" cy="995915"/>
          </a:xfrm>
          <a:prstGeom prst="rect">
            <a:avLst/>
          </a:prstGeom>
        </p:spPr>
        <p:txBody>
          <a:bodyPr vert="horz" lIns="91440" tIns="45720" rIns="91440" bIns="45720" rtlCol="0" anchor="ctr">
            <a:normAutofit/>
          </a:bodyPr>
          <a:lstStyle/>
          <a:p>
            <a:r>
              <a:rPr lang="fi-FI" smtClean="0"/>
              <a:t>Muokkaa perustyyl. napsautt.</a:t>
            </a:r>
            <a:endParaRPr lang="fi-FI" dirty="0"/>
          </a:p>
        </p:txBody>
      </p:sp>
      <p:sp>
        <p:nvSpPr>
          <p:cNvPr id="3" name="Text Placeholder 2"/>
          <p:cNvSpPr>
            <a:spLocks noGrp="1"/>
          </p:cNvSpPr>
          <p:nvPr>
            <p:ph type="body" idx="1"/>
          </p:nvPr>
        </p:nvSpPr>
        <p:spPr>
          <a:xfrm>
            <a:off x="628650" y="1525867"/>
            <a:ext cx="7886700" cy="4447369"/>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Date Placeholder 3"/>
          <p:cNvSpPr>
            <a:spLocks noGrp="1"/>
          </p:cNvSpPr>
          <p:nvPr>
            <p:ph type="dt" sz="half" idx="2"/>
          </p:nvPr>
        </p:nvSpPr>
        <p:spPr>
          <a:xfrm>
            <a:off x="7271455" y="6514953"/>
            <a:ext cx="703447" cy="206103"/>
          </a:xfrm>
          <a:prstGeom prst="rect">
            <a:avLst/>
          </a:prstGeom>
        </p:spPr>
        <p:txBody>
          <a:bodyPr vert="horz" lIns="91440" tIns="45720" rIns="91440" bIns="45720" rtlCol="0" anchor="ctr"/>
          <a:lstStyle>
            <a:lvl1pPr algn="r">
              <a:defRPr sz="800">
                <a:solidFill>
                  <a:schemeClr val="bg2"/>
                </a:solidFill>
              </a:defRPr>
            </a:lvl1pPr>
          </a:lstStyle>
          <a:p>
            <a:fld id="{69FC20C2-2347-4739-9747-E8E22C5BD0DB}" type="datetime1">
              <a:rPr lang="fi-FI" smtClean="0"/>
              <a:pPr/>
              <a:t>28.11.2017</a:t>
            </a:fld>
            <a:endParaRPr lang="fi-FI" dirty="0"/>
          </a:p>
        </p:txBody>
      </p:sp>
      <p:sp>
        <p:nvSpPr>
          <p:cNvPr id="5" name="Footer Placeholder 4"/>
          <p:cNvSpPr>
            <a:spLocks noGrp="1"/>
          </p:cNvSpPr>
          <p:nvPr>
            <p:ph type="ftr" sz="quarter" idx="3"/>
          </p:nvPr>
        </p:nvSpPr>
        <p:spPr>
          <a:xfrm>
            <a:off x="628655" y="6514953"/>
            <a:ext cx="3080611" cy="206103"/>
          </a:xfrm>
          <a:prstGeom prst="rect">
            <a:avLst/>
          </a:prstGeom>
        </p:spPr>
        <p:txBody>
          <a:bodyPr vert="horz" lIns="91440" tIns="45720" rIns="91440" bIns="45720" rtlCol="0" anchor="ctr"/>
          <a:lstStyle>
            <a:lvl1pPr algn="l">
              <a:defRPr sz="800" b="0">
                <a:solidFill>
                  <a:schemeClr val="bg2"/>
                </a:solidFill>
              </a:defRPr>
            </a:lvl1pPr>
          </a:lstStyle>
          <a:p>
            <a:r>
              <a:rPr lang="fi-FI" dirty="0" smtClean="0"/>
              <a:t>Työ- ja elinkeinoministeriö </a:t>
            </a:r>
            <a:r>
              <a:rPr lang="bg-BG" dirty="0" smtClean="0"/>
              <a:t>•</a:t>
            </a:r>
            <a:r>
              <a:rPr lang="fi-FI" dirty="0" smtClean="0"/>
              <a:t> </a:t>
            </a:r>
            <a:r>
              <a:rPr lang="fi-FI" dirty="0" err="1" smtClean="0"/>
              <a:t>www.tem.fi</a:t>
            </a:r>
            <a:endParaRPr lang="fi-FI" dirty="0"/>
          </a:p>
        </p:txBody>
      </p:sp>
      <p:sp>
        <p:nvSpPr>
          <p:cNvPr id="6" name="Slide Number Placeholder 5"/>
          <p:cNvSpPr>
            <a:spLocks noGrp="1"/>
          </p:cNvSpPr>
          <p:nvPr>
            <p:ph type="sldNum" sz="quarter" idx="4"/>
          </p:nvPr>
        </p:nvSpPr>
        <p:spPr>
          <a:xfrm>
            <a:off x="7976157" y="6514953"/>
            <a:ext cx="538239" cy="206103"/>
          </a:xfrm>
          <a:prstGeom prst="rect">
            <a:avLst/>
          </a:prstGeom>
        </p:spPr>
        <p:txBody>
          <a:bodyPr vert="horz" lIns="91440" tIns="45720" rIns="91440" bIns="45720" rtlCol="0" anchor="ctr"/>
          <a:lstStyle>
            <a:lvl1pPr algn="r">
              <a:defRPr sz="900" b="1">
                <a:solidFill>
                  <a:schemeClr val="bg2"/>
                </a:solidFill>
              </a:defRPr>
            </a:lvl1pPr>
          </a:lstStyle>
          <a:p>
            <a:fld id="{3065C9E5-8AC3-DF4B-BA99-CB03B9370A98}" type="slidenum">
              <a:rPr lang="fi-FI" smtClean="0"/>
              <a:pPr/>
              <a:t>‹#›</a:t>
            </a:fld>
            <a:endParaRPr lang="fi-FI"/>
          </a:p>
        </p:txBody>
      </p:sp>
    </p:spTree>
    <p:extLst>
      <p:ext uri="{BB962C8B-B14F-4D97-AF65-F5344CB8AC3E}">
        <p14:creationId xmlns:p14="http://schemas.microsoft.com/office/powerpoint/2010/main" val="18736624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9" r:id="rId4"/>
    <p:sldLayoutId id="2147483677" r:id="rId5"/>
    <p:sldLayoutId id="2147483680" r:id="rId6"/>
    <p:sldLayoutId id="2147483682" r:id="rId7"/>
    <p:sldLayoutId id="2147483683" r:id="rId8"/>
  </p:sldLayoutIdLst>
  <p:timing>
    <p:tnLst>
      <p:par>
        <p:cTn id="1" dur="indefinite" restart="never" nodeType="tmRoot"/>
      </p:par>
    </p:tnLst>
  </p:timing>
  <p:hf hdr="0"/>
  <p:txStyles>
    <p:titleStyle>
      <a:lvl1pPr algn="l" defTabSz="685749" rtl="0" eaLnBrk="1" latinLnBrk="0" hangingPunct="1">
        <a:lnSpc>
          <a:spcPct val="90000"/>
        </a:lnSpc>
        <a:spcBef>
          <a:spcPct val="0"/>
        </a:spcBef>
        <a:buNone/>
        <a:defRPr sz="2700" b="1" kern="1200">
          <a:solidFill>
            <a:schemeClr val="tx2"/>
          </a:solidFill>
          <a:latin typeface="+mj-lt"/>
          <a:ea typeface="+mj-ea"/>
          <a:cs typeface="+mj-cs"/>
        </a:defRPr>
      </a:lvl1pPr>
    </p:titleStyle>
    <p:bodyStyle>
      <a:lvl1pPr marL="171438" indent="-171438" algn="l" defTabSz="685749" rtl="0" eaLnBrk="1" latinLnBrk="0" hangingPunct="1">
        <a:lnSpc>
          <a:spcPct val="90000"/>
        </a:lnSpc>
        <a:spcBef>
          <a:spcPts val="750"/>
        </a:spcBef>
        <a:buFont typeface="Arial"/>
        <a:buChar char="•"/>
        <a:defRPr sz="1650" b="1" kern="1200">
          <a:solidFill>
            <a:schemeClr val="tx1"/>
          </a:solidFill>
          <a:latin typeface="+mn-lt"/>
          <a:ea typeface="+mn-ea"/>
          <a:cs typeface="+mn-cs"/>
        </a:defRPr>
      </a:lvl1pPr>
      <a:lvl2pPr marL="51431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2pPr>
      <a:lvl3pPr marL="857186" indent="-171438" algn="l" defTabSz="685749" rtl="0" eaLnBrk="1" latinLnBrk="0" hangingPunct="1">
        <a:lnSpc>
          <a:spcPct val="90000"/>
        </a:lnSpc>
        <a:spcBef>
          <a:spcPts val="375"/>
        </a:spcBef>
        <a:buFont typeface="Arial"/>
        <a:buChar char="•"/>
        <a:defRPr sz="1200" kern="1200">
          <a:solidFill>
            <a:srgbClr val="505050"/>
          </a:solidFill>
          <a:latin typeface="+mn-lt"/>
          <a:ea typeface="+mn-ea"/>
          <a:cs typeface="+mn-cs"/>
        </a:defRPr>
      </a:lvl3pPr>
      <a:lvl4pPr marL="1200060" indent="-171438" algn="l" defTabSz="685749" rtl="0" eaLnBrk="1" latinLnBrk="0" hangingPunct="1">
        <a:lnSpc>
          <a:spcPct val="90000"/>
        </a:lnSpc>
        <a:spcBef>
          <a:spcPts val="375"/>
        </a:spcBef>
        <a:buFont typeface="Arial"/>
        <a:buChar char="•"/>
        <a:defRPr sz="1200" kern="1200">
          <a:solidFill>
            <a:srgbClr val="505050"/>
          </a:solidFill>
          <a:latin typeface="+mn-lt"/>
          <a:ea typeface="+mn-ea"/>
          <a:cs typeface="+mn-cs"/>
        </a:defRPr>
      </a:lvl4pPr>
      <a:lvl5pPr marL="1542935" indent="-171438" algn="l" defTabSz="685749" rtl="0" eaLnBrk="1" latinLnBrk="0" hangingPunct="1">
        <a:lnSpc>
          <a:spcPct val="90000"/>
        </a:lnSpc>
        <a:spcBef>
          <a:spcPts val="375"/>
        </a:spcBef>
        <a:buFont typeface="Arial"/>
        <a:buChar char="•"/>
        <a:defRPr sz="1200" kern="1200">
          <a:solidFill>
            <a:srgbClr val="505050"/>
          </a:solidFill>
          <a:latin typeface="+mn-lt"/>
          <a:ea typeface="+mn-ea"/>
          <a:cs typeface="+mn-cs"/>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376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c.europa.eu/energy/en/data-analysis/market-analysis" TargetMode="External"/><Relationship Id="rId2" Type="http://schemas.openxmlformats.org/officeDocument/2006/relationships/hyperlink" Target="http://ec.europa.eu/eurostat/web/energy" TargetMode="External"/><Relationship Id="rId1" Type="http://schemas.openxmlformats.org/officeDocument/2006/relationships/slideLayout" Target="../slideLayouts/slideLayout6.xml"/><Relationship Id="rId6" Type="http://schemas.openxmlformats.org/officeDocument/2006/relationships/hyperlink" Target="https://www.energy-charts.de/" TargetMode="External"/><Relationship Id="rId5" Type="http://schemas.openxmlformats.org/officeDocument/2006/relationships/hyperlink" Target="https://www.nordpoolgroup.com/" TargetMode="External"/><Relationship Id="rId4" Type="http://schemas.openxmlformats.org/officeDocument/2006/relationships/hyperlink" Target="https://ec.europa.eu/energy/sites/ener/files/documents/report_ecofys2016.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3035" y="657422"/>
            <a:ext cx="7519595" cy="2386800"/>
          </a:xfrm>
        </p:spPr>
        <p:txBody>
          <a:bodyPr>
            <a:noAutofit/>
          </a:bodyPr>
          <a:lstStyle/>
          <a:p>
            <a:r>
              <a:rPr lang="fi-FI" sz="3200" dirty="0" smtClean="0"/>
              <a:t>Teollisuuden sähkönhinta Suomessa ja eräissä muissa maissa</a:t>
            </a:r>
            <a:endParaRPr lang="fi-FI" sz="3200" dirty="0"/>
          </a:p>
        </p:txBody>
      </p:sp>
      <p:sp>
        <p:nvSpPr>
          <p:cNvPr id="3" name="Subtitle 2"/>
          <p:cNvSpPr>
            <a:spLocks noGrp="1"/>
          </p:cNvSpPr>
          <p:nvPr>
            <p:ph type="subTitle" idx="1"/>
          </p:nvPr>
        </p:nvSpPr>
        <p:spPr/>
        <p:txBody>
          <a:bodyPr>
            <a:noAutofit/>
          </a:bodyPr>
          <a:lstStyle/>
          <a:p>
            <a:r>
              <a:rPr lang="fi-FI" sz="1600" dirty="0" smtClean="0"/>
              <a:t>29.11.2017</a:t>
            </a:r>
          </a:p>
          <a:p>
            <a:r>
              <a:rPr lang="fi-FI" sz="1600" dirty="0"/>
              <a:t>Parlamentaarinen </a:t>
            </a:r>
            <a:r>
              <a:rPr lang="fi-FI" sz="1600" dirty="0" smtClean="0"/>
              <a:t>yritystukityöryhmä</a:t>
            </a:r>
          </a:p>
          <a:p>
            <a:r>
              <a:rPr lang="fi-FI" sz="1600" dirty="0" smtClean="0"/>
              <a:t>Riku Huttunen</a:t>
            </a:r>
          </a:p>
          <a:p>
            <a:r>
              <a:rPr lang="fi-FI" sz="1600" dirty="0" smtClean="0"/>
              <a:t>Bettina Lemström </a:t>
            </a:r>
          </a:p>
        </p:txBody>
      </p:sp>
    </p:spTree>
    <p:extLst>
      <p:ext uri="{BB962C8B-B14F-4D97-AF65-F5344CB8AC3E}">
        <p14:creationId xmlns:p14="http://schemas.microsoft.com/office/powerpoint/2010/main" val="536978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p:cNvSpPr>
            <a:spLocks noGrp="1"/>
          </p:cNvSpPr>
          <p:nvPr>
            <p:ph idx="1"/>
          </p:nvPr>
        </p:nvSpPr>
        <p:spPr>
          <a:xfrm>
            <a:off x="628649" y="1317517"/>
            <a:ext cx="8289439" cy="4566916"/>
          </a:xfrm>
        </p:spPr>
        <p:txBody>
          <a:bodyPr>
            <a:noAutofit/>
          </a:bodyPr>
          <a:lstStyle/>
          <a:p>
            <a:pPr marL="0" indent="0">
              <a:buNone/>
            </a:pPr>
            <a:r>
              <a:rPr lang="en-US" sz="1800" b="0" dirty="0" smtClean="0"/>
              <a:t>Electricity</a:t>
            </a:r>
          </a:p>
          <a:p>
            <a:r>
              <a:rPr lang="en-US" sz="1800" b="0" dirty="0" smtClean="0"/>
              <a:t>Industrial </a:t>
            </a:r>
            <a:r>
              <a:rPr lang="en-US" sz="1800" b="0" dirty="0"/>
              <a:t>consumers are exempted from the excise tax </a:t>
            </a:r>
            <a:endParaRPr lang="en-US" sz="1800" b="0" dirty="0" smtClean="0"/>
          </a:p>
          <a:p>
            <a:pPr lvl="1"/>
            <a:r>
              <a:rPr lang="en-US" sz="1800" b="0" dirty="0" smtClean="0"/>
              <a:t>if </a:t>
            </a:r>
            <a:r>
              <a:rPr lang="en-US" sz="1800" b="0" dirty="0"/>
              <a:t>energy is used for specified energy-intensive processes, </a:t>
            </a:r>
            <a:endParaRPr lang="en-US" sz="1800" b="0" dirty="0" smtClean="0"/>
          </a:p>
          <a:p>
            <a:pPr lvl="1"/>
            <a:r>
              <a:rPr lang="en-US" sz="1800" b="0" dirty="0" smtClean="0"/>
              <a:t>if </a:t>
            </a:r>
            <a:r>
              <a:rPr lang="en-US" sz="1800" b="0" dirty="0"/>
              <a:t>an energy management system is applied or, </a:t>
            </a:r>
            <a:endParaRPr lang="en-US" sz="1800" b="0" dirty="0" smtClean="0"/>
          </a:p>
          <a:p>
            <a:pPr lvl="1"/>
            <a:r>
              <a:rPr lang="en-US" sz="1800" b="0" dirty="0" smtClean="0"/>
              <a:t>in </a:t>
            </a:r>
            <a:r>
              <a:rPr lang="en-US" sz="1800" b="0" dirty="0"/>
              <a:t>case of small and medium enterprises, if an energy intensity reduction has been accomplished. </a:t>
            </a:r>
            <a:endParaRPr lang="en-US" sz="1800" b="0" dirty="0" smtClean="0"/>
          </a:p>
          <a:p>
            <a:r>
              <a:rPr lang="en-US" sz="1800" b="0" dirty="0" smtClean="0"/>
              <a:t>Companies </a:t>
            </a:r>
            <a:r>
              <a:rPr lang="en-US" sz="1800" b="0" dirty="0"/>
              <a:t>can apply for tax refunds of up to 90% if they complied or partly complied with at least 92% in comparison to their energy intensity reduction target. </a:t>
            </a:r>
            <a:endParaRPr lang="en-US" sz="1800" b="0" dirty="0" smtClean="0"/>
          </a:p>
          <a:p>
            <a:endParaRPr lang="en-US" sz="1050" b="0" dirty="0"/>
          </a:p>
          <a:p>
            <a:r>
              <a:rPr lang="fi-FI" sz="1800" b="0" dirty="0"/>
              <a:t>E</a:t>
            </a:r>
            <a:r>
              <a:rPr lang="fi-FI" sz="1800" b="0" dirty="0" smtClean="0"/>
              <a:t>nergiaintensiivinen</a:t>
            </a:r>
            <a:r>
              <a:rPr lang="fi-FI" sz="1800" b="0" dirty="0"/>
              <a:t>, tasaisesti </a:t>
            </a:r>
            <a:r>
              <a:rPr lang="fi-FI" sz="1800" b="0" dirty="0" smtClean="0"/>
              <a:t>sähköä </a:t>
            </a:r>
            <a:r>
              <a:rPr lang="fi-FI" sz="1800" b="0" dirty="0"/>
              <a:t>käyttävä teollisuus saa huomattavia alennuksia sähkön siirtomaksuista</a:t>
            </a:r>
            <a:r>
              <a:rPr lang="fi-FI" sz="1800" b="0" dirty="0" smtClean="0"/>
              <a:t>.</a:t>
            </a:r>
          </a:p>
          <a:p>
            <a:endParaRPr lang="fi-FI" sz="1000" b="0" dirty="0" smtClean="0"/>
          </a:p>
          <a:p>
            <a:pPr marL="0" indent="0">
              <a:buNone/>
            </a:pPr>
            <a:r>
              <a:rPr lang="fi-FI" sz="1800" b="0" dirty="0" smtClean="0"/>
              <a:t>Teollisuudella on myös alennettu öljyvero ja mahdollisuus kaasuvero-vähennykseen.</a:t>
            </a:r>
            <a:endParaRPr lang="en-US" sz="1800" b="0" dirty="0" smtClean="0"/>
          </a:p>
        </p:txBody>
      </p:sp>
      <p:sp>
        <p:nvSpPr>
          <p:cNvPr id="2" name="Päivämäärän paikkamerkki 1"/>
          <p:cNvSpPr>
            <a:spLocks noGrp="1"/>
          </p:cNvSpPr>
          <p:nvPr>
            <p:ph type="dt" sz="half" idx="10"/>
          </p:nvPr>
        </p:nvSpPr>
        <p:spPr/>
        <p:txBody>
          <a:bodyPr/>
          <a:lstStyle/>
          <a:p>
            <a:fld id="{D68DC4C1-8259-4C65-BC56-DC91749F6AEA}" type="datetime1">
              <a:rPr lang="fi-FI" smtClean="0"/>
              <a:pPr/>
              <a:t>28.11.2017</a:t>
            </a:fld>
            <a:endParaRPr lang="fi-FI" dirty="0"/>
          </a:p>
        </p:txBody>
      </p:sp>
      <p:sp>
        <p:nvSpPr>
          <p:cNvPr id="3" name="Alatunnisteen paikkamerkki 2"/>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4" name="Dian numeron paikkamerkki 3"/>
          <p:cNvSpPr>
            <a:spLocks noGrp="1"/>
          </p:cNvSpPr>
          <p:nvPr>
            <p:ph type="sldNum" sz="quarter" idx="12"/>
          </p:nvPr>
        </p:nvSpPr>
        <p:spPr/>
        <p:txBody>
          <a:bodyPr/>
          <a:lstStyle/>
          <a:p>
            <a:fld id="{1B5C75AB-37F2-194C-B2B6-38235384CF06}" type="slidenum">
              <a:rPr lang="fi-FI" smtClean="0"/>
              <a:pPr/>
              <a:t>10</a:t>
            </a:fld>
            <a:endParaRPr lang="fi-FI"/>
          </a:p>
        </p:txBody>
      </p:sp>
      <p:sp>
        <p:nvSpPr>
          <p:cNvPr id="9" name="Otsikko 1"/>
          <p:cNvSpPr txBox="1">
            <a:spLocks/>
          </p:cNvSpPr>
          <p:nvPr/>
        </p:nvSpPr>
        <p:spPr>
          <a:xfrm>
            <a:off x="628655" y="529949"/>
            <a:ext cx="7203017" cy="995915"/>
          </a:xfrm>
          <a:prstGeom prst="rect">
            <a:avLst/>
          </a:prstGeom>
        </p:spPr>
        <p:txBody>
          <a:bodyPr anchor="ctr"/>
          <a:lstStyle>
            <a:lvl1pPr algn="l" defTabSz="685749" rtl="0" eaLnBrk="1" latinLnBrk="0" hangingPunct="1">
              <a:lnSpc>
                <a:spcPct val="90000"/>
              </a:lnSpc>
              <a:spcBef>
                <a:spcPct val="0"/>
              </a:spcBef>
              <a:buNone/>
              <a:defRPr sz="2700" b="1" kern="1200">
                <a:solidFill>
                  <a:schemeClr val="tx2"/>
                </a:solidFill>
                <a:latin typeface="+mj-lt"/>
                <a:ea typeface="+mj-ea"/>
                <a:cs typeface="+mj-cs"/>
              </a:defRPr>
            </a:lvl1pPr>
          </a:lstStyle>
          <a:p>
            <a:r>
              <a:rPr lang="fi-FI" dirty="0" smtClean="0"/>
              <a:t>Sähkön verotuki Saksassa</a:t>
            </a:r>
            <a:endParaRPr lang="fi-FI" dirty="0"/>
          </a:p>
        </p:txBody>
      </p:sp>
      <p:sp>
        <p:nvSpPr>
          <p:cNvPr id="10" name="Tekstikehys 6"/>
          <p:cNvSpPr txBox="1"/>
          <p:nvPr/>
        </p:nvSpPr>
        <p:spPr>
          <a:xfrm>
            <a:off x="-62679" y="5991696"/>
            <a:ext cx="8882588" cy="400110"/>
          </a:xfrm>
          <a:prstGeom prst="rect">
            <a:avLst/>
          </a:prstGeom>
          <a:noFill/>
        </p:spPr>
        <p:txBody>
          <a:bodyPr wrap="square" rtlCol="0">
            <a:spAutoFit/>
          </a:bodyPr>
          <a:lstStyle/>
          <a:p>
            <a:r>
              <a:rPr lang="fi-FI" sz="1000" i="1" dirty="0" smtClean="0"/>
              <a:t>Lähteet: </a:t>
            </a:r>
            <a:r>
              <a:rPr lang="en-US" sz="1000" i="1" dirty="0" smtClean="0"/>
              <a:t>Prices and costs of  EU energy </a:t>
            </a:r>
            <a:r>
              <a:rPr lang="en-US" sz="1000" i="1" dirty="0"/>
              <a:t>- Final </a:t>
            </a:r>
            <a:r>
              <a:rPr lang="en-US" sz="1000" i="1" dirty="0" smtClean="0"/>
              <a:t>Report, Annex 1, </a:t>
            </a:r>
            <a:r>
              <a:rPr lang="en-US" sz="1000" i="1" dirty="0" err="1" smtClean="0"/>
              <a:t>Ecofys</a:t>
            </a:r>
            <a:r>
              <a:rPr lang="en-US" sz="1000" i="1" dirty="0" smtClean="0"/>
              <a:t> </a:t>
            </a:r>
            <a:r>
              <a:rPr lang="en-US" sz="1000" i="1" dirty="0"/>
              <a:t>2016 by order of </a:t>
            </a:r>
            <a:r>
              <a:rPr lang="en-US" sz="1000" i="1" dirty="0" smtClean="0"/>
              <a:t> the </a:t>
            </a:r>
            <a:r>
              <a:rPr lang="en-US" sz="1000" i="1" dirty="0"/>
              <a:t>European </a:t>
            </a:r>
            <a:r>
              <a:rPr lang="en-US" sz="1000" i="1" dirty="0" smtClean="0"/>
              <a:t>Commission</a:t>
            </a:r>
          </a:p>
          <a:p>
            <a:r>
              <a:rPr lang="fi-FI" sz="1000" i="1" dirty="0"/>
              <a:t> </a:t>
            </a:r>
            <a:r>
              <a:rPr lang="fi-FI" sz="1000" i="1" dirty="0" smtClean="0"/>
              <a:t>             Energian </a:t>
            </a:r>
            <a:r>
              <a:rPr lang="fi-FI" sz="1000" i="1" dirty="0"/>
              <a:t>kulutus ja sähkön hinta metallinjalostusteollisuudessa, työ- ja elinkeinoministeriön julkaisuja 15/2017</a:t>
            </a:r>
          </a:p>
        </p:txBody>
      </p:sp>
    </p:spTree>
    <p:extLst>
      <p:ext uri="{BB962C8B-B14F-4D97-AF65-F5344CB8AC3E}">
        <p14:creationId xmlns:p14="http://schemas.microsoft.com/office/powerpoint/2010/main" val="3432398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Sähkönhinta suurelle teollisuusyritykselle 2015 </a:t>
            </a:r>
            <a:r>
              <a:rPr lang="fi-FI" dirty="0"/>
              <a:t/>
            </a:r>
            <a:br>
              <a:rPr lang="fi-FI" dirty="0"/>
            </a:br>
            <a:r>
              <a:rPr lang="fi-FI" sz="2200" b="0" dirty="0" smtClean="0"/>
              <a:t>joka saa </a:t>
            </a:r>
            <a:r>
              <a:rPr lang="fi-FI" sz="2200" b="0" dirty="0"/>
              <a:t>palautuksia tai </a:t>
            </a:r>
            <a:r>
              <a:rPr lang="fi-FI" sz="2200" b="0" dirty="0" smtClean="0"/>
              <a:t>tukea. Vuosikulutus 2 </a:t>
            </a:r>
            <a:r>
              <a:rPr lang="fi-FI" sz="2200" b="0" dirty="0" err="1" smtClean="0"/>
              <a:t>TWh/v</a:t>
            </a:r>
            <a:r>
              <a:rPr lang="fi-FI" sz="2200" b="0" dirty="0"/>
              <a:t>.</a:t>
            </a:r>
            <a:endParaRPr lang="fi-FI" sz="2200" dirty="0"/>
          </a:p>
        </p:txBody>
      </p:sp>
      <p:sp>
        <p:nvSpPr>
          <p:cNvPr id="4" name="Päivämäärän paikkamerkki 3"/>
          <p:cNvSpPr>
            <a:spLocks noGrp="1"/>
          </p:cNvSpPr>
          <p:nvPr>
            <p:ph type="dt" sz="half" idx="10"/>
          </p:nvPr>
        </p:nvSpPr>
        <p:spPr/>
        <p:txBody>
          <a:bodyPr/>
          <a:lstStyle/>
          <a:p>
            <a:fld id="{D6CACC4C-A374-4340-9223-0A212DBB7249}" type="datetime1">
              <a:rPr lang="fi-FI" smtClean="0"/>
              <a:pPr/>
              <a:t>28.11.2017</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11</a:t>
            </a:fld>
            <a:endParaRPr lang="fi-FI"/>
          </a:p>
        </p:txBody>
      </p:sp>
      <p:pic>
        <p:nvPicPr>
          <p:cNvPr id="8" name="Kuva 7"/>
          <p:cNvPicPr>
            <a:picLocks noChangeAspect="1"/>
          </p:cNvPicPr>
          <p:nvPr/>
        </p:nvPicPr>
        <p:blipFill rotWithShape="1">
          <a:blip r:embed="rId3"/>
          <a:srcRect b="5645"/>
          <a:stretch/>
        </p:blipFill>
        <p:spPr>
          <a:xfrm>
            <a:off x="214947" y="1384366"/>
            <a:ext cx="8368284" cy="4788082"/>
          </a:xfrm>
          <a:prstGeom prst="rect">
            <a:avLst/>
          </a:prstGeom>
        </p:spPr>
      </p:pic>
      <p:sp>
        <p:nvSpPr>
          <p:cNvPr id="9" name="Tekstikehys 6"/>
          <p:cNvSpPr txBox="1"/>
          <p:nvPr/>
        </p:nvSpPr>
        <p:spPr>
          <a:xfrm>
            <a:off x="-62679" y="6165458"/>
            <a:ext cx="6648673" cy="246221"/>
          </a:xfrm>
          <a:prstGeom prst="rect">
            <a:avLst/>
          </a:prstGeom>
          <a:noFill/>
        </p:spPr>
        <p:txBody>
          <a:bodyPr wrap="square" rtlCol="0">
            <a:spAutoFit/>
          </a:bodyPr>
          <a:lstStyle/>
          <a:p>
            <a:r>
              <a:rPr lang="fi-FI" sz="1000" i="1" dirty="0" smtClean="0"/>
              <a:t>Lähde: </a:t>
            </a:r>
            <a:r>
              <a:rPr lang="en-US" sz="1000" i="1" dirty="0" smtClean="0"/>
              <a:t>Prices and costs of  EU energy </a:t>
            </a:r>
            <a:r>
              <a:rPr lang="en-US" sz="1000" i="1" dirty="0"/>
              <a:t>- Final </a:t>
            </a:r>
            <a:r>
              <a:rPr lang="en-US" sz="1000" i="1" dirty="0" smtClean="0"/>
              <a:t>Report, </a:t>
            </a:r>
            <a:r>
              <a:rPr lang="en-US" sz="1000" i="1" dirty="0" err="1" smtClean="0"/>
              <a:t>Ecofys</a:t>
            </a:r>
            <a:r>
              <a:rPr lang="en-US" sz="1000" i="1" dirty="0" smtClean="0"/>
              <a:t> </a:t>
            </a:r>
            <a:r>
              <a:rPr lang="en-US" sz="1000" i="1" dirty="0"/>
              <a:t>2016 by order of </a:t>
            </a:r>
            <a:r>
              <a:rPr lang="en-US" sz="1000" i="1" dirty="0" smtClean="0"/>
              <a:t> the </a:t>
            </a:r>
            <a:r>
              <a:rPr lang="en-US" sz="1000" i="1" dirty="0"/>
              <a:t>European Commission</a:t>
            </a:r>
            <a:endParaRPr lang="fi-FI" sz="1000" i="1" dirty="0"/>
          </a:p>
        </p:txBody>
      </p:sp>
    </p:spTree>
    <p:extLst>
      <p:ext uri="{BB962C8B-B14F-4D97-AF65-F5344CB8AC3E}">
        <p14:creationId xmlns:p14="http://schemas.microsoft.com/office/powerpoint/2010/main" val="2917035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Yhteenveto</a:t>
            </a:r>
            <a:endParaRPr lang="fi-FI" dirty="0"/>
          </a:p>
        </p:txBody>
      </p:sp>
      <p:sp>
        <p:nvSpPr>
          <p:cNvPr id="3" name="Sisällön paikkamerkki 2"/>
          <p:cNvSpPr>
            <a:spLocks noGrp="1"/>
          </p:cNvSpPr>
          <p:nvPr>
            <p:ph idx="1"/>
          </p:nvPr>
        </p:nvSpPr>
        <p:spPr/>
        <p:txBody>
          <a:bodyPr>
            <a:normAutofit/>
          </a:bodyPr>
          <a:lstStyle/>
          <a:p>
            <a:r>
              <a:rPr lang="fi-FI" sz="2400" b="0" dirty="0" smtClean="0"/>
              <a:t>Teollisuuden sähkön hinnan ja verotukien vertailu on monimutkaista</a:t>
            </a:r>
          </a:p>
          <a:p>
            <a:pPr lvl="1"/>
            <a:r>
              <a:rPr lang="fi-FI" sz="1800" dirty="0" smtClean="0"/>
              <a:t>hintakomponenttien rakenteet ja tasot kirjavia</a:t>
            </a:r>
          </a:p>
          <a:p>
            <a:pPr lvl="1"/>
            <a:r>
              <a:rPr lang="fi-FI" sz="1800" smtClean="0"/>
              <a:t>verotus</a:t>
            </a:r>
            <a:r>
              <a:rPr lang="fi-FI" sz="1800" dirty="0" smtClean="0"/>
              <a:t>, tukiehdot ja –tasot vaihtelevat eri maissa: esim. Saksassa huojennukset kohdistuvat vahvasti energiaintensiiviseen teollisuuteen ja Ruotsissa yleinen teollisuuden sähköverokanta on matala</a:t>
            </a:r>
          </a:p>
          <a:p>
            <a:pPr lvl="1"/>
            <a:r>
              <a:rPr lang="fi-FI" sz="1800" b="0" dirty="0" smtClean="0"/>
              <a:t>suurimmat sähkönkäyttäjät eivät ole mikään tyyppikäyttäjäryhmä</a:t>
            </a:r>
          </a:p>
          <a:p>
            <a:pPr lvl="1"/>
            <a:r>
              <a:rPr lang="fi-FI" sz="1800" dirty="0" smtClean="0"/>
              <a:t>yksittäisten yritysten kustannukset voivat poiketa merkittävästi keskihinnoista</a:t>
            </a:r>
            <a:endParaRPr lang="fi-FI" sz="1800" b="0" dirty="0" smtClean="0"/>
          </a:p>
          <a:p>
            <a:r>
              <a:rPr lang="fi-FI" sz="2400" b="0" dirty="0" smtClean="0"/>
              <a:t>Tilanne muuttuu jatkuvasti</a:t>
            </a:r>
          </a:p>
          <a:p>
            <a:pPr lvl="1"/>
            <a:r>
              <a:rPr lang="fi-FI" sz="1800" dirty="0" smtClean="0"/>
              <a:t>esim. sähköenergian hinta </a:t>
            </a:r>
            <a:r>
              <a:rPr lang="fi-FI" sz="1800" dirty="0"/>
              <a:t>on </a:t>
            </a:r>
            <a:r>
              <a:rPr lang="fi-FI" sz="1800" dirty="0" smtClean="0"/>
              <a:t>Saksassa laskenut huomattavasti viimeisten vuosien aikana</a:t>
            </a:r>
            <a:endParaRPr lang="fi-FI" sz="1800" b="0" dirty="0" smtClean="0"/>
          </a:p>
          <a:p>
            <a:r>
              <a:rPr lang="fi-FI" sz="2400" b="0" dirty="0" smtClean="0"/>
              <a:t>Kilpailukyvyn vertailu edellyttää monen asian huomioimista</a:t>
            </a:r>
          </a:p>
        </p:txBody>
      </p:sp>
      <p:sp>
        <p:nvSpPr>
          <p:cNvPr id="4" name="Päivämäärän paikkamerkki 3"/>
          <p:cNvSpPr>
            <a:spLocks noGrp="1"/>
          </p:cNvSpPr>
          <p:nvPr>
            <p:ph type="dt" sz="half" idx="10"/>
          </p:nvPr>
        </p:nvSpPr>
        <p:spPr/>
        <p:txBody>
          <a:bodyPr/>
          <a:lstStyle/>
          <a:p>
            <a:fld id="{D6CACC4C-A374-4340-9223-0A212DBB7249}" type="datetime1">
              <a:rPr lang="fi-FI" smtClean="0"/>
              <a:pPr/>
              <a:t>28.11.2017</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12</a:t>
            </a:fld>
            <a:endParaRPr lang="fi-FI"/>
          </a:p>
        </p:txBody>
      </p:sp>
    </p:spTree>
    <p:extLst>
      <p:ext uri="{BB962C8B-B14F-4D97-AF65-F5344CB8AC3E}">
        <p14:creationId xmlns:p14="http://schemas.microsoft.com/office/powerpoint/2010/main" val="2207885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0"/>
          </p:nvPr>
        </p:nvSpPr>
        <p:spPr>
          <a:xfrm>
            <a:off x="1161627" y="1916551"/>
            <a:ext cx="6820547" cy="3589868"/>
          </a:xfrm>
        </p:spPr>
        <p:txBody>
          <a:bodyPr/>
          <a:lstStyle/>
          <a:p>
            <a:pPr algn="l"/>
            <a:r>
              <a:rPr lang="en-US" sz="1800" dirty="0" err="1" smtClean="0"/>
              <a:t>Lähteet</a:t>
            </a:r>
            <a:r>
              <a:rPr lang="en-US" sz="1800" dirty="0" smtClean="0"/>
              <a:t>: </a:t>
            </a:r>
          </a:p>
          <a:p>
            <a:pPr algn="l"/>
            <a:endParaRPr lang="en-US" sz="1400" dirty="0"/>
          </a:p>
          <a:p>
            <a:pPr algn="l"/>
            <a:r>
              <a:rPr lang="en-US" sz="1400" dirty="0" smtClean="0"/>
              <a:t>Eurostat </a:t>
            </a:r>
            <a:r>
              <a:rPr lang="en-US" sz="1400" dirty="0" err="1" smtClean="0"/>
              <a:t>energiatilastot</a:t>
            </a:r>
            <a:endParaRPr lang="en-US" sz="1400" b="0" dirty="0" smtClean="0">
              <a:hlinkClick r:id="rId2"/>
            </a:endParaRPr>
          </a:p>
          <a:p>
            <a:pPr algn="l"/>
            <a:r>
              <a:rPr lang="en-US" sz="1400" b="0" dirty="0" smtClean="0">
                <a:hlinkClick r:id="rId2"/>
              </a:rPr>
              <a:t>http</a:t>
            </a:r>
            <a:r>
              <a:rPr lang="en-US" sz="1400" b="0" dirty="0">
                <a:hlinkClick r:id="rId2"/>
              </a:rPr>
              <a:t>://</a:t>
            </a:r>
            <a:r>
              <a:rPr lang="en-US" sz="1400" b="0" dirty="0" smtClean="0">
                <a:hlinkClick r:id="rId2"/>
              </a:rPr>
              <a:t>ec.europa.eu/eurostat/web/energy</a:t>
            </a:r>
            <a:endParaRPr lang="en-US" sz="1400" b="0" dirty="0" smtClean="0"/>
          </a:p>
          <a:p>
            <a:pPr algn="l"/>
            <a:endParaRPr lang="en-US" sz="1000" dirty="0"/>
          </a:p>
          <a:p>
            <a:pPr algn="l"/>
            <a:r>
              <a:rPr lang="en-US" sz="1400" dirty="0" smtClean="0"/>
              <a:t>Quarterly report on </a:t>
            </a:r>
            <a:r>
              <a:rPr lang="en-US" sz="1400" dirty="0"/>
              <a:t>E</a:t>
            </a:r>
            <a:r>
              <a:rPr lang="en-US" sz="1400" dirty="0" smtClean="0"/>
              <a:t>uropean electricity markets, European Commission</a:t>
            </a:r>
            <a:endParaRPr lang="fi-FI" sz="1400" dirty="0"/>
          </a:p>
          <a:p>
            <a:pPr algn="l"/>
            <a:r>
              <a:rPr lang="en-US" sz="1400" b="0" dirty="0">
                <a:hlinkClick r:id="rId3"/>
              </a:rPr>
              <a:t>https://</a:t>
            </a:r>
            <a:r>
              <a:rPr lang="en-US" sz="1400" b="0" dirty="0" smtClean="0">
                <a:hlinkClick r:id="rId3"/>
              </a:rPr>
              <a:t>ec.europa.eu/energy/en/data-analysis/market-analysis</a:t>
            </a:r>
            <a:endParaRPr lang="en-US" sz="1400" b="0" dirty="0" smtClean="0"/>
          </a:p>
          <a:p>
            <a:pPr algn="l"/>
            <a:endParaRPr lang="en-US" sz="1200" b="0" dirty="0"/>
          </a:p>
          <a:p>
            <a:pPr algn="l"/>
            <a:r>
              <a:rPr lang="en-US" sz="1400" dirty="0" smtClean="0"/>
              <a:t>Prices and costs of EU energy </a:t>
            </a:r>
            <a:r>
              <a:rPr lang="en-US" sz="1400" dirty="0"/>
              <a:t>- Final </a:t>
            </a:r>
            <a:r>
              <a:rPr lang="en-US" sz="1400" dirty="0" smtClean="0"/>
              <a:t>Report, </a:t>
            </a:r>
            <a:r>
              <a:rPr lang="en-US" sz="1400" dirty="0" err="1" smtClean="0"/>
              <a:t>Ecofys</a:t>
            </a:r>
            <a:r>
              <a:rPr lang="en-US" sz="1400" dirty="0" smtClean="0"/>
              <a:t> 2016</a:t>
            </a:r>
            <a:endParaRPr lang="fi-FI" sz="1400" dirty="0"/>
          </a:p>
          <a:p>
            <a:pPr algn="l"/>
            <a:r>
              <a:rPr lang="en-US" sz="1400" b="0" dirty="0">
                <a:hlinkClick r:id="rId4"/>
              </a:rPr>
              <a:t>https://</a:t>
            </a:r>
            <a:r>
              <a:rPr lang="en-US" sz="1400" b="0" dirty="0" smtClean="0">
                <a:hlinkClick r:id="rId4"/>
              </a:rPr>
              <a:t>ec.europa.eu/energy/sites/ener/files/documents/report_ecofys2016.pdf</a:t>
            </a:r>
            <a:endParaRPr lang="en-US" sz="1400" b="0" dirty="0">
              <a:hlinkClick r:id="rId5"/>
            </a:endParaRPr>
          </a:p>
          <a:p>
            <a:pPr algn="l"/>
            <a:endParaRPr lang="en-US" sz="1200" b="0" dirty="0" smtClean="0">
              <a:hlinkClick r:id="rId5"/>
            </a:endParaRPr>
          </a:p>
          <a:p>
            <a:pPr algn="l"/>
            <a:r>
              <a:rPr lang="en-US" sz="1400" dirty="0"/>
              <a:t>Nord Pool</a:t>
            </a:r>
            <a:endParaRPr lang="en-US" sz="1400" dirty="0">
              <a:hlinkClick r:id="rId5"/>
            </a:endParaRPr>
          </a:p>
          <a:p>
            <a:pPr algn="l"/>
            <a:r>
              <a:rPr lang="en-US" sz="1400" b="0" dirty="0" smtClean="0">
                <a:hlinkClick r:id="rId5"/>
              </a:rPr>
              <a:t>https</a:t>
            </a:r>
            <a:r>
              <a:rPr lang="en-US" sz="1400" b="0" dirty="0">
                <a:hlinkClick r:id="rId5"/>
              </a:rPr>
              <a:t>://www.nordpoolgroup.com</a:t>
            </a:r>
            <a:r>
              <a:rPr lang="en-US" sz="1400" b="0" dirty="0" smtClean="0">
                <a:hlinkClick r:id="rId5"/>
              </a:rPr>
              <a:t>/</a:t>
            </a:r>
            <a:endParaRPr lang="en-US" sz="1400" b="0" dirty="0" smtClean="0"/>
          </a:p>
          <a:p>
            <a:pPr algn="l"/>
            <a:endParaRPr lang="en-US" sz="1200" dirty="0"/>
          </a:p>
          <a:p>
            <a:pPr algn="l"/>
            <a:r>
              <a:rPr lang="en-US" sz="1400" dirty="0" smtClean="0"/>
              <a:t>Energy charts, </a:t>
            </a:r>
            <a:r>
              <a:rPr lang="de-DE" sz="1400" dirty="0" smtClean="0"/>
              <a:t>Fraunhofer </a:t>
            </a:r>
            <a:r>
              <a:rPr lang="de-DE" sz="1400" dirty="0"/>
              <a:t>ISE</a:t>
            </a:r>
            <a:endParaRPr lang="en-US" sz="1400" dirty="0"/>
          </a:p>
          <a:p>
            <a:pPr algn="l"/>
            <a:r>
              <a:rPr lang="fi-FI" sz="1400" b="0" dirty="0">
                <a:hlinkClick r:id="rId6"/>
              </a:rPr>
              <a:t>https://www.energy-charts.de</a:t>
            </a:r>
            <a:r>
              <a:rPr lang="fi-FI" sz="1400" b="0" dirty="0" smtClean="0">
                <a:hlinkClick r:id="rId6"/>
              </a:rPr>
              <a:t>/</a:t>
            </a:r>
            <a:endParaRPr lang="fi-FI" sz="1400" b="0" dirty="0" smtClean="0"/>
          </a:p>
          <a:p>
            <a:pPr algn="l"/>
            <a:endParaRPr lang="fi-FI" sz="1400" dirty="0"/>
          </a:p>
        </p:txBody>
      </p:sp>
    </p:spTree>
    <p:extLst>
      <p:ext uri="{BB962C8B-B14F-4D97-AF65-F5344CB8AC3E}">
        <p14:creationId xmlns:p14="http://schemas.microsoft.com/office/powerpoint/2010/main" val="598428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28655" y="529949"/>
            <a:ext cx="7514681" cy="995915"/>
          </a:xfrm>
        </p:spPr>
        <p:txBody>
          <a:bodyPr/>
          <a:lstStyle/>
          <a:p>
            <a:r>
              <a:rPr lang="fi-FI" dirty="0" smtClean="0"/>
              <a:t>Sähkön kokonaishinnan rakenne Suomessa</a:t>
            </a:r>
            <a:endParaRPr lang="fi-FI" dirty="0"/>
          </a:p>
        </p:txBody>
      </p:sp>
      <p:sp>
        <p:nvSpPr>
          <p:cNvPr id="7" name="Sisällön paikkamerkki 6"/>
          <p:cNvSpPr>
            <a:spLocks noGrp="1"/>
          </p:cNvSpPr>
          <p:nvPr>
            <p:ph idx="1"/>
          </p:nvPr>
        </p:nvSpPr>
        <p:spPr>
          <a:xfrm>
            <a:off x="742276" y="5068054"/>
            <a:ext cx="8272632" cy="1311235"/>
          </a:xfrm>
        </p:spPr>
        <p:txBody>
          <a:bodyPr>
            <a:normAutofit/>
          </a:bodyPr>
          <a:lstStyle/>
          <a:p>
            <a:pPr marL="0" indent="0">
              <a:buNone/>
            </a:pPr>
            <a:r>
              <a:rPr lang="fi-FI" sz="1600" b="0" dirty="0" smtClean="0"/>
              <a:t>Sähkön myynti on kilpailtua toimintaa. Asiakas voi vapaasti valita sähköntoimittajansa.</a:t>
            </a:r>
          </a:p>
          <a:p>
            <a:pPr marL="0" indent="0">
              <a:buNone/>
            </a:pPr>
            <a:r>
              <a:rPr lang="fi-FI" sz="1600" b="0" dirty="0" smtClean="0"/>
              <a:t>Verkkomaksu on verkonhaltijakohtainen ja riippuu vahvasti liittymän jännitetasosta.</a:t>
            </a:r>
            <a:endParaRPr lang="fi-FI" sz="1600" b="0" dirty="0"/>
          </a:p>
        </p:txBody>
      </p:sp>
      <p:sp>
        <p:nvSpPr>
          <p:cNvPr id="4" name="Päivämäärän paikkamerkki 3"/>
          <p:cNvSpPr>
            <a:spLocks noGrp="1"/>
          </p:cNvSpPr>
          <p:nvPr>
            <p:ph type="dt" sz="half" idx="10"/>
          </p:nvPr>
        </p:nvSpPr>
        <p:spPr/>
        <p:txBody>
          <a:bodyPr/>
          <a:lstStyle/>
          <a:p>
            <a:fld id="{D6CACC4C-A374-4340-9223-0A212DBB7249}" type="datetime1">
              <a:rPr lang="fi-FI" smtClean="0"/>
              <a:pPr/>
              <a:t>28.11.2017</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2</a:t>
            </a:fld>
            <a:endParaRPr lang="fi-FI"/>
          </a:p>
        </p:txBody>
      </p:sp>
      <p:graphicFrame>
        <p:nvGraphicFramePr>
          <p:cNvPr id="3" name="Taulukko 2"/>
          <p:cNvGraphicFramePr>
            <a:graphicFrameLocks noGrp="1"/>
          </p:cNvGraphicFramePr>
          <p:nvPr>
            <p:extLst>
              <p:ext uri="{D42A27DB-BD31-4B8C-83A1-F6EECF244321}">
                <p14:modId xmlns:p14="http://schemas.microsoft.com/office/powerpoint/2010/main" val="3763747510"/>
              </p:ext>
            </p:extLst>
          </p:nvPr>
        </p:nvGraphicFramePr>
        <p:xfrm>
          <a:off x="763792" y="1784251"/>
          <a:ext cx="6963784" cy="2984202"/>
        </p:xfrm>
        <a:graphic>
          <a:graphicData uri="http://schemas.openxmlformats.org/drawingml/2006/table">
            <a:tbl>
              <a:tblPr firstRow="1" bandRow="1">
                <a:tableStyleId>{5C22544A-7EE6-4342-B048-85BDC9FD1C3A}</a:tableStyleId>
              </a:tblPr>
              <a:tblGrid>
                <a:gridCol w="2119257"/>
                <a:gridCol w="914400"/>
                <a:gridCol w="1355464"/>
                <a:gridCol w="1495313"/>
                <a:gridCol w="1079350"/>
              </a:tblGrid>
              <a:tr h="829833">
                <a:tc>
                  <a:txBody>
                    <a:bodyPr/>
                    <a:lstStyle/>
                    <a:p>
                      <a:endParaRPr lang="fi-FI" b="1" dirty="0"/>
                    </a:p>
                  </a:txBody>
                  <a:tcPr anchor="ctr"/>
                </a:tc>
                <a:tc>
                  <a:txBody>
                    <a:bodyPr/>
                    <a:lstStyle/>
                    <a:p>
                      <a:pPr algn="ctr"/>
                      <a:r>
                        <a:rPr lang="fi-FI" dirty="0" smtClean="0"/>
                        <a:t>Kiinteä maksu</a:t>
                      </a:r>
                    </a:p>
                    <a:p>
                      <a:pPr algn="ctr"/>
                      <a:r>
                        <a:rPr lang="fi-FI" dirty="0" smtClean="0"/>
                        <a:t>e/kk</a:t>
                      </a:r>
                      <a:endParaRPr lang="fi-FI" dirty="0"/>
                    </a:p>
                  </a:txBody>
                  <a:tcPr anchor="ctr"/>
                </a:tc>
                <a:tc>
                  <a:txBody>
                    <a:bodyPr/>
                    <a:lstStyle/>
                    <a:p>
                      <a:pPr algn="ctr"/>
                      <a:r>
                        <a:rPr lang="fi-FI" dirty="0" smtClean="0"/>
                        <a:t>Teho-komponentti</a:t>
                      </a:r>
                    </a:p>
                    <a:p>
                      <a:pPr algn="ctr"/>
                      <a:r>
                        <a:rPr lang="fi-FI" dirty="0" smtClean="0"/>
                        <a:t>e/kW</a:t>
                      </a:r>
                      <a:endParaRPr lang="fi-FI" dirty="0"/>
                    </a:p>
                  </a:txBody>
                  <a:tcPr anchor="ctr"/>
                </a:tc>
                <a:tc>
                  <a:txBody>
                    <a:bodyPr/>
                    <a:lstStyle/>
                    <a:p>
                      <a:pPr algn="ctr"/>
                      <a:r>
                        <a:rPr lang="fi-FI" dirty="0" smtClean="0"/>
                        <a:t>Energia-komponentti</a:t>
                      </a:r>
                    </a:p>
                    <a:p>
                      <a:pPr algn="ctr"/>
                      <a:r>
                        <a:rPr lang="fi-FI" dirty="0" smtClean="0"/>
                        <a:t>e/kWh</a:t>
                      </a:r>
                      <a:endParaRPr lang="fi-FI" dirty="0"/>
                    </a:p>
                  </a:txBody>
                  <a:tcPr anchor="ctr"/>
                </a:tc>
                <a:tc>
                  <a:txBody>
                    <a:bodyPr/>
                    <a:lstStyle/>
                    <a:p>
                      <a:pPr algn="ctr"/>
                      <a:r>
                        <a:rPr lang="fi-FI" dirty="0" smtClean="0"/>
                        <a:t>Arvonlisä-vero</a:t>
                      </a:r>
                    </a:p>
                    <a:p>
                      <a:pPr algn="ctr"/>
                      <a:r>
                        <a:rPr lang="fi-FI" dirty="0" smtClean="0"/>
                        <a:t>%</a:t>
                      </a:r>
                      <a:endParaRPr lang="fi-FI" dirty="0"/>
                    </a:p>
                  </a:txBody>
                  <a:tcPr anchor="ctr"/>
                </a:tc>
              </a:tr>
              <a:tr h="777390">
                <a:tc>
                  <a:txBody>
                    <a:bodyPr/>
                    <a:lstStyle/>
                    <a:p>
                      <a:r>
                        <a:rPr lang="fi-FI" sz="1400" b="1" dirty="0" smtClean="0"/>
                        <a:t>Sähköenergian toimitus</a:t>
                      </a:r>
                      <a:endParaRPr lang="fi-FI" sz="1400" b="1" dirty="0"/>
                    </a:p>
                  </a:txBody>
                  <a:tcPr anchor="ctr"/>
                </a:tc>
                <a:tc>
                  <a:txBody>
                    <a:bodyPr/>
                    <a:lstStyle/>
                    <a:p>
                      <a:pPr algn="ctr"/>
                      <a:r>
                        <a:rPr lang="fi-FI" sz="1800" b="1" dirty="0" smtClean="0"/>
                        <a:t>X</a:t>
                      </a:r>
                      <a:endParaRPr lang="fi-FI" sz="1800" b="1" dirty="0"/>
                    </a:p>
                  </a:txBody>
                  <a:tcPr anchor="ctr"/>
                </a:tc>
                <a:tc>
                  <a:txBody>
                    <a:bodyPr/>
                    <a:lstStyle/>
                    <a:p>
                      <a:pPr algn="ctr"/>
                      <a:r>
                        <a:rPr lang="fi-FI" sz="1800" b="1" dirty="0" smtClean="0"/>
                        <a:t>-</a:t>
                      </a:r>
                      <a:endParaRPr lang="fi-FI" sz="1800" b="1" dirty="0"/>
                    </a:p>
                  </a:txBody>
                  <a:tcPr anchor="ctr"/>
                </a:tc>
                <a:tc>
                  <a:txBody>
                    <a:bodyPr/>
                    <a:lstStyle/>
                    <a:p>
                      <a:pPr algn="ctr"/>
                      <a:r>
                        <a:rPr lang="fi-FI" sz="1400" b="1" dirty="0" smtClean="0"/>
                        <a:t>kiinteä/</a:t>
                      </a:r>
                    </a:p>
                    <a:p>
                      <a:pPr algn="ctr"/>
                      <a:r>
                        <a:rPr lang="fi-FI" sz="1400" b="1" dirty="0" smtClean="0"/>
                        <a:t>vaihteleva</a:t>
                      </a:r>
                      <a:endParaRPr lang="fi-FI" sz="1400" b="1" dirty="0"/>
                    </a:p>
                  </a:txBody>
                  <a:tcPr anchor="ctr"/>
                </a:tc>
                <a:tc>
                  <a:txBody>
                    <a:bodyPr/>
                    <a:lstStyle/>
                    <a:p>
                      <a:pPr algn="ctr"/>
                      <a:r>
                        <a:rPr lang="fi-FI" sz="1800" b="1" dirty="0" smtClean="0"/>
                        <a:t>X</a:t>
                      </a:r>
                      <a:endParaRPr lang="fi-FI" sz="1800" b="1" dirty="0"/>
                    </a:p>
                  </a:txBody>
                  <a:tcPr anchor="ctr"/>
                </a:tc>
              </a:tr>
              <a:tr h="666974">
                <a:tc>
                  <a:txBody>
                    <a:bodyPr/>
                    <a:lstStyle/>
                    <a:p>
                      <a:r>
                        <a:rPr lang="fi-FI" sz="1400" b="1" dirty="0" smtClean="0"/>
                        <a:t>Verkkomaksu</a:t>
                      </a:r>
                      <a:endParaRPr lang="fi-FI" sz="1400" b="1" dirty="0"/>
                    </a:p>
                  </a:txBody>
                  <a:tcPr anchor="ctr"/>
                </a:tc>
                <a:tc>
                  <a:txBody>
                    <a:bodyPr/>
                    <a:lstStyle/>
                    <a:p>
                      <a:pPr algn="ctr"/>
                      <a:r>
                        <a:rPr lang="fi-FI" sz="1800" b="1" dirty="0" smtClean="0"/>
                        <a:t>X</a:t>
                      </a:r>
                      <a:endParaRPr lang="fi-FI" sz="1800" b="1" dirty="0"/>
                    </a:p>
                  </a:txBody>
                  <a:tcPr anchor="ctr"/>
                </a:tc>
                <a:tc>
                  <a:txBody>
                    <a:bodyPr/>
                    <a:lstStyle/>
                    <a:p>
                      <a:pPr algn="ctr"/>
                      <a:r>
                        <a:rPr lang="fi-FI" sz="1800" b="1" dirty="0" smtClean="0"/>
                        <a:t>x</a:t>
                      </a:r>
                      <a:endParaRPr lang="fi-FI" sz="1800" b="1" dirty="0"/>
                    </a:p>
                  </a:txBody>
                  <a:tcPr anchor="ctr"/>
                </a:tc>
                <a:tc>
                  <a:txBody>
                    <a:bodyPr/>
                    <a:lstStyle/>
                    <a:p>
                      <a:pPr algn="ctr"/>
                      <a:r>
                        <a:rPr lang="fi-FI" sz="1400" b="1" dirty="0" smtClean="0"/>
                        <a:t>kiinteä/</a:t>
                      </a:r>
                    </a:p>
                    <a:p>
                      <a:pPr algn="ctr"/>
                      <a:r>
                        <a:rPr lang="fi-FI" sz="1400" b="1" dirty="0" smtClean="0"/>
                        <a:t>2-aika</a:t>
                      </a:r>
                      <a:endParaRPr lang="fi-FI" sz="1400" b="1" dirty="0"/>
                    </a:p>
                  </a:txBody>
                  <a:tcPr anchor="ctr"/>
                </a:tc>
                <a:tc>
                  <a:txBody>
                    <a:bodyPr/>
                    <a:lstStyle/>
                    <a:p>
                      <a:pPr algn="ctr"/>
                      <a:r>
                        <a:rPr lang="fi-FI" sz="1800" b="1" dirty="0" smtClean="0"/>
                        <a:t>X</a:t>
                      </a:r>
                      <a:endParaRPr lang="fi-FI" sz="1800" b="1" dirty="0"/>
                    </a:p>
                  </a:txBody>
                  <a:tcPr anchor="ctr"/>
                </a:tc>
              </a:tr>
              <a:tr h="710005">
                <a:tc>
                  <a:txBody>
                    <a:bodyPr/>
                    <a:lstStyle/>
                    <a:p>
                      <a:r>
                        <a:rPr lang="fi-FI" sz="1400" b="1" dirty="0" smtClean="0"/>
                        <a:t>Sähkövero ja huoltovarmuusmaksu</a:t>
                      </a:r>
                      <a:endParaRPr lang="fi-FI" sz="1400" b="1" dirty="0"/>
                    </a:p>
                  </a:txBody>
                  <a:tcPr anchor="ctr"/>
                </a:tc>
                <a:tc>
                  <a:txBody>
                    <a:bodyPr/>
                    <a:lstStyle/>
                    <a:p>
                      <a:pPr algn="ctr"/>
                      <a:r>
                        <a:rPr lang="fi-FI" sz="1800" b="1" dirty="0" smtClean="0"/>
                        <a:t>-</a:t>
                      </a:r>
                      <a:endParaRPr lang="fi-FI" sz="1800" b="1" dirty="0"/>
                    </a:p>
                  </a:txBody>
                  <a:tcPr anchor="ctr"/>
                </a:tc>
                <a:tc>
                  <a:txBody>
                    <a:bodyPr/>
                    <a:lstStyle/>
                    <a:p>
                      <a:pPr algn="ctr"/>
                      <a:r>
                        <a:rPr lang="fi-FI" sz="1800" b="1" dirty="0" smtClean="0"/>
                        <a:t>-</a:t>
                      </a:r>
                      <a:endParaRPr lang="fi-FI" sz="1800" b="1" dirty="0"/>
                    </a:p>
                  </a:txBody>
                  <a:tcPr anchor="ctr"/>
                </a:tc>
                <a:tc>
                  <a:txBody>
                    <a:bodyPr/>
                    <a:lstStyle/>
                    <a:p>
                      <a:pPr algn="ctr"/>
                      <a:r>
                        <a:rPr lang="fi-FI" sz="1400" b="1" dirty="0" smtClean="0"/>
                        <a:t>kiinteä</a:t>
                      </a:r>
                      <a:endParaRPr lang="fi-FI" sz="1800" b="1" dirty="0"/>
                    </a:p>
                  </a:txBody>
                  <a:tcPr anchor="ctr"/>
                </a:tc>
                <a:tc>
                  <a:txBody>
                    <a:bodyPr/>
                    <a:lstStyle/>
                    <a:p>
                      <a:pPr algn="ctr"/>
                      <a:r>
                        <a:rPr lang="fi-FI" sz="1800" b="1" dirty="0" smtClean="0"/>
                        <a:t>X</a:t>
                      </a:r>
                      <a:endParaRPr lang="fi-FI" sz="1800" b="1" dirty="0"/>
                    </a:p>
                  </a:txBody>
                  <a:tcPr anchor="ctr"/>
                </a:tc>
              </a:tr>
            </a:tbl>
          </a:graphicData>
        </a:graphic>
      </p:graphicFrame>
    </p:spTree>
    <p:extLst>
      <p:ext uri="{BB962C8B-B14F-4D97-AF65-F5344CB8AC3E}">
        <p14:creationId xmlns:p14="http://schemas.microsoft.com/office/powerpoint/2010/main" val="334341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12095" y="529949"/>
            <a:ext cx="7203017" cy="995915"/>
          </a:xfrm>
        </p:spPr>
        <p:txBody>
          <a:bodyPr/>
          <a:lstStyle/>
          <a:p>
            <a:r>
              <a:rPr lang="fi-FI" dirty="0" smtClean="0"/>
              <a:t>Hintakomponenttien suhde 2016</a:t>
            </a:r>
            <a:br>
              <a:rPr lang="fi-FI" dirty="0" smtClean="0"/>
            </a:br>
            <a:r>
              <a:rPr lang="fi-FI" sz="1800" b="0" dirty="0" smtClean="0"/>
              <a:t>erikokoisilla teollisuusasiakkailla Suomessa</a:t>
            </a:r>
            <a:endParaRPr lang="fi-FI" sz="1800" b="0" dirty="0"/>
          </a:p>
        </p:txBody>
      </p:sp>
      <p:sp>
        <p:nvSpPr>
          <p:cNvPr id="4" name="Päivämäärän paikkamerkki 3"/>
          <p:cNvSpPr>
            <a:spLocks noGrp="1"/>
          </p:cNvSpPr>
          <p:nvPr>
            <p:ph type="dt" sz="half" idx="10"/>
          </p:nvPr>
        </p:nvSpPr>
        <p:spPr/>
        <p:txBody>
          <a:bodyPr/>
          <a:lstStyle/>
          <a:p>
            <a:fld id="{D6CACC4C-A374-4340-9223-0A212DBB7249}" type="datetime1">
              <a:rPr lang="fi-FI" smtClean="0"/>
              <a:pPr/>
              <a:t>28.11.2017</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3</a:t>
            </a:fld>
            <a:endParaRPr lang="fi-FI"/>
          </a:p>
        </p:txBody>
      </p:sp>
      <p:sp>
        <p:nvSpPr>
          <p:cNvPr id="8" name="Tekstikehys 6"/>
          <p:cNvSpPr txBox="1"/>
          <p:nvPr/>
        </p:nvSpPr>
        <p:spPr>
          <a:xfrm>
            <a:off x="-62679" y="6165458"/>
            <a:ext cx="6648673" cy="246221"/>
          </a:xfrm>
          <a:prstGeom prst="rect">
            <a:avLst/>
          </a:prstGeom>
          <a:noFill/>
        </p:spPr>
        <p:txBody>
          <a:bodyPr wrap="square" rtlCol="0">
            <a:spAutoFit/>
          </a:bodyPr>
          <a:lstStyle/>
          <a:p>
            <a:r>
              <a:rPr lang="fi-FI" sz="1000" i="1" dirty="0" smtClean="0"/>
              <a:t>Lähde: </a:t>
            </a:r>
            <a:r>
              <a:rPr lang="fi-FI" sz="1000" i="1" dirty="0" err="1" smtClean="0"/>
              <a:t>Eurostat</a:t>
            </a:r>
            <a:endParaRPr lang="fi-FI" sz="1000" i="1" dirty="0"/>
          </a:p>
        </p:txBody>
      </p:sp>
      <p:grpSp>
        <p:nvGrpSpPr>
          <p:cNvPr id="3" name="Ryhmä 2"/>
          <p:cNvGrpSpPr/>
          <p:nvPr/>
        </p:nvGrpSpPr>
        <p:grpSpPr>
          <a:xfrm>
            <a:off x="5687995" y="429939"/>
            <a:ext cx="3106535" cy="6042690"/>
            <a:chOff x="5423835" y="429939"/>
            <a:chExt cx="3106535" cy="604269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 r="34431"/>
            <a:stretch/>
          </p:blipFill>
          <p:spPr bwMode="auto">
            <a:xfrm>
              <a:off x="5579814" y="429939"/>
              <a:ext cx="2015950" cy="217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6501" y="2351723"/>
              <a:ext cx="3053869" cy="2194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23835" y="4278147"/>
              <a:ext cx="3053869" cy="2194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9" name="Tekstiruutu 18"/>
          <p:cNvSpPr txBox="1"/>
          <p:nvPr/>
        </p:nvSpPr>
        <p:spPr>
          <a:xfrm>
            <a:off x="204039" y="1492194"/>
            <a:ext cx="832279" cy="338554"/>
          </a:xfrm>
          <a:prstGeom prst="rect">
            <a:avLst/>
          </a:prstGeom>
          <a:solidFill>
            <a:schemeClr val="bg1"/>
          </a:solidFill>
        </p:spPr>
        <p:txBody>
          <a:bodyPr wrap="none" rtlCol="0">
            <a:spAutoFit/>
          </a:bodyPr>
          <a:lstStyle/>
          <a:p>
            <a:pPr algn="ctr"/>
            <a:r>
              <a:rPr lang="fi-FI" sz="1600" dirty="0" err="1">
                <a:latin typeface="Calibri" panose="020F0502020204030204" pitchFamily="34" charset="0"/>
              </a:rPr>
              <a:t>€</a:t>
            </a:r>
            <a:r>
              <a:rPr lang="fi-FI" sz="1600" dirty="0" err="1" smtClean="0">
                <a:latin typeface="Calibri" panose="020F0502020204030204" pitchFamily="34" charset="0"/>
              </a:rPr>
              <a:t>/MWh</a:t>
            </a:r>
            <a:endParaRPr lang="fi-FI" sz="1600" dirty="0" smtClean="0">
              <a:latin typeface="Calibri" panose="020F0502020204030204" pitchFamily="34" charset="0"/>
            </a:endParaRPr>
          </a:p>
        </p:txBody>
      </p:sp>
      <p:pic>
        <p:nvPicPr>
          <p:cNvPr id="1036"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1043" y="1570031"/>
            <a:ext cx="4015593" cy="5626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3601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Sähkön hintakomponenttien kehitys</a:t>
            </a:r>
            <a:br>
              <a:rPr lang="fi-FI" dirty="0" smtClean="0"/>
            </a:br>
            <a:r>
              <a:rPr lang="fi-FI" sz="1800" b="0" dirty="0" smtClean="0"/>
              <a:t>Teollisuusasiakas IF: </a:t>
            </a:r>
            <a:r>
              <a:rPr lang="en-US" sz="1800" b="0" dirty="0" smtClean="0"/>
              <a:t>70 </a:t>
            </a:r>
            <a:r>
              <a:rPr lang="en-US" sz="1800" b="0" dirty="0"/>
              <a:t>000 MWh &lt; </a:t>
            </a:r>
            <a:r>
              <a:rPr lang="en-US" sz="1800" b="0" dirty="0" err="1" smtClean="0"/>
              <a:t>kulutus</a:t>
            </a:r>
            <a:r>
              <a:rPr lang="en-US" sz="1800" b="0" dirty="0" smtClean="0"/>
              <a:t> &lt; </a:t>
            </a:r>
            <a:r>
              <a:rPr lang="en-US" sz="1800" b="0" dirty="0"/>
              <a:t>150 000 MWh</a:t>
            </a:r>
            <a:endParaRPr lang="fi-FI" sz="1800" b="0" dirty="0"/>
          </a:p>
        </p:txBody>
      </p:sp>
      <p:sp>
        <p:nvSpPr>
          <p:cNvPr id="4" name="Päivämäärän paikkamerkki 3"/>
          <p:cNvSpPr>
            <a:spLocks noGrp="1"/>
          </p:cNvSpPr>
          <p:nvPr>
            <p:ph type="dt" sz="half" idx="10"/>
          </p:nvPr>
        </p:nvSpPr>
        <p:spPr/>
        <p:txBody>
          <a:bodyPr/>
          <a:lstStyle/>
          <a:p>
            <a:fld id="{D6CACC4C-A374-4340-9223-0A212DBB7249}" type="datetime1">
              <a:rPr lang="fi-FI" smtClean="0"/>
              <a:pPr/>
              <a:t>28.11.2017</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4</a:t>
            </a:fld>
            <a:endParaRPr lang="fi-FI"/>
          </a:p>
        </p:txBody>
      </p:sp>
      <p:sp>
        <p:nvSpPr>
          <p:cNvPr id="8" name="Tekstikehys 6"/>
          <p:cNvSpPr txBox="1"/>
          <p:nvPr/>
        </p:nvSpPr>
        <p:spPr>
          <a:xfrm>
            <a:off x="-62679" y="6165458"/>
            <a:ext cx="6648673" cy="246221"/>
          </a:xfrm>
          <a:prstGeom prst="rect">
            <a:avLst/>
          </a:prstGeom>
          <a:noFill/>
        </p:spPr>
        <p:txBody>
          <a:bodyPr wrap="square" rtlCol="0">
            <a:spAutoFit/>
          </a:bodyPr>
          <a:lstStyle/>
          <a:p>
            <a:r>
              <a:rPr lang="fi-FI" sz="1000" i="1" dirty="0" smtClean="0"/>
              <a:t>Lähde: </a:t>
            </a:r>
            <a:r>
              <a:rPr lang="fi-FI" sz="1000" i="1" dirty="0" err="1" smtClean="0"/>
              <a:t>Eurostat</a:t>
            </a:r>
            <a:r>
              <a:rPr lang="fi-FI" sz="1000" i="1" dirty="0" smtClean="0"/>
              <a:t>, </a:t>
            </a:r>
            <a:r>
              <a:rPr lang="en-US" sz="1000" i="1" dirty="0"/>
              <a:t>Band </a:t>
            </a:r>
            <a:r>
              <a:rPr lang="en-US" sz="1000" i="1" dirty="0" smtClean="0"/>
              <a:t>IF: </a:t>
            </a:r>
            <a:r>
              <a:rPr lang="en-US" sz="1000" i="1" dirty="0"/>
              <a:t>70 000 MWh &lt; Consumption &lt; 150 000 MWh</a:t>
            </a:r>
            <a:endParaRPr lang="fi-FI" sz="1000" i="1" dirty="0"/>
          </a:p>
        </p:txBody>
      </p:sp>
      <p:grpSp>
        <p:nvGrpSpPr>
          <p:cNvPr id="3" name="Ryhmä 2"/>
          <p:cNvGrpSpPr/>
          <p:nvPr/>
        </p:nvGrpSpPr>
        <p:grpSpPr>
          <a:xfrm>
            <a:off x="305639" y="1492194"/>
            <a:ext cx="8134903" cy="4684184"/>
            <a:chOff x="305639" y="1492194"/>
            <a:chExt cx="8134903" cy="4684184"/>
          </a:xfrm>
        </p:grpSpPr>
        <p:pic>
          <p:nvPicPr>
            <p:cNvPr id="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463" y="1544925"/>
              <a:ext cx="7880079" cy="4631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kstiruutu 15"/>
            <p:cNvSpPr txBox="1"/>
            <p:nvPr/>
          </p:nvSpPr>
          <p:spPr>
            <a:xfrm>
              <a:off x="305639" y="1492194"/>
              <a:ext cx="832279" cy="338554"/>
            </a:xfrm>
            <a:prstGeom prst="rect">
              <a:avLst/>
            </a:prstGeom>
            <a:solidFill>
              <a:schemeClr val="bg1"/>
            </a:solidFill>
          </p:spPr>
          <p:txBody>
            <a:bodyPr wrap="none" rtlCol="0">
              <a:spAutoFit/>
            </a:bodyPr>
            <a:lstStyle/>
            <a:p>
              <a:pPr algn="ctr"/>
              <a:r>
                <a:rPr lang="fi-FI" sz="1600" dirty="0" err="1">
                  <a:latin typeface="Calibri" panose="020F0502020204030204" pitchFamily="34" charset="0"/>
                </a:rPr>
                <a:t>€</a:t>
              </a:r>
              <a:r>
                <a:rPr lang="fi-FI" sz="1600" dirty="0" err="1" smtClean="0">
                  <a:latin typeface="Calibri" panose="020F0502020204030204" pitchFamily="34" charset="0"/>
                </a:rPr>
                <a:t>/MWh</a:t>
              </a:r>
              <a:endParaRPr lang="fi-FI" sz="1600" dirty="0" smtClean="0">
                <a:latin typeface="Calibri" panose="020F0502020204030204" pitchFamily="34" charset="0"/>
              </a:endParaRPr>
            </a:p>
          </p:txBody>
        </p:sp>
      </p:grpSp>
      <p:sp>
        <p:nvSpPr>
          <p:cNvPr id="7" name="Tekstiruutu 6"/>
          <p:cNvSpPr txBox="1"/>
          <p:nvPr/>
        </p:nvSpPr>
        <p:spPr>
          <a:xfrm>
            <a:off x="5931389" y="4439920"/>
            <a:ext cx="2816371" cy="830997"/>
          </a:xfrm>
          <a:prstGeom prst="rect">
            <a:avLst/>
          </a:prstGeom>
          <a:noFill/>
        </p:spPr>
        <p:txBody>
          <a:bodyPr wrap="square" rtlCol="0">
            <a:spAutoFit/>
          </a:bodyPr>
          <a:lstStyle/>
          <a:p>
            <a:r>
              <a:rPr lang="fi-FI" sz="1600" dirty="0" smtClean="0">
                <a:solidFill>
                  <a:schemeClr val="tx2"/>
                </a:solidFill>
              </a:rPr>
              <a:t>Suurimmat teollisuuslaitokset eivät ole tyyppikäyttäjä-vertailussa.</a:t>
            </a:r>
          </a:p>
        </p:txBody>
      </p:sp>
      <p:sp>
        <p:nvSpPr>
          <p:cNvPr id="11" name="Tekstiruutu 10"/>
          <p:cNvSpPr txBox="1"/>
          <p:nvPr/>
        </p:nvSpPr>
        <p:spPr>
          <a:xfrm>
            <a:off x="5913120" y="5405120"/>
            <a:ext cx="2806812" cy="830997"/>
          </a:xfrm>
          <a:prstGeom prst="rect">
            <a:avLst/>
          </a:prstGeom>
          <a:noFill/>
        </p:spPr>
        <p:txBody>
          <a:bodyPr wrap="square" rtlCol="0">
            <a:spAutoFit/>
          </a:bodyPr>
          <a:lstStyle/>
          <a:p>
            <a:r>
              <a:rPr lang="fi-FI" sz="1600" dirty="0">
                <a:solidFill>
                  <a:schemeClr val="tx2"/>
                </a:solidFill>
              </a:rPr>
              <a:t>Verojen ja siirtomaksujen </a:t>
            </a:r>
            <a:r>
              <a:rPr lang="fi-FI" sz="1600" dirty="0" smtClean="0">
                <a:solidFill>
                  <a:schemeClr val="tx2"/>
                </a:solidFill>
              </a:rPr>
              <a:t>huojennuksia ei ole vähennetty hinnoista.</a:t>
            </a:r>
            <a:endParaRPr lang="fi-FI" sz="1600" b="1" dirty="0" smtClean="0">
              <a:solidFill>
                <a:schemeClr val="tx2"/>
              </a:solidFill>
            </a:endParaRPr>
          </a:p>
        </p:txBody>
      </p:sp>
    </p:spTree>
    <p:extLst>
      <p:ext uri="{BB962C8B-B14F-4D97-AF65-F5344CB8AC3E}">
        <p14:creationId xmlns:p14="http://schemas.microsoft.com/office/powerpoint/2010/main" val="1730124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Teollisuuden sähkönhinta EU-maissa 6/2017</a:t>
            </a:r>
            <a:br>
              <a:rPr lang="fi-FI" dirty="0" smtClean="0"/>
            </a:br>
            <a:r>
              <a:rPr lang="fi-FI" sz="1800" b="0" dirty="0" smtClean="0"/>
              <a:t>Sähkönkulutus 20 – 150 000 </a:t>
            </a:r>
            <a:r>
              <a:rPr lang="fi-FI" sz="1800" b="0" dirty="0" err="1" smtClean="0"/>
              <a:t>MWh/v</a:t>
            </a:r>
            <a:r>
              <a:rPr lang="fi-FI" sz="1800" b="0" dirty="0" smtClean="0"/>
              <a:t/>
            </a:r>
            <a:br>
              <a:rPr lang="fi-FI" sz="1800" b="0" dirty="0" smtClean="0"/>
            </a:br>
            <a:r>
              <a:rPr lang="fi-FI" sz="1800" b="0" dirty="0" smtClean="0"/>
              <a:t>Verojen ja siirtomaksujen huojennuksia ei ole vähennetty hinnoista.</a:t>
            </a:r>
            <a:endParaRPr lang="fi-FI" b="0" dirty="0"/>
          </a:p>
        </p:txBody>
      </p:sp>
      <p:sp>
        <p:nvSpPr>
          <p:cNvPr id="4" name="Päivämäärän paikkamerkki 3"/>
          <p:cNvSpPr>
            <a:spLocks noGrp="1"/>
          </p:cNvSpPr>
          <p:nvPr>
            <p:ph type="dt" sz="half" idx="10"/>
          </p:nvPr>
        </p:nvSpPr>
        <p:spPr/>
        <p:txBody>
          <a:bodyPr/>
          <a:lstStyle/>
          <a:p>
            <a:fld id="{D6CACC4C-A374-4340-9223-0A212DBB7249}" type="datetime1">
              <a:rPr lang="fi-FI" smtClean="0"/>
              <a:pPr/>
              <a:t>28.11.2017</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5</a:t>
            </a:fld>
            <a:endParaRPr lang="fi-FI"/>
          </a:p>
        </p:txBody>
      </p:sp>
      <p:sp>
        <p:nvSpPr>
          <p:cNvPr id="8" name="Tekstikehys 6"/>
          <p:cNvSpPr txBox="1"/>
          <p:nvPr/>
        </p:nvSpPr>
        <p:spPr>
          <a:xfrm>
            <a:off x="-62679" y="6165458"/>
            <a:ext cx="6648673" cy="246221"/>
          </a:xfrm>
          <a:prstGeom prst="rect">
            <a:avLst/>
          </a:prstGeom>
          <a:noFill/>
        </p:spPr>
        <p:txBody>
          <a:bodyPr wrap="square" rtlCol="0">
            <a:spAutoFit/>
          </a:bodyPr>
          <a:lstStyle/>
          <a:p>
            <a:r>
              <a:rPr lang="fi-FI" sz="1000" i="1" dirty="0" smtClean="0"/>
              <a:t>Lähde: </a:t>
            </a:r>
            <a:r>
              <a:rPr lang="en-US" sz="1000" i="1" dirty="0" smtClean="0"/>
              <a:t>Quarterly report on </a:t>
            </a:r>
            <a:r>
              <a:rPr lang="en-US" sz="1000" i="1" dirty="0"/>
              <a:t>E</a:t>
            </a:r>
            <a:r>
              <a:rPr lang="en-US" sz="1000" i="1" dirty="0" smtClean="0"/>
              <a:t>uropean electricity markets , Vol. 10 (2017).</a:t>
            </a:r>
            <a:endParaRPr lang="fi-FI" sz="1000" i="1"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8955" b="-5106"/>
          <a:stretch/>
        </p:blipFill>
        <p:spPr bwMode="auto">
          <a:xfrm>
            <a:off x="373063" y="1805520"/>
            <a:ext cx="7829070"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5541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Sähkön tukkumarkkinoilla on hinta-alueet</a:t>
            </a:r>
            <a:endParaRPr lang="fi-FI" dirty="0"/>
          </a:p>
        </p:txBody>
      </p:sp>
      <p:sp>
        <p:nvSpPr>
          <p:cNvPr id="4" name="Päivämäärän paikkamerkki 3"/>
          <p:cNvSpPr>
            <a:spLocks noGrp="1"/>
          </p:cNvSpPr>
          <p:nvPr>
            <p:ph type="dt" sz="half" idx="10"/>
          </p:nvPr>
        </p:nvSpPr>
        <p:spPr/>
        <p:txBody>
          <a:bodyPr/>
          <a:lstStyle/>
          <a:p>
            <a:fld id="{D6CACC4C-A374-4340-9223-0A212DBB7249}" type="datetime1">
              <a:rPr lang="fi-FI" smtClean="0"/>
              <a:pPr/>
              <a:t>28.11.2017</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6</a:t>
            </a:fld>
            <a:endParaRPr lang="fi-FI"/>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14" y="1391919"/>
            <a:ext cx="6438946" cy="47094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kstikehys 6"/>
          <p:cNvSpPr txBox="1"/>
          <p:nvPr/>
        </p:nvSpPr>
        <p:spPr>
          <a:xfrm>
            <a:off x="-62679" y="6165458"/>
            <a:ext cx="6648673" cy="246221"/>
          </a:xfrm>
          <a:prstGeom prst="rect">
            <a:avLst/>
          </a:prstGeom>
          <a:noFill/>
        </p:spPr>
        <p:txBody>
          <a:bodyPr wrap="square" rtlCol="0">
            <a:spAutoFit/>
          </a:bodyPr>
          <a:lstStyle/>
          <a:p>
            <a:r>
              <a:rPr lang="fi-FI" sz="1000" i="1" dirty="0" smtClean="0"/>
              <a:t>Lähteet: Nord </a:t>
            </a:r>
            <a:r>
              <a:rPr lang="fi-FI" sz="1000" i="1" dirty="0" err="1" smtClean="0"/>
              <a:t>Pool</a:t>
            </a:r>
            <a:r>
              <a:rPr lang="fi-FI" sz="1000" i="1" dirty="0" smtClean="0"/>
              <a:t>, </a:t>
            </a:r>
            <a:r>
              <a:rPr lang="fi-FI" sz="1000" i="1" dirty="0" err="1" smtClean="0"/>
              <a:t>Fingrid</a:t>
            </a:r>
            <a:endParaRPr lang="fi-FI" sz="1000" i="1" dirty="0"/>
          </a:p>
        </p:txBody>
      </p:sp>
      <p:sp>
        <p:nvSpPr>
          <p:cNvPr id="9" name="Tekstiruutu 8"/>
          <p:cNvSpPr txBox="1"/>
          <p:nvPr/>
        </p:nvSpPr>
        <p:spPr>
          <a:xfrm>
            <a:off x="6792623" y="3740836"/>
            <a:ext cx="2143731" cy="2308324"/>
          </a:xfrm>
          <a:prstGeom prst="rect">
            <a:avLst/>
          </a:prstGeom>
          <a:noFill/>
        </p:spPr>
        <p:txBody>
          <a:bodyPr wrap="square" rtlCol="0">
            <a:spAutoFit/>
          </a:bodyPr>
          <a:lstStyle/>
          <a:p>
            <a:r>
              <a:rPr lang="fi-FI" sz="1600" dirty="0" smtClean="0">
                <a:solidFill>
                  <a:schemeClr val="tx2"/>
                </a:solidFill>
              </a:rPr>
              <a:t>Suomessa oli sama hinta kuin Keski- ja </a:t>
            </a:r>
            <a:r>
              <a:rPr lang="fi-FI" sz="1600" dirty="0">
                <a:solidFill>
                  <a:schemeClr val="tx2"/>
                </a:solidFill>
              </a:rPr>
              <a:t>P</a:t>
            </a:r>
            <a:r>
              <a:rPr lang="fi-FI" sz="1600" dirty="0" smtClean="0">
                <a:solidFill>
                  <a:schemeClr val="tx2"/>
                </a:solidFill>
              </a:rPr>
              <a:t>ohjois-Ruotsissa ja Virossa 73 % ajasta 1.1.-19.10.2017.</a:t>
            </a:r>
          </a:p>
          <a:p>
            <a:endParaRPr lang="fi-FI" sz="1600" dirty="0">
              <a:solidFill>
                <a:schemeClr val="tx2"/>
              </a:solidFill>
            </a:endParaRPr>
          </a:p>
          <a:p>
            <a:r>
              <a:rPr lang="fi-FI" sz="1600" dirty="0" smtClean="0">
                <a:solidFill>
                  <a:schemeClr val="tx2"/>
                </a:solidFill>
              </a:rPr>
              <a:t>Koko markkina-alueella </a:t>
            </a:r>
            <a:r>
              <a:rPr lang="fi-FI" sz="1600" dirty="0">
                <a:solidFill>
                  <a:schemeClr val="tx2"/>
                </a:solidFill>
              </a:rPr>
              <a:t>oli </a:t>
            </a:r>
            <a:r>
              <a:rPr lang="fi-FI" sz="1600" dirty="0" smtClean="0">
                <a:solidFill>
                  <a:schemeClr val="tx2"/>
                </a:solidFill>
              </a:rPr>
              <a:t>sama hinta vain 4 % ajasta.</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92623" y="1391920"/>
            <a:ext cx="2143731" cy="2246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7265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Sähkön tukkuhintojen kehitys</a:t>
            </a:r>
            <a:endParaRPr lang="fi-FI" dirty="0"/>
          </a:p>
        </p:txBody>
      </p:sp>
      <p:sp>
        <p:nvSpPr>
          <p:cNvPr id="4" name="Päivämäärän paikkamerkki 3"/>
          <p:cNvSpPr>
            <a:spLocks noGrp="1"/>
          </p:cNvSpPr>
          <p:nvPr>
            <p:ph type="dt" sz="half" idx="10"/>
          </p:nvPr>
        </p:nvSpPr>
        <p:spPr/>
        <p:txBody>
          <a:bodyPr/>
          <a:lstStyle/>
          <a:p>
            <a:fld id="{D6CACC4C-A374-4340-9223-0A212DBB7249}" type="datetime1">
              <a:rPr lang="fi-FI" smtClean="0"/>
              <a:pPr/>
              <a:t>28.11.2017</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7</a:t>
            </a:fld>
            <a:endParaRPr lang="fi-FI"/>
          </a:p>
        </p:txBody>
      </p:sp>
      <p:sp>
        <p:nvSpPr>
          <p:cNvPr id="8" name="Tekstikehys 6"/>
          <p:cNvSpPr txBox="1"/>
          <p:nvPr/>
        </p:nvSpPr>
        <p:spPr>
          <a:xfrm>
            <a:off x="-62679" y="6165458"/>
            <a:ext cx="6648673" cy="246221"/>
          </a:xfrm>
          <a:prstGeom prst="rect">
            <a:avLst/>
          </a:prstGeom>
          <a:noFill/>
        </p:spPr>
        <p:txBody>
          <a:bodyPr wrap="square" rtlCol="0">
            <a:spAutoFit/>
          </a:bodyPr>
          <a:lstStyle/>
          <a:p>
            <a:r>
              <a:rPr lang="fi-FI" sz="1000" i="1" dirty="0" smtClean="0"/>
              <a:t>Lähteet: </a:t>
            </a:r>
            <a:r>
              <a:rPr lang="fi-FI" sz="1000" i="1" dirty="0" err="1" smtClean="0"/>
              <a:t>Eurostat</a:t>
            </a:r>
            <a:r>
              <a:rPr lang="fi-FI" sz="1000" i="1" dirty="0" smtClean="0"/>
              <a:t>, Nord </a:t>
            </a:r>
            <a:r>
              <a:rPr lang="fi-FI" sz="1000" i="1" dirty="0" err="1" smtClean="0"/>
              <a:t>Pool</a:t>
            </a:r>
            <a:r>
              <a:rPr lang="fi-FI" sz="1000" i="1" dirty="0" smtClean="0"/>
              <a:t>, </a:t>
            </a:r>
            <a:r>
              <a:rPr lang="fi-FI" sz="1000" i="1" dirty="0" err="1" smtClean="0"/>
              <a:t>Fraunhofer</a:t>
            </a:r>
            <a:r>
              <a:rPr lang="fi-FI" sz="1000" i="1" dirty="0" smtClean="0"/>
              <a:t> ISE</a:t>
            </a:r>
            <a:endParaRPr lang="fi-FI" sz="1000" i="1" dirty="0"/>
          </a:p>
        </p:txBody>
      </p:sp>
      <p:sp>
        <p:nvSpPr>
          <p:cNvPr id="7" name="Tekstiruutu 6"/>
          <p:cNvSpPr txBox="1"/>
          <p:nvPr/>
        </p:nvSpPr>
        <p:spPr>
          <a:xfrm>
            <a:off x="5638800" y="4454317"/>
            <a:ext cx="3423920" cy="1569660"/>
          </a:xfrm>
          <a:prstGeom prst="rect">
            <a:avLst/>
          </a:prstGeom>
          <a:noFill/>
        </p:spPr>
        <p:txBody>
          <a:bodyPr wrap="square" rtlCol="0">
            <a:spAutoFit/>
          </a:bodyPr>
          <a:lstStyle/>
          <a:p>
            <a:r>
              <a:rPr lang="fi-FI" sz="1600" dirty="0" smtClean="0">
                <a:solidFill>
                  <a:schemeClr val="tx2"/>
                </a:solidFill>
              </a:rPr>
              <a:t>Saksan hinta on volyymipainotettu keskiarvo. Suomen ja </a:t>
            </a:r>
            <a:r>
              <a:rPr lang="fi-FI" sz="1600" dirty="0">
                <a:solidFill>
                  <a:schemeClr val="tx2"/>
                </a:solidFill>
              </a:rPr>
              <a:t>E</a:t>
            </a:r>
            <a:r>
              <a:rPr lang="fi-FI" sz="1600" dirty="0" smtClean="0">
                <a:solidFill>
                  <a:schemeClr val="tx2"/>
                </a:solidFill>
              </a:rPr>
              <a:t>telä-Ruotsin hinnat ovat vuoden keskihintoja ilman volyymipainotusta. Ilman volyymipainotusta Saksan hinta olisi vielä alhaisempi.</a:t>
            </a:r>
          </a:p>
        </p:txBody>
      </p:sp>
      <p:grpSp>
        <p:nvGrpSpPr>
          <p:cNvPr id="3" name="Ryhmä 2"/>
          <p:cNvGrpSpPr/>
          <p:nvPr/>
        </p:nvGrpSpPr>
        <p:grpSpPr>
          <a:xfrm>
            <a:off x="204039" y="1431234"/>
            <a:ext cx="7288969" cy="4365210"/>
            <a:chOff x="305639" y="1492194"/>
            <a:chExt cx="7288969" cy="4365210"/>
          </a:xfrm>
        </p:grpSpPr>
        <p:sp>
          <p:nvSpPr>
            <p:cNvPr id="9" name="Tekstiruutu 8"/>
            <p:cNvSpPr txBox="1"/>
            <p:nvPr/>
          </p:nvSpPr>
          <p:spPr>
            <a:xfrm>
              <a:off x="305639" y="1492194"/>
              <a:ext cx="832279" cy="338554"/>
            </a:xfrm>
            <a:prstGeom prst="rect">
              <a:avLst/>
            </a:prstGeom>
            <a:solidFill>
              <a:schemeClr val="bg1"/>
            </a:solidFill>
          </p:spPr>
          <p:txBody>
            <a:bodyPr wrap="none" rtlCol="0">
              <a:spAutoFit/>
            </a:bodyPr>
            <a:lstStyle/>
            <a:p>
              <a:pPr algn="ctr"/>
              <a:r>
                <a:rPr lang="fi-FI" sz="1600" dirty="0" err="1">
                  <a:latin typeface="Calibri" panose="020F0502020204030204" pitchFamily="34" charset="0"/>
                </a:rPr>
                <a:t>€</a:t>
              </a:r>
              <a:r>
                <a:rPr lang="fi-FI" sz="1600" dirty="0" err="1" smtClean="0">
                  <a:latin typeface="Calibri" panose="020F0502020204030204" pitchFamily="34" charset="0"/>
                </a:rPr>
                <a:t>/MWh</a:t>
              </a:r>
              <a:endParaRPr lang="fi-FI" sz="1600" dirty="0" smtClean="0">
                <a:latin typeface="Calibri" panose="020F050202020403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118" y="1742751"/>
              <a:ext cx="6857490" cy="4114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13659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888" y="1525864"/>
            <a:ext cx="7880079" cy="4631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7421" y="1501178"/>
            <a:ext cx="7758868" cy="4585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tsikko 1"/>
          <p:cNvSpPr>
            <a:spLocks noGrp="1"/>
          </p:cNvSpPr>
          <p:nvPr>
            <p:ph type="title"/>
          </p:nvPr>
        </p:nvSpPr>
        <p:spPr/>
        <p:txBody>
          <a:bodyPr>
            <a:normAutofit/>
          </a:bodyPr>
          <a:lstStyle/>
          <a:p>
            <a:r>
              <a:rPr lang="fi-FI" dirty="0" smtClean="0"/>
              <a:t>Sähkön hintakomponentit</a:t>
            </a:r>
            <a:r>
              <a:rPr lang="fi-FI" dirty="0"/>
              <a:t> - FI ja </a:t>
            </a:r>
            <a:r>
              <a:rPr lang="fi-FI" dirty="0" smtClean="0"/>
              <a:t>SE</a:t>
            </a:r>
            <a:br>
              <a:rPr lang="fi-FI" dirty="0" smtClean="0"/>
            </a:br>
            <a:r>
              <a:rPr lang="fi-FI" sz="1800" b="0" dirty="0" smtClean="0"/>
              <a:t>Teollisuusasiakas IF: </a:t>
            </a:r>
            <a:r>
              <a:rPr lang="en-US" sz="1800" b="0" dirty="0" smtClean="0"/>
              <a:t>70 </a:t>
            </a:r>
            <a:r>
              <a:rPr lang="en-US" sz="1800" b="0" dirty="0"/>
              <a:t>000 MWh &lt; </a:t>
            </a:r>
            <a:r>
              <a:rPr lang="en-US" sz="1800" b="0" dirty="0" err="1" smtClean="0"/>
              <a:t>kulutus</a:t>
            </a:r>
            <a:r>
              <a:rPr lang="en-US" sz="1800" b="0" dirty="0" smtClean="0"/>
              <a:t> &lt; </a:t>
            </a:r>
            <a:r>
              <a:rPr lang="en-US" sz="1800" b="0" dirty="0"/>
              <a:t>150 000 MWh</a:t>
            </a:r>
            <a:endParaRPr lang="fi-FI" sz="1800" b="0" dirty="0"/>
          </a:p>
        </p:txBody>
      </p:sp>
      <p:sp>
        <p:nvSpPr>
          <p:cNvPr id="4" name="Päivämäärän paikkamerkki 3"/>
          <p:cNvSpPr>
            <a:spLocks noGrp="1"/>
          </p:cNvSpPr>
          <p:nvPr>
            <p:ph type="dt" sz="half" idx="10"/>
          </p:nvPr>
        </p:nvSpPr>
        <p:spPr/>
        <p:txBody>
          <a:bodyPr/>
          <a:lstStyle/>
          <a:p>
            <a:fld id="{D6CACC4C-A374-4340-9223-0A212DBB7249}" type="datetime1">
              <a:rPr lang="fi-FI" smtClean="0"/>
              <a:pPr/>
              <a:t>28.11.2017</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8</a:t>
            </a:fld>
            <a:endParaRPr lang="fi-FI"/>
          </a:p>
        </p:txBody>
      </p:sp>
      <p:sp>
        <p:nvSpPr>
          <p:cNvPr id="8" name="Tekstikehys 6"/>
          <p:cNvSpPr txBox="1"/>
          <p:nvPr/>
        </p:nvSpPr>
        <p:spPr>
          <a:xfrm>
            <a:off x="-62679" y="6165458"/>
            <a:ext cx="6648673" cy="246221"/>
          </a:xfrm>
          <a:prstGeom prst="rect">
            <a:avLst/>
          </a:prstGeom>
          <a:noFill/>
        </p:spPr>
        <p:txBody>
          <a:bodyPr wrap="square" rtlCol="0">
            <a:spAutoFit/>
          </a:bodyPr>
          <a:lstStyle/>
          <a:p>
            <a:r>
              <a:rPr lang="fi-FI" sz="1000" i="1" dirty="0" smtClean="0"/>
              <a:t>Lähde: </a:t>
            </a:r>
            <a:r>
              <a:rPr lang="fi-FI" sz="1000" i="1" dirty="0" err="1" smtClean="0"/>
              <a:t>Eurostat</a:t>
            </a:r>
            <a:r>
              <a:rPr lang="fi-FI" sz="1000" i="1" dirty="0" smtClean="0"/>
              <a:t>, </a:t>
            </a:r>
            <a:r>
              <a:rPr lang="en-US" sz="1000" i="1" dirty="0"/>
              <a:t>Band </a:t>
            </a:r>
            <a:r>
              <a:rPr lang="en-US" sz="1000" i="1" dirty="0" smtClean="0"/>
              <a:t>IF: </a:t>
            </a:r>
            <a:r>
              <a:rPr lang="en-US" sz="1000" i="1" dirty="0"/>
              <a:t>70 000 MWh &lt; Consumption &lt; 150 000 MWh</a:t>
            </a:r>
            <a:endParaRPr lang="fi-FI" sz="1000" i="1" dirty="0"/>
          </a:p>
        </p:txBody>
      </p:sp>
      <p:sp>
        <p:nvSpPr>
          <p:cNvPr id="3" name="Tekstiruutu 2"/>
          <p:cNvSpPr txBox="1"/>
          <p:nvPr/>
        </p:nvSpPr>
        <p:spPr>
          <a:xfrm>
            <a:off x="305639" y="1492194"/>
            <a:ext cx="832279" cy="338554"/>
          </a:xfrm>
          <a:prstGeom prst="rect">
            <a:avLst/>
          </a:prstGeom>
          <a:solidFill>
            <a:schemeClr val="bg1"/>
          </a:solidFill>
        </p:spPr>
        <p:txBody>
          <a:bodyPr wrap="none" rtlCol="0">
            <a:spAutoFit/>
          </a:bodyPr>
          <a:lstStyle/>
          <a:p>
            <a:pPr algn="ctr"/>
            <a:r>
              <a:rPr lang="fi-FI" sz="1600" dirty="0" err="1">
                <a:latin typeface="Calibri" panose="020F0502020204030204" pitchFamily="34" charset="0"/>
              </a:rPr>
              <a:t>€</a:t>
            </a:r>
            <a:r>
              <a:rPr lang="fi-FI" sz="1600" dirty="0" err="1" smtClean="0">
                <a:latin typeface="Calibri" panose="020F0502020204030204" pitchFamily="34" charset="0"/>
              </a:rPr>
              <a:t>/MWh</a:t>
            </a:r>
            <a:endParaRPr lang="fi-FI" sz="1600" dirty="0" smtClean="0">
              <a:latin typeface="Calibri" panose="020F0502020204030204" pitchFamily="34" charset="0"/>
            </a:endParaRPr>
          </a:p>
        </p:txBody>
      </p:sp>
      <p:sp>
        <p:nvSpPr>
          <p:cNvPr id="7" name="Tekstiruutu 6"/>
          <p:cNvSpPr txBox="1"/>
          <p:nvPr/>
        </p:nvSpPr>
        <p:spPr>
          <a:xfrm>
            <a:off x="5913120" y="5405120"/>
            <a:ext cx="2806812" cy="830997"/>
          </a:xfrm>
          <a:prstGeom prst="rect">
            <a:avLst/>
          </a:prstGeom>
          <a:noFill/>
        </p:spPr>
        <p:txBody>
          <a:bodyPr wrap="square" rtlCol="0">
            <a:spAutoFit/>
          </a:bodyPr>
          <a:lstStyle/>
          <a:p>
            <a:r>
              <a:rPr lang="fi-FI" sz="1600" dirty="0">
                <a:solidFill>
                  <a:schemeClr val="tx2"/>
                </a:solidFill>
              </a:rPr>
              <a:t>Verojen ja siirtomaksujen </a:t>
            </a:r>
            <a:r>
              <a:rPr lang="fi-FI" sz="1600" dirty="0" smtClean="0">
                <a:solidFill>
                  <a:schemeClr val="tx2"/>
                </a:solidFill>
              </a:rPr>
              <a:t>huojennuksia </a:t>
            </a:r>
            <a:r>
              <a:rPr lang="fi-FI" sz="1600" dirty="0">
                <a:solidFill>
                  <a:schemeClr val="tx2"/>
                </a:solidFill>
              </a:rPr>
              <a:t>ei </a:t>
            </a:r>
            <a:r>
              <a:rPr lang="fi-FI" sz="1600" dirty="0" smtClean="0">
                <a:solidFill>
                  <a:schemeClr val="tx2"/>
                </a:solidFill>
              </a:rPr>
              <a:t>ole vähennetty hinnoista.</a:t>
            </a:r>
            <a:endParaRPr lang="fi-FI" sz="1600" b="1" dirty="0" smtClean="0">
              <a:solidFill>
                <a:schemeClr val="tx2"/>
              </a:solidFill>
            </a:endParaRPr>
          </a:p>
        </p:txBody>
      </p:sp>
    </p:spTree>
    <p:extLst>
      <p:ext uri="{BB962C8B-B14F-4D97-AF65-F5344CB8AC3E}">
        <p14:creationId xmlns:p14="http://schemas.microsoft.com/office/powerpoint/2010/main" val="77821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463" y="1549014"/>
            <a:ext cx="7786268" cy="4631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1419" b="1419"/>
          <a:stretch/>
        </p:blipFill>
        <p:spPr bwMode="auto">
          <a:xfrm>
            <a:off x="560463" y="1573242"/>
            <a:ext cx="7693189" cy="45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tsikko 1"/>
          <p:cNvSpPr>
            <a:spLocks noGrp="1"/>
          </p:cNvSpPr>
          <p:nvPr>
            <p:ph type="title"/>
          </p:nvPr>
        </p:nvSpPr>
        <p:spPr/>
        <p:txBody>
          <a:bodyPr>
            <a:normAutofit/>
          </a:bodyPr>
          <a:lstStyle/>
          <a:p>
            <a:r>
              <a:rPr lang="fi-FI" dirty="0" smtClean="0"/>
              <a:t>Sähkön hintakomponentit - FI ja DE</a:t>
            </a:r>
            <a:br>
              <a:rPr lang="fi-FI" dirty="0" smtClean="0"/>
            </a:br>
            <a:r>
              <a:rPr lang="fi-FI" sz="1800" b="0" dirty="0" smtClean="0"/>
              <a:t>Teollisuusasiakas IF: </a:t>
            </a:r>
            <a:r>
              <a:rPr lang="en-US" sz="1800" b="0" dirty="0" smtClean="0"/>
              <a:t>70 </a:t>
            </a:r>
            <a:r>
              <a:rPr lang="en-US" sz="1800" b="0" dirty="0"/>
              <a:t>000 MWh &lt; </a:t>
            </a:r>
            <a:r>
              <a:rPr lang="en-US" sz="1800" b="0" dirty="0" err="1" smtClean="0"/>
              <a:t>kulutus</a:t>
            </a:r>
            <a:r>
              <a:rPr lang="en-US" sz="1800" b="0" dirty="0" smtClean="0"/>
              <a:t> &lt; </a:t>
            </a:r>
            <a:r>
              <a:rPr lang="en-US" sz="1800" b="0" dirty="0"/>
              <a:t>150 000 MWh</a:t>
            </a:r>
            <a:endParaRPr lang="fi-FI" sz="1800" b="0" dirty="0"/>
          </a:p>
        </p:txBody>
      </p:sp>
      <p:sp>
        <p:nvSpPr>
          <p:cNvPr id="4" name="Päivämäärän paikkamerkki 3"/>
          <p:cNvSpPr>
            <a:spLocks noGrp="1"/>
          </p:cNvSpPr>
          <p:nvPr>
            <p:ph type="dt" sz="half" idx="10"/>
          </p:nvPr>
        </p:nvSpPr>
        <p:spPr/>
        <p:txBody>
          <a:bodyPr/>
          <a:lstStyle/>
          <a:p>
            <a:fld id="{D6CACC4C-A374-4340-9223-0A212DBB7249}" type="datetime1">
              <a:rPr lang="fi-FI" smtClean="0"/>
              <a:pPr/>
              <a:t>28.11.2017</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9</a:t>
            </a:fld>
            <a:endParaRPr lang="fi-FI"/>
          </a:p>
        </p:txBody>
      </p:sp>
      <p:sp>
        <p:nvSpPr>
          <p:cNvPr id="8" name="Tekstikehys 6"/>
          <p:cNvSpPr txBox="1"/>
          <p:nvPr/>
        </p:nvSpPr>
        <p:spPr>
          <a:xfrm>
            <a:off x="-62679" y="6165458"/>
            <a:ext cx="6648673" cy="246221"/>
          </a:xfrm>
          <a:prstGeom prst="rect">
            <a:avLst/>
          </a:prstGeom>
          <a:noFill/>
        </p:spPr>
        <p:txBody>
          <a:bodyPr wrap="square" rtlCol="0">
            <a:spAutoFit/>
          </a:bodyPr>
          <a:lstStyle/>
          <a:p>
            <a:r>
              <a:rPr lang="fi-FI" sz="1000" i="1" dirty="0" smtClean="0"/>
              <a:t>Lähde: </a:t>
            </a:r>
            <a:r>
              <a:rPr lang="fi-FI" sz="1000" i="1" dirty="0" err="1" smtClean="0"/>
              <a:t>Eurostat</a:t>
            </a:r>
            <a:r>
              <a:rPr lang="fi-FI" sz="1000" i="1" dirty="0" smtClean="0"/>
              <a:t>, </a:t>
            </a:r>
            <a:r>
              <a:rPr lang="en-US" sz="1000" i="1" dirty="0"/>
              <a:t>Band </a:t>
            </a:r>
            <a:r>
              <a:rPr lang="en-US" sz="1000" i="1" dirty="0" smtClean="0"/>
              <a:t>IF: </a:t>
            </a:r>
            <a:r>
              <a:rPr lang="en-US" sz="1000" i="1" dirty="0"/>
              <a:t>70 000 MWh &lt; Consumption &lt; 150 000 MWh</a:t>
            </a:r>
            <a:endParaRPr lang="fi-FI" sz="1000" i="1" dirty="0"/>
          </a:p>
        </p:txBody>
      </p:sp>
      <p:sp>
        <p:nvSpPr>
          <p:cNvPr id="3" name="Tekstiruutu 2"/>
          <p:cNvSpPr txBox="1"/>
          <p:nvPr/>
        </p:nvSpPr>
        <p:spPr>
          <a:xfrm>
            <a:off x="305639" y="1492194"/>
            <a:ext cx="832279" cy="338554"/>
          </a:xfrm>
          <a:prstGeom prst="rect">
            <a:avLst/>
          </a:prstGeom>
          <a:solidFill>
            <a:schemeClr val="bg1"/>
          </a:solidFill>
        </p:spPr>
        <p:txBody>
          <a:bodyPr wrap="none" rtlCol="0">
            <a:spAutoFit/>
          </a:bodyPr>
          <a:lstStyle/>
          <a:p>
            <a:pPr algn="ctr"/>
            <a:r>
              <a:rPr lang="fi-FI" sz="1600" dirty="0" err="1">
                <a:latin typeface="Calibri" panose="020F0502020204030204" pitchFamily="34" charset="0"/>
              </a:rPr>
              <a:t>€</a:t>
            </a:r>
            <a:r>
              <a:rPr lang="fi-FI" sz="1600" dirty="0" err="1" smtClean="0">
                <a:latin typeface="Calibri" panose="020F0502020204030204" pitchFamily="34" charset="0"/>
              </a:rPr>
              <a:t>/MWh</a:t>
            </a:r>
            <a:endParaRPr lang="fi-FI" sz="1600" dirty="0" smtClean="0">
              <a:latin typeface="Calibri" panose="020F0502020204030204" pitchFamily="34" charset="0"/>
            </a:endParaRPr>
          </a:p>
        </p:txBody>
      </p:sp>
      <p:sp>
        <p:nvSpPr>
          <p:cNvPr id="10" name="Tekstiruutu 9"/>
          <p:cNvSpPr txBox="1"/>
          <p:nvPr/>
        </p:nvSpPr>
        <p:spPr>
          <a:xfrm>
            <a:off x="5913120" y="5405120"/>
            <a:ext cx="2806812" cy="830997"/>
          </a:xfrm>
          <a:prstGeom prst="rect">
            <a:avLst/>
          </a:prstGeom>
          <a:noFill/>
        </p:spPr>
        <p:txBody>
          <a:bodyPr wrap="square" rtlCol="0">
            <a:spAutoFit/>
          </a:bodyPr>
          <a:lstStyle/>
          <a:p>
            <a:r>
              <a:rPr lang="fi-FI" sz="1600" dirty="0">
                <a:solidFill>
                  <a:schemeClr val="tx2"/>
                </a:solidFill>
              </a:rPr>
              <a:t>Verojen ja siirtomaksujen </a:t>
            </a:r>
            <a:r>
              <a:rPr lang="fi-FI" sz="1600" dirty="0" smtClean="0">
                <a:solidFill>
                  <a:schemeClr val="tx2"/>
                </a:solidFill>
              </a:rPr>
              <a:t>huojennuksia </a:t>
            </a:r>
            <a:r>
              <a:rPr lang="fi-FI" sz="1600" dirty="0">
                <a:solidFill>
                  <a:schemeClr val="tx2"/>
                </a:solidFill>
              </a:rPr>
              <a:t>ei </a:t>
            </a:r>
            <a:r>
              <a:rPr lang="fi-FI" sz="1600" dirty="0" smtClean="0">
                <a:solidFill>
                  <a:schemeClr val="tx2"/>
                </a:solidFill>
              </a:rPr>
              <a:t>ole vähennetty hinnoista.</a:t>
            </a:r>
            <a:endParaRPr lang="fi-FI" sz="1600" b="1" dirty="0" smtClean="0">
              <a:solidFill>
                <a:schemeClr val="tx2"/>
              </a:solidFill>
            </a:endParaRPr>
          </a:p>
        </p:txBody>
      </p:sp>
    </p:spTree>
    <p:extLst>
      <p:ext uri="{BB962C8B-B14F-4D97-AF65-F5344CB8AC3E}">
        <p14:creationId xmlns:p14="http://schemas.microsoft.com/office/powerpoint/2010/main" val="4280100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urinkosähköstä_hall.strat.ist.&amp;biotal.minTR_2016-9-12-14">
  <a:themeElements>
    <a:clrScheme name="TEM2016">
      <a:dk1>
        <a:srgbClr val="000000"/>
      </a:dk1>
      <a:lt1>
        <a:srgbClr val="FFFFFF"/>
      </a:lt1>
      <a:dk2>
        <a:srgbClr val="001E60"/>
      </a:dk2>
      <a:lt2>
        <a:srgbClr val="D5B37A"/>
      </a:lt2>
      <a:accent1>
        <a:srgbClr val="001E60"/>
      </a:accent1>
      <a:accent2>
        <a:srgbClr val="EE2737"/>
      </a:accent2>
      <a:accent3>
        <a:srgbClr val="FF8200"/>
      </a:accent3>
      <a:accent4>
        <a:srgbClr val="F2A900"/>
      </a:accent4>
      <a:accent5>
        <a:srgbClr val="97D700"/>
      </a:accent5>
      <a:accent6>
        <a:srgbClr val="00BFB3"/>
      </a:accent6>
      <a:hlink>
        <a:srgbClr val="009CDE"/>
      </a:hlink>
      <a:folHlink>
        <a:srgbClr val="485CC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hidden">
        <a:ln w="9525">
          <a:noFill/>
        </a:ln>
      </a:spPr>
      <a:bodyPr rtlCol="0" anchor="ctr"/>
      <a:lstStyle>
        <a:defPPr algn="ctr">
          <a:defRPr sz="1350"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ctr">
          <a:defRPr sz="4200" b="1" dirty="0" err="1" smtClean="0">
            <a:solidFill>
              <a:schemeClr val="bg1"/>
            </a:solidFill>
          </a:defRPr>
        </a:defPPr>
      </a:lstStyle>
    </a:txDef>
  </a:objectDefaults>
  <a:extraClrSchemeLst/>
  <a:extLst>
    <a:ext uri="{05A4C25C-085E-4340-85A3-A5531E510DB2}">
      <thm15:themeFamily xmlns="" xmlns:thm15="http://schemas.microsoft.com/office/thememl/2012/main" name="TEM-ppt-template_normal.potx" id="{DD6C6847-E755-42B4-B35F-08DF389D6E1B}" vid="{51D59CA2-D9B6-4DAA-8489-0CA1CEF09C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ExternalKeyword xmlns="59791934-538b-4486-96c6-535b1b77d54e" xsi:nil="true"/>
    <TEMDocumentType xmlns="59791934-538b-4486-96c6-535b1b77d54e">Esitysaineisto</TEMDocumentType>
  </documentManagement>
</p:properties>
</file>

<file path=customXml/item2.xml><?xml version="1.0" encoding="utf-8"?>
<ct:contentTypeSchema xmlns:ct="http://schemas.microsoft.com/office/2006/metadata/contentType" xmlns:ma="http://schemas.microsoft.com/office/2006/metadata/properties/metaAttributes" ct:_="" ma:_="" ma:contentTypeName="TEMDocument" ma:contentTypeID="0x01010073A4205F1AB04B778370FAAF380291E000E146ABAF2260CC4397E0AB897BAC756D" ma:contentTypeVersion="6" ma:contentTypeDescription="Luo uusi asiakirja." ma:contentTypeScope="" ma:versionID="2fc0bbfb6107b5915e5fafa5380d5306">
  <xsd:schema xmlns:xsd="http://www.w3.org/2001/XMLSchema" xmlns:xs="http://www.w3.org/2001/XMLSchema" xmlns:p="http://schemas.microsoft.com/office/2006/metadata/properties" xmlns:ns2="59791934-538b-4486-96c6-535b1b77d54e" targetNamespace="http://schemas.microsoft.com/office/2006/metadata/properties" ma:root="true" ma:fieldsID="b3c0343a795085f52425eca36a0c9c22" ns2:_="">
    <xsd:import namespace="59791934-538b-4486-96c6-535b1b77d54e"/>
    <xsd:element name="properties">
      <xsd:complexType>
        <xsd:sequence>
          <xsd:element name="documentManagement">
            <xsd:complexType>
              <xsd:all>
                <xsd:element ref="ns2:TEMDocumentType"/>
                <xsd:element ref="ns2:ExternalKeywor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791934-538b-4486-96c6-535b1b77d54e" elementFormDefault="qualified">
    <xsd:import namespace="http://schemas.microsoft.com/office/2006/documentManagement/types"/>
    <xsd:import namespace="http://schemas.microsoft.com/office/infopath/2007/PartnerControls"/>
    <xsd:element name="TEMDocumentType" ma:index="8" ma:displayName="Tyyppi" ma:default="" ma:description="Tyyppi" ma:format="RadioButtons" ma:internalName="TEMDocumentType">
      <xsd:simpleType>
        <xsd:restriction base="dms:Choice">
          <xsd:enumeration value="Ohje"/>
          <xsd:enumeration value="Muistio"/>
          <xsd:enumeration value="Lomake"/>
          <xsd:enumeration value="Raportti"/>
          <xsd:enumeration value="Esityslista"/>
          <xsd:enumeration value="Pöytäkirja"/>
          <xsd:enumeration value="Sopimus"/>
          <xsd:enumeration value="Kutsu"/>
          <xsd:enumeration value="Työnjako/Vastuunjako"/>
          <xsd:enumeration value="Organisaatiokaavio"/>
          <xsd:enumeration value="Esitysaineisto"/>
          <xsd:enumeration value="Muu"/>
        </xsd:restriction>
      </xsd:simpleType>
    </xsd:element>
    <xsd:element name="ExternalKeyword" ma:index="9" nillable="true" ma:displayName="Ulkoinen asiasana" ma:internalName="ExternalKeyword">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4977A7-889C-4615-BBDA-338D2256BCD9}">
  <ds:schemaRefs>
    <ds:schemaRef ds:uri="59791934-538b-4486-96c6-535b1b77d54e"/>
    <ds:schemaRef ds:uri="http://schemas.openxmlformats.org/package/2006/metadata/core-properties"/>
    <ds:schemaRef ds:uri="http://purl.org/dc/elements/1.1/"/>
    <ds:schemaRef ds:uri="http://purl.org/dc/dcmitype/"/>
    <ds:schemaRef ds:uri="http://schemas.microsoft.com/office/infopath/2007/PartnerControls"/>
    <ds:schemaRef ds:uri="http://schemas.microsoft.com/office/2006/metadata/properties"/>
    <ds:schemaRef ds:uri="http://purl.org/dc/term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4BD3101D-B760-413F-BA43-EEB60029E4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791934-538b-4486-96c6-535b1b77d5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864913E-A1DE-4D05-AF8F-F801DDF0C6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Aurinkosähköstä_hall.strat.ist.&amp;biotal.minTR_2016-9-12-14</Template>
  <TotalTime>1517</TotalTime>
  <Words>1214</Words>
  <Application>Microsoft Office PowerPoint</Application>
  <PresentationFormat>Näytössä katseltava diaesitys (4:3)</PresentationFormat>
  <Paragraphs>159</Paragraphs>
  <Slides>13</Slides>
  <Notes>11</Notes>
  <HiddenSlides>0</HiddenSlides>
  <MMClips>0</MMClips>
  <ScaleCrop>false</ScaleCrop>
  <HeadingPairs>
    <vt:vector size="4" baseType="variant">
      <vt:variant>
        <vt:lpstr>Teema</vt:lpstr>
      </vt:variant>
      <vt:variant>
        <vt:i4>1</vt:i4>
      </vt:variant>
      <vt:variant>
        <vt:lpstr>Dian otsikot</vt:lpstr>
      </vt:variant>
      <vt:variant>
        <vt:i4>13</vt:i4>
      </vt:variant>
    </vt:vector>
  </HeadingPairs>
  <TitlesOfParts>
    <vt:vector size="14" baseType="lpstr">
      <vt:lpstr>Aurinkosähköstä_hall.strat.ist.&amp;biotal.minTR_2016-9-12-14</vt:lpstr>
      <vt:lpstr>Teollisuuden sähkönhinta Suomessa ja eräissä muissa maissa</vt:lpstr>
      <vt:lpstr>Sähkön kokonaishinnan rakenne Suomessa</vt:lpstr>
      <vt:lpstr>Hintakomponenttien suhde 2016 erikokoisilla teollisuusasiakkailla Suomessa</vt:lpstr>
      <vt:lpstr>Sähkön hintakomponenttien kehitys Teollisuusasiakas IF: 70 000 MWh &lt; kulutus &lt; 150 000 MWh</vt:lpstr>
      <vt:lpstr>Teollisuuden sähkönhinta EU-maissa 6/2017 Sähkönkulutus 20 – 150 000 MWh/v Verojen ja siirtomaksujen huojennuksia ei ole vähennetty hinnoista.</vt:lpstr>
      <vt:lpstr>Sähkön tukkumarkkinoilla on hinta-alueet</vt:lpstr>
      <vt:lpstr>Sähkön tukkuhintojen kehitys</vt:lpstr>
      <vt:lpstr>Sähkön hintakomponentit - FI ja SE Teollisuusasiakas IF: 70 000 MWh &lt; kulutus &lt; 150 000 MWh</vt:lpstr>
      <vt:lpstr>Sähkön hintakomponentit - FI ja DE Teollisuusasiakas IF: 70 000 MWh &lt; kulutus &lt; 150 000 MWh</vt:lpstr>
      <vt:lpstr>PowerPoint-esitys</vt:lpstr>
      <vt:lpstr>Sähkönhinta suurelle teollisuusyritykselle 2015  joka saa palautuksia tai tukea. Vuosikulutus 2 TWh/v.</vt:lpstr>
      <vt:lpstr>Yhteenveto</vt:lpstr>
      <vt:lpstr>PowerPoint-esitys</vt:lpstr>
    </vt:vector>
  </TitlesOfParts>
  <Company>VIP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Aurinkosähkön pientuotanto</dc:title>
  <dc:creator>temlemstbe1</dc:creator>
  <cp:lastModifiedBy>Lemström Bettina TEM</cp:lastModifiedBy>
  <cp:revision>91</cp:revision>
  <cp:lastPrinted>2016-06-14T09:11:17Z</cp:lastPrinted>
  <dcterms:created xsi:type="dcterms:W3CDTF">2016-09-08T12:42:45Z</dcterms:created>
  <dcterms:modified xsi:type="dcterms:W3CDTF">2017-11-28T10:54:49Z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0x01010073A4205F1AB04B778370FAAF380291E000E146ABAF2260CC4397E0AB897BAC756D</vt:lpwstr>
  </property>
</Properties>
</file>