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3" r:id="rId1"/>
    <p:sldMasterId id="2147484092" r:id="rId2"/>
    <p:sldMasterId id="2147484122" r:id="rId3"/>
  </p:sldMasterIdLst>
  <p:notesMasterIdLst>
    <p:notesMasterId r:id="rId24"/>
  </p:notesMasterIdLst>
  <p:handoutMasterIdLst>
    <p:handoutMasterId r:id="rId25"/>
  </p:handoutMasterIdLst>
  <p:sldIdLst>
    <p:sldId id="338" r:id="rId4"/>
    <p:sldId id="339" r:id="rId5"/>
    <p:sldId id="369" r:id="rId6"/>
    <p:sldId id="341" r:id="rId7"/>
    <p:sldId id="343" r:id="rId8"/>
    <p:sldId id="344" r:id="rId9"/>
    <p:sldId id="351" r:id="rId10"/>
    <p:sldId id="352" r:id="rId11"/>
    <p:sldId id="350" r:id="rId12"/>
    <p:sldId id="361" r:id="rId13"/>
    <p:sldId id="362" r:id="rId14"/>
    <p:sldId id="363" r:id="rId15"/>
    <p:sldId id="366" r:id="rId16"/>
    <p:sldId id="367" r:id="rId17"/>
    <p:sldId id="368" r:id="rId18"/>
    <p:sldId id="370" r:id="rId19"/>
    <p:sldId id="371" r:id="rId20"/>
    <p:sldId id="373" r:id="rId21"/>
    <p:sldId id="372" r:id="rId22"/>
    <p:sldId id="321" r:id="rId2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701">
          <p15:clr>
            <a:srgbClr val="A4A3A4"/>
          </p15:clr>
        </p15:guide>
        <p15:guide id="2" pos="3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0B0B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2DF27-8690-4A86-A90F-8B09A7821891}" v="25" dt="2023-10-26T09:58:19.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14" autoAdjust="0"/>
  </p:normalViewPr>
  <p:slideViewPr>
    <p:cSldViewPr snapToGrid="0" snapToObjects="1">
      <p:cViewPr varScale="1">
        <p:scale>
          <a:sx n="88" d="100"/>
          <a:sy n="88" d="100"/>
        </p:scale>
        <p:origin x="220" y="64"/>
      </p:cViewPr>
      <p:guideLst>
        <p:guide orient="horz" pos="2701"/>
        <p:guide pos="30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tula Jarkko (LUKE)" userId="a4ff3ff4-dac0-4977-857c-291e8241b176" providerId="ADAL" clId="{80A2DF27-8690-4A86-A90F-8B09A7821891}"/>
    <pc:docChg chg="undo custSel delSld modSld">
      <pc:chgData name="Hantula Jarkko (LUKE)" userId="a4ff3ff4-dac0-4977-857c-291e8241b176" providerId="ADAL" clId="{80A2DF27-8690-4A86-A90F-8B09A7821891}" dt="2023-11-01T12:35:20.612" v="169" actId="404"/>
      <pc:docMkLst>
        <pc:docMk/>
      </pc:docMkLst>
      <pc:sldChg chg="addSp modSp mod setBg">
        <pc:chgData name="Hantula Jarkko (LUKE)" userId="a4ff3ff4-dac0-4977-857c-291e8241b176" providerId="ADAL" clId="{80A2DF27-8690-4A86-A90F-8B09A7821891}" dt="2023-10-26T09:58:19.711" v="64"/>
        <pc:sldMkLst>
          <pc:docMk/>
          <pc:sldMk cId="201123115" sldId="321"/>
        </pc:sldMkLst>
        <pc:spChg chg="add mod">
          <ac:chgData name="Hantula Jarkko (LUKE)" userId="a4ff3ff4-dac0-4977-857c-291e8241b176" providerId="ADAL" clId="{80A2DF27-8690-4A86-A90F-8B09A7821891}" dt="2023-10-26T09:53:08.568" v="44" actId="1076"/>
          <ac:spMkLst>
            <pc:docMk/>
            <pc:sldMk cId="201123115" sldId="321"/>
            <ac:spMk id="4" creationId="{4F17A88C-2E63-5E7F-2E7C-75053E5CB1EB}"/>
          </ac:spMkLst>
        </pc:spChg>
      </pc:sldChg>
      <pc:sldChg chg="modSp">
        <pc:chgData name="Hantula Jarkko (LUKE)" userId="a4ff3ff4-dac0-4977-857c-291e8241b176" providerId="ADAL" clId="{80A2DF27-8690-4A86-A90F-8B09A7821891}" dt="2023-10-26T09:55:32.214" v="53"/>
        <pc:sldMkLst>
          <pc:docMk/>
          <pc:sldMk cId="2047333886" sldId="338"/>
        </pc:sldMkLst>
        <pc:spChg chg="mod">
          <ac:chgData name="Hantula Jarkko (LUKE)" userId="a4ff3ff4-dac0-4977-857c-291e8241b176" providerId="ADAL" clId="{80A2DF27-8690-4A86-A90F-8B09A7821891}" dt="2023-10-26T09:55:32.214" v="53"/>
          <ac:spMkLst>
            <pc:docMk/>
            <pc:sldMk cId="2047333886" sldId="338"/>
            <ac:spMk id="4" creationId="{00000000-0000-0000-0000-000000000000}"/>
          </ac:spMkLst>
        </pc:spChg>
        <pc:spChg chg="mod">
          <ac:chgData name="Hantula Jarkko (LUKE)" userId="a4ff3ff4-dac0-4977-857c-291e8241b176" providerId="ADAL" clId="{80A2DF27-8690-4A86-A90F-8B09A7821891}" dt="2023-10-26T09:55:32.214" v="53"/>
          <ac:spMkLst>
            <pc:docMk/>
            <pc:sldMk cId="2047333886" sldId="338"/>
            <ac:spMk id="5" creationId="{00000000-0000-0000-0000-000000000000}"/>
          </ac:spMkLst>
        </pc:spChg>
        <pc:spChg chg="mod">
          <ac:chgData name="Hantula Jarkko (LUKE)" userId="a4ff3ff4-dac0-4977-857c-291e8241b176" providerId="ADAL" clId="{80A2DF27-8690-4A86-A90F-8B09A7821891}" dt="2023-10-26T09:55:32.214" v="53"/>
          <ac:spMkLst>
            <pc:docMk/>
            <pc:sldMk cId="2047333886" sldId="338"/>
            <ac:spMk id="6" creationId="{3F23674C-2758-494D-84E3-A476C431D4AE}"/>
          </ac:spMkLst>
        </pc:spChg>
      </pc:sldChg>
      <pc:sldChg chg="modSp">
        <pc:chgData name="Hantula Jarkko (LUKE)" userId="a4ff3ff4-dac0-4977-857c-291e8241b176" providerId="ADAL" clId="{80A2DF27-8690-4A86-A90F-8B09A7821891}" dt="2023-10-26T09:55:32.214" v="53"/>
        <pc:sldMkLst>
          <pc:docMk/>
          <pc:sldMk cId="694481088" sldId="339"/>
        </pc:sldMkLst>
        <pc:spChg chg="mod">
          <ac:chgData name="Hantula Jarkko (LUKE)" userId="a4ff3ff4-dac0-4977-857c-291e8241b176" providerId="ADAL" clId="{80A2DF27-8690-4A86-A90F-8B09A7821891}" dt="2023-10-26T09:55:32.214" v="53"/>
          <ac:spMkLst>
            <pc:docMk/>
            <pc:sldMk cId="694481088" sldId="339"/>
            <ac:spMk id="4" creationId="{00000000-0000-0000-0000-000000000000}"/>
          </ac:spMkLst>
        </pc:spChg>
        <pc:spChg chg="mod">
          <ac:chgData name="Hantula Jarkko (LUKE)" userId="a4ff3ff4-dac0-4977-857c-291e8241b176" providerId="ADAL" clId="{80A2DF27-8690-4A86-A90F-8B09A7821891}" dt="2023-10-26T09:55:32.214" v="53"/>
          <ac:spMkLst>
            <pc:docMk/>
            <pc:sldMk cId="694481088" sldId="339"/>
            <ac:spMk id="6" creationId="{4154E834-768B-4887-A60C-D78B014F0121}"/>
          </ac:spMkLst>
        </pc:spChg>
      </pc:sldChg>
      <pc:sldChg chg="addSp delSp modSp mod">
        <pc:chgData name="Hantula Jarkko (LUKE)" userId="a4ff3ff4-dac0-4977-857c-291e8241b176" providerId="ADAL" clId="{80A2DF27-8690-4A86-A90F-8B09A7821891}" dt="2023-10-26T09:51:13.953" v="38" actId="14100"/>
        <pc:sldMkLst>
          <pc:docMk/>
          <pc:sldMk cId="2700404074" sldId="343"/>
        </pc:sldMkLst>
        <pc:picChg chg="add del mod">
          <ac:chgData name="Hantula Jarkko (LUKE)" userId="a4ff3ff4-dac0-4977-857c-291e8241b176" providerId="ADAL" clId="{80A2DF27-8690-4A86-A90F-8B09A7821891}" dt="2023-10-26T09:50:57.017" v="31" actId="478"/>
          <ac:picMkLst>
            <pc:docMk/>
            <pc:sldMk cId="2700404074" sldId="343"/>
            <ac:picMk id="8" creationId="{2B6D2104-BE1A-8AC8-2B10-2D17891C37C3}"/>
          </ac:picMkLst>
        </pc:picChg>
        <pc:picChg chg="add mod">
          <ac:chgData name="Hantula Jarkko (LUKE)" userId="a4ff3ff4-dac0-4977-857c-291e8241b176" providerId="ADAL" clId="{80A2DF27-8690-4A86-A90F-8B09A7821891}" dt="2023-10-26T09:51:13.953" v="38" actId="14100"/>
          <ac:picMkLst>
            <pc:docMk/>
            <pc:sldMk cId="2700404074" sldId="343"/>
            <ac:picMk id="10" creationId="{0CA171B3-2AC5-9230-2646-205B903325C6}"/>
          </ac:picMkLst>
        </pc:picChg>
        <pc:picChg chg="del">
          <ac:chgData name="Hantula Jarkko (LUKE)" userId="a4ff3ff4-dac0-4977-857c-291e8241b176" providerId="ADAL" clId="{80A2DF27-8690-4A86-A90F-8B09A7821891}" dt="2023-10-26T09:48:39.511" v="21" actId="478"/>
          <ac:picMkLst>
            <pc:docMk/>
            <pc:sldMk cId="2700404074" sldId="343"/>
            <ac:picMk id="13" creationId="{5592CB7C-057A-B044-1F4B-DDF16EF0E9EA}"/>
          </ac:picMkLst>
        </pc:picChg>
      </pc:sldChg>
      <pc:sldChg chg="del">
        <pc:chgData name="Hantula Jarkko (LUKE)" userId="a4ff3ff4-dac0-4977-857c-291e8241b176" providerId="ADAL" clId="{80A2DF27-8690-4A86-A90F-8B09A7821891}" dt="2023-11-01T12:28:15.959" v="78" actId="47"/>
        <pc:sldMkLst>
          <pc:docMk/>
          <pc:sldMk cId="2872531080" sldId="348"/>
        </pc:sldMkLst>
      </pc:sldChg>
      <pc:sldChg chg="modSp mod">
        <pc:chgData name="Hantula Jarkko (LUKE)" userId="a4ff3ff4-dac0-4977-857c-291e8241b176" providerId="ADAL" clId="{80A2DF27-8690-4A86-A90F-8B09A7821891}" dt="2023-11-01T12:27:59.562" v="77" actId="20577"/>
        <pc:sldMkLst>
          <pc:docMk/>
          <pc:sldMk cId="1223395016" sldId="369"/>
        </pc:sldMkLst>
        <pc:spChg chg="mod">
          <ac:chgData name="Hantula Jarkko (LUKE)" userId="a4ff3ff4-dac0-4977-857c-291e8241b176" providerId="ADAL" clId="{80A2DF27-8690-4A86-A90F-8B09A7821891}" dt="2023-11-01T12:27:59.562" v="77" actId="20577"/>
          <ac:spMkLst>
            <pc:docMk/>
            <pc:sldMk cId="1223395016" sldId="369"/>
            <ac:spMk id="3" creationId="{3FF07620-B513-659A-CE2C-E2674C67F0AD}"/>
          </ac:spMkLst>
        </pc:spChg>
      </pc:sldChg>
      <pc:sldChg chg="modSp mod">
        <pc:chgData name="Hantula Jarkko (LUKE)" userId="a4ff3ff4-dac0-4977-857c-291e8241b176" providerId="ADAL" clId="{80A2DF27-8690-4A86-A90F-8B09A7821891}" dt="2023-11-01T12:35:20.612" v="169" actId="404"/>
        <pc:sldMkLst>
          <pc:docMk/>
          <pc:sldMk cId="1929166707" sldId="373"/>
        </pc:sldMkLst>
        <pc:spChg chg="mod">
          <ac:chgData name="Hantula Jarkko (LUKE)" userId="a4ff3ff4-dac0-4977-857c-291e8241b176" providerId="ADAL" clId="{80A2DF27-8690-4A86-A90F-8B09A7821891}" dt="2023-11-01T12:35:20.612" v="169" actId="404"/>
          <ac:spMkLst>
            <pc:docMk/>
            <pc:sldMk cId="1929166707" sldId="373"/>
            <ac:spMk id="3" creationId="{D05E7E83-631A-7161-C349-CF382BD301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BC019A4-9203-4A61-BBB0-A93FE77D0331}" type="datetimeFigureOut">
              <a:rPr lang="en-US"/>
              <a:pPr>
                <a:defRPr/>
              </a:pPr>
              <a:t>11/1/2023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040F394-F4CB-4909-95E0-DC6FB5AA66BE}" type="slidenum">
              <a:rPr lang="en-US"/>
              <a:pPr>
                <a:defRPr/>
              </a:pPr>
              <a:t>‹#›</a:t>
            </a:fld>
            <a:endParaRPr lang="en-US"/>
          </a:p>
        </p:txBody>
      </p:sp>
    </p:spTree>
    <p:extLst>
      <p:ext uri="{BB962C8B-B14F-4D97-AF65-F5344CB8AC3E}">
        <p14:creationId xmlns:p14="http://schemas.microsoft.com/office/powerpoint/2010/main" val="3096019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905EAF7-C53E-44C3-944A-E7FA58756A46}" type="datetimeFigureOut">
              <a:rPr lang="en-US"/>
              <a:pPr>
                <a:defRPr/>
              </a:pPr>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86CDA21-3817-418E-B9BD-A5154CD872F1}" type="slidenum">
              <a:rPr lang="en-US"/>
              <a:pPr>
                <a:defRPr/>
              </a:pPr>
              <a:t>‹#›</a:t>
            </a:fld>
            <a:endParaRPr lang="en-US"/>
          </a:p>
        </p:txBody>
      </p:sp>
    </p:spTree>
    <p:extLst>
      <p:ext uri="{BB962C8B-B14F-4D97-AF65-F5344CB8AC3E}">
        <p14:creationId xmlns:p14="http://schemas.microsoft.com/office/powerpoint/2010/main" val="15911067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green">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8343" y="1244600"/>
            <a:ext cx="5806625" cy="857250"/>
          </a:xfrm>
          <a:prstGeom prst="rect">
            <a:avLst/>
          </a:prstGeom>
        </p:spPr>
        <p:txBody>
          <a:bodyPr anchor="ctr"/>
          <a:lstStyle>
            <a:lvl1pPr>
              <a:defRPr b="1">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xt Placeholder 3"/>
          <p:cNvSpPr>
            <a:spLocks noGrp="1"/>
          </p:cNvSpPr>
          <p:nvPr>
            <p:ph type="body" sz="quarter" idx="10"/>
          </p:nvPr>
        </p:nvSpPr>
        <p:spPr>
          <a:xfrm>
            <a:off x="348344" y="2228850"/>
            <a:ext cx="5806624" cy="2257425"/>
          </a:xfrm>
          <a:prstGeom prst="rect">
            <a:avLst/>
          </a:prstGeom>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Left Arrow 11"/>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userDrawn="1"/>
        </p:nvSpPr>
        <p:spPr>
          <a:xfrm>
            <a:off x="9640864" y="7143"/>
            <a:ext cx="1824751" cy="600164"/>
          </a:xfrm>
          <a:prstGeom prst="rect">
            <a:avLst/>
          </a:prstGeom>
          <a:noFill/>
        </p:spPr>
        <p:txBody>
          <a:bodyPr wrap="square" rtlCol="0">
            <a:spAutoFit/>
          </a:bodyPr>
          <a:lstStyle/>
          <a:p>
            <a:r>
              <a:rPr lang="fi-FI" sz="1100" b="1" dirty="0" err="1">
                <a:latin typeface="Segoe UI" panose="020B0502040204020203" pitchFamily="34" charset="0"/>
                <a:ea typeface="Segoe UI" panose="020B0502040204020203" pitchFamily="34" charset="0"/>
                <a:cs typeface="Segoe UI" panose="020B0502040204020203" pitchFamily="34" charset="0"/>
              </a:rPr>
              <a:t>Changing</a:t>
            </a:r>
            <a:r>
              <a:rPr lang="fi-FI" sz="1100" b="1" dirty="0">
                <a:latin typeface="Segoe UI" panose="020B0502040204020203" pitchFamily="34" charset="0"/>
                <a:ea typeface="Segoe UI" panose="020B0502040204020203" pitchFamily="34" charset="0"/>
                <a:cs typeface="Segoe UI" panose="020B0502040204020203" pitchFamily="34" charset="0"/>
              </a:rPr>
              <a:t> </a:t>
            </a:r>
            <a:r>
              <a:rPr lang="fi-FI" sz="1100" b="1" dirty="0" err="1">
                <a:latin typeface="Segoe UI" panose="020B0502040204020203" pitchFamily="34" charset="0"/>
                <a:ea typeface="Segoe UI" panose="020B0502040204020203" pitchFamily="34" charset="0"/>
                <a:cs typeface="Segoe UI" panose="020B0502040204020203" pitchFamily="34" charset="0"/>
              </a:rPr>
              <a:t>the</a:t>
            </a:r>
            <a:r>
              <a:rPr lang="fi-FI" sz="1100" b="1" dirty="0">
                <a:latin typeface="Segoe UI" panose="020B0502040204020203" pitchFamily="34" charset="0"/>
                <a:ea typeface="Segoe UI" panose="020B0502040204020203" pitchFamily="34" charset="0"/>
                <a:cs typeface="Segoe UI" panose="020B0502040204020203" pitchFamily="34" charset="0"/>
              </a:rPr>
              <a:t> </a:t>
            </a:r>
            <a:r>
              <a:rPr lang="fi-FI" sz="1100" b="1" dirty="0" err="1">
                <a:latin typeface="Segoe UI" panose="020B0502040204020203" pitchFamily="34" charset="0"/>
                <a:ea typeface="Segoe UI" panose="020B0502040204020203" pitchFamily="34" charset="0"/>
                <a:cs typeface="Segoe UI" panose="020B0502040204020203" pitchFamily="34" charset="0"/>
              </a:rPr>
              <a:t>background</a:t>
            </a:r>
            <a:r>
              <a:rPr lang="fi-FI" sz="1100" b="1" baseline="0" dirty="0">
                <a:latin typeface="Segoe UI" panose="020B0502040204020203" pitchFamily="34" charset="0"/>
                <a:ea typeface="Segoe UI" panose="020B0502040204020203" pitchFamily="34" charset="0"/>
                <a:cs typeface="Segoe UI" panose="020B0502040204020203" pitchFamily="34" charset="0"/>
              </a:rPr>
              <a:t> </a:t>
            </a:r>
            <a:r>
              <a:rPr lang="fi-FI" sz="1100" b="1" baseline="0" dirty="0" err="1">
                <a:latin typeface="Segoe UI" panose="020B0502040204020203" pitchFamily="34" charset="0"/>
                <a:ea typeface="Segoe UI" panose="020B0502040204020203" pitchFamily="34" charset="0"/>
                <a:cs typeface="Segoe UI" panose="020B0502040204020203" pitchFamily="34" charset="0"/>
              </a:rPr>
              <a:t>color</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dirty="0">
                <a:latin typeface="Segoe UI" panose="020B0502040204020203" pitchFamily="34" charset="0"/>
                <a:ea typeface="Segoe UI" panose="020B0502040204020203" pitchFamily="34" charset="0"/>
                <a:cs typeface="Segoe UI" panose="020B0502040204020203" pitchFamily="34" charset="0"/>
              </a:rPr>
              <a:t>Home/Layout</a:t>
            </a:r>
          </a:p>
        </p:txBody>
      </p:sp>
      <p:sp>
        <p:nvSpPr>
          <p:cNvPr id="7" name="Date Placeholder 2"/>
          <p:cNvSpPr>
            <a:spLocks noGrp="1"/>
          </p:cNvSpPr>
          <p:nvPr>
            <p:ph type="dt" sz="half" idx="2"/>
          </p:nvPr>
        </p:nvSpPr>
        <p:spPr>
          <a:xfrm>
            <a:off x="6221941" y="4842785"/>
            <a:ext cx="742071" cy="199115"/>
          </a:xfrm>
          <a:prstGeom prst="rect">
            <a:avLst/>
          </a:prstGeom>
        </p:spPr>
        <p:txBody>
          <a:bodyPr vert="horz" lIns="91440" tIns="45720" rIns="91440" bIns="0" rtlCol="0" anchor="b" anchorCtr="0"/>
          <a:lstStyle>
            <a:lvl1pPr algn="r">
              <a:defRPr sz="10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sp>
        <p:nvSpPr>
          <p:cNvPr id="9" name="Footer Placeholder 3"/>
          <p:cNvSpPr>
            <a:spLocks noGrp="1"/>
          </p:cNvSpPr>
          <p:nvPr>
            <p:ph type="ftr" sz="quarter" idx="3"/>
          </p:nvPr>
        </p:nvSpPr>
        <p:spPr>
          <a:xfrm>
            <a:off x="348343" y="4588933"/>
            <a:ext cx="5806625" cy="452967"/>
          </a:xfrm>
          <a:prstGeom prst="rect">
            <a:avLst/>
          </a:prstGeom>
        </p:spPr>
        <p:txBody>
          <a:bodyPr vert="horz" lIns="91440" tIns="45720" rIns="91440" bIns="0" rtlCol="0" anchor="b" anchorCtr="0"/>
          <a:lstStyle>
            <a:lvl1pPr algn="l">
              <a:defRPr sz="1000">
                <a:solidFill>
                  <a:schemeClr val="bg1"/>
                </a:solidFill>
              </a:defRPr>
            </a:lvl1pPr>
          </a:lstStyle>
          <a:p>
            <a:endParaRPr lang="fi-FI" dirty="0"/>
          </a:p>
        </p:txBody>
      </p:sp>
    </p:spTree>
    <p:extLst>
      <p:ext uri="{BB962C8B-B14F-4D97-AF65-F5344CB8AC3E}">
        <p14:creationId xmlns:p14="http://schemas.microsoft.com/office/powerpoint/2010/main" val="226494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uke logo official">
    <p:spTree>
      <p:nvGrpSpPr>
        <p:cNvPr id="1" name=""/>
        <p:cNvGrpSpPr/>
        <p:nvPr/>
      </p:nvGrpSpPr>
      <p:grpSpPr>
        <a:xfrm>
          <a:off x="0" y="0"/>
          <a:ext cx="0" cy="0"/>
          <a:chOff x="0" y="0"/>
          <a:chExt cx="0" cy="0"/>
        </a:xfrm>
      </p:grpSpPr>
      <p:sp>
        <p:nvSpPr>
          <p:cNvPr id="3" name="Left Arrow 2"/>
          <p:cNvSpPr/>
          <p:nvPr userDrawn="1"/>
        </p:nvSpPr>
        <p:spPr>
          <a:xfrm>
            <a:off x="9315450" y="199588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extBox 4"/>
          <p:cNvSpPr txBox="1"/>
          <p:nvPr userDrawn="1"/>
        </p:nvSpPr>
        <p:spPr>
          <a:xfrm>
            <a:off x="9631339" y="1969293"/>
            <a:ext cx="1473135" cy="600164"/>
          </a:xfrm>
          <a:prstGeom prst="rect">
            <a:avLst/>
          </a:prstGeom>
          <a:noFill/>
        </p:spPr>
        <p:txBody>
          <a:bodyPr wrap="square" rtlCol="0">
            <a:spAutoFit/>
          </a:bodyPr>
          <a:lstStyle/>
          <a:p>
            <a:r>
              <a:rPr lang="fi-FI" sz="1100" b="1"/>
              <a:t>Changing the colour of the logo</a:t>
            </a:r>
            <a:endParaRPr lang="fi-FI" sz="1100" b="1" dirty="0"/>
          </a:p>
          <a:p>
            <a:r>
              <a:rPr lang="fi-FI" sz="1100" dirty="0"/>
              <a:t>Home/Layout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56239" y="1576350"/>
            <a:ext cx="2426400" cy="2175677"/>
          </a:xfrm>
          <a:prstGeom prst="rect">
            <a:avLst/>
          </a:prstGeom>
        </p:spPr>
      </p:pic>
    </p:spTree>
    <p:extLst>
      <p:ext uri="{BB962C8B-B14F-4D97-AF65-F5344CB8AC3E}">
        <p14:creationId xmlns:p14="http://schemas.microsoft.com/office/powerpoint/2010/main" val="21051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rve">
    <p:spTree>
      <p:nvGrpSpPr>
        <p:cNvPr id="1" name=""/>
        <p:cNvGrpSpPr/>
        <p:nvPr/>
      </p:nvGrpSpPr>
      <p:grpSpPr>
        <a:xfrm>
          <a:off x="0" y="0"/>
          <a:ext cx="0" cy="0"/>
          <a:chOff x="0" y="0"/>
          <a:chExt cx="0" cy="0"/>
        </a:xfrm>
      </p:grpSpPr>
      <p:sp>
        <p:nvSpPr>
          <p:cNvPr id="2" name="Title 1"/>
          <p:cNvSpPr>
            <a:spLocks noGrp="1"/>
          </p:cNvSpPr>
          <p:nvPr>
            <p:ph type="title"/>
          </p:nvPr>
        </p:nvSpPr>
        <p:spPr>
          <a:xfrm>
            <a:off x="348342" y="206375"/>
            <a:ext cx="6452507" cy="857250"/>
          </a:xfrm>
          <a:prstGeom prst="rect">
            <a:avLst/>
          </a:prstGeom>
        </p:spPr>
        <p:txBody>
          <a:bodyPr anchor="ctr"/>
          <a:lstStyle>
            <a:lvl1pPr>
              <a:defRPr b="1">
                <a:solidFill>
                  <a:srgbClr val="00000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fi-FI" dirty="0"/>
          </a:p>
        </p:txBody>
      </p:sp>
      <p:sp>
        <p:nvSpPr>
          <p:cNvPr id="4" name="Text Placeholder 3"/>
          <p:cNvSpPr>
            <a:spLocks noGrp="1"/>
          </p:cNvSpPr>
          <p:nvPr>
            <p:ph type="body" sz="quarter" idx="10"/>
          </p:nvPr>
        </p:nvSpPr>
        <p:spPr>
          <a:xfrm>
            <a:off x="348343" y="1238250"/>
            <a:ext cx="6452506" cy="3502025"/>
          </a:xfrm>
          <a:prstGeom prst="rect">
            <a:avLst/>
          </a:prstGeom>
        </p:spPr>
        <p:txBody>
          <a:bodyPr/>
          <a:lstStyle>
            <a:lvl1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Slide Number Placeholder 6"/>
          <p:cNvSpPr txBox="1">
            <a:spLocks/>
          </p:cNvSpPr>
          <p:nvPr userDrawn="1"/>
        </p:nvSpPr>
        <p:spPr>
          <a:xfrm>
            <a:off x="235516" y="4846408"/>
            <a:ext cx="447675" cy="204787"/>
          </a:xfrm>
          <a:prstGeom prst="rect">
            <a:avLst/>
          </a:prstGeom>
        </p:spPr>
        <p:txBody>
          <a:bodyPr/>
          <a:lstStyle>
            <a:defPPr>
              <a:defRPr lang="en-US"/>
            </a:defPPr>
            <a:lvl1pPr algn="l" defTabSz="457200" rtl="0" fontAlgn="base">
              <a:spcBef>
                <a:spcPct val="0"/>
              </a:spcBef>
              <a:spcAft>
                <a:spcPct val="0"/>
              </a:spcAft>
              <a:defRPr sz="1000" b="1" kern="1200">
                <a:solidFill>
                  <a:schemeClr val="bg1"/>
                </a:solidFill>
                <a:latin typeface="Arial"/>
                <a:ea typeface="ＭＳ Ｐゴシック" pitchFamily="34" charset="-128"/>
                <a:cs typeface="Arial"/>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17CD448-BDE5-4446-AE75-A0344141D28E}" type="slidenum">
              <a:rPr lang="en-US"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pPr>
                <a:defRPr/>
              </a:pPr>
              <a:t>‹#›</a:t>
            </a:fld>
            <a:endParaRPr lang="en-US">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Date Placeholder 3"/>
          <p:cNvSpPr txBox="1">
            <a:spLocks/>
          </p:cNvSpPr>
          <p:nvPr userDrawn="1"/>
        </p:nvSpPr>
        <p:spPr>
          <a:xfrm>
            <a:off x="617011" y="4846408"/>
            <a:ext cx="869950" cy="204787"/>
          </a:xfrm>
          <a:prstGeom prst="rect">
            <a:avLst/>
          </a:prstGeom>
        </p:spPr>
        <p:txBody>
          <a:bodyPr/>
          <a:lstStyle>
            <a:defPPr>
              <a:defRPr lang="en-US"/>
            </a:defPPr>
            <a:lvl1pPr algn="l" defTabSz="457200" rtl="0" fontAlgn="base">
              <a:spcBef>
                <a:spcPct val="0"/>
              </a:spcBef>
              <a:spcAft>
                <a:spcPct val="0"/>
              </a:spcAft>
              <a:defRPr sz="1000" kern="1200">
                <a:solidFill>
                  <a:schemeClr val="bg1"/>
                </a:solidFill>
                <a:latin typeface="Arial"/>
                <a:ea typeface="ＭＳ Ｐゴシック" pitchFamily="34" charset="-128"/>
                <a:cs typeface="Arial"/>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F3965593-D00A-4D19-B125-70848567FE46}" type="datetime1">
              <a:rPr lang="fi-FI"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pPr>
                <a:defRPr/>
              </a:pPr>
              <a:t>1.11.2023</a:t>
            </a:fld>
            <a:endParaRPr lang="en-US">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7" name="Straight Connector 6"/>
          <p:cNvCxnSpPr/>
          <p:nvPr userDrawn="1"/>
        </p:nvCxnSpPr>
        <p:spPr>
          <a:xfrm>
            <a:off x="610428" y="4824020"/>
            <a:ext cx="0" cy="32561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2" descr="C:\Essi yleiset\LUKE töitä\Powerpoint-pohjat\Esityspohja 2019\c_natural_resources_grey.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502007" y="4891163"/>
            <a:ext cx="2593975" cy="16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83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uke logo official">
    <p:spTree>
      <p:nvGrpSpPr>
        <p:cNvPr id="1" name=""/>
        <p:cNvGrpSpPr/>
        <p:nvPr/>
      </p:nvGrpSpPr>
      <p:grpSpPr>
        <a:xfrm>
          <a:off x="0" y="0"/>
          <a:ext cx="0" cy="0"/>
          <a:chOff x="0" y="0"/>
          <a:chExt cx="0" cy="0"/>
        </a:xfrm>
      </p:grpSpPr>
      <p:sp>
        <p:nvSpPr>
          <p:cNvPr id="3" name="Left Arrow 2"/>
          <p:cNvSpPr/>
          <p:nvPr userDrawn="1"/>
        </p:nvSpPr>
        <p:spPr>
          <a:xfrm>
            <a:off x="9315450" y="199588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extBox 4"/>
          <p:cNvSpPr txBox="1"/>
          <p:nvPr userDrawn="1"/>
        </p:nvSpPr>
        <p:spPr>
          <a:xfrm>
            <a:off x="9631339" y="1969293"/>
            <a:ext cx="1473135" cy="600164"/>
          </a:xfrm>
          <a:prstGeom prst="rect">
            <a:avLst/>
          </a:prstGeom>
          <a:noFill/>
        </p:spPr>
        <p:txBody>
          <a:bodyPr wrap="square" rtlCol="0">
            <a:spAutoFit/>
          </a:bodyPr>
          <a:lstStyle/>
          <a:p>
            <a:r>
              <a:rPr lang="fi-FI" sz="1100" b="1"/>
              <a:t>Changing the colour of the logo</a:t>
            </a:r>
            <a:endParaRPr lang="fi-FI" sz="1100" b="1" dirty="0"/>
          </a:p>
          <a:p>
            <a:r>
              <a:rPr lang="fi-FI" sz="1100" dirty="0"/>
              <a:t>Home/Layout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56239" y="1576350"/>
            <a:ext cx="2426400" cy="2175677"/>
          </a:xfrm>
          <a:prstGeom prst="rect">
            <a:avLst/>
          </a:prstGeom>
        </p:spPr>
      </p:pic>
    </p:spTree>
    <p:extLst>
      <p:ext uri="{BB962C8B-B14F-4D97-AF65-F5344CB8AC3E}">
        <p14:creationId xmlns:p14="http://schemas.microsoft.com/office/powerpoint/2010/main" val="146075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irst slide white bg/green">
    <p:bg>
      <p:bgRef idx="1001">
        <a:schemeClr val="bg1"/>
      </p:bgRef>
    </p:bg>
    <p:spTree>
      <p:nvGrpSpPr>
        <p:cNvPr id="1" name=""/>
        <p:cNvGrpSpPr/>
        <p:nvPr/>
      </p:nvGrpSpPr>
      <p:grpSpPr>
        <a:xfrm>
          <a:off x="0" y="0"/>
          <a:ext cx="0" cy="0"/>
          <a:chOff x="0" y="0"/>
          <a:chExt cx="0" cy="0"/>
        </a:xfrm>
      </p:grpSpPr>
      <p:sp>
        <p:nvSpPr>
          <p:cNvPr id="7" name="Left Arrow 6"/>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9631340" y="7143"/>
            <a:ext cx="1531656" cy="600164"/>
          </a:xfrm>
          <a:prstGeom prst="rect">
            <a:avLst/>
          </a:prstGeom>
          <a:noFill/>
        </p:spPr>
        <p:txBody>
          <a:bodyPr wrap="square" rtlCol="0">
            <a:spAutoFit/>
          </a:bodyPr>
          <a:lstStyle/>
          <a:p>
            <a:r>
              <a:rPr lang="fi-FI" sz="1100" b="1">
                <a:latin typeface="Segoe UI" panose="020B0502040204020203" pitchFamily="34" charset="0"/>
                <a:ea typeface="Segoe UI" panose="020B0502040204020203" pitchFamily="34" charset="0"/>
                <a:cs typeface="Segoe UI" panose="020B0502040204020203" pitchFamily="34" charset="0"/>
              </a:rPr>
              <a:t>Changing the colour</a:t>
            </a:r>
            <a:r>
              <a:rPr lang="fi-FI" sz="1100" b="1" baseline="0">
                <a:latin typeface="Segoe UI" panose="020B0502040204020203" pitchFamily="34" charset="0"/>
                <a:ea typeface="Segoe UI" panose="020B0502040204020203" pitchFamily="34" charset="0"/>
                <a:cs typeface="Segoe UI" panose="020B0502040204020203" pitchFamily="34" charset="0"/>
              </a:rPr>
              <a:t> of the shape</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dirty="0">
                <a:latin typeface="Segoe UI" panose="020B0502040204020203" pitchFamily="34" charset="0"/>
                <a:ea typeface="Segoe UI" panose="020B0502040204020203" pitchFamily="34" charset="0"/>
                <a:cs typeface="Segoe UI" panose="020B0502040204020203" pitchFamily="34" charset="0"/>
              </a:rPr>
              <a:t>Home/Layout</a:t>
            </a:r>
          </a:p>
        </p:txBody>
      </p:sp>
      <p:sp>
        <p:nvSpPr>
          <p:cNvPr id="12" name="Freeform 11"/>
          <p:cNvSpPr>
            <a:spLocks noEditPoints="1"/>
          </p:cNvSpPr>
          <p:nvPr userDrawn="1"/>
        </p:nvSpPr>
        <p:spPr bwMode="auto">
          <a:xfrm>
            <a:off x="6154967" y="-2639610"/>
            <a:ext cx="8458411" cy="7798876"/>
          </a:xfrm>
          <a:custGeom>
            <a:avLst/>
            <a:gdLst>
              <a:gd name="T0" fmla="*/ 1474 w 3514"/>
              <a:gd name="T1" fmla="*/ 12 h 3240"/>
              <a:gd name="T2" fmla="*/ 978 w 3514"/>
              <a:gd name="T3" fmla="*/ 122 h 3240"/>
              <a:gd name="T4" fmla="*/ 560 w 3514"/>
              <a:gd name="T5" fmla="*/ 327 h 3240"/>
              <a:gd name="T6" fmla="*/ 262 w 3514"/>
              <a:gd name="T7" fmla="*/ 586 h 3240"/>
              <a:gd name="T8" fmla="*/ 143 w 3514"/>
              <a:gd name="T9" fmla="*/ 750 h 3240"/>
              <a:gd name="T10" fmla="*/ 57 w 3514"/>
              <a:gd name="T11" fmla="*/ 930 h 3240"/>
              <a:gd name="T12" fmla="*/ 9 w 3514"/>
              <a:gd name="T13" fmla="*/ 1121 h 3240"/>
              <a:gd name="T14" fmla="*/ 2 w 3514"/>
              <a:gd name="T15" fmla="*/ 1341 h 3240"/>
              <a:gd name="T16" fmla="*/ 76 w 3514"/>
              <a:gd name="T17" fmla="*/ 1698 h 3240"/>
              <a:gd name="T18" fmla="*/ 231 w 3514"/>
              <a:gd name="T19" fmla="*/ 1977 h 3240"/>
              <a:gd name="T20" fmla="*/ 369 w 3514"/>
              <a:gd name="T21" fmla="*/ 2130 h 3240"/>
              <a:gd name="T22" fmla="*/ 541 w 3514"/>
              <a:gd name="T23" fmla="*/ 2273 h 3240"/>
              <a:gd name="T24" fmla="*/ 876 w 3514"/>
              <a:gd name="T25" fmla="*/ 2473 h 3240"/>
              <a:gd name="T26" fmla="*/ 1105 w 3514"/>
              <a:gd name="T27" fmla="*/ 2555 h 3240"/>
              <a:gd name="T28" fmla="*/ 1108 w 3514"/>
              <a:gd name="T29" fmla="*/ 2559 h 3240"/>
              <a:gd name="T30" fmla="*/ 905 w 3514"/>
              <a:gd name="T31" fmla="*/ 3201 h 3240"/>
              <a:gd name="T32" fmla="*/ 1311 w 3514"/>
              <a:gd name="T33" fmla="*/ 2921 h 3240"/>
              <a:gd name="T34" fmla="*/ 1728 w 3514"/>
              <a:gd name="T35" fmla="*/ 2691 h 3240"/>
              <a:gd name="T36" fmla="*/ 1857 w 3514"/>
              <a:gd name="T37" fmla="*/ 2651 h 3240"/>
              <a:gd name="T38" fmla="*/ 2147 w 3514"/>
              <a:gd name="T39" fmla="*/ 2626 h 3240"/>
              <a:gd name="T40" fmla="*/ 2409 w 3514"/>
              <a:gd name="T41" fmla="*/ 2570 h 3240"/>
              <a:gd name="T42" fmla="*/ 2851 w 3514"/>
              <a:gd name="T43" fmla="*/ 2383 h 3240"/>
              <a:gd name="T44" fmla="*/ 3179 w 3514"/>
              <a:gd name="T45" fmla="*/ 2118 h 3240"/>
              <a:gd name="T46" fmla="*/ 3396 w 3514"/>
              <a:gd name="T47" fmla="*/ 1804 h 3240"/>
              <a:gd name="T48" fmla="*/ 3503 w 3514"/>
              <a:gd name="T49" fmla="*/ 1474 h 3240"/>
              <a:gd name="T50" fmla="*/ 3512 w 3514"/>
              <a:gd name="T51" fmla="*/ 1267 h 3240"/>
              <a:gd name="T52" fmla="*/ 3483 w 3514"/>
              <a:gd name="T53" fmla="*/ 1073 h 3240"/>
              <a:gd name="T54" fmla="*/ 3416 w 3514"/>
              <a:gd name="T55" fmla="*/ 887 h 3240"/>
              <a:gd name="T56" fmla="*/ 3297 w 3514"/>
              <a:gd name="T57" fmla="*/ 685 h 3240"/>
              <a:gd name="T58" fmla="*/ 2995 w 3514"/>
              <a:gd name="T59" fmla="*/ 386 h 3240"/>
              <a:gd name="T60" fmla="*/ 2590 w 3514"/>
              <a:gd name="T61" fmla="*/ 161 h 3240"/>
              <a:gd name="T62" fmla="*/ 2102 w 3514"/>
              <a:gd name="T63" fmla="*/ 28 h 3240"/>
              <a:gd name="T64" fmla="*/ 2308 w 3514"/>
              <a:gd name="T65" fmla="*/ 2149 h 3240"/>
              <a:gd name="T66" fmla="*/ 2021 w 3514"/>
              <a:gd name="T67" fmla="*/ 2310 h 3240"/>
              <a:gd name="T68" fmla="*/ 1686 w 3514"/>
              <a:gd name="T69" fmla="*/ 2381 h 3240"/>
              <a:gd name="T70" fmla="*/ 1500 w 3514"/>
              <a:gd name="T71" fmla="*/ 2307 h 3240"/>
              <a:gd name="T72" fmla="*/ 1914 w 3514"/>
              <a:gd name="T73" fmla="*/ 1629 h 3240"/>
              <a:gd name="T74" fmla="*/ 1724 w 3514"/>
              <a:gd name="T75" fmla="*/ 1721 h 3240"/>
              <a:gd name="T76" fmla="*/ 1389 w 3514"/>
              <a:gd name="T77" fmla="*/ 2035 h 3240"/>
              <a:gd name="T78" fmla="*/ 1107 w 3514"/>
              <a:gd name="T79" fmla="*/ 2302 h 3240"/>
              <a:gd name="T80" fmla="*/ 922 w 3514"/>
              <a:gd name="T81" fmla="*/ 2195 h 3240"/>
              <a:gd name="T82" fmla="*/ 763 w 3514"/>
              <a:gd name="T83" fmla="*/ 2023 h 3240"/>
              <a:gd name="T84" fmla="*/ 645 w 3514"/>
              <a:gd name="T85" fmla="*/ 1760 h 3240"/>
              <a:gd name="T86" fmla="*/ 622 w 3514"/>
              <a:gd name="T87" fmla="*/ 1473 h 3240"/>
              <a:gd name="T88" fmla="*/ 688 w 3514"/>
              <a:gd name="T89" fmla="*/ 1187 h 3240"/>
              <a:gd name="T90" fmla="*/ 840 w 3514"/>
              <a:gd name="T91" fmla="*/ 929 h 3240"/>
              <a:gd name="T92" fmla="*/ 1018 w 3514"/>
              <a:gd name="T93" fmla="*/ 758 h 3240"/>
              <a:gd name="T94" fmla="*/ 1223 w 3514"/>
              <a:gd name="T95" fmla="*/ 639 h 3240"/>
              <a:gd name="T96" fmla="*/ 1437 w 3514"/>
              <a:gd name="T97" fmla="*/ 567 h 3240"/>
              <a:gd name="T98" fmla="*/ 1840 w 3514"/>
              <a:gd name="T99" fmla="*/ 518 h 3240"/>
              <a:gd name="T100" fmla="*/ 2263 w 3514"/>
              <a:gd name="T101" fmla="*/ 507 h 3240"/>
              <a:gd name="T102" fmla="*/ 2604 w 3514"/>
              <a:gd name="T103" fmla="*/ 460 h 3240"/>
              <a:gd name="T104" fmla="*/ 2804 w 3514"/>
              <a:gd name="T105" fmla="*/ 460 h 3240"/>
              <a:gd name="T106" fmla="*/ 2834 w 3514"/>
              <a:gd name="T107" fmla="*/ 800 h 3240"/>
              <a:gd name="T108" fmla="*/ 2810 w 3514"/>
              <a:gd name="T109" fmla="*/ 1189 h 3240"/>
              <a:gd name="T110" fmla="*/ 2708 w 3514"/>
              <a:gd name="T111" fmla="*/ 1584 h 3240"/>
              <a:gd name="T112" fmla="*/ 2606 w 3514"/>
              <a:gd name="T113" fmla="*/ 1797 h 3240"/>
              <a:gd name="T114" fmla="*/ 2463 w 3514"/>
              <a:gd name="T115" fmla="*/ 1997 h 3240"/>
              <a:gd name="T116" fmla="*/ 2308 w 3514"/>
              <a:gd name="T117" fmla="*/ 2149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4" h="3240">
                <a:moveTo>
                  <a:pt x="1834" y="2"/>
                </a:moveTo>
                <a:lnTo>
                  <a:pt x="1834" y="2"/>
                </a:lnTo>
                <a:lnTo>
                  <a:pt x="1742" y="0"/>
                </a:lnTo>
                <a:lnTo>
                  <a:pt x="1651" y="0"/>
                </a:lnTo>
                <a:lnTo>
                  <a:pt x="1562" y="5"/>
                </a:lnTo>
                <a:lnTo>
                  <a:pt x="1474" y="12"/>
                </a:lnTo>
                <a:lnTo>
                  <a:pt x="1387" y="23"/>
                </a:lnTo>
                <a:lnTo>
                  <a:pt x="1302" y="37"/>
                </a:lnTo>
                <a:lnTo>
                  <a:pt x="1218" y="54"/>
                </a:lnTo>
                <a:lnTo>
                  <a:pt x="1136" y="74"/>
                </a:lnTo>
                <a:lnTo>
                  <a:pt x="1057" y="98"/>
                </a:lnTo>
                <a:lnTo>
                  <a:pt x="978" y="122"/>
                </a:lnTo>
                <a:lnTo>
                  <a:pt x="902" y="150"/>
                </a:lnTo>
                <a:lnTo>
                  <a:pt x="829" y="181"/>
                </a:lnTo>
                <a:lnTo>
                  <a:pt x="758" y="214"/>
                </a:lnTo>
                <a:lnTo>
                  <a:pt x="690" y="250"/>
                </a:lnTo>
                <a:lnTo>
                  <a:pt x="623" y="288"/>
                </a:lnTo>
                <a:lnTo>
                  <a:pt x="560" y="327"/>
                </a:lnTo>
                <a:lnTo>
                  <a:pt x="499" y="371"/>
                </a:lnTo>
                <a:lnTo>
                  <a:pt x="440" y="415"/>
                </a:lnTo>
                <a:lnTo>
                  <a:pt x="386" y="462"/>
                </a:lnTo>
                <a:lnTo>
                  <a:pt x="333" y="510"/>
                </a:lnTo>
                <a:lnTo>
                  <a:pt x="285" y="561"/>
                </a:lnTo>
                <a:lnTo>
                  <a:pt x="262" y="586"/>
                </a:lnTo>
                <a:lnTo>
                  <a:pt x="240" y="612"/>
                </a:lnTo>
                <a:lnTo>
                  <a:pt x="219" y="640"/>
                </a:lnTo>
                <a:lnTo>
                  <a:pt x="198" y="667"/>
                </a:lnTo>
                <a:lnTo>
                  <a:pt x="180" y="695"/>
                </a:lnTo>
                <a:lnTo>
                  <a:pt x="161" y="722"/>
                </a:lnTo>
                <a:lnTo>
                  <a:pt x="143" y="750"/>
                </a:lnTo>
                <a:lnTo>
                  <a:pt x="127" y="780"/>
                </a:lnTo>
                <a:lnTo>
                  <a:pt x="110" y="809"/>
                </a:lnTo>
                <a:lnTo>
                  <a:pt x="96" y="839"/>
                </a:lnTo>
                <a:lnTo>
                  <a:pt x="82" y="868"/>
                </a:lnTo>
                <a:lnTo>
                  <a:pt x="70" y="899"/>
                </a:lnTo>
                <a:lnTo>
                  <a:pt x="57" y="930"/>
                </a:lnTo>
                <a:lnTo>
                  <a:pt x="47" y="961"/>
                </a:lnTo>
                <a:lnTo>
                  <a:pt x="37" y="992"/>
                </a:lnTo>
                <a:lnTo>
                  <a:pt x="29" y="1023"/>
                </a:lnTo>
                <a:lnTo>
                  <a:pt x="22" y="1056"/>
                </a:lnTo>
                <a:lnTo>
                  <a:pt x="16" y="1088"/>
                </a:lnTo>
                <a:lnTo>
                  <a:pt x="9" y="1121"/>
                </a:lnTo>
                <a:lnTo>
                  <a:pt x="6" y="1153"/>
                </a:lnTo>
                <a:lnTo>
                  <a:pt x="3" y="1186"/>
                </a:lnTo>
                <a:lnTo>
                  <a:pt x="0" y="1220"/>
                </a:lnTo>
                <a:lnTo>
                  <a:pt x="0" y="1220"/>
                </a:lnTo>
                <a:lnTo>
                  <a:pt x="0" y="1280"/>
                </a:lnTo>
                <a:lnTo>
                  <a:pt x="2" y="1341"/>
                </a:lnTo>
                <a:lnTo>
                  <a:pt x="6" y="1401"/>
                </a:lnTo>
                <a:lnTo>
                  <a:pt x="14" y="1462"/>
                </a:lnTo>
                <a:lnTo>
                  <a:pt x="25" y="1521"/>
                </a:lnTo>
                <a:lnTo>
                  <a:pt x="39" y="1581"/>
                </a:lnTo>
                <a:lnTo>
                  <a:pt x="56" y="1640"/>
                </a:lnTo>
                <a:lnTo>
                  <a:pt x="76" y="1698"/>
                </a:lnTo>
                <a:lnTo>
                  <a:pt x="101" y="1756"/>
                </a:lnTo>
                <a:lnTo>
                  <a:pt x="127" y="1812"/>
                </a:lnTo>
                <a:lnTo>
                  <a:pt x="158" y="1868"/>
                </a:lnTo>
                <a:lnTo>
                  <a:pt x="192" y="1922"/>
                </a:lnTo>
                <a:lnTo>
                  <a:pt x="212" y="1950"/>
                </a:lnTo>
                <a:lnTo>
                  <a:pt x="231" y="1977"/>
                </a:lnTo>
                <a:lnTo>
                  <a:pt x="251" y="2003"/>
                </a:lnTo>
                <a:lnTo>
                  <a:pt x="273" y="2029"/>
                </a:lnTo>
                <a:lnTo>
                  <a:pt x="296" y="2054"/>
                </a:lnTo>
                <a:lnTo>
                  <a:pt x="319" y="2080"/>
                </a:lnTo>
                <a:lnTo>
                  <a:pt x="344" y="2105"/>
                </a:lnTo>
                <a:lnTo>
                  <a:pt x="369" y="2130"/>
                </a:lnTo>
                <a:lnTo>
                  <a:pt x="369" y="2130"/>
                </a:lnTo>
                <a:lnTo>
                  <a:pt x="403" y="2161"/>
                </a:lnTo>
                <a:lnTo>
                  <a:pt x="439" y="2190"/>
                </a:lnTo>
                <a:lnTo>
                  <a:pt x="473" y="2220"/>
                </a:lnTo>
                <a:lnTo>
                  <a:pt x="507" y="2246"/>
                </a:lnTo>
                <a:lnTo>
                  <a:pt x="541" y="2273"/>
                </a:lnTo>
                <a:lnTo>
                  <a:pt x="574" y="2297"/>
                </a:lnTo>
                <a:lnTo>
                  <a:pt x="639" y="2342"/>
                </a:lnTo>
                <a:lnTo>
                  <a:pt x="702" y="2381"/>
                </a:lnTo>
                <a:lnTo>
                  <a:pt x="764" y="2415"/>
                </a:lnTo>
                <a:lnTo>
                  <a:pt x="822" y="2446"/>
                </a:lnTo>
                <a:lnTo>
                  <a:pt x="876" y="2473"/>
                </a:lnTo>
                <a:lnTo>
                  <a:pt x="925" y="2494"/>
                </a:lnTo>
                <a:lnTo>
                  <a:pt x="969" y="2511"/>
                </a:lnTo>
                <a:lnTo>
                  <a:pt x="1009" y="2527"/>
                </a:lnTo>
                <a:lnTo>
                  <a:pt x="1042" y="2538"/>
                </a:lnTo>
                <a:lnTo>
                  <a:pt x="1088" y="2552"/>
                </a:lnTo>
                <a:lnTo>
                  <a:pt x="1105" y="2555"/>
                </a:lnTo>
                <a:lnTo>
                  <a:pt x="1105" y="2555"/>
                </a:lnTo>
                <a:lnTo>
                  <a:pt x="1108" y="2556"/>
                </a:lnTo>
                <a:lnTo>
                  <a:pt x="1108" y="2558"/>
                </a:lnTo>
                <a:lnTo>
                  <a:pt x="1108" y="2558"/>
                </a:lnTo>
                <a:lnTo>
                  <a:pt x="1108" y="2559"/>
                </a:lnTo>
                <a:lnTo>
                  <a:pt x="1108" y="2559"/>
                </a:lnTo>
                <a:lnTo>
                  <a:pt x="1107" y="2561"/>
                </a:lnTo>
                <a:lnTo>
                  <a:pt x="1107" y="2561"/>
                </a:lnTo>
                <a:lnTo>
                  <a:pt x="586" y="3240"/>
                </a:lnTo>
                <a:lnTo>
                  <a:pt x="857" y="3240"/>
                </a:lnTo>
                <a:lnTo>
                  <a:pt x="857" y="3240"/>
                </a:lnTo>
                <a:lnTo>
                  <a:pt x="905" y="3201"/>
                </a:lnTo>
                <a:lnTo>
                  <a:pt x="961" y="3159"/>
                </a:lnTo>
                <a:lnTo>
                  <a:pt x="1023" y="3114"/>
                </a:lnTo>
                <a:lnTo>
                  <a:pt x="1091" y="3066"/>
                </a:lnTo>
                <a:lnTo>
                  <a:pt x="1163" y="3018"/>
                </a:lnTo>
                <a:lnTo>
                  <a:pt x="1237" y="2969"/>
                </a:lnTo>
                <a:lnTo>
                  <a:pt x="1311" y="2921"/>
                </a:lnTo>
                <a:lnTo>
                  <a:pt x="1387" y="2874"/>
                </a:lnTo>
                <a:lnTo>
                  <a:pt x="1463" y="2829"/>
                </a:lnTo>
                <a:lnTo>
                  <a:pt x="1536" y="2789"/>
                </a:lnTo>
                <a:lnTo>
                  <a:pt x="1606" y="2750"/>
                </a:lnTo>
                <a:lnTo>
                  <a:pt x="1669" y="2718"/>
                </a:lnTo>
                <a:lnTo>
                  <a:pt x="1728" y="2691"/>
                </a:lnTo>
                <a:lnTo>
                  <a:pt x="1781" y="2670"/>
                </a:lnTo>
                <a:lnTo>
                  <a:pt x="1803" y="2662"/>
                </a:lnTo>
                <a:lnTo>
                  <a:pt x="1824" y="2657"/>
                </a:lnTo>
                <a:lnTo>
                  <a:pt x="1841" y="2652"/>
                </a:lnTo>
                <a:lnTo>
                  <a:pt x="1857" y="2651"/>
                </a:lnTo>
                <a:lnTo>
                  <a:pt x="1857" y="2651"/>
                </a:lnTo>
                <a:lnTo>
                  <a:pt x="1908" y="2649"/>
                </a:lnTo>
                <a:lnTo>
                  <a:pt x="1958" y="2646"/>
                </a:lnTo>
                <a:lnTo>
                  <a:pt x="2006" y="2643"/>
                </a:lnTo>
                <a:lnTo>
                  <a:pt x="2054" y="2639"/>
                </a:lnTo>
                <a:lnTo>
                  <a:pt x="2100" y="2632"/>
                </a:lnTo>
                <a:lnTo>
                  <a:pt x="2147" y="2626"/>
                </a:lnTo>
                <a:lnTo>
                  <a:pt x="2193" y="2618"/>
                </a:lnTo>
                <a:lnTo>
                  <a:pt x="2238" y="2611"/>
                </a:lnTo>
                <a:lnTo>
                  <a:pt x="2282" y="2601"/>
                </a:lnTo>
                <a:lnTo>
                  <a:pt x="2325" y="2592"/>
                </a:lnTo>
                <a:lnTo>
                  <a:pt x="2369" y="2581"/>
                </a:lnTo>
                <a:lnTo>
                  <a:pt x="2409" y="2570"/>
                </a:lnTo>
                <a:lnTo>
                  <a:pt x="2491" y="2545"/>
                </a:lnTo>
                <a:lnTo>
                  <a:pt x="2568" y="2518"/>
                </a:lnTo>
                <a:lnTo>
                  <a:pt x="2644" y="2488"/>
                </a:lnTo>
                <a:lnTo>
                  <a:pt x="2716" y="2454"/>
                </a:lnTo>
                <a:lnTo>
                  <a:pt x="2784" y="2420"/>
                </a:lnTo>
                <a:lnTo>
                  <a:pt x="2851" y="2383"/>
                </a:lnTo>
                <a:lnTo>
                  <a:pt x="2913" y="2342"/>
                </a:lnTo>
                <a:lnTo>
                  <a:pt x="2971" y="2301"/>
                </a:lnTo>
                <a:lnTo>
                  <a:pt x="3029" y="2257"/>
                </a:lnTo>
                <a:lnTo>
                  <a:pt x="3082" y="2212"/>
                </a:lnTo>
                <a:lnTo>
                  <a:pt x="3133" y="2166"/>
                </a:lnTo>
                <a:lnTo>
                  <a:pt x="3179" y="2118"/>
                </a:lnTo>
                <a:lnTo>
                  <a:pt x="3223" y="2068"/>
                </a:lnTo>
                <a:lnTo>
                  <a:pt x="3264" y="2017"/>
                </a:lnTo>
                <a:lnTo>
                  <a:pt x="3302" y="1964"/>
                </a:lnTo>
                <a:lnTo>
                  <a:pt x="3337" y="1911"/>
                </a:lnTo>
                <a:lnTo>
                  <a:pt x="3368" y="1859"/>
                </a:lnTo>
                <a:lnTo>
                  <a:pt x="3396" y="1804"/>
                </a:lnTo>
                <a:lnTo>
                  <a:pt x="3423" y="1750"/>
                </a:lnTo>
                <a:lnTo>
                  <a:pt x="3444" y="1694"/>
                </a:lnTo>
                <a:lnTo>
                  <a:pt x="3464" y="1640"/>
                </a:lnTo>
                <a:lnTo>
                  <a:pt x="3480" y="1584"/>
                </a:lnTo>
                <a:lnTo>
                  <a:pt x="3492" y="1530"/>
                </a:lnTo>
                <a:lnTo>
                  <a:pt x="3503" y="1474"/>
                </a:lnTo>
                <a:lnTo>
                  <a:pt x="3509" y="1420"/>
                </a:lnTo>
                <a:lnTo>
                  <a:pt x="3514" y="1366"/>
                </a:lnTo>
                <a:lnTo>
                  <a:pt x="3514" y="1366"/>
                </a:lnTo>
                <a:lnTo>
                  <a:pt x="3514" y="1333"/>
                </a:lnTo>
                <a:lnTo>
                  <a:pt x="3514" y="1299"/>
                </a:lnTo>
                <a:lnTo>
                  <a:pt x="3512" y="1267"/>
                </a:lnTo>
                <a:lnTo>
                  <a:pt x="3511" y="1234"/>
                </a:lnTo>
                <a:lnTo>
                  <a:pt x="3508" y="1201"/>
                </a:lnTo>
                <a:lnTo>
                  <a:pt x="3503" y="1169"/>
                </a:lnTo>
                <a:lnTo>
                  <a:pt x="3497" y="1136"/>
                </a:lnTo>
                <a:lnTo>
                  <a:pt x="3491" y="1104"/>
                </a:lnTo>
                <a:lnTo>
                  <a:pt x="3483" y="1073"/>
                </a:lnTo>
                <a:lnTo>
                  <a:pt x="3474" y="1040"/>
                </a:lnTo>
                <a:lnTo>
                  <a:pt x="3464" y="1009"/>
                </a:lnTo>
                <a:lnTo>
                  <a:pt x="3454" y="978"/>
                </a:lnTo>
                <a:lnTo>
                  <a:pt x="3443" y="947"/>
                </a:lnTo>
                <a:lnTo>
                  <a:pt x="3430" y="918"/>
                </a:lnTo>
                <a:lnTo>
                  <a:pt x="3416" y="887"/>
                </a:lnTo>
                <a:lnTo>
                  <a:pt x="3402" y="857"/>
                </a:lnTo>
                <a:lnTo>
                  <a:pt x="3387" y="828"/>
                </a:lnTo>
                <a:lnTo>
                  <a:pt x="3370" y="798"/>
                </a:lnTo>
                <a:lnTo>
                  <a:pt x="3353" y="770"/>
                </a:lnTo>
                <a:lnTo>
                  <a:pt x="3336" y="741"/>
                </a:lnTo>
                <a:lnTo>
                  <a:pt x="3297" y="685"/>
                </a:lnTo>
                <a:lnTo>
                  <a:pt x="3254" y="631"/>
                </a:lnTo>
                <a:lnTo>
                  <a:pt x="3209" y="578"/>
                </a:lnTo>
                <a:lnTo>
                  <a:pt x="3161" y="529"/>
                </a:lnTo>
                <a:lnTo>
                  <a:pt x="3108" y="479"/>
                </a:lnTo>
                <a:lnTo>
                  <a:pt x="3054" y="431"/>
                </a:lnTo>
                <a:lnTo>
                  <a:pt x="2995" y="386"/>
                </a:lnTo>
                <a:lnTo>
                  <a:pt x="2934" y="343"/>
                </a:lnTo>
                <a:lnTo>
                  <a:pt x="2871" y="302"/>
                </a:lnTo>
                <a:lnTo>
                  <a:pt x="2804" y="264"/>
                </a:lnTo>
                <a:lnTo>
                  <a:pt x="2736" y="226"/>
                </a:lnTo>
                <a:lnTo>
                  <a:pt x="2665" y="192"/>
                </a:lnTo>
                <a:lnTo>
                  <a:pt x="2590" y="161"/>
                </a:lnTo>
                <a:lnTo>
                  <a:pt x="2514" y="132"/>
                </a:lnTo>
                <a:lnTo>
                  <a:pt x="2437" y="105"/>
                </a:lnTo>
                <a:lnTo>
                  <a:pt x="2356" y="81"/>
                </a:lnTo>
                <a:lnTo>
                  <a:pt x="2274" y="60"/>
                </a:lnTo>
                <a:lnTo>
                  <a:pt x="2189" y="42"/>
                </a:lnTo>
                <a:lnTo>
                  <a:pt x="2102" y="28"/>
                </a:lnTo>
                <a:lnTo>
                  <a:pt x="2015" y="16"/>
                </a:lnTo>
                <a:lnTo>
                  <a:pt x="1925" y="8"/>
                </a:lnTo>
                <a:lnTo>
                  <a:pt x="1834" y="2"/>
                </a:lnTo>
                <a:lnTo>
                  <a:pt x="1834" y="2"/>
                </a:lnTo>
                <a:close/>
                <a:moveTo>
                  <a:pt x="2308" y="2149"/>
                </a:moveTo>
                <a:lnTo>
                  <a:pt x="2308" y="2149"/>
                </a:lnTo>
                <a:lnTo>
                  <a:pt x="2265" y="2181"/>
                </a:lnTo>
                <a:lnTo>
                  <a:pt x="2220" y="2212"/>
                </a:lnTo>
                <a:lnTo>
                  <a:pt x="2173" y="2240"/>
                </a:lnTo>
                <a:lnTo>
                  <a:pt x="2124" y="2265"/>
                </a:lnTo>
                <a:lnTo>
                  <a:pt x="2074" y="2288"/>
                </a:lnTo>
                <a:lnTo>
                  <a:pt x="2021" y="2310"/>
                </a:lnTo>
                <a:lnTo>
                  <a:pt x="1967" y="2327"/>
                </a:lnTo>
                <a:lnTo>
                  <a:pt x="1913" y="2342"/>
                </a:lnTo>
                <a:lnTo>
                  <a:pt x="1857" y="2356"/>
                </a:lnTo>
                <a:lnTo>
                  <a:pt x="1801" y="2367"/>
                </a:lnTo>
                <a:lnTo>
                  <a:pt x="1744" y="2375"/>
                </a:lnTo>
                <a:lnTo>
                  <a:pt x="1686" y="2381"/>
                </a:lnTo>
                <a:lnTo>
                  <a:pt x="1629" y="2386"/>
                </a:lnTo>
                <a:lnTo>
                  <a:pt x="1572" y="2387"/>
                </a:lnTo>
                <a:lnTo>
                  <a:pt x="1514" y="2386"/>
                </a:lnTo>
                <a:lnTo>
                  <a:pt x="1457" y="2383"/>
                </a:lnTo>
                <a:lnTo>
                  <a:pt x="1457" y="2383"/>
                </a:lnTo>
                <a:lnTo>
                  <a:pt x="1500" y="2307"/>
                </a:lnTo>
                <a:lnTo>
                  <a:pt x="1542" y="2231"/>
                </a:lnTo>
                <a:lnTo>
                  <a:pt x="1629" y="2084"/>
                </a:lnTo>
                <a:lnTo>
                  <a:pt x="1714" y="1944"/>
                </a:lnTo>
                <a:lnTo>
                  <a:pt x="1793" y="1818"/>
                </a:lnTo>
                <a:lnTo>
                  <a:pt x="1862" y="1713"/>
                </a:lnTo>
                <a:lnTo>
                  <a:pt x="1914" y="1629"/>
                </a:lnTo>
                <a:lnTo>
                  <a:pt x="1962" y="1558"/>
                </a:lnTo>
                <a:lnTo>
                  <a:pt x="1925" y="1558"/>
                </a:lnTo>
                <a:lnTo>
                  <a:pt x="1925" y="1558"/>
                </a:lnTo>
                <a:lnTo>
                  <a:pt x="1879" y="1594"/>
                </a:lnTo>
                <a:lnTo>
                  <a:pt x="1810" y="1648"/>
                </a:lnTo>
                <a:lnTo>
                  <a:pt x="1724" y="1721"/>
                </a:lnTo>
                <a:lnTo>
                  <a:pt x="1674" y="1764"/>
                </a:lnTo>
                <a:lnTo>
                  <a:pt x="1621" y="1811"/>
                </a:lnTo>
                <a:lnTo>
                  <a:pt x="1567" y="1862"/>
                </a:lnTo>
                <a:lnTo>
                  <a:pt x="1510" y="1916"/>
                </a:lnTo>
                <a:lnTo>
                  <a:pt x="1449" y="1973"/>
                </a:lnTo>
                <a:lnTo>
                  <a:pt x="1389" y="2035"/>
                </a:lnTo>
                <a:lnTo>
                  <a:pt x="1327" y="2101"/>
                </a:lnTo>
                <a:lnTo>
                  <a:pt x="1265" y="2169"/>
                </a:lnTo>
                <a:lnTo>
                  <a:pt x="1203" y="2240"/>
                </a:lnTo>
                <a:lnTo>
                  <a:pt x="1141" y="2315"/>
                </a:lnTo>
                <a:lnTo>
                  <a:pt x="1141" y="2315"/>
                </a:lnTo>
                <a:lnTo>
                  <a:pt x="1107" y="2302"/>
                </a:lnTo>
                <a:lnTo>
                  <a:pt x="1073" y="2287"/>
                </a:lnTo>
                <a:lnTo>
                  <a:pt x="1040" y="2271"/>
                </a:lnTo>
                <a:lnTo>
                  <a:pt x="1009" y="2254"/>
                </a:lnTo>
                <a:lnTo>
                  <a:pt x="978" y="2235"/>
                </a:lnTo>
                <a:lnTo>
                  <a:pt x="950" y="2217"/>
                </a:lnTo>
                <a:lnTo>
                  <a:pt x="922" y="2195"/>
                </a:lnTo>
                <a:lnTo>
                  <a:pt x="896" y="2173"/>
                </a:lnTo>
                <a:lnTo>
                  <a:pt x="896" y="2173"/>
                </a:lnTo>
                <a:lnTo>
                  <a:pt x="859" y="2139"/>
                </a:lnTo>
                <a:lnTo>
                  <a:pt x="823" y="2102"/>
                </a:lnTo>
                <a:lnTo>
                  <a:pt x="792" y="2063"/>
                </a:lnTo>
                <a:lnTo>
                  <a:pt x="763" y="2023"/>
                </a:lnTo>
                <a:lnTo>
                  <a:pt x="736" y="1981"/>
                </a:lnTo>
                <a:lnTo>
                  <a:pt x="713" y="1939"/>
                </a:lnTo>
                <a:lnTo>
                  <a:pt x="691" y="1896"/>
                </a:lnTo>
                <a:lnTo>
                  <a:pt x="673" y="1851"/>
                </a:lnTo>
                <a:lnTo>
                  <a:pt x="657" y="1806"/>
                </a:lnTo>
                <a:lnTo>
                  <a:pt x="645" y="1760"/>
                </a:lnTo>
                <a:lnTo>
                  <a:pt x="634" y="1711"/>
                </a:lnTo>
                <a:lnTo>
                  <a:pt x="626" y="1665"/>
                </a:lnTo>
                <a:lnTo>
                  <a:pt x="622" y="1617"/>
                </a:lnTo>
                <a:lnTo>
                  <a:pt x="618" y="1569"/>
                </a:lnTo>
                <a:lnTo>
                  <a:pt x="620" y="1521"/>
                </a:lnTo>
                <a:lnTo>
                  <a:pt x="622" y="1473"/>
                </a:lnTo>
                <a:lnTo>
                  <a:pt x="626" y="1425"/>
                </a:lnTo>
                <a:lnTo>
                  <a:pt x="634" y="1377"/>
                </a:lnTo>
                <a:lnTo>
                  <a:pt x="645" y="1329"/>
                </a:lnTo>
                <a:lnTo>
                  <a:pt x="657" y="1280"/>
                </a:lnTo>
                <a:lnTo>
                  <a:pt x="671" y="1234"/>
                </a:lnTo>
                <a:lnTo>
                  <a:pt x="688" y="1187"/>
                </a:lnTo>
                <a:lnTo>
                  <a:pt x="708" y="1143"/>
                </a:lnTo>
                <a:lnTo>
                  <a:pt x="730" y="1098"/>
                </a:lnTo>
                <a:lnTo>
                  <a:pt x="755" y="1054"/>
                </a:lnTo>
                <a:lnTo>
                  <a:pt x="781" y="1011"/>
                </a:lnTo>
                <a:lnTo>
                  <a:pt x="809" y="969"/>
                </a:lnTo>
                <a:lnTo>
                  <a:pt x="840" y="929"/>
                </a:lnTo>
                <a:lnTo>
                  <a:pt x="874" y="890"/>
                </a:lnTo>
                <a:lnTo>
                  <a:pt x="908" y="853"/>
                </a:lnTo>
                <a:lnTo>
                  <a:pt x="947" y="817"/>
                </a:lnTo>
                <a:lnTo>
                  <a:pt x="986" y="783"/>
                </a:lnTo>
                <a:lnTo>
                  <a:pt x="986" y="783"/>
                </a:lnTo>
                <a:lnTo>
                  <a:pt x="1018" y="758"/>
                </a:lnTo>
                <a:lnTo>
                  <a:pt x="1051" y="735"/>
                </a:lnTo>
                <a:lnTo>
                  <a:pt x="1085" y="712"/>
                </a:lnTo>
                <a:lnTo>
                  <a:pt x="1119" y="691"/>
                </a:lnTo>
                <a:lnTo>
                  <a:pt x="1153" y="673"/>
                </a:lnTo>
                <a:lnTo>
                  <a:pt x="1187" y="654"/>
                </a:lnTo>
                <a:lnTo>
                  <a:pt x="1223" y="639"/>
                </a:lnTo>
                <a:lnTo>
                  <a:pt x="1259" y="623"/>
                </a:lnTo>
                <a:lnTo>
                  <a:pt x="1293" y="609"/>
                </a:lnTo>
                <a:lnTo>
                  <a:pt x="1328" y="597"/>
                </a:lnTo>
                <a:lnTo>
                  <a:pt x="1366" y="586"/>
                </a:lnTo>
                <a:lnTo>
                  <a:pt x="1401" y="577"/>
                </a:lnTo>
                <a:lnTo>
                  <a:pt x="1437" y="567"/>
                </a:lnTo>
                <a:lnTo>
                  <a:pt x="1474" y="558"/>
                </a:lnTo>
                <a:lnTo>
                  <a:pt x="1547" y="546"/>
                </a:lnTo>
                <a:lnTo>
                  <a:pt x="1620" y="535"/>
                </a:lnTo>
                <a:lnTo>
                  <a:pt x="1694" y="527"/>
                </a:lnTo>
                <a:lnTo>
                  <a:pt x="1767" y="521"/>
                </a:lnTo>
                <a:lnTo>
                  <a:pt x="1840" y="518"/>
                </a:lnTo>
                <a:lnTo>
                  <a:pt x="1911" y="516"/>
                </a:lnTo>
                <a:lnTo>
                  <a:pt x="1984" y="515"/>
                </a:lnTo>
                <a:lnTo>
                  <a:pt x="2124" y="513"/>
                </a:lnTo>
                <a:lnTo>
                  <a:pt x="2124" y="513"/>
                </a:lnTo>
                <a:lnTo>
                  <a:pt x="2195" y="512"/>
                </a:lnTo>
                <a:lnTo>
                  <a:pt x="2263" y="507"/>
                </a:lnTo>
                <a:lnTo>
                  <a:pt x="2328" y="501"/>
                </a:lnTo>
                <a:lnTo>
                  <a:pt x="2392" y="495"/>
                </a:lnTo>
                <a:lnTo>
                  <a:pt x="2451" y="487"/>
                </a:lnTo>
                <a:lnTo>
                  <a:pt x="2505" y="477"/>
                </a:lnTo>
                <a:lnTo>
                  <a:pt x="2556" y="470"/>
                </a:lnTo>
                <a:lnTo>
                  <a:pt x="2604" y="460"/>
                </a:lnTo>
                <a:lnTo>
                  <a:pt x="2683" y="442"/>
                </a:lnTo>
                <a:lnTo>
                  <a:pt x="2744" y="426"/>
                </a:lnTo>
                <a:lnTo>
                  <a:pt x="2781" y="415"/>
                </a:lnTo>
                <a:lnTo>
                  <a:pt x="2795" y="411"/>
                </a:lnTo>
                <a:lnTo>
                  <a:pt x="2795" y="411"/>
                </a:lnTo>
                <a:lnTo>
                  <a:pt x="2804" y="460"/>
                </a:lnTo>
                <a:lnTo>
                  <a:pt x="2812" y="519"/>
                </a:lnTo>
                <a:lnTo>
                  <a:pt x="2821" y="597"/>
                </a:lnTo>
                <a:lnTo>
                  <a:pt x="2826" y="642"/>
                </a:lnTo>
                <a:lnTo>
                  <a:pt x="2829" y="691"/>
                </a:lnTo>
                <a:lnTo>
                  <a:pt x="2832" y="744"/>
                </a:lnTo>
                <a:lnTo>
                  <a:pt x="2834" y="800"/>
                </a:lnTo>
                <a:lnTo>
                  <a:pt x="2834" y="859"/>
                </a:lnTo>
                <a:lnTo>
                  <a:pt x="2834" y="921"/>
                </a:lnTo>
                <a:lnTo>
                  <a:pt x="2830" y="986"/>
                </a:lnTo>
                <a:lnTo>
                  <a:pt x="2826" y="1053"/>
                </a:lnTo>
                <a:lnTo>
                  <a:pt x="2820" y="1119"/>
                </a:lnTo>
                <a:lnTo>
                  <a:pt x="2810" y="1189"/>
                </a:lnTo>
                <a:lnTo>
                  <a:pt x="2798" y="1260"/>
                </a:lnTo>
                <a:lnTo>
                  <a:pt x="2784" y="1332"/>
                </a:lnTo>
                <a:lnTo>
                  <a:pt x="2767" y="1405"/>
                </a:lnTo>
                <a:lnTo>
                  <a:pt x="2745" y="1476"/>
                </a:lnTo>
                <a:lnTo>
                  <a:pt x="2722" y="1549"/>
                </a:lnTo>
                <a:lnTo>
                  <a:pt x="2708" y="1584"/>
                </a:lnTo>
                <a:lnTo>
                  <a:pt x="2694" y="1622"/>
                </a:lnTo>
                <a:lnTo>
                  <a:pt x="2679" y="1657"/>
                </a:lnTo>
                <a:lnTo>
                  <a:pt x="2661" y="1693"/>
                </a:lnTo>
                <a:lnTo>
                  <a:pt x="2644" y="1727"/>
                </a:lnTo>
                <a:lnTo>
                  <a:pt x="2626" y="1763"/>
                </a:lnTo>
                <a:lnTo>
                  <a:pt x="2606" y="1797"/>
                </a:lnTo>
                <a:lnTo>
                  <a:pt x="2584" y="1832"/>
                </a:lnTo>
                <a:lnTo>
                  <a:pt x="2562" y="1866"/>
                </a:lnTo>
                <a:lnTo>
                  <a:pt x="2539" y="1899"/>
                </a:lnTo>
                <a:lnTo>
                  <a:pt x="2516" y="1933"/>
                </a:lnTo>
                <a:lnTo>
                  <a:pt x="2489" y="1966"/>
                </a:lnTo>
                <a:lnTo>
                  <a:pt x="2463" y="1997"/>
                </a:lnTo>
                <a:lnTo>
                  <a:pt x="2434" y="2029"/>
                </a:lnTo>
                <a:lnTo>
                  <a:pt x="2404" y="2060"/>
                </a:lnTo>
                <a:lnTo>
                  <a:pt x="2373" y="2090"/>
                </a:lnTo>
                <a:lnTo>
                  <a:pt x="2342" y="2119"/>
                </a:lnTo>
                <a:lnTo>
                  <a:pt x="2308" y="2149"/>
                </a:lnTo>
                <a:lnTo>
                  <a:pt x="2308" y="2149"/>
                </a:lnTo>
                <a:close/>
              </a:path>
            </a:pathLst>
          </a:custGeom>
          <a:solidFill>
            <a:schemeClr val="accent4"/>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3" name="Title 1"/>
          <p:cNvSpPr>
            <a:spLocks noGrp="1"/>
          </p:cNvSpPr>
          <p:nvPr>
            <p:ph type="title"/>
          </p:nvPr>
        </p:nvSpPr>
        <p:spPr>
          <a:xfrm>
            <a:off x="348343" y="206375"/>
            <a:ext cx="6697916" cy="857250"/>
          </a:xfrm>
          <a:prstGeom prst="rect">
            <a:avLst/>
          </a:prstGeom>
        </p:spPr>
        <p:txBody>
          <a:bodyPr anchor="ctr"/>
          <a:lstStyle>
            <a:lvl1pPr>
              <a:defRPr b="1">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fi-FI"/>
          </a:p>
        </p:txBody>
      </p:sp>
      <p:sp>
        <p:nvSpPr>
          <p:cNvPr id="14" name="Text Placeholder 3"/>
          <p:cNvSpPr>
            <a:spLocks noGrp="1"/>
          </p:cNvSpPr>
          <p:nvPr>
            <p:ph type="body" sz="quarter" idx="10"/>
          </p:nvPr>
        </p:nvSpPr>
        <p:spPr>
          <a:xfrm>
            <a:off x="348343" y="1238251"/>
            <a:ext cx="6697916" cy="3223218"/>
          </a:xfrm>
          <a:prstGeom prst="rect">
            <a:avLst/>
          </a:prstGeo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2"/>
          <p:cNvSpPr>
            <a:spLocks noGrp="1"/>
          </p:cNvSpPr>
          <p:nvPr>
            <p:ph type="dt" sz="half" idx="2"/>
          </p:nvPr>
        </p:nvSpPr>
        <p:spPr>
          <a:xfrm>
            <a:off x="6221941" y="4842785"/>
            <a:ext cx="742071" cy="199115"/>
          </a:xfrm>
          <a:prstGeom prst="rect">
            <a:avLst/>
          </a:prstGeom>
        </p:spPr>
        <p:txBody>
          <a:bodyPr vert="horz" lIns="91440" tIns="45720" rIns="91440" bIns="0" rtlCol="0" anchor="b" anchorCtr="0"/>
          <a:lstStyle>
            <a:lvl1pPr algn="r">
              <a:defRPr sz="10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sp>
        <p:nvSpPr>
          <p:cNvPr id="10" name="Footer Placeholder 3"/>
          <p:cNvSpPr>
            <a:spLocks noGrp="1"/>
          </p:cNvSpPr>
          <p:nvPr>
            <p:ph type="ftr" sz="quarter" idx="3"/>
          </p:nvPr>
        </p:nvSpPr>
        <p:spPr>
          <a:xfrm>
            <a:off x="2762655" y="4588933"/>
            <a:ext cx="3392313" cy="452967"/>
          </a:xfrm>
          <a:prstGeom prst="rect">
            <a:avLst/>
          </a:prstGeom>
        </p:spPr>
        <p:txBody>
          <a:bodyPr vert="horz" lIns="91440" tIns="45720" rIns="91440" bIns="0" rtlCol="0" anchor="b" anchorCtr="0"/>
          <a:lstStyle>
            <a:lvl1pPr algn="l">
              <a:defRPr sz="1000">
                <a:solidFill>
                  <a:schemeClr val="bg1">
                    <a:lumMod val="65000"/>
                  </a:schemeClr>
                </a:solidFill>
              </a:defRPr>
            </a:lvl1pPr>
          </a:lstStyle>
          <a:p>
            <a:endParaRPr lang="fi-FI" dirty="0"/>
          </a:p>
        </p:txBody>
      </p:sp>
    </p:spTree>
    <p:extLst>
      <p:ext uri="{BB962C8B-B14F-4D97-AF65-F5344CB8AC3E}">
        <p14:creationId xmlns:p14="http://schemas.microsoft.com/office/powerpoint/2010/main" val="3492312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47596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column white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206375"/>
            <a:ext cx="8447314" cy="857250"/>
          </a:xfrm>
          <a:prstGeom prst="rect">
            <a:avLst/>
          </a:prstGeom>
        </p:spPr>
        <p:txBody>
          <a:bodyPr anchor="ctr"/>
          <a:lstStyle>
            <a:lvl1pPr>
              <a:defRPr b="1">
                <a:solidFill>
                  <a:srgbClr val="00000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fi-FI" dirty="0"/>
          </a:p>
        </p:txBody>
      </p:sp>
      <p:sp>
        <p:nvSpPr>
          <p:cNvPr id="4" name="Text Placeholder 3"/>
          <p:cNvSpPr>
            <a:spLocks noGrp="1"/>
          </p:cNvSpPr>
          <p:nvPr>
            <p:ph type="body" sz="quarter" idx="10"/>
          </p:nvPr>
        </p:nvSpPr>
        <p:spPr>
          <a:xfrm>
            <a:off x="348343" y="1238250"/>
            <a:ext cx="8447314" cy="3240000"/>
          </a:xfrm>
          <a:prstGeom prst="rect">
            <a:avLst/>
          </a:prstGeom>
        </p:spPr>
        <p:txBody>
          <a:bodyPr/>
          <a:lstStyle>
            <a:lvl1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Slide Number Placeholder 6"/>
          <p:cNvSpPr txBox="1">
            <a:spLocks/>
          </p:cNvSpPr>
          <p:nvPr userDrawn="1"/>
        </p:nvSpPr>
        <p:spPr>
          <a:xfrm>
            <a:off x="8421928" y="4837466"/>
            <a:ext cx="447675" cy="204787"/>
          </a:xfrm>
          <a:prstGeom prst="rect">
            <a:avLst/>
          </a:prstGeom>
        </p:spPr>
        <p:txBody>
          <a:bodyPr/>
          <a:lstStyle>
            <a:defPPr>
              <a:defRPr lang="en-US"/>
            </a:defPPr>
            <a:lvl1pPr algn="l" defTabSz="457200" rtl="0" fontAlgn="base">
              <a:spcBef>
                <a:spcPct val="0"/>
              </a:spcBef>
              <a:spcAft>
                <a:spcPct val="0"/>
              </a:spcAft>
              <a:defRPr sz="1000" b="1" kern="1200">
                <a:solidFill>
                  <a:schemeClr val="bg1"/>
                </a:solidFill>
                <a:latin typeface="Arial"/>
                <a:ea typeface="ＭＳ Ｐゴシック" pitchFamily="34" charset="-128"/>
                <a:cs typeface="Arial"/>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17CD448-BDE5-4446-AE75-A0344141D28E}" type="slidenum">
              <a:rPr lang="en-US"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pPr>
                <a:defRPr/>
              </a:pPr>
              <a:t>‹#›</a:t>
            </a:fld>
            <a:endParaRPr lang="en-US">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7" name="Straight Connector 6"/>
          <p:cNvCxnSpPr/>
          <p:nvPr userDrawn="1"/>
        </p:nvCxnSpPr>
        <p:spPr>
          <a:xfrm>
            <a:off x="8372877" y="4815078"/>
            <a:ext cx="0" cy="32561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Left Arrow 14"/>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userDrawn="1"/>
        </p:nvSpPr>
        <p:spPr>
          <a:xfrm>
            <a:off x="9631340" y="7143"/>
            <a:ext cx="1512912" cy="600164"/>
          </a:xfrm>
          <a:prstGeom prst="rect">
            <a:avLst/>
          </a:prstGeom>
          <a:noFill/>
        </p:spPr>
        <p:txBody>
          <a:bodyPr wrap="square" rtlCol="0">
            <a:spAutoFit/>
          </a:bodyPr>
          <a:lstStyle/>
          <a:p>
            <a:r>
              <a:rPr lang="fi-FI" sz="1100" b="1" dirty="0" err="1">
                <a:latin typeface="Segoe UI" panose="020B0502040204020203" pitchFamily="34" charset="0"/>
                <a:ea typeface="Segoe UI" panose="020B0502040204020203" pitchFamily="34" charset="0"/>
                <a:cs typeface="Segoe UI" panose="020B0502040204020203" pitchFamily="34" charset="0"/>
              </a:rPr>
              <a:t>Changing</a:t>
            </a:r>
            <a:r>
              <a:rPr lang="fi-FI" sz="1100" b="1" dirty="0">
                <a:latin typeface="Segoe UI" panose="020B0502040204020203" pitchFamily="34" charset="0"/>
                <a:ea typeface="Segoe UI" panose="020B0502040204020203" pitchFamily="34" charset="0"/>
                <a:cs typeface="Segoe UI" panose="020B0502040204020203" pitchFamily="34" charset="0"/>
              </a:rPr>
              <a:t> the </a:t>
            </a:r>
            <a:r>
              <a:rPr lang="fi-FI" sz="1100" b="1" dirty="0" err="1">
                <a:latin typeface="Segoe UI" panose="020B0502040204020203" pitchFamily="34" charset="0"/>
                <a:ea typeface="Segoe UI" panose="020B0502040204020203" pitchFamily="34" charset="0"/>
                <a:cs typeface="Segoe UI" panose="020B0502040204020203" pitchFamily="34" charset="0"/>
              </a:rPr>
              <a:t>background</a:t>
            </a:r>
            <a:r>
              <a:rPr lang="fi-FI" sz="1100" b="1" dirty="0">
                <a:latin typeface="Segoe UI" panose="020B0502040204020203" pitchFamily="34" charset="0"/>
                <a:ea typeface="Segoe UI" panose="020B0502040204020203" pitchFamily="34" charset="0"/>
                <a:cs typeface="Segoe UI" panose="020B0502040204020203" pitchFamily="34" charset="0"/>
              </a:rPr>
              <a:t> </a:t>
            </a:r>
            <a:r>
              <a:rPr lang="fi-FI" sz="1100" b="1" dirty="0" err="1">
                <a:latin typeface="Segoe UI" panose="020B0502040204020203" pitchFamily="34" charset="0"/>
                <a:ea typeface="Segoe UI" panose="020B0502040204020203" pitchFamily="34" charset="0"/>
                <a:cs typeface="Segoe UI" panose="020B0502040204020203" pitchFamily="34" charset="0"/>
              </a:rPr>
              <a:t>color</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dirty="0">
                <a:latin typeface="Segoe UI" panose="020B0502040204020203" pitchFamily="34" charset="0"/>
                <a:ea typeface="Segoe UI" panose="020B0502040204020203" pitchFamily="34" charset="0"/>
                <a:cs typeface="Segoe UI" panose="020B0502040204020203" pitchFamily="34" charset="0"/>
              </a:rPr>
              <a:t>Home/Layout</a:t>
            </a:r>
          </a:p>
        </p:txBody>
      </p:sp>
      <p:grpSp>
        <p:nvGrpSpPr>
          <p:cNvPr id="14" name="Group 13"/>
          <p:cNvGrpSpPr/>
          <p:nvPr userDrawn="1"/>
        </p:nvGrpSpPr>
        <p:grpSpPr>
          <a:xfrm>
            <a:off x="343996" y="4687773"/>
            <a:ext cx="2336536" cy="358762"/>
            <a:chOff x="343996" y="4687773"/>
            <a:chExt cx="2336536" cy="358762"/>
          </a:xfrm>
        </p:grpSpPr>
        <p:grpSp>
          <p:nvGrpSpPr>
            <p:cNvPr id="13" name="Group 12"/>
            <p:cNvGrpSpPr/>
            <p:nvPr userDrawn="1"/>
          </p:nvGrpSpPr>
          <p:grpSpPr>
            <a:xfrm>
              <a:off x="343996" y="4687773"/>
              <a:ext cx="499235" cy="337242"/>
              <a:chOff x="343996" y="4687773"/>
              <a:chExt cx="499235" cy="337242"/>
            </a:xfrm>
          </p:grpSpPr>
          <p:sp>
            <p:nvSpPr>
              <p:cNvPr id="8" name="Freeform 5"/>
              <p:cNvSpPr>
                <a:spLocks/>
              </p:cNvSpPr>
              <p:nvPr userDrawn="1"/>
            </p:nvSpPr>
            <p:spPr bwMode="auto">
              <a:xfrm>
                <a:off x="343996" y="4859339"/>
                <a:ext cx="100142" cy="162730"/>
              </a:xfrm>
              <a:custGeom>
                <a:avLst/>
                <a:gdLst>
                  <a:gd name="T0" fmla="*/ 0 w 57"/>
                  <a:gd name="T1" fmla="*/ 0 h 92"/>
                  <a:gd name="T2" fmla="*/ 0 w 57"/>
                  <a:gd name="T3" fmla="*/ 73 h 92"/>
                  <a:gd name="T4" fmla="*/ 21 w 57"/>
                  <a:gd name="T5" fmla="*/ 92 h 92"/>
                  <a:gd name="T6" fmla="*/ 57 w 57"/>
                  <a:gd name="T7" fmla="*/ 91 h 92"/>
                  <a:gd name="T8" fmla="*/ 56 w 57"/>
                  <a:gd name="T9" fmla="*/ 78 h 92"/>
                  <a:gd name="T10" fmla="*/ 24 w 57"/>
                  <a:gd name="T11" fmla="*/ 78 h 92"/>
                  <a:gd name="T12" fmla="*/ 18 w 57"/>
                  <a:gd name="T13" fmla="*/ 76 h 92"/>
                  <a:gd name="T14" fmla="*/ 17 w 57"/>
                  <a:gd name="T15" fmla="*/ 71 h 92"/>
                  <a:gd name="T16" fmla="*/ 17 w 57"/>
                  <a:gd name="T17" fmla="*/ 0 h 92"/>
                  <a:gd name="T18" fmla="*/ 0 w 57"/>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92">
                    <a:moveTo>
                      <a:pt x="0" y="0"/>
                    </a:moveTo>
                    <a:cubicBezTo>
                      <a:pt x="0" y="73"/>
                      <a:pt x="0" y="73"/>
                      <a:pt x="0" y="73"/>
                    </a:cubicBezTo>
                    <a:cubicBezTo>
                      <a:pt x="0" y="86"/>
                      <a:pt x="7" y="92"/>
                      <a:pt x="21" y="92"/>
                    </a:cubicBezTo>
                    <a:cubicBezTo>
                      <a:pt x="36" y="92"/>
                      <a:pt x="48" y="92"/>
                      <a:pt x="57" y="91"/>
                    </a:cubicBezTo>
                    <a:cubicBezTo>
                      <a:pt x="56" y="78"/>
                      <a:pt x="56" y="78"/>
                      <a:pt x="56" y="78"/>
                    </a:cubicBezTo>
                    <a:cubicBezTo>
                      <a:pt x="24" y="78"/>
                      <a:pt x="24" y="78"/>
                      <a:pt x="24" y="78"/>
                    </a:cubicBezTo>
                    <a:cubicBezTo>
                      <a:pt x="22" y="78"/>
                      <a:pt x="19" y="78"/>
                      <a:pt x="18" y="76"/>
                    </a:cubicBezTo>
                    <a:cubicBezTo>
                      <a:pt x="17" y="75"/>
                      <a:pt x="17" y="73"/>
                      <a:pt x="17" y="71"/>
                    </a:cubicBezTo>
                    <a:cubicBezTo>
                      <a:pt x="17" y="0"/>
                      <a:pt x="17" y="0"/>
                      <a:pt x="17" y="0"/>
                    </a:cubicBezTo>
                    <a:lnTo>
                      <a:pt x="0" y="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9" name="Freeform 6"/>
              <p:cNvSpPr>
                <a:spLocks/>
              </p:cNvSpPr>
              <p:nvPr userDrawn="1"/>
            </p:nvSpPr>
            <p:spPr bwMode="auto">
              <a:xfrm>
                <a:off x="451501" y="4906465"/>
                <a:ext cx="105296" cy="118550"/>
              </a:xfrm>
              <a:custGeom>
                <a:avLst/>
                <a:gdLst>
                  <a:gd name="T0" fmla="*/ 44 w 60"/>
                  <a:gd name="T1" fmla="*/ 0 h 67"/>
                  <a:gd name="T2" fmla="*/ 44 w 60"/>
                  <a:gd name="T3" fmla="*/ 46 h 67"/>
                  <a:gd name="T4" fmla="*/ 25 w 60"/>
                  <a:gd name="T5" fmla="*/ 53 h 67"/>
                  <a:gd name="T6" fmla="*/ 18 w 60"/>
                  <a:gd name="T7" fmla="*/ 51 h 67"/>
                  <a:gd name="T8" fmla="*/ 17 w 60"/>
                  <a:gd name="T9" fmla="*/ 44 h 67"/>
                  <a:gd name="T10" fmla="*/ 17 w 60"/>
                  <a:gd name="T11" fmla="*/ 0 h 67"/>
                  <a:gd name="T12" fmla="*/ 0 w 60"/>
                  <a:gd name="T13" fmla="*/ 0 h 67"/>
                  <a:gd name="T14" fmla="*/ 0 w 60"/>
                  <a:gd name="T15" fmla="*/ 49 h 67"/>
                  <a:gd name="T16" fmla="*/ 18 w 60"/>
                  <a:gd name="T17" fmla="*/ 67 h 67"/>
                  <a:gd name="T18" fmla="*/ 46 w 60"/>
                  <a:gd name="T19" fmla="*/ 56 h 67"/>
                  <a:gd name="T20" fmla="*/ 47 w 60"/>
                  <a:gd name="T21" fmla="*/ 65 h 67"/>
                  <a:gd name="T22" fmla="*/ 60 w 60"/>
                  <a:gd name="T23" fmla="*/ 65 h 67"/>
                  <a:gd name="T24" fmla="*/ 60 w 60"/>
                  <a:gd name="T25" fmla="*/ 0 h 67"/>
                  <a:gd name="T26" fmla="*/ 44 w 60"/>
                  <a:gd name="T2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44" y="0"/>
                    </a:moveTo>
                    <a:cubicBezTo>
                      <a:pt x="44" y="46"/>
                      <a:pt x="44" y="46"/>
                      <a:pt x="44" y="46"/>
                    </a:cubicBezTo>
                    <a:cubicBezTo>
                      <a:pt x="35" y="51"/>
                      <a:pt x="29" y="53"/>
                      <a:pt x="25" y="53"/>
                    </a:cubicBezTo>
                    <a:cubicBezTo>
                      <a:pt x="21" y="53"/>
                      <a:pt x="19" y="52"/>
                      <a:pt x="18" y="51"/>
                    </a:cubicBezTo>
                    <a:cubicBezTo>
                      <a:pt x="17" y="50"/>
                      <a:pt x="16" y="47"/>
                      <a:pt x="17" y="44"/>
                    </a:cubicBezTo>
                    <a:cubicBezTo>
                      <a:pt x="17" y="0"/>
                      <a:pt x="17" y="0"/>
                      <a:pt x="17" y="0"/>
                    </a:cubicBezTo>
                    <a:cubicBezTo>
                      <a:pt x="0" y="0"/>
                      <a:pt x="0" y="0"/>
                      <a:pt x="0" y="0"/>
                    </a:cubicBezTo>
                    <a:cubicBezTo>
                      <a:pt x="0" y="49"/>
                      <a:pt x="0" y="49"/>
                      <a:pt x="0" y="49"/>
                    </a:cubicBezTo>
                    <a:cubicBezTo>
                      <a:pt x="0" y="61"/>
                      <a:pt x="6" y="67"/>
                      <a:pt x="18" y="67"/>
                    </a:cubicBezTo>
                    <a:cubicBezTo>
                      <a:pt x="27" y="67"/>
                      <a:pt x="36" y="63"/>
                      <a:pt x="46" y="56"/>
                    </a:cubicBezTo>
                    <a:cubicBezTo>
                      <a:pt x="47" y="65"/>
                      <a:pt x="47" y="65"/>
                      <a:pt x="47" y="65"/>
                    </a:cubicBezTo>
                    <a:cubicBezTo>
                      <a:pt x="60" y="65"/>
                      <a:pt x="60" y="65"/>
                      <a:pt x="60" y="65"/>
                    </a:cubicBezTo>
                    <a:cubicBezTo>
                      <a:pt x="60" y="0"/>
                      <a:pt x="60" y="0"/>
                      <a:pt x="60" y="0"/>
                    </a:cubicBezTo>
                    <a:lnTo>
                      <a:pt x="44" y="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0" name="Freeform 7"/>
              <p:cNvSpPr>
                <a:spLocks/>
              </p:cNvSpPr>
              <p:nvPr userDrawn="1"/>
            </p:nvSpPr>
            <p:spPr bwMode="auto">
              <a:xfrm>
                <a:off x="578150" y="4859339"/>
                <a:ext cx="106769" cy="162730"/>
              </a:xfrm>
              <a:custGeom>
                <a:avLst/>
                <a:gdLst>
                  <a:gd name="T0" fmla="*/ 43 w 61"/>
                  <a:gd name="T1" fmla="*/ 92 h 92"/>
                  <a:gd name="T2" fmla="*/ 61 w 61"/>
                  <a:gd name="T3" fmla="*/ 92 h 92"/>
                  <a:gd name="T4" fmla="*/ 41 w 61"/>
                  <a:gd name="T5" fmla="*/ 62 h 92"/>
                  <a:gd name="T6" fmla="*/ 35 w 61"/>
                  <a:gd name="T7" fmla="*/ 56 h 92"/>
                  <a:gd name="T8" fmla="*/ 35 w 61"/>
                  <a:gd name="T9" fmla="*/ 55 h 92"/>
                  <a:gd name="T10" fmla="*/ 41 w 61"/>
                  <a:gd name="T11" fmla="*/ 50 h 92"/>
                  <a:gd name="T12" fmla="*/ 59 w 61"/>
                  <a:gd name="T13" fmla="*/ 27 h 92"/>
                  <a:gd name="T14" fmla="*/ 41 w 61"/>
                  <a:gd name="T15" fmla="*/ 27 h 92"/>
                  <a:gd name="T16" fmla="*/ 23 w 61"/>
                  <a:gd name="T17" fmla="*/ 50 h 92"/>
                  <a:gd name="T18" fmla="*/ 16 w 61"/>
                  <a:gd name="T19" fmla="*/ 50 h 92"/>
                  <a:gd name="T20" fmla="*/ 17 w 61"/>
                  <a:gd name="T21" fmla="*/ 39 h 92"/>
                  <a:gd name="T22" fmla="*/ 17 w 61"/>
                  <a:gd name="T23" fmla="*/ 0 h 92"/>
                  <a:gd name="T24" fmla="*/ 0 w 61"/>
                  <a:gd name="T25" fmla="*/ 0 h 92"/>
                  <a:gd name="T26" fmla="*/ 0 w 61"/>
                  <a:gd name="T27" fmla="*/ 92 h 92"/>
                  <a:gd name="T28" fmla="*/ 16 w 61"/>
                  <a:gd name="T29" fmla="*/ 92 h 92"/>
                  <a:gd name="T30" fmla="*/ 16 w 61"/>
                  <a:gd name="T31" fmla="*/ 71 h 92"/>
                  <a:gd name="T32" fmla="*/ 16 w 61"/>
                  <a:gd name="T33" fmla="*/ 61 h 92"/>
                  <a:gd name="T34" fmla="*/ 23 w 61"/>
                  <a:gd name="T35" fmla="*/ 61 h 92"/>
                  <a:gd name="T36" fmla="*/ 43 w 61"/>
                  <a:gd name="T3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92">
                    <a:moveTo>
                      <a:pt x="43" y="92"/>
                    </a:moveTo>
                    <a:cubicBezTo>
                      <a:pt x="61" y="92"/>
                      <a:pt x="61" y="92"/>
                      <a:pt x="61" y="92"/>
                    </a:cubicBezTo>
                    <a:cubicBezTo>
                      <a:pt x="41" y="62"/>
                      <a:pt x="41" y="62"/>
                      <a:pt x="41" y="62"/>
                    </a:cubicBezTo>
                    <a:cubicBezTo>
                      <a:pt x="39" y="59"/>
                      <a:pt x="37" y="57"/>
                      <a:pt x="35" y="56"/>
                    </a:cubicBezTo>
                    <a:cubicBezTo>
                      <a:pt x="35" y="55"/>
                      <a:pt x="35" y="55"/>
                      <a:pt x="35" y="55"/>
                    </a:cubicBezTo>
                    <a:cubicBezTo>
                      <a:pt x="37" y="54"/>
                      <a:pt x="39" y="52"/>
                      <a:pt x="41" y="50"/>
                    </a:cubicBezTo>
                    <a:cubicBezTo>
                      <a:pt x="59" y="27"/>
                      <a:pt x="59" y="27"/>
                      <a:pt x="59" y="27"/>
                    </a:cubicBezTo>
                    <a:cubicBezTo>
                      <a:pt x="41" y="27"/>
                      <a:pt x="41" y="27"/>
                      <a:pt x="41" y="27"/>
                    </a:cubicBezTo>
                    <a:cubicBezTo>
                      <a:pt x="23" y="50"/>
                      <a:pt x="23" y="50"/>
                      <a:pt x="23" y="50"/>
                    </a:cubicBezTo>
                    <a:cubicBezTo>
                      <a:pt x="16" y="50"/>
                      <a:pt x="16" y="50"/>
                      <a:pt x="16" y="50"/>
                    </a:cubicBezTo>
                    <a:cubicBezTo>
                      <a:pt x="16" y="47"/>
                      <a:pt x="17" y="43"/>
                      <a:pt x="17" y="39"/>
                    </a:cubicBezTo>
                    <a:cubicBezTo>
                      <a:pt x="17" y="0"/>
                      <a:pt x="17" y="0"/>
                      <a:pt x="17" y="0"/>
                    </a:cubicBezTo>
                    <a:cubicBezTo>
                      <a:pt x="0" y="0"/>
                      <a:pt x="0" y="0"/>
                      <a:pt x="0" y="0"/>
                    </a:cubicBezTo>
                    <a:cubicBezTo>
                      <a:pt x="0" y="92"/>
                      <a:pt x="0" y="92"/>
                      <a:pt x="0" y="92"/>
                    </a:cubicBezTo>
                    <a:cubicBezTo>
                      <a:pt x="16" y="92"/>
                      <a:pt x="16" y="92"/>
                      <a:pt x="16" y="92"/>
                    </a:cubicBezTo>
                    <a:cubicBezTo>
                      <a:pt x="16" y="71"/>
                      <a:pt x="16" y="71"/>
                      <a:pt x="16" y="71"/>
                    </a:cubicBezTo>
                    <a:cubicBezTo>
                      <a:pt x="16" y="69"/>
                      <a:pt x="16" y="65"/>
                      <a:pt x="16" y="61"/>
                    </a:cubicBezTo>
                    <a:cubicBezTo>
                      <a:pt x="23" y="61"/>
                      <a:pt x="23" y="61"/>
                      <a:pt x="23" y="61"/>
                    </a:cubicBezTo>
                    <a:lnTo>
                      <a:pt x="43" y="9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1" name="Freeform 8"/>
              <p:cNvSpPr>
                <a:spLocks noEditPoints="1"/>
              </p:cNvSpPr>
              <p:nvPr userDrawn="1"/>
            </p:nvSpPr>
            <p:spPr bwMode="auto">
              <a:xfrm>
                <a:off x="681237" y="4903519"/>
                <a:ext cx="107505" cy="121496"/>
              </a:xfrm>
              <a:custGeom>
                <a:avLst/>
                <a:gdLst>
                  <a:gd name="T0" fmla="*/ 61 w 61"/>
                  <a:gd name="T1" fmla="*/ 23 h 69"/>
                  <a:gd name="T2" fmla="*/ 54 w 61"/>
                  <a:gd name="T3" fmla="*/ 6 h 69"/>
                  <a:gd name="T4" fmla="*/ 31 w 61"/>
                  <a:gd name="T5" fmla="*/ 0 h 69"/>
                  <a:gd name="T6" fmla="*/ 7 w 61"/>
                  <a:gd name="T7" fmla="*/ 8 h 69"/>
                  <a:gd name="T8" fmla="*/ 0 w 61"/>
                  <a:gd name="T9" fmla="*/ 34 h 69"/>
                  <a:gd name="T10" fmla="*/ 7 w 61"/>
                  <a:gd name="T11" fmla="*/ 61 h 69"/>
                  <a:gd name="T12" fmla="*/ 32 w 61"/>
                  <a:gd name="T13" fmla="*/ 69 h 69"/>
                  <a:gd name="T14" fmla="*/ 59 w 61"/>
                  <a:gd name="T15" fmla="*/ 64 h 69"/>
                  <a:gd name="T16" fmla="*/ 58 w 61"/>
                  <a:gd name="T17" fmla="*/ 54 h 69"/>
                  <a:gd name="T18" fmla="*/ 34 w 61"/>
                  <a:gd name="T19" fmla="*/ 55 h 69"/>
                  <a:gd name="T20" fmla="*/ 22 w 61"/>
                  <a:gd name="T21" fmla="*/ 53 h 69"/>
                  <a:gd name="T22" fmla="*/ 17 w 61"/>
                  <a:gd name="T23" fmla="*/ 41 h 69"/>
                  <a:gd name="T24" fmla="*/ 44 w 61"/>
                  <a:gd name="T25" fmla="*/ 41 h 69"/>
                  <a:gd name="T26" fmla="*/ 61 w 61"/>
                  <a:gd name="T27" fmla="*/ 23 h 69"/>
                  <a:gd name="T28" fmla="*/ 45 w 61"/>
                  <a:gd name="T29" fmla="*/ 22 h 69"/>
                  <a:gd name="T30" fmla="*/ 39 w 61"/>
                  <a:gd name="T31" fmla="*/ 30 h 69"/>
                  <a:gd name="T32" fmla="*/ 17 w 61"/>
                  <a:gd name="T33" fmla="*/ 30 h 69"/>
                  <a:gd name="T34" fmla="*/ 20 w 61"/>
                  <a:gd name="T35" fmla="*/ 16 h 69"/>
                  <a:gd name="T36" fmla="*/ 32 w 61"/>
                  <a:gd name="T37" fmla="*/ 13 h 69"/>
                  <a:gd name="T38" fmla="*/ 42 w 61"/>
                  <a:gd name="T39" fmla="*/ 15 h 69"/>
                  <a:gd name="T40" fmla="*/ 45 w 61"/>
                  <a:gd name="T41"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9">
                    <a:moveTo>
                      <a:pt x="61" y="23"/>
                    </a:moveTo>
                    <a:cubicBezTo>
                      <a:pt x="61" y="15"/>
                      <a:pt x="59" y="9"/>
                      <a:pt x="54" y="6"/>
                    </a:cubicBezTo>
                    <a:cubicBezTo>
                      <a:pt x="49" y="2"/>
                      <a:pt x="42" y="0"/>
                      <a:pt x="31" y="0"/>
                    </a:cubicBezTo>
                    <a:cubicBezTo>
                      <a:pt x="20" y="0"/>
                      <a:pt x="12" y="3"/>
                      <a:pt x="7" y="8"/>
                    </a:cubicBezTo>
                    <a:cubicBezTo>
                      <a:pt x="2" y="13"/>
                      <a:pt x="0" y="22"/>
                      <a:pt x="0" y="34"/>
                    </a:cubicBezTo>
                    <a:cubicBezTo>
                      <a:pt x="0" y="47"/>
                      <a:pt x="2" y="55"/>
                      <a:pt x="7" y="61"/>
                    </a:cubicBezTo>
                    <a:cubicBezTo>
                      <a:pt x="12" y="66"/>
                      <a:pt x="21" y="69"/>
                      <a:pt x="32" y="69"/>
                    </a:cubicBezTo>
                    <a:cubicBezTo>
                      <a:pt x="44" y="69"/>
                      <a:pt x="53" y="67"/>
                      <a:pt x="59" y="64"/>
                    </a:cubicBezTo>
                    <a:cubicBezTo>
                      <a:pt x="58" y="54"/>
                      <a:pt x="58" y="54"/>
                      <a:pt x="58" y="54"/>
                    </a:cubicBezTo>
                    <a:cubicBezTo>
                      <a:pt x="49" y="55"/>
                      <a:pt x="41" y="55"/>
                      <a:pt x="34" y="55"/>
                    </a:cubicBezTo>
                    <a:cubicBezTo>
                      <a:pt x="29" y="55"/>
                      <a:pt x="24" y="54"/>
                      <a:pt x="22" y="53"/>
                    </a:cubicBezTo>
                    <a:cubicBezTo>
                      <a:pt x="19" y="51"/>
                      <a:pt x="18" y="47"/>
                      <a:pt x="17" y="41"/>
                    </a:cubicBezTo>
                    <a:cubicBezTo>
                      <a:pt x="44" y="41"/>
                      <a:pt x="44" y="41"/>
                      <a:pt x="44" y="41"/>
                    </a:cubicBezTo>
                    <a:cubicBezTo>
                      <a:pt x="55" y="41"/>
                      <a:pt x="61" y="35"/>
                      <a:pt x="61" y="23"/>
                    </a:cubicBezTo>
                    <a:moveTo>
                      <a:pt x="45" y="22"/>
                    </a:moveTo>
                    <a:cubicBezTo>
                      <a:pt x="45" y="27"/>
                      <a:pt x="43" y="30"/>
                      <a:pt x="39" y="30"/>
                    </a:cubicBezTo>
                    <a:cubicBezTo>
                      <a:pt x="17" y="30"/>
                      <a:pt x="17" y="30"/>
                      <a:pt x="17" y="30"/>
                    </a:cubicBezTo>
                    <a:cubicBezTo>
                      <a:pt x="17" y="23"/>
                      <a:pt x="18" y="19"/>
                      <a:pt x="20" y="16"/>
                    </a:cubicBezTo>
                    <a:cubicBezTo>
                      <a:pt x="22" y="14"/>
                      <a:pt x="26" y="13"/>
                      <a:pt x="32" y="13"/>
                    </a:cubicBezTo>
                    <a:cubicBezTo>
                      <a:pt x="37" y="13"/>
                      <a:pt x="40" y="13"/>
                      <a:pt x="42" y="15"/>
                    </a:cubicBezTo>
                    <a:cubicBezTo>
                      <a:pt x="44" y="16"/>
                      <a:pt x="45" y="19"/>
                      <a:pt x="45" y="22"/>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2" name="Freeform 9"/>
              <p:cNvSpPr>
                <a:spLocks noEditPoints="1"/>
              </p:cNvSpPr>
              <p:nvPr userDrawn="1"/>
            </p:nvSpPr>
            <p:spPr bwMode="auto">
              <a:xfrm>
                <a:off x="623803" y="4687773"/>
                <a:ext cx="219428" cy="204701"/>
              </a:xfrm>
              <a:custGeom>
                <a:avLst/>
                <a:gdLst>
                  <a:gd name="T0" fmla="*/ 65 w 125"/>
                  <a:gd name="T1" fmla="*/ 1 h 116"/>
                  <a:gd name="T2" fmla="*/ 0 w 125"/>
                  <a:gd name="T3" fmla="*/ 44 h 116"/>
                  <a:gd name="T4" fmla="*/ 13 w 125"/>
                  <a:gd name="T5" fmla="*/ 76 h 116"/>
                  <a:gd name="T6" fmla="*/ 39 w 125"/>
                  <a:gd name="T7" fmla="*/ 91 h 116"/>
                  <a:gd name="T8" fmla="*/ 39 w 125"/>
                  <a:gd name="T9" fmla="*/ 91 h 116"/>
                  <a:gd name="T10" fmla="*/ 39 w 125"/>
                  <a:gd name="T11" fmla="*/ 92 h 116"/>
                  <a:gd name="T12" fmla="*/ 39 w 125"/>
                  <a:gd name="T13" fmla="*/ 92 h 116"/>
                  <a:gd name="T14" fmla="*/ 21 w 125"/>
                  <a:gd name="T15" fmla="*/ 116 h 116"/>
                  <a:gd name="T16" fmla="*/ 30 w 125"/>
                  <a:gd name="T17" fmla="*/ 116 h 116"/>
                  <a:gd name="T18" fmla="*/ 66 w 125"/>
                  <a:gd name="T19" fmla="*/ 95 h 116"/>
                  <a:gd name="T20" fmla="*/ 124 w 125"/>
                  <a:gd name="T21" fmla="*/ 49 h 116"/>
                  <a:gd name="T22" fmla="*/ 65 w 125"/>
                  <a:gd name="T23" fmla="*/ 1 h 116"/>
                  <a:gd name="T24" fmla="*/ 82 w 125"/>
                  <a:gd name="T25" fmla="*/ 77 h 116"/>
                  <a:gd name="T26" fmla="*/ 52 w 125"/>
                  <a:gd name="T27" fmla="*/ 85 h 116"/>
                  <a:gd name="T28" fmla="*/ 70 w 125"/>
                  <a:gd name="T29" fmla="*/ 56 h 116"/>
                  <a:gd name="T30" fmla="*/ 68 w 125"/>
                  <a:gd name="T31" fmla="*/ 56 h 116"/>
                  <a:gd name="T32" fmla="*/ 41 w 125"/>
                  <a:gd name="T33" fmla="*/ 83 h 116"/>
                  <a:gd name="T34" fmla="*/ 32 w 125"/>
                  <a:gd name="T35" fmla="*/ 78 h 116"/>
                  <a:gd name="T36" fmla="*/ 35 w 125"/>
                  <a:gd name="T37" fmla="*/ 29 h 116"/>
                  <a:gd name="T38" fmla="*/ 75 w 125"/>
                  <a:gd name="T39" fmla="*/ 19 h 116"/>
                  <a:gd name="T40" fmla="*/ 99 w 125"/>
                  <a:gd name="T41" fmla="*/ 16 h 116"/>
                  <a:gd name="T42" fmla="*/ 82 w 125"/>
                  <a:gd name="T4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16">
                    <a:moveTo>
                      <a:pt x="65" y="1"/>
                    </a:moveTo>
                    <a:cubicBezTo>
                      <a:pt x="30" y="0"/>
                      <a:pt x="1" y="19"/>
                      <a:pt x="0" y="44"/>
                    </a:cubicBezTo>
                    <a:cubicBezTo>
                      <a:pt x="0" y="56"/>
                      <a:pt x="3" y="67"/>
                      <a:pt x="13" y="76"/>
                    </a:cubicBezTo>
                    <a:cubicBezTo>
                      <a:pt x="26" y="89"/>
                      <a:pt x="39" y="91"/>
                      <a:pt x="39" y="91"/>
                    </a:cubicBezTo>
                    <a:cubicBezTo>
                      <a:pt x="39" y="91"/>
                      <a:pt x="39" y="91"/>
                      <a:pt x="39" y="91"/>
                    </a:cubicBezTo>
                    <a:cubicBezTo>
                      <a:pt x="39" y="92"/>
                      <a:pt x="39" y="92"/>
                      <a:pt x="39" y="92"/>
                    </a:cubicBezTo>
                    <a:cubicBezTo>
                      <a:pt x="39" y="92"/>
                      <a:pt x="39" y="92"/>
                      <a:pt x="39" y="92"/>
                    </a:cubicBezTo>
                    <a:cubicBezTo>
                      <a:pt x="38" y="93"/>
                      <a:pt x="21" y="116"/>
                      <a:pt x="21" y="116"/>
                    </a:cubicBezTo>
                    <a:cubicBezTo>
                      <a:pt x="30" y="116"/>
                      <a:pt x="30" y="116"/>
                      <a:pt x="30" y="116"/>
                    </a:cubicBezTo>
                    <a:cubicBezTo>
                      <a:pt x="39" y="109"/>
                      <a:pt x="60" y="95"/>
                      <a:pt x="66" y="95"/>
                    </a:cubicBezTo>
                    <a:cubicBezTo>
                      <a:pt x="104" y="94"/>
                      <a:pt x="124" y="70"/>
                      <a:pt x="124" y="49"/>
                    </a:cubicBezTo>
                    <a:cubicBezTo>
                      <a:pt x="125" y="24"/>
                      <a:pt x="100" y="3"/>
                      <a:pt x="65" y="1"/>
                    </a:cubicBezTo>
                    <a:close/>
                    <a:moveTo>
                      <a:pt x="82" y="77"/>
                    </a:moveTo>
                    <a:cubicBezTo>
                      <a:pt x="74" y="83"/>
                      <a:pt x="62" y="86"/>
                      <a:pt x="52" y="85"/>
                    </a:cubicBezTo>
                    <a:cubicBezTo>
                      <a:pt x="60" y="71"/>
                      <a:pt x="70" y="56"/>
                      <a:pt x="70" y="56"/>
                    </a:cubicBezTo>
                    <a:cubicBezTo>
                      <a:pt x="68" y="56"/>
                      <a:pt x="68" y="56"/>
                      <a:pt x="68" y="56"/>
                    </a:cubicBezTo>
                    <a:cubicBezTo>
                      <a:pt x="65" y="59"/>
                      <a:pt x="52" y="69"/>
                      <a:pt x="41" y="83"/>
                    </a:cubicBezTo>
                    <a:cubicBezTo>
                      <a:pt x="37" y="82"/>
                      <a:pt x="34" y="80"/>
                      <a:pt x="32" y="78"/>
                    </a:cubicBezTo>
                    <a:cubicBezTo>
                      <a:pt x="17" y="65"/>
                      <a:pt x="20" y="41"/>
                      <a:pt x="35" y="29"/>
                    </a:cubicBezTo>
                    <a:cubicBezTo>
                      <a:pt x="47" y="19"/>
                      <a:pt x="62" y="19"/>
                      <a:pt x="75" y="19"/>
                    </a:cubicBezTo>
                    <a:cubicBezTo>
                      <a:pt x="89" y="19"/>
                      <a:pt x="99" y="16"/>
                      <a:pt x="99" y="16"/>
                    </a:cubicBezTo>
                    <a:cubicBezTo>
                      <a:pt x="99" y="16"/>
                      <a:pt x="108" y="56"/>
                      <a:pt x="82" y="7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grpSp>
        <p:pic>
          <p:nvPicPr>
            <p:cNvPr id="17" name="Picture 2" descr="C:\Essi yleiset\LUKE töitä\Powerpoint-pohjat\Esityspohja 2019\c_natural_resources_grey.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25700" y="4932696"/>
              <a:ext cx="1754832" cy="11383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Date Placeholder 2"/>
          <p:cNvSpPr>
            <a:spLocks noGrp="1"/>
          </p:cNvSpPr>
          <p:nvPr>
            <p:ph type="dt" sz="half" idx="2"/>
          </p:nvPr>
        </p:nvSpPr>
        <p:spPr>
          <a:xfrm>
            <a:off x="7588469" y="4842785"/>
            <a:ext cx="742071" cy="199115"/>
          </a:xfrm>
          <a:prstGeom prst="rect">
            <a:avLst/>
          </a:prstGeom>
        </p:spPr>
        <p:txBody>
          <a:bodyPr vert="horz" lIns="91440" tIns="45720" rIns="91440" bIns="0" rtlCol="0" anchor="b" anchorCtr="0"/>
          <a:lstStyle>
            <a:lvl1pPr algn="r">
              <a:defRPr sz="10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sp>
        <p:nvSpPr>
          <p:cNvPr id="23" name="Footer Placeholder 3"/>
          <p:cNvSpPr>
            <a:spLocks noGrp="1"/>
          </p:cNvSpPr>
          <p:nvPr>
            <p:ph type="ftr" sz="quarter" idx="3"/>
          </p:nvPr>
        </p:nvSpPr>
        <p:spPr>
          <a:xfrm>
            <a:off x="2762655" y="4588933"/>
            <a:ext cx="4741731" cy="452967"/>
          </a:xfrm>
          <a:prstGeom prst="rect">
            <a:avLst/>
          </a:prstGeom>
        </p:spPr>
        <p:txBody>
          <a:bodyPr vert="horz" lIns="91440" tIns="45720" rIns="91440" bIns="0" rtlCol="0" anchor="b" anchorCtr="0"/>
          <a:lstStyle>
            <a:lvl1pPr algn="l">
              <a:defRPr sz="1000">
                <a:solidFill>
                  <a:schemeClr val="bg1">
                    <a:lumMod val="65000"/>
                  </a:schemeClr>
                </a:solidFill>
              </a:defRPr>
            </a:lvl1pPr>
          </a:lstStyle>
          <a:p>
            <a:endParaRPr lang="fi-FI" dirty="0"/>
          </a:p>
        </p:txBody>
      </p:sp>
    </p:spTree>
    <p:extLst>
      <p:ext uri="{BB962C8B-B14F-4D97-AF65-F5344CB8AC3E}">
        <p14:creationId xmlns:p14="http://schemas.microsoft.com/office/powerpoint/2010/main" val="33300600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hite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206375"/>
            <a:ext cx="8447314" cy="857250"/>
          </a:xfrm>
          <a:prstGeom prst="rect">
            <a:avLst/>
          </a:prstGeom>
        </p:spPr>
        <p:txBody>
          <a:bodyPr anchor="ctr"/>
          <a:lstStyle>
            <a:lvl1pPr>
              <a:defRPr b="1">
                <a:solidFill>
                  <a:srgbClr val="00000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fi-FI" dirty="0"/>
          </a:p>
        </p:txBody>
      </p:sp>
      <p:sp>
        <p:nvSpPr>
          <p:cNvPr id="4" name="Text Placeholder 3"/>
          <p:cNvSpPr>
            <a:spLocks noGrp="1"/>
          </p:cNvSpPr>
          <p:nvPr>
            <p:ph type="body" sz="quarter" idx="10"/>
          </p:nvPr>
        </p:nvSpPr>
        <p:spPr>
          <a:xfrm>
            <a:off x="348343" y="1238250"/>
            <a:ext cx="4140000" cy="3240000"/>
          </a:xfrm>
          <a:prstGeom prst="rect">
            <a:avLst/>
          </a:prstGeom>
        </p:spPr>
        <p:txBody>
          <a:bodyPr/>
          <a:lstStyle>
            <a:lvl1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3" name="Text Placeholder 3"/>
          <p:cNvSpPr>
            <a:spLocks noGrp="1"/>
          </p:cNvSpPr>
          <p:nvPr>
            <p:ph type="body" sz="quarter" idx="11"/>
          </p:nvPr>
        </p:nvSpPr>
        <p:spPr>
          <a:xfrm>
            <a:off x="4691657" y="1238250"/>
            <a:ext cx="4104000" cy="3240000"/>
          </a:xfrm>
          <a:prstGeom prst="rect">
            <a:avLst/>
          </a:prstGeom>
        </p:spPr>
        <p:txBody>
          <a:bodyPr/>
          <a:lstStyle>
            <a:lvl1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29" name="Slide Number Placeholder 6"/>
          <p:cNvSpPr txBox="1">
            <a:spLocks/>
          </p:cNvSpPr>
          <p:nvPr userDrawn="1"/>
        </p:nvSpPr>
        <p:spPr>
          <a:xfrm>
            <a:off x="8421928" y="4837466"/>
            <a:ext cx="447675" cy="204787"/>
          </a:xfrm>
          <a:prstGeom prst="rect">
            <a:avLst/>
          </a:prstGeom>
        </p:spPr>
        <p:txBody>
          <a:bodyPr/>
          <a:lstStyle>
            <a:defPPr>
              <a:defRPr lang="en-US"/>
            </a:defPPr>
            <a:lvl1pPr algn="l" defTabSz="457200" rtl="0" fontAlgn="base">
              <a:spcBef>
                <a:spcPct val="0"/>
              </a:spcBef>
              <a:spcAft>
                <a:spcPct val="0"/>
              </a:spcAft>
              <a:defRPr sz="1000" b="1" kern="1200">
                <a:solidFill>
                  <a:schemeClr val="bg1"/>
                </a:solidFill>
                <a:latin typeface="Arial"/>
                <a:ea typeface="ＭＳ Ｐゴシック" pitchFamily="34" charset="-128"/>
                <a:cs typeface="Arial"/>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17CD448-BDE5-4446-AE75-A0344141D28E}" type="slidenum">
              <a:rPr lang="en-US"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pPr>
                <a:defRPr/>
              </a:pPr>
              <a:t>‹#›</a:t>
            </a:fld>
            <a:endParaRPr lang="en-US">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1" name="Straight Connector 30"/>
          <p:cNvCxnSpPr/>
          <p:nvPr userDrawn="1"/>
        </p:nvCxnSpPr>
        <p:spPr>
          <a:xfrm>
            <a:off x="8372877" y="4815078"/>
            <a:ext cx="0" cy="32561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9" name="Left Arrow 18"/>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userDrawn="1"/>
        </p:nvSpPr>
        <p:spPr>
          <a:xfrm>
            <a:off x="9631340" y="7143"/>
            <a:ext cx="1512912" cy="600164"/>
          </a:xfrm>
          <a:prstGeom prst="rect">
            <a:avLst/>
          </a:prstGeom>
          <a:noFill/>
        </p:spPr>
        <p:txBody>
          <a:bodyPr wrap="square" rtlCol="0">
            <a:spAutoFit/>
          </a:bodyPr>
          <a:lstStyle/>
          <a:p>
            <a:r>
              <a:rPr lang="fi-FI" sz="1100" b="1">
                <a:latin typeface="Segoe UI" panose="020B0502040204020203" pitchFamily="34" charset="0"/>
                <a:ea typeface="Segoe UI" panose="020B0502040204020203" pitchFamily="34" charset="0"/>
                <a:cs typeface="Segoe UI" panose="020B0502040204020203" pitchFamily="34" charset="0"/>
              </a:rPr>
              <a:t>Changing the background color</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dirty="0">
                <a:latin typeface="Segoe UI" panose="020B0502040204020203" pitchFamily="34" charset="0"/>
                <a:ea typeface="Segoe UI" panose="020B0502040204020203" pitchFamily="34" charset="0"/>
                <a:cs typeface="Segoe UI" panose="020B0502040204020203" pitchFamily="34" charset="0"/>
              </a:rPr>
              <a:t>Home/Layout</a:t>
            </a:r>
          </a:p>
        </p:txBody>
      </p:sp>
      <p:grpSp>
        <p:nvGrpSpPr>
          <p:cNvPr id="17" name="Group 16"/>
          <p:cNvGrpSpPr/>
          <p:nvPr userDrawn="1"/>
        </p:nvGrpSpPr>
        <p:grpSpPr>
          <a:xfrm>
            <a:off x="343996" y="4687773"/>
            <a:ext cx="2336536" cy="358762"/>
            <a:chOff x="343996" y="4687773"/>
            <a:chExt cx="2336536" cy="358762"/>
          </a:xfrm>
        </p:grpSpPr>
        <p:grpSp>
          <p:nvGrpSpPr>
            <p:cNvPr id="18" name="Group 17"/>
            <p:cNvGrpSpPr/>
            <p:nvPr userDrawn="1"/>
          </p:nvGrpSpPr>
          <p:grpSpPr>
            <a:xfrm>
              <a:off x="343996" y="4687773"/>
              <a:ext cx="499235" cy="337242"/>
              <a:chOff x="343996" y="4687773"/>
              <a:chExt cx="499235" cy="337242"/>
            </a:xfrm>
          </p:grpSpPr>
          <p:sp>
            <p:nvSpPr>
              <p:cNvPr id="22" name="Freeform 5"/>
              <p:cNvSpPr>
                <a:spLocks/>
              </p:cNvSpPr>
              <p:nvPr userDrawn="1"/>
            </p:nvSpPr>
            <p:spPr bwMode="auto">
              <a:xfrm>
                <a:off x="343996" y="4859339"/>
                <a:ext cx="100142" cy="162730"/>
              </a:xfrm>
              <a:custGeom>
                <a:avLst/>
                <a:gdLst>
                  <a:gd name="T0" fmla="*/ 0 w 57"/>
                  <a:gd name="T1" fmla="*/ 0 h 92"/>
                  <a:gd name="T2" fmla="*/ 0 w 57"/>
                  <a:gd name="T3" fmla="*/ 73 h 92"/>
                  <a:gd name="T4" fmla="*/ 21 w 57"/>
                  <a:gd name="T5" fmla="*/ 92 h 92"/>
                  <a:gd name="T6" fmla="*/ 57 w 57"/>
                  <a:gd name="T7" fmla="*/ 91 h 92"/>
                  <a:gd name="T8" fmla="*/ 56 w 57"/>
                  <a:gd name="T9" fmla="*/ 78 h 92"/>
                  <a:gd name="T10" fmla="*/ 24 w 57"/>
                  <a:gd name="T11" fmla="*/ 78 h 92"/>
                  <a:gd name="T12" fmla="*/ 18 w 57"/>
                  <a:gd name="T13" fmla="*/ 76 h 92"/>
                  <a:gd name="T14" fmla="*/ 17 w 57"/>
                  <a:gd name="T15" fmla="*/ 71 h 92"/>
                  <a:gd name="T16" fmla="*/ 17 w 57"/>
                  <a:gd name="T17" fmla="*/ 0 h 92"/>
                  <a:gd name="T18" fmla="*/ 0 w 57"/>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92">
                    <a:moveTo>
                      <a:pt x="0" y="0"/>
                    </a:moveTo>
                    <a:cubicBezTo>
                      <a:pt x="0" y="73"/>
                      <a:pt x="0" y="73"/>
                      <a:pt x="0" y="73"/>
                    </a:cubicBezTo>
                    <a:cubicBezTo>
                      <a:pt x="0" y="86"/>
                      <a:pt x="7" y="92"/>
                      <a:pt x="21" y="92"/>
                    </a:cubicBezTo>
                    <a:cubicBezTo>
                      <a:pt x="36" y="92"/>
                      <a:pt x="48" y="92"/>
                      <a:pt x="57" y="91"/>
                    </a:cubicBezTo>
                    <a:cubicBezTo>
                      <a:pt x="56" y="78"/>
                      <a:pt x="56" y="78"/>
                      <a:pt x="56" y="78"/>
                    </a:cubicBezTo>
                    <a:cubicBezTo>
                      <a:pt x="24" y="78"/>
                      <a:pt x="24" y="78"/>
                      <a:pt x="24" y="78"/>
                    </a:cubicBezTo>
                    <a:cubicBezTo>
                      <a:pt x="22" y="78"/>
                      <a:pt x="19" y="78"/>
                      <a:pt x="18" y="76"/>
                    </a:cubicBezTo>
                    <a:cubicBezTo>
                      <a:pt x="17" y="75"/>
                      <a:pt x="17" y="73"/>
                      <a:pt x="17" y="71"/>
                    </a:cubicBezTo>
                    <a:cubicBezTo>
                      <a:pt x="17" y="0"/>
                      <a:pt x="17" y="0"/>
                      <a:pt x="17" y="0"/>
                    </a:cubicBezTo>
                    <a:lnTo>
                      <a:pt x="0" y="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3" name="Freeform 6"/>
              <p:cNvSpPr>
                <a:spLocks/>
              </p:cNvSpPr>
              <p:nvPr userDrawn="1"/>
            </p:nvSpPr>
            <p:spPr bwMode="auto">
              <a:xfrm>
                <a:off x="451501" y="4906465"/>
                <a:ext cx="105296" cy="118550"/>
              </a:xfrm>
              <a:custGeom>
                <a:avLst/>
                <a:gdLst>
                  <a:gd name="T0" fmla="*/ 44 w 60"/>
                  <a:gd name="T1" fmla="*/ 0 h 67"/>
                  <a:gd name="T2" fmla="*/ 44 w 60"/>
                  <a:gd name="T3" fmla="*/ 46 h 67"/>
                  <a:gd name="T4" fmla="*/ 25 w 60"/>
                  <a:gd name="T5" fmla="*/ 53 h 67"/>
                  <a:gd name="T6" fmla="*/ 18 w 60"/>
                  <a:gd name="T7" fmla="*/ 51 h 67"/>
                  <a:gd name="T8" fmla="*/ 17 w 60"/>
                  <a:gd name="T9" fmla="*/ 44 h 67"/>
                  <a:gd name="T10" fmla="*/ 17 w 60"/>
                  <a:gd name="T11" fmla="*/ 0 h 67"/>
                  <a:gd name="T12" fmla="*/ 0 w 60"/>
                  <a:gd name="T13" fmla="*/ 0 h 67"/>
                  <a:gd name="T14" fmla="*/ 0 w 60"/>
                  <a:gd name="T15" fmla="*/ 49 h 67"/>
                  <a:gd name="T16" fmla="*/ 18 w 60"/>
                  <a:gd name="T17" fmla="*/ 67 h 67"/>
                  <a:gd name="T18" fmla="*/ 46 w 60"/>
                  <a:gd name="T19" fmla="*/ 56 h 67"/>
                  <a:gd name="T20" fmla="*/ 47 w 60"/>
                  <a:gd name="T21" fmla="*/ 65 h 67"/>
                  <a:gd name="T22" fmla="*/ 60 w 60"/>
                  <a:gd name="T23" fmla="*/ 65 h 67"/>
                  <a:gd name="T24" fmla="*/ 60 w 60"/>
                  <a:gd name="T25" fmla="*/ 0 h 67"/>
                  <a:gd name="T26" fmla="*/ 44 w 60"/>
                  <a:gd name="T2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44" y="0"/>
                    </a:moveTo>
                    <a:cubicBezTo>
                      <a:pt x="44" y="46"/>
                      <a:pt x="44" y="46"/>
                      <a:pt x="44" y="46"/>
                    </a:cubicBezTo>
                    <a:cubicBezTo>
                      <a:pt x="35" y="51"/>
                      <a:pt x="29" y="53"/>
                      <a:pt x="25" y="53"/>
                    </a:cubicBezTo>
                    <a:cubicBezTo>
                      <a:pt x="21" y="53"/>
                      <a:pt x="19" y="52"/>
                      <a:pt x="18" y="51"/>
                    </a:cubicBezTo>
                    <a:cubicBezTo>
                      <a:pt x="17" y="50"/>
                      <a:pt x="16" y="47"/>
                      <a:pt x="17" y="44"/>
                    </a:cubicBezTo>
                    <a:cubicBezTo>
                      <a:pt x="17" y="0"/>
                      <a:pt x="17" y="0"/>
                      <a:pt x="17" y="0"/>
                    </a:cubicBezTo>
                    <a:cubicBezTo>
                      <a:pt x="0" y="0"/>
                      <a:pt x="0" y="0"/>
                      <a:pt x="0" y="0"/>
                    </a:cubicBezTo>
                    <a:cubicBezTo>
                      <a:pt x="0" y="49"/>
                      <a:pt x="0" y="49"/>
                      <a:pt x="0" y="49"/>
                    </a:cubicBezTo>
                    <a:cubicBezTo>
                      <a:pt x="0" y="61"/>
                      <a:pt x="6" y="67"/>
                      <a:pt x="18" y="67"/>
                    </a:cubicBezTo>
                    <a:cubicBezTo>
                      <a:pt x="27" y="67"/>
                      <a:pt x="36" y="63"/>
                      <a:pt x="46" y="56"/>
                    </a:cubicBezTo>
                    <a:cubicBezTo>
                      <a:pt x="47" y="65"/>
                      <a:pt x="47" y="65"/>
                      <a:pt x="47" y="65"/>
                    </a:cubicBezTo>
                    <a:cubicBezTo>
                      <a:pt x="60" y="65"/>
                      <a:pt x="60" y="65"/>
                      <a:pt x="60" y="65"/>
                    </a:cubicBezTo>
                    <a:cubicBezTo>
                      <a:pt x="60" y="0"/>
                      <a:pt x="60" y="0"/>
                      <a:pt x="60" y="0"/>
                    </a:cubicBezTo>
                    <a:lnTo>
                      <a:pt x="44" y="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4" name="Freeform 7"/>
              <p:cNvSpPr>
                <a:spLocks/>
              </p:cNvSpPr>
              <p:nvPr userDrawn="1"/>
            </p:nvSpPr>
            <p:spPr bwMode="auto">
              <a:xfrm>
                <a:off x="578150" y="4859339"/>
                <a:ext cx="106769" cy="162730"/>
              </a:xfrm>
              <a:custGeom>
                <a:avLst/>
                <a:gdLst>
                  <a:gd name="T0" fmla="*/ 43 w 61"/>
                  <a:gd name="T1" fmla="*/ 92 h 92"/>
                  <a:gd name="T2" fmla="*/ 61 w 61"/>
                  <a:gd name="T3" fmla="*/ 92 h 92"/>
                  <a:gd name="T4" fmla="*/ 41 w 61"/>
                  <a:gd name="T5" fmla="*/ 62 h 92"/>
                  <a:gd name="T6" fmla="*/ 35 w 61"/>
                  <a:gd name="T7" fmla="*/ 56 h 92"/>
                  <a:gd name="T8" fmla="*/ 35 w 61"/>
                  <a:gd name="T9" fmla="*/ 55 h 92"/>
                  <a:gd name="T10" fmla="*/ 41 w 61"/>
                  <a:gd name="T11" fmla="*/ 50 h 92"/>
                  <a:gd name="T12" fmla="*/ 59 w 61"/>
                  <a:gd name="T13" fmla="*/ 27 h 92"/>
                  <a:gd name="T14" fmla="*/ 41 w 61"/>
                  <a:gd name="T15" fmla="*/ 27 h 92"/>
                  <a:gd name="T16" fmla="*/ 23 w 61"/>
                  <a:gd name="T17" fmla="*/ 50 h 92"/>
                  <a:gd name="T18" fmla="*/ 16 w 61"/>
                  <a:gd name="T19" fmla="*/ 50 h 92"/>
                  <a:gd name="T20" fmla="*/ 17 w 61"/>
                  <a:gd name="T21" fmla="*/ 39 h 92"/>
                  <a:gd name="T22" fmla="*/ 17 w 61"/>
                  <a:gd name="T23" fmla="*/ 0 h 92"/>
                  <a:gd name="T24" fmla="*/ 0 w 61"/>
                  <a:gd name="T25" fmla="*/ 0 h 92"/>
                  <a:gd name="T26" fmla="*/ 0 w 61"/>
                  <a:gd name="T27" fmla="*/ 92 h 92"/>
                  <a:gd name="T28" fmla="*/ 16 w 61"/>
                  <a:gd name="T29" fmla="*/ 92 h 92"/>
                  <a:gd name="T30" fmla="*/ 16 w 61"/>
                  <a:gd name="T31" fmla="*/ 71 h 92"/>
                  <a:gd name="T32" fmla="*/ 16 w 61"/>
                  <a:gd name="T33" fmla="*/ 61 h 92"/>
                  <a:gd name="T34" fmla="*/ 23 w 61"/>
                  <a:gd name="T35" fmla="*/ 61 h 92"/>
                  <a:gd name="T36" fmla="*/ 43 w 61"/>
                  <a:gd name="T3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92">
                    <a:moveTo>
                      <a:pt x="43" y="92"/>
                    </a:moveTo>
                    <a:cubicBezTo>
                      <a:pt x="61" y="92"/>
                      <a:pt x="61" y="92"/>
                      <a:pt x="61" y="92"/>
                    </a:cubicBezTo>
                    <a:cubicBezTo>
                      <a:pt x="41" y="62"/>
                      <a:pt x="41" y="62"/>
                      <a:pt x="41" y="62"/>
                    </a:cubicBezTo>
                    <a:cubicBezTo>
                      <a:pt x="39" y="59"/>
                      <a:pt x="37" y="57"/>
                      <a:pt x="35" y="56"/>
                    </a:cubicBezTo>
                    <a:cubicBezTo>
                      <a:pt x="35" y="55"/>
                      <a:pt x="35" y="55"/>
                      <a:pt x="35" y="55"/>
                    </a:cubicBezTo>
                    <a:cubicBezTo>
                      <a:pt x="37" y="54"/>
                      <a:pt x="39" y="52"/>
                      <a:pt x="41" y="50"/>
                    </a:cubicBezTo>
                    <a:cubicBezTo>
                      <a:pt x="59" y="27"/>
                      <a:pt x="59" y="27"/>
                      <a:pt x="59" y="27"/>
                    </a:cubicBezTo>
                    <a:cubicBezTo>
                      <a:pt x="41" y="27"/>
                      <a:pt x="41" y="27"/>
                      <a:pt x="41" y="27"/>
                    </a:cubicBezTo>
                    <a:cubicBezTo>
                      <a:pt x="23" y="50"/>
                      <a:pt x="23" y="50"/>
                      <a:pt x="23" y="50"/>
                    </a:cubicBezTo>
                    <a:cubicBezTo>
                      <a:pt x="16" y="50"/>
                      <a:pt x="16" y="50"/>
                      <a:pt x="16" y="50"/>
                    </a:cubicBezTo>
                    <a:cubicBezTo>
                      <a:pt x="16" y="47"/>
                      <a:pt x="17" y="43"/>
                      <a:pt x="17" y="39"/>
                    </a:cubicBezTo>
                    <a:cubicBezTo>
                      <a:pt x="17" y="0"/>
                      <a:pt x="17" y="0"/>
                      <a:pt x="17" y="0"/>
                    </a:cubicBezTo>
                    <a:cubicBezTo>
                      <a:pt x="0" y="0"/>
                      <a:pt x="0" y="0"/>
                      <a:pt x="0" y="0"/>
                    </a:cubicBezTo>
                    <a:cubicBezTo>
                      <a:pt x="0" y="92"/>
                      <a:pt x="0" y="92"/>
                      <a:pt x="0" y="92"/>
                    </a:cubicBezTo>
                    <a:cubicBezTo>
                      <a:pt x="16" y="92"/>
                      <a:pt x="16" y="92"/>
                      <a:pt x="16" y="92"/>
                    </a:cubicBezTo>
                    <a:cubicBezTo>
                      <a:pt x="16" y="71"/>
                      <a:pt x="16" y="71"/>
                      <a:pt x="16" y="71"/>
                    </a:cubicBezTo>
                    <a:cubicBezTo>
                      <a:pt x="16" y="69"/>
                      <a:pt x="16" y="65"/>
                      <a:pt x="16" y="61"/>
                    </a:cubicBezTo>
                    <a:cubicBezTo>
                      <a:pt x="23" y="61"/>
                      <a:pt x="23" y="61"/>
                      <a:pt x="23" y="61"/>
                    </a:cubicBezTo>
                    <a:lnTo>
                      <a:pt x="43" y="9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5" name="Freeform 8"/>
              <p:cNvSpPr>
                <a:spLocks noEditPoints="1"/>
              </p:cNvSpPr>
              <p:nvPr userDrawn="1"/>
            </p:nvSpPr>
            <p:spPr bwMode="auto">
              <a:xfrm>
                <a:off x="681237" y="4903519"/>
                <a:ext cx="107505" cy="121496"/>
              </a:xfrm>
              <a:custGeom>
                <a:avLst/>
                <a:gdLst>
                  <a:gd name="T0" fmla="*/ 61 w 61"/>
                  <a:gd name="T1" fmla="*/ 23 h 69"/>
                  <a:gd name="T2" fmla="*/ 54 w 61"/>
                  <a:gd name="T3" fmla="*/ 6 h 69"/>
                  <a:gd name="T4" fmla="*/ 31 w 61"/>
                  <a:gd name="T5" fmla="*/ 0 h 69"/>
                  <a:gd name="T6" fmla="*/ 7 w 61"/>
                  <a:gd name="T7" fmla="*/ 8 h 69"/>
                  <a:gd name="T8" fmla="*/ 0 w 61"/>
                  <a:gd name="T9" fmla="*/ 34 h 69"/>
                  <a:gd name="T10" fmla="*/ 7 w 61"/>
                  <a:gd name="T11" fmla="*/ 61 h 69"/>
                  <a:gd name="T12" fmla="*/ 32 w 61"/>
                  <a:gd name="T13" fmla="*/ 69 h 69"/>
                  <a:gd name="T14" fmla="*/ 59 w 61"/>
                  <a:gd name="T15" fmla="*/ 64 h 69"/>
                  <a:gd name="T16" fmla="*/ 58 w 61"/>
                  <a:gd name="T17" fmla="*/ 54 h 69"/>
                  <a:gd name="T18" fmla="*/ 34 w 61"/>
                  <a:gd name="T19" fmla="*/ 55 h 69"/>
                  <a:gd name="T20" fmla="*/ 22 w 61"/>
                  <a:gd name="T21" fmla="*/ 53 h 69"/>
                  <a:gd name="T22" fmla="*/ 17 w 61"/>
                  <a:gd name="T23" fmla="*/ 41 h 69"/>
                  <a:gd name="T24" fmla="*/ 44 w 61"/>
                  <a:gd name="T25" fmla="*/ 41 h 69"/>
                  <a:gd name="T26" fmla="*/ 61 w 61"/>
                  <a:gd name="T27" fmla="*/ 23 h 69"/>
                  <a:gd name="T28" fmla="*/ 45 w 61"/>
                  <a:gd name="T29" fmla="*/ 22 h 69"/>
                  <a:gd name="T30" fmla="*/ 39 w 61"/>
                  <a:gd name="T31" fmla="*/ 30 h 69"/>
                  <a:gd name="T32" fmla="*/ 17 w 61"/>
                  <a:gd name="T33" fmla="*/ 30 h 69"/>
                  <a:gd name="T34" fmla="*/ 20 w 61"/>
                  <a:gd name="T35" fmla="*/ 16 h 69"/>
                  <a:gd name="T36" fmla="*/ 32 w 61"/>
                  <a:gd name="T37" fmla="*/ 13 h 69"/>
                  <a:gd name="T38" fmla="*/ 42 w 61"/>
                  <a:gd name="T39" fmla="*/ 15 h 69"/>
                  <a:gd name="T40" fmla="*/ 45 w 61"/>
                  <a:gd name="T41"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9">
                    <a:moveTo>
                      <a:pt x="61" y="23"/>
                    </a:moveTo>
                    <a:cubicBezTo>
                      <a:pt x="61" y="15"/>
                      <a:pt x="59" y="9"/>
                      <a:pt x="54" y="6"/>
                    </a:cubicBezTo>
                    <a:cubicBezTo>
                      <a:pt x="49" y="2"/>
                      <a:pt x="42" y="0"/>
                      <a:pt x="31" y="0"/>
                    </a:cubicBezTo>
                    <a:cubicBezTo>
                      <a:pt x="20" y="0"/>
                      <a:pt x="12" y="3"/>
                      <a:pt x="7" y="8"/>
                    </a:cubicBezTo>
                    <a:cubicBezTo>
                      <a:pt x="2" y="13"/>
                      <a:pt x="0" y="22"/>
                      <a:pt x="0" y="34"/>
                    </a:cubicBezTo>
                    <a:cubicBezTo>
                      <a:pt x="0" y="47"/>
                      <a:pt x="2" y="55"/>
                      <a:pt x="7" y="61"/>
                    </a:cubicBezTo>
                    <a:cubicBezTo>
                      <a:pt x="12" y="66"/>
                      <a:pt x="21" y="69"/>
                      <a:pt x="32" y="69"/>
                    </a:cubicBezTo>
                    <a:cubicBezTo>
                      <a:pt x="44" y="69"/>
                      <a:pt x="53" y="67"/>
                      <a:pt x="59" y="64"/>
                    </a:cubicBezTo>
                    <a:cubicBezTo>
                      <a:pt x="58" y="54"/>
                      <a:pt x="58" y="54"/>
                      <a:pt x="58" y="54"/>
                    </a:cubicBezTo>
                    <a:cubicBezTo>
                      <a:pt x="49" y="55"/>
                      <a:pt x="41" y="55"/>
                      <a:pt x="34" y="55"/>
                    </a:cubicBezTo>
                    <a:cubicBezTo>
                      <a:pt x="29" y="55"/>
                      <a:pt x="24" y="54"/>
                      <a:pt x="22" y="53"/>
                    </a:cubicBezTo>
                    <a:cubicBezTo>
                      <a:pt x="19" y="51"/>
                      <a:pt x="18" y="47"/>
                      <a:pt x="17" y="41"/>
                    </a:cubicBezTo>
                    <a:cubicBezTo>
                      <a:pt x="44" y="41"/>
                      <a:pt x="44" y="41"/>
                      <a:pt x="44" y="41"/>
                    </a:cubicBezTo>
                    <a:cubicBezTo>
                      <a:pt x="55" y="41"/>
                      <a:pt x="61" y="35"/>
                      <a:pt x="61" y="23"/>
                    </a:cubicBezTo>
                    <a:moveTo>
                      <a:pt x="45" y="22"/>
                    </a:moveTo>
                    <a:cubicBezTo>
                      <a:pt x="45" y="27"/>
                      <a:pt x="43" y="30"/>
                      <a:pt x="39" y="30"/>
                    </a:cubicBezTo>
                    <a:cubicBezTo>
                      <a:pt x="17" y="30"/>
                      <a:pt x="17" y="30"/>
                      <a:pt x="17" y="30"/>
                    </a:cubicBezTo>
                    <a:cubicBezTo>
                      <a:pt x="17" y="23"/>
                      <a:pt x="18" y="19"/>
                      <a:pt x="20" y="16"/>
                    </a:cubicBezTo>
                    <a:cubicBezTo>
                      <a:pt x="22" y="14"/>
                      <a:pt x="26" y="13"/>
                      <a:pt x="32" y="13"/>
                    </a:cubicBezTo>
                    <a:cubicBezTo>
                      <a:pt x="37" y="13"/>
                      <a:pt x="40" y="13"/>
                      <a:pt x="42" y="15"/>
                    </a:cubicBezTo>
                    <a:cubicBezTo>
                      <a:pt x="44" y="16"/>
                      <a:pt x="45" y="19"/>
                      <a:pt x="45" y="22"/>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6" name="Freeform 9"/>
              <p:cNvSpPr>
                <a:spLocks noEditPoints="1"/>
              </p:cNvSpPr>
              <p:nvPr userDrawn="1"/>
            </p:nvSpPr>
            <p:spPr bwMode="auto">
              <a:xfrm>
                <a:off x="623803" y="4687773"/>
                <a:ext cx="219428" cy="204701"/>
              </a:xfrm>
              <a:custGeom>
                <a:avLst/>
                <a:gdLst>
                  <a:gd name="T0" fmla="*/ 65 w 125"/>
                  <a:gd name="T1" fmla="*/ 1 h 116"/>
                  <a:gd name="T2" fmla="*/ 0 w 125"/>
                  <a:gd name="T3" fmla="*/ 44 h 116"/>
                  <a:gd name="T4" fmla="*/ 13 w 125"/>
                  <a:gd name="T5" fmla="*/ 76 h 116"/>
                  <a:gd name="T6" fmla="*/ 39 w 125"/>
                  <a:gd name="T7" fmla="*/ 91 h 116"/>
                  <a:gd name="T8" fmla="*/ 39 w 125"/>
                  <a:gd name="T9" fmla="*/ 91 h 116"/>
                  <a:gd name="T10" fmla="*/ 39 w 125"/>
                  <a:gd name="T11" fmla="*/ 92 h 116"/>
                  <a:gd name="T12" fmla="*/ 39 w 125"/>
                  <a:gd name="T13" fmla="*/ 92 h 116"/>
                  <a:gd name="T14" fmla="*/ 21 w 125"/>
                  <a:gd name="T15" fmla="*/ 116 h 116"/>
                  <a:gd name="T16" fmla="*/ 30 w 125"/>
                  <a:gd name="T17" fmla="*/ 116 h 116"/>
                  <a:gd name="T18" fmla="*/ 66 w 125"/>
                  <a:gd name="T19" fmla="*/ 95 h 116"/>
                  <a:gd name="T20" fmla="*/ 124 w 125"/>
                  <a:gd name="T21" fmla="*/ 49 h 116"/>
                  <a:gd name="T22" fmla="*/ 65 w 125"/>
                  <a:gd name="T23" fmla="*/ 1 h 116"/>
                  <a:gd name="T24" fmla="*/ 82 w 125"/>
                  <a:gd name="T25" fmla="*/ 77 h 116"/>
                  <a:gd name="T26" fmla="*/ 52 w 125"/>
                  <a:gd name="T27" fmla="*/ 85 h 116"/>
                  <a:gd name="T28" fmla="*/ 70 w 125"/>
                  <a:gd name="T29" fmla="*/ 56 h 116"/>
                  <a:gd name="T30" fmla="*/ 68 w 125"/>
                  <a:gd name="T31" fmla="*/ 56 h 116"/>
                  <a:gd name="T32" fmla="*/ 41 w 125"/>
                  <a:gd name="T33" fmla="*/ 83 h 116"/>
                  <a:gd name="T34" fmla="*/ 32 w 125"/>
                  <a:gd name="T35" fmla="*/ 78 h 116"/>
                  <a:gd name="T36" fmla="*/ 35 w 125"/>
                  <a:gd name="T37" fmla="*/ 29 h 116"/>
                  <a:gd name="T38" fmla="*/ 75 w 125"/>
                  <a:gd name="T39" fmla="*/ 19 h 116"/>
                  <a:gd name="T40" fmla="*/ 99 w 125"/>
                  <a:gd name="T41" fmla="*/ 16 h 116"/>
                  <a:gd name="T42" fmla="*/ 82 w 125"/>
                  <a:gd name="T4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16">
                    <a:moveTo>
                      <a:pt x="65" y="1"/>
                    </a:moveTo>
                    <a:cubicBezTo>
                      <a:pt x="30" y="0"/>
                      <a:pt x="1" y="19"/>
                      <a:pt x="0" y="44"/>
                    </a:cubicBezTo>
                    <a:cubicBezTo>
                      <a:pt x="0" y="56"/>
                      <a:pt x="3" y="67"/>
                      <a:pt x="13" y="76"/>
                    </a:cubicBezTo>
                    <a:cubicBezTo>
                      <a:pt x="26" y="89"/>
                      <a:pt x="39" y="91"/>
                      <a:pt x="39" y="91"/>
                    </a:cubicBezTo>
                    <a:cubicBezTo>
                      <a:pt x="39" y="91"/>
                      <a:pt x="39" y="91"/>
                      <a:pt x="39" y="91"/>
                    </a:cubicBezTo>
                    <a:cubicBezTo>
                      <a:pt x="39" y="92"/>
                      <a:pt x="39" y="92"/>
                      <a:pt x="39" y="92"/>
                    </a:cubicBezTo>
                    <a:cubicBezTo>
                      <a:pt x="39" y="92"/>
                      <a:pt x="39" y="92"/>
                      <a:pt x="39" y="92"/>
                    </a:cubicBezTo>
                    <a:cubicBezTo>
                      <a:pt x="38" y="93"/>
                      <a:pt x="21" y="116"/>
                      <a:pt x="21" y="116"/>
                    </a:cubicBezTo>
                    <a:cubicBezTo>
                      <a:pt x="30" y="116"/>
                      <a:pt x="30" y="116"/>
                      <a:pt x="30" y="116"/>
                    </a:cubicBezTo>
                    <a:cubicBezTo>
                      <a:pt x="39" y="109"/>
                      <a:pt x="60" y="95"/>
                      <a:pt x="66" y="95"/>
                    </a:cubicBezTo>
                    <a:cubicBezTo>
                      <a:pt x="104" y="94"/>
                      <a:pt x="124" y="70"/>
                      <a:pt x="124" y="49"/>
                    </a:cubicBezTo>
                    <a:cubicBezTo>
                      <a:pt x="125" y="24"/>
                      <a:pt x="100" y="3"/>
                      <a:pt x="65" y="1"/>
                    </a:cubicBezTo>
                    <a:close/>
                    <a:moveTo>
                      <a:pt x="82" y="77"/>
                    </a:moveTo>
                    <a:cubicBezTo>
                      <a:pt x="74" y="83"/>
                      <a:pt x="62" y="86"/>
                      <a:pt x="52" y="85"/>
                    </a:cubicBezTo>
                    <a:cubicBezTo>
                      <a:pt x="60" y="71"/>
                      <a:pt x="70" y="56"/>
                      <a:pt x="70" y="56"/>
                    </a:cubicBezTo>
                    <a:cubicBezTo>
                      <a:pt x="68" y="56"/>
                      <a:pt x="68" y="56"/>
                      <a:pt x="68" y="56"/>
                    </a:cubicBezTo>
                    <a:cubicBezTo>
                      <a:pt x="65" y="59"/>
                      <a:pt x="52" y="69"/>
                      <a:pt x="41" y="83"/>
                    </a:cubicBezTo>
                    <a:cubicBezTo>
                      <a:pt x="37" y="82"/>
                      <a:pt x="34" y="80"/>
                      <a:pt x="32" y="78"/>
                    </a:cubicBezTo>
                    <a:cubicBezTo>
                      <a:pt x="17" y="65"/>
                      <a:pt x="20" y="41"/>
                      <a:pt x="35" y="29"/>
                    </a:cubicBezTo>
                    <a:cubicBezTo>
                      <a:pt x="47" y="19"/>
                      <a:pt x="62" y="19"/>
                      <a:pt x="75" y="19"/>
                    </a:cubicBezTo>
                    <a:cubicBezTo>
                      <a:pt x="89" y="19"/>
                      <a:pt x="99" y="16"/>
                      <a:pt x="99" y="16"/>
                    </a:cubicBezTo>
                    <a:cubicBezTo>
                      <a:pt x="99" y="16"/>
                      <a:pt x="108" y="56"/>
                      <a:pt x="82" y="7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grpSp>
        <p:pic>
          <p:nvPicPr>
            <p:cNvPr id="21" name="Picture 2" descr="C:\Essi yleiset\LUKE töitä\Powerpoint-pohjat\Esityspohja 2019\c_natural_resources_grey.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25700" y="4932696"/>
              <a:ext cx="1754832" cy="113839"/>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Date Placeholder 2"/>
          <p:cNvSpPr>
            <a:spLocks noGrp="1"/>
          </p:cNvSpPr>
          <p:nvPr>
            <p:ph type="dt" sz="half" idx="2"/>
          </p:nvPr>
        </p:nvSpPr>
        <p:spPr>
          <a:xfrm>
            <a:off x="7588469" y="4842785"/>
            <a:ext cx="742071" cy="199115"/>
          </a:xfrm>
          <a:prstGeom prst="rect">
            <a:avLst/>
          </a:prstGeom>
        </p:spPr>
        <p:txBody>
          <a:bodyPr vert="horz" lIns="91440" tIns="45720" rIns="91440" bIns="0" rtlCol="0" anchor="b" anchorCtr="0"/>
          <a:lstStyle>
            <a:lvl1pPr algn="r">
              <a:defRPr sz="10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sp>
        <p:nvSpPr>
          <p:cNvPr id="28" name="Footer Placeholder 3"/>
          <p:cNvSpPr>
            <a:spLocks noGrp="1"/>
          </p:cNvSpPr>
          <p:nvPr>
            <p:ph type="ftr" sz="quarter" idx="3"/>
          </p:nvPr>
        </p:nvSpPr>
        <p:spPr>
          <a:xfrm>
            <a:off x="2762655" y="4588933"/>
            <a:ext cx="4741731" cy="452967"/>
          </a:xfrm>
          <a:prstGeom prst="rect">
            <a:avLst/>
          </a:prstGeom>
        </p:spPr>
        <p:txBody>
          <a:bodyPr vert="horz" lIns="91440" tIns="45720" rIns="91440" bIns="0" rtlCol="0" anchor="b" anchorCtr="0"/>
          <a:lstStyle>
            <a:lvl1pPr algn="l">
              <a:defRPr sz="1000">
                <a:solidFill>
                  <a:schemeClr val="bg1">
                    <a:lumMod val="65000"/>
                  </a:schemeClr>
                </a:solidFill>
              </a:defRPr>
            </a:lvl1pPr>
          </a:lstStyle>
          <a:p>
            <a:endParaRPr lang="fi-FI" dirty="0"/>
          </a:p>
        </p:txBody>
      </p:sp>
    </p:spTree>
    <p:extLst>
      <p:ext uri="{BB962C8B-B14F-4D97-AF65-F5344CB8AC3E}">
        <p14:creationId xmlns:p14="http://schemas.microsoft.com/office/powerpoint/2010/main" val="13532004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 and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206375"/>
            <a:ext cx="8447314" cy="857250"/>
          </a:xfrm>
          <a:prstGeom prst="rect">
            <a:avLst/>
          </a:prstGeom>
        </p:spPr>
        <p:txBody>
          <a:bodyPr anchor="ctr"/>
          <a:lstStyle>
            <a:lvl1pPr>
              <a:defRPr b="1">
                <a:solidFill>
                  <a:srgbClr val="00000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fi-FI" dirty="0"/>
          </a:p>
        </p:txBody>
      </p:sp>
      <p:sp>
        <p:nvSpPr>
          <p:cNvPr id="4" name="Text Placeholder 3"/>
          <p:cNvSpPr>
            <a:spLocks noGrp="1"/>
          </p:cNvSpPr>
          <p:nvPr>
            <p:ph type="body" sz="quarter" idx="10"/>
          </p:nvPr>
        </p:nvSpPr>
        <p:spPr>
          <a:xfrm>
            <a:off x="348343" y="1238250"/>
            <a:ext cx="5004000" cy="3240000"/>
          </a:xfrm>
          <a:prstGeom prst="rect">
            <a:avLst/>
          </a:prstGeom>
        </p:spPr>
        <p:txBody>
          <a:bodyPr/>
          <a:lstStyle>
            <a:lvl1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a:defRPr>
                <a:solidFill>
                  <a:srgbClr val="000000"/>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5" name="Picture Placeholder 14"/>
          <p:cNvSpPr>
            <a:spLocks noGrp="1"/>
          </p:cNvSpPr>
          <p:nvPr>
            <p:ph type="pic" sz="quarter" idx="12"/>
          </p:nvPr>
        </p:nvSpPr>
        <p:spPr>
          <a:xfrm>
            <a:off x="5543550" y="1238250"/>
            <a:ext cx="3240088" cy="3240088"/>
          </a:xfrm>
          <a:prstGeom prst="rect">
            <a:avLst/>
          </a:prstGeom>
          <a:solidFill>
            <a:schemeClr val="bg2">
              <a:lumMod val="95000"/>
            </a:schemeClr>
          </a:solidFill>
        </p:spPr>
        <p:txBody>
          <a:bodyPr/>
          <a:lstStyle>
            <a:lvl1pPr>
              <a:defRPr>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fi-FI"/>
          </a:p>
        </p:txBody>
      </p:sp>
      <p:sp>
        <p:nvSpPr>
          <p:cNvPr id="16" name="Left Arrow 15"/>
          <p:cNvSpPr/>
          <p:nvPr userDrawn="1"/>
        </p:nvSpPr>
        <p:spPr>
          <a:xfrm>
            <a:off x="9315450" y="1248188"/>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userDrawn="1"/>
        </p:nvSpPr>
        <p:spPr>
          <a:xfrm>
            <a:off x="9640864" y="1221597"/>
            <a:ext cx="1455761" cy="600164"/>
          </a:xfrm>
          <a:prstGeom prst="rect">
            <a:avLst/>
          </a:prstGeom>
          <a:noFill/>
        </p:spPr>
        <p:txBody>
          <a:bodyPr wrap="square" rtlCol="0">
            <a:spAutoFit/>
          </a:bodyPr>
          <a:lstStyle/>
          <a:p>
            <a:r>
              <a:rPr lang="fi-FI" sz="1100" b="1">
                <a:latin typeface="Segoe UI" panose="020B0502040204020203" pitchFamily="34" charset="0"/>
                <a:ea typeface="Segoe UI" panose="020B0502040204020203" pitchFamily="34" charset="0"/>
                <a:cs typeface="Segoe UI" panose="020B0502040204020203" pitchFamily="34" charset="0"/>
              </a:rPr>
              <a:t>Changing the picture</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a:latin typeface="Segoe UI" panose="020B0502040204020203" pitchFamily="34" charset="0"/>
                <a:ea typeface="Segoe UI" panose="020B0502040204020203" pitchFamily="34" charset="0"/>
                <a:cs typeface="Segoe UI" panose="020B0502040204020203" pitchFamily="34" charset="0"/>
              </a:rPr>
              <a:t>Click</a:t>
            </a:r>
            <a:r>
              <a:rPr lang="fi-FI" sz="1100" baseline="0">
                <a:latin typeface="Segoe UI" panose="020B0502040204020203" pitchFamily="34" charset="0"/>
                <a:ea typeface="Segoe UI" panose="020B0502040204020203" pitchFamily="34" charset="0"/>
                <a:cs typeface="Segoe UI" panose="020B0502040204020203" pitchFamily="34" charset="0"/>
              </a:rPr>
              <a:t> on the icon</a:t>
            </a:r>
            <a:endParaRPr lang="fi-FI" sz="11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Left Arrow 17"/>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30" name="Slide Number Placeholder 6"/>
          <p:cNvSpPr txBox="1">
            <a:spLocks/>
          </p:cNvSpPr>
          <p:nvPr userDrawn="1"/>
        </p:nvSpPr>
        <p:spPr>
          <a:xfrm>
            <a:off x="8421928" y="4844487"/>
            <a:ext cx="447675" cy="204787"/>
          </a:xfrm>
          <a:prstGeom prst="rect">
            <a:avLst/>
          </a:prstGeom>
        </p:spPr>
        <p:txBody>
          <a:bodyPr/>
          <a:lstStyle>
            <a:defPPr>
              <a:defRPr lang="en-US"/>
            </a:defPPr>
            <a:lvl1pPr algn="l" defTabSz="457200" rtl="0" fontAlgn="base">
              <a:spcBef>
                <a:spcPct val="0"/>
              </a:spcBef>
              <a:spcAft>
                <a:spcPct val="0"/>
              </a:spcAft>
              <a:defRPr sz="1000" b="1" kern="1200">
                <a:solidFill>
                  <a:schemeClr val="bg1"/>
                </a:solidFill>
                <a:latin typeface="Arial"/>
                <a:ea typeface="ＭＳ Ｐゴシック" pitchFamily="34" charset="-128"/>
                <a:cs typeface="Arial"/>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17CD448-BDE5-4446-AE75-A0344141D28E}" type="slidenum">
              <a:rPr lang="en-US"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rPr>
              <a:pPr>
                <a:defRPr/>
              </a:pPr>
              <a:t>‹#›</a:t>
            </a:fld>
            <a:endParaRPr lang="en-US">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2" name="Straight Connector 31"/>
          <p:cNvCxnSpPr/>
          <p:nvPr userDrawn="1"/>
        </p:nvCxnSpPr>
        <p:spPr>
          <a:xfrm>
            <a:off x="8372877" y="4815078"/>
            <a:ext cx="0" cy="32561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 name="Left Arrow 19"/>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9631340" y="7143"/>
            <a:ext cx="1512912" cy="600164"/>
          </a:xfrm>
          <a:prstGeom prst="rect">
            <a:avLst/>
          </a:prstGeom>
          <a:noFill/>
        </p:spPr>
        <p:txBody>
          <a:bodyPr wrap="square" rtlCol="0">
            <a:spAutoFit/>
          </a:bodyPr>
          <a:lstStyle/>
          <a:p>
            <a:r>
              <a:rPr lang="fi-FI" sz="1100" b="1">
                <a:latin typeface="Segoe UI" panose="020B0502040204020203" pitchFamily="34" charset="0"/>
                <a:ea typeface="Segoe UI" panose="020B0502040204020203" pitchFamily="34" charset="0"/>
                <a:cs typeface="Segoe UI" panose="020B0502040204020203" pitchFamily="34" charset="0"/>
              </a:rPr>
              <a:t>Changing the background color</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dirty="0">
                <a:latin typeface="Segoe UI" panose="020B0502040204020203" pitchFamily="34" charset="0"/>
                <a:ea typeface="Segoe UI" panose="020B0502040204020203" pitchFamily="34" charset="0"/>
                <a:cs typeface="Segoe UI" panose="020B0502040204020203" pitchFamily="34" charset="0"/>
              </a:rPr>
              <a:t>Home/Layout</a:t>
            </a:r>
          </a:p>
        </p:txBody>
      </p:sp>
      <p:grpSp>
        <p:nvGrpSpPr>
          <p:cNvPr id="22" name="Group 21"/>
          <p:cNvGrpSpPr/>
          <p:nvPr userDrawn="1"/>
        </p:nvGrpSpPr>
        <p:grpSpPr>
          <a:xfrm>
            <a:off x="343996" y="4687773"/>
            <a:ext cx="2336536" cy="358762"/>
            <a:chOff x="343996" y="4687773"/>
            <a:chExt cx="2336536" cy="358762"/>
          </a:xfrm>
        </p:grpSpPr>
        <p:grpSp>
          <p:nvGrpSpPr>
            <p:cNvPr id="23" name="Group 22"/>
            <p:cNvGrpSpPr/>
            <p:nvPr userDrawn="1"/>
          </p:nvGrpSpPr>
          <p:grpSpPr>
            <a:xfrm>
              <a:off x="343996" y="4687773"/>
              <a:ext cx="499235" cy="337242"/>
              <a:chOff x="343996" y="4687773"/>
              <a:chExt cx="499235" cy="337242"/>
            </a:xfrm>
          </p:grpSpPr>
          <p:sp>
            <p:nvSpPr>
              <p:cNvPr id="25" name="Freeform 5"/>
              <p:cNvSpPr>
                <a:spLocks/>
              </p:cNvSpPr>
              <p:nvPr userDrawn="1"/>
            </p:nvSpPr>
            <p:spPr bwMode="auto">
              <a:xfrm>
                <a:off x="343996" y="4859339"/>
                <a:ext cx="100142" cy="162730"/>
              </a:xfrm>
              <a:custGeom>
                <a:avLst/>
                <a:gdLst>
                  <a:gd name="T0" fmla="*/ 0 w 57"/>
                  <a:gd name="T1" fmla="*/ 0 h 92"/>
                  <a:gd name="T2" fmla="*/ 0 w 57"/>
                  <a:gd name="T3" fmla="*/ 73 h 92"/>
                  <a:gd name="T4" fmla="*/ 21 w 57"/>
                  <a:gd name="T5" fmla="*/ 92 h 92"/>
                  <a:gd name="T6" fmla="*/ 57 w 57"/>
                  <a:gd name="T7" fmla="*/ 91 h 92"/>
                  <a:gd name="T8" fmla="*/ 56 w 57"/>
                  <a:gd name="T9" fmla="*/ 78 h 92"/>
                  <a:gd name="T10" fmla="*/ 24 w 57"/>
                  <a:gd name="T11" fmla="*/ 78 h 92"/>
                  <a:gd name="T12" fmla="*/ 18 w 57"/>
                  <a:gd name="T13" fmla="*/ 76 h 92"/>
                  <a:gd name="T14" fmla="*/ 17 w 57"/>
                  <a:gd name="T15" fmla="*/ 71 h 92"/>
                  <a:gd name="T16" fmla="*/ 17 w 57"/>
                  <a:gd name="T17" fmla="*/ 0 h 92"/>
                  <a:gd name="T18" fmla="*/ 0 w 57"/>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92">
                    <a:moveTo>
                      <a:pt x="0" y="0"/>
                    </a:moveTo>
                    <a:cubicBezTo>
                      <a:pt x="0" y="73"/>
                      <a:pt x="0" y="73"/>
                      <a:pt x="0" y="73"/>
                    </a:cubicBezTo>
                    <a:cubicBezTo>
                      <a:pt x="0" y="86"/>
                      <a:pt x="7" y="92"/>
                      <a:pt x="21" y="92"/>
                    </a:cubicBezTo>
                    <a:cubicBezTo>
                      <a:pt x="36" y="92"/>
                      <a:pt x="48" y="92"/>
                      <a:pt x="57" y="91"/>
                    </a:cubicBezTo>
                    <a:cubicBezTo>
                      <a:pt x="56" y="78"/>
                      <a:pt x="56" y="78"/>
                      <a:pt x="56" y="78"/>
                    </a:cubicBezTo>
                    <a:cubicBezTo>
                      <a:pt x="24" y="78"/>
                      <a:pt x="24" y="78"/>
                      <a:pt x="24" y="78"/>
                    </a:cubicBezTo>
                    <a:cubicBezTo>
                      <a:pt x="22" y="78"/>
                      <a:pt x="19" y="78"/>
                      <a:pt x="18" y="76"/>
                    </a:cubicBezTo>
                    <a:cubicBezTo>
                      <a:pt x="17" y="75"/>
                      <a:pt x="17" y="73"/>
                      <a:pt x="17" y="71"/>
                    </a:cubicBezTo>
                    <a:cubicBezTo>
                      <a:pt x="17" y="0"/>
                      <a:pt x="17" y="0"/>
                      <a:pt x="17" y="0"/>
                    </a:cubicBezTo>
                    <a:lnTo>
                      <a:pt x="0" y="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6" name="Freeform 6"/>
              <p:cNvSpPr>
                <a:spLocks/>
              </p:cNvSpPr>
              <p:nvPr userDrawn="1"/>
            </p:nvSpPr>
            <p:spPr bwMode="auto">
              <a:xfrm>
                <a:off x="451501" y="4906465"/>
                <a:ext cx="105296" cy="118550"/>
              </a:xfrm>
              <a:custGeom>
                <a:avLst/>
                <a:gdLst>
                  <a:gd name="T0" fmla="*/ 44 w 60"/>
                  <a:gd name="T1" fmla="*/ 0 h 67"/>
                  <a:gd name="T2" fmla="*/ 44 w 60"/>
                  <a:gd name="T3" fmla="*/ 46 h 67"/>
                  <a:gd name="T4" fmla="*/ 25 w 60"/>
                  <a:gd name="T5" fmla="*/ 53 h 67"/>
                  <a:gd name="T6" fmla="*/ 18 w 60"/>
                  <a:gd name="T7" fmla="*/ 51 h 67"/>
                  <a:gd name="T8" fmla="*/ 17 w 60"/>
                  <a:gd name="T9" fmla="*/ 44 h 67"/>
                  <a:gd name="T10" fmla="*/ 17 w 60"/>
                  <a:gd name="T11" fmla="*/ 0 h 67"/>
                  <a:gd name="T12" fmla="*/ 0 w 60"/>
                  <a:gd name="T13" fmla="*/ 0 h 67"/>
                  <a:gd name="T14" fmla="*/ 0 w 60"/>
                  <a:gd name="T15" fmla="*/ 49 h 67"/>
                  <a:gd name="T16" fmla="*/ 18 w 60"/>
                  <a:gd name="T17" fmla="*/ 67 h 67"/>
                  <a:gd name="T18" fmla="*/ 46 w 60"/>
                  <a:gd name="T19" fmla="*/ 56 h 67"/>
                  <a:gd name="T20" fmla="*/ 47 w 60"/>
                  <a:gd name="T21" fmla="*/ 65 h 67"/>
                  <a:gd name="T22" fmla="*/ 60 w 60"/>
                  <a:gd name="T23" fmla="*/ 65 h 67"/>
                  <a:gd name="T24" fmla="*/ 60 w 60"/>
                  <a:gd name="T25" fmla="*/ 0 h 67"/>
                  <a:gd name="T26" fmla="*/ 44 w 60"/>
                  <a:gd name="T2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44" y="0"/>
                    </a:moveTo>
                    <a:cubicBezTo>
                      <a:pt x="44" y="46"/>
                      <a:pt x="44" y="46"/>
                      <a:pt x="44" y="46"/>
                    </a:cubicBezTo>
                    <a:cubicBezTo>
                      <a:pt x="35" y="51"/>
                      <a:pt x="29" y="53"/>
                      <a:pt x="25" y="53"/>
                    </a:cubicBezTo>
                    <a:cubicBezTo>
                      <a:pt x="21" y="53"/>
                      <a:pt x="19" y="52"/>
                      <a:pt x="18" y="51"/>
                    </a:cubicBezTo>
                    <a:cubicBezTo>
                      <a:pt x="17" y="50"/>
                      <a:pt x="16" y="47"/>
                      <a:pt x="17" y="44"/>
                    </a:cubicBezTo>
                    <a:cubicBezTo>
                      <a:pt x="17" y="0"/>
                      <a:pt x="17" y="0"/>
                      <a:pt x="17" y="0"/>
                    </a:cubicBezTo>
                    <a:cubicBezTo>
                      <a:pt x="0" y="0"/>
                      <a:pt x="0" y="0"/>
                      <a:pt x="0" y="0"/>
                    </a:cubicBezTo>
                    <a:cubicBezTo>
                      <a:pt x="0" y="49"/>
                      <a:pt x="0" y="49"/>
                      <a:pt x="0" y="49"/>
                    </a:cubicBezTo>
                    <a:cubicBezTo>
                      <a:pt x="0" y="61"/>
                      <a:pt x="6" y="67"/>
                      <a:pt x="18" y="67"/>
                    </a:cubicBezTo>
                    <a:cubicBezTo>
                      <a:pt x="27" y="67"/>
                      <a:pt x="36" y="63"/>
                      <a:pt x="46" y="56"/>
                    </a:cubicBezTo>
                    <a:cubicBezTo>
                      <a:pt x="47" y="65"/>
                      <a:pt x="47" y="65"/>
                      <a:pt x="47" y="65"/>
                    </a:cubicBezTo>
                    <a:cubicBezTo>
                      <a:pt x="60" y="65"/>
                      <a:pt x="60" y="65"/>
                      <a:pt x="60" y="65"/>
                    </a:cubicBezTo>
                    <a:cubicBezTo>
                      <a:pt x="60" y="0"/>
                      <a:pt x="60" y="0"/>
                      <a:pt x="60" y="0"/>
                    </a:cubicBezTo>
                    <a:lnTo>
                      <a:pt x="44" y="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7" name="Freeform 7"/>
              <p:cNvSpPr>
                <a:spLocks/>
              </p:cNvSpPr>
              <p:nvPr userDrawn="1"/>
            </p:nvSpPr>
            <p:spPr bwMode="auto">
              <a:xfrm>
                <a:off x="578150" y="4859339"/>
                <a:ext cx="106769" cy="162730"/>
              </a:xfrm>
              <a:custGeom>
                <a:avLst/>
                <a:gdLst>
                  <a:gd name="T0" fmla="*/ 43 w 61"/>
                  <a:gd name="T1" fmla="*/ 92 h 92"/>
                  <a:gd name="T2" fmla="*/ 61 w 61"/>
                  <a:gd name="T3" fmla="*/ 92 h 92"/>
                  <a:gd name="T4" fmla="*/ 41 w 61"/>
                  <a:gd name="T5" fmla="*/ 62 h 92"/>
                  <a:gd name="T6" fmla="*/ 35 w 61"/>
                  <a:gd name="T7" fmla="*/ 56 h 92"/>
                  <a:gd name="T8" fmla="*/ 35 w 61"/>
                  <a:gd name="T9" fmla="*/ 55 h 92"/>
                  <a:gd name="T10" fmla="*/ 41 w 61"/>
                  <a:gd name="T11" fmla="*/ 50 h 92"/>
                  <a:gd name="T12" fmla="*/ 59 w 61"/>
                  <a:gd name="T13" fmla="*/ 27 h 92"/>
                  <a:gd name="T14" fmla="*/ 41 w 61"/>
                  <a:gd name="T15" fmla="*/ 27 h 92"/>
                  <a:gd name="T16" fmla="*/ 23 w 61"/>
                  <a:gd name="T17" fmla="*/ 50 h 92"/>
                  <a:gd name="T18" fmla="*/ 16 w 61"/>
                  <a:gd name="T19" fmla="*/ 50 h 92"/>
                  <a:gd name="T20" fmla="*/ 17 w 61"/>
                  <a:gd name="T21" fmla="*/ 39 h 92"/>
                  <a:gd name="T22" fmla="*/ 17 w 61"/>
                  <a:gd name="T23" fmla="*/ 0 h 92"/>
                  <a:gd name="T24" fmla="*/ 0 w 61"/>
                  <a:gd name="T25" fmla="*/ 0 h 92"/>
                  <a:gd name="T26" fmla="*/ 0 w 61"/>
                  <a:gd name="T27" fmla="*/ 92 h 92"/>
                  <a:gd name="T28" fmla="*/ 16 w 61"/>
                  <a:gd name="T29" fmla="*/ 92 h 92"/>
                  <a:gd name="T30" fmla="*/ 16 w 61"/>
                  <a:gd name="T31" fmla="*/ 71 h 92"/>
                  <a:gd name="T32" fmla="*/ 16 w 61"/>
                  <a:gd name="T33" fmla="*/ 61 h 92"/>
                  <a:gd name="T34" fmla="*/ 23 w 61"/>
                  <a:gd name="T35" fmla="*/ 61 h 92"/>
                  <a:gd name="T36" fmla="*/ 43 w 61"/>
                  <a:gd name="T3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92">
                    <a:moveTo>
                      <a:pt x="43" y="92"/>
                    </a:moveTo>
                    <a:cubicBezTo>
                      <a:pt x="61" y="92"/>
                      <a:pt x="61" y="92"/>
                      <a:pt x="61" y="92"/>
                    </a:cubicBezTo>
                    <a:cubicBezTo>
                      <a:pt x="41" y="62"/>
                      <a:pt x="41" y="62"/>
                      <a:pt x="41" y="62"/>
                    </a:cubicBezTo>
                    <a:cubicBezTo>
                      <a:pt x="39" y="59"/>
                      <a:pt x="37" y="57"/>
                      <a:pt x="35" y="56"/>
                    </a:cubicBezTo>
                    <a:cubicBezTo>
                      <a:pt x="35" y="55"/>
                      <a:pt x="35" y="55"/>
                      <a:pt x="35" y="55"/>
                    </a:cubicBezTo>
                    <a:cubicBezTo>
                      <a:pt x="37" y="54"/>
                      <a:pt x="39" y="52"/>
                      <a:pt x="41" y="50"/>
                    </a:cubicBezTo>
                    <a:cubicBezTo>
                      <a:pt x="59" y="27"/>
                      <a:pt x="59" y="27"/>
                      <a:pt x="59" y="27"/>
                    </a:cubicBezTo>
                    <a:cubicBezTo>
                      <a:pt x="41" y="27"/>
                      <a:pt x="41" y="27"/>
                      <a:pt x="41" y="27"/>
                    </a:cubicBezTo>
                    <a:cubicBezTo>
                      <a:pt x="23" y="50"/>
                      <a:pt x="23" y="50"/>
                      <a:pt x="23" y="50"/>
                    </a:cubicBezTo>
                    <a:cubicBezTo>
                      <a:pt x="16" y="50"/>
                      <a:pt x="16" y="50"/>
                      <a:pt x="16" y="50"/>
                    </a:cubicBezTo>
                    <a:cubicBezTo>
                      <a:pt x="16" y="47"/>
                      <a:pt x="17" y="43"/>
                      <a:pt x="17" y="39"/>
                    </a:cubicBezTo>
                    <a:cubicBezTo>
                      <a:pt x="17" y="0"/>
                      <a:pt x="17" y="0"/>
                      <a:pt x="17" y="0"/>
                    </a:cubicBezTo>
                    <a:cubicBezTo>
                      <a:pt x="0" y="0"/>
                      <a:pt x="0" y="0"/>
                      <a:pt x="0" y="0"/>
                    </a:cubicBezTo>
                    <a:cubicBezTo>
                      <a:pt x="0" y="92"/>
                      <a:pt x="0" y="92"/>
                      <a:pt x="0" y="92"/>
                    </a:cubicBezTo>
                    <a:cubicBezTo>
                      <a:pt x="16" y="92"/>
                      <a:pt x="16" y="92"/>
                      <a:pt x="16" y="92"/>
                    </a:cubicBezTo>
                    <a:cubicBezTo>
                      <a:pt x="16" y="71"/>
                      <a:pt x="16" y="71"/>
                      <a:pt x="16" y="71"/>
                    </a:cubicBezTo>
                    <a:cubicBezTo>
                      <a:pt x="16" y="69"/>
                      <a:pt x="16" y="65"/>
                      <a:pt x="16" y="61"/>
                    </a:cubicBezTo>
                    <a:cubicBezTo>
                      <a:pt x="23" y="61"/>
                      <a:pt x="23" y="61"/>
                      <a:pt x="23" y="61"/>
                    </a:cubicBezTo>
                    <a:lnTo>
                      <a:pt x="43" y="9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8" name="Freeform 8"/>
              <p:cNvSpPr>
                <a:spLocks noEditPoints="1"/>
              </p:cNvSpPr>
              <p:nvPr userDrawn="1"/>
            </p:nvSpPr>
            <p:spPr bwMode="auto">
              <a:xfrm>
                <a:off x="681237" y="4903519"/>
                <a:ext cx="107505" cy="121496"/>
              </a:xfrm>
              <a:custGeom>
                <a:avLst/>
                <a:gdLst>
                  <a:gd name="T0" fmla="*/ 61 w 61"/>
                  <a:gd name="T1" fmla="*/ 23 h 69"/>
                  <a:gd name="T2" fmla="*/ 54 w 61"/>
                  <a:gd name="T3" fmla="*/ 6 h 69"/>
                  <a:gd name="T4" fmla="*/ 31 w 61"/>
                  <a:gd name="T5" fmla="*/ 0 h 69"/>
                  <a:gd name="T6" fmla="*/ 7 w 61"/>
                  <a:gd name="T7" fmla="*/ 8 h 69"/>
                  <a:gd name="T8" fmla="*/ 0 w 61"/>
                  <a:gd name="T9" fmla="*/ 34 h 69"/>
                  <a:gd name="T10" fmla="*/ 7 w 61"/>
                  <a:gd name="T11" fmla="*/ 61 h 69"/>
                  <a:gd name="T12" fmla="*/ 32 w 61"/>
                  <a:gd name="T13" fmla="*/ 69 h 69"/>
                  <a:gd name="T14" fmla="*/ 59 w 61"/>
                  <a:gd name="T15" fmla="*/ 64 h 69"/>
                  <a:gd name="T16" fmla="*/ 58 w 61"/>
                  <a:gd name="T17" fmla="*/ 54 h 69"/>
                  <a:gd name="T18" fmla="*/ 34 w 61"/>
                  <a:gd name="T19" fmla="*/ 55 h 69"/>
                  <a:gd name="T20" fmla="*/ 22 w 61"/>
                  <a:gd name="T21" fmla="*/ 53 h 69"/>
                  <a:gd name="T22" fmla="*/ 17 w 61"/>
                  <a:gd name="T23" fmla="*/ 41 h 69"/>
                  <a:gd name="T24" fmla="*/ 44 w 61"/>
                  <a:gd name="T25" fmla="*/ 41 h 69"/>
                  <a:gd name="T26" fmla="*/ 61 w 61"/>
                  <a:gd name="T27" fmla="*/ 23 h 69"/>
                  <a:gd name="T28" fmla="*/ 45 w 61"/>
                  <a:gd name="T29" fmla="*/ 22 h 69"/>
                  <a:gd name="T30" fmla="*/ 39 w 61"/>
                  <a:gd name="T31" fmla="*/ 30 h 69"/>
                  <a:gd name="T32" fmla="*/ 17 w 61"/>
                  <a:gd name="T33" fmla="*/ 30 h 69"/>
                  <a:gd name="T34" fmla="*/ 20 w 61"/>
                  <a:gd name="T35" fmla="*/ 16 h 69"/>
                  <a:gd name="T36" fmla="*/ 32 w 61"/>
                  <a:gd name="T37" fmla="*/ 13 h 69"/>
                  <a:gd name="T38" fmla="*/ 42 w 61"/>
                  <a:gd name="T39" fmla="*/ 15 h 69"/>
                  <a:gd name="T40" fmla="*/ 45 w 61"/>
                  <a:gd name="T41"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9">
                    <a:moveTo>
                      <a:pt x="61" y="23"/>
                    </a:moveTo>
                    <a:cubicBezTo>
                      <a:pt x="61" y="15"/>
                      <a:pt x="59" y="9"/>
                      <a:pt x="54" y="6"/>
                    </a:cubicBezTo>
                    <a:cubicBezTo>
                      <a:pt x="49" y="2"/>
                      <a:pt x="42" y="0"/>
                      <a:pt x="31" y="0"/>
                    </a:cubicBezTo>
                    <a:cubicBezTo>
                      <a:pt x="20" y="0"/>
                      <a:pt x="12" y="3"/>
                      <a:pt x="7" y="8"/>
                    </a:cubicBezTo>
                    <a:cubicBezTo>
                      <a:pt x="2" y="13"/>
                      <a:pt x="0" y="22"/>
                      <a:pt x="0" y="34"/>
                    </a:cubicBezTo>
                    <a:cubicBezTo>
                      <a:pt x="0" y="47"/>
                      <a:pt x="2" y="55"/>
                      <a:pt x="7" y="61"/>
                    </a:cubicBezTo>
                    <a:cubicBezTo>
                      <a:pt x="12" y="66"/>
                      <a:pt x="21" y="69"/>
                      <a:pt x="32" y="69"/>
                    </a:cubicBezTo>
                    <a:cubicBezTo>
                      <a:pt x="44" y="69"/>
                      <a:pt x="53" y="67"/>
                      <a:pt x="59" y="64"/>
                    </a:cubicBezTo>
                    <a:cubicBezTo>
                      <a:pt x="58" y="54"/>
                      <a:pt x="58" y="54"/>
                      <a:pt x="58" y="54"/>
                    </a:cubicBezTo>
                    <a:cubicBezTo>
                      <a:pt x="49" y="55"/>
                      <a:pt x="41" y="55"/>
                      <a:pt x="34" y="55"/>
                    </a:cubicBezTo>
                    <a:cubicBezTo>
                      <a:pt x="29" y="55"/>
                      <a:pt x="24" y="54"/>
                      <a:pt x="22" y="53"/>
                    </a:cubicBezTo>
                    <a:cubicBezTo>
                      <a:pt x="19" y="51"/>
                      <a:pt x="18" y="47"/>
                      <a:pt x="17" y="41"/>
                    </a:cubicBezTo>
                    <a:cubicBezTo>
                      <a:pt x="44" y="41"/>
                      <a:pt x="44" y="41"/>
                      <a:pt x="44" y="41"/>
                    </a:cubicBezTo>
                    <a:cubicBezTo>
                      <a:pt x="55" y="41"/>
                      <a:pt x="61" y="35"/>
                      <a:pt x="61" y="23"/>
                    </a:cubicBezTo>
                    <a:moveTo>
                      <a:pt x="45" y="22"/>
                    </a:moveTo>
                    <a:cubicBezTo>
                      <a:pt x="45" y="27"/>
                      <a:pt x="43" y="30"/>
                      <a:pt x="39" y="30"/>
                    </a:cubicBezTo>
                    <a:cubicBezTo>
                      <a:pt x="17" y="30"/>
                      <a:pt x="17" y="30"/>
                      <a:pt x="17" y="30"/>
                    </a:cubicBezTo>
                    <a:cubicBezTo>
                      <a:pt x="17" y="23"/>
                      <a:pt x="18" y="19"/>
                      <a:pt x="20" y="16"/>
                    </a:cubicBezTo>
                    <a:cubicBezTo>
                      <a:pt x="22" y="14"/>
                      <a:pt x="26" y="13"/>
                      <a:pt x="32" y="13"/>
                    </a:cubicBezTo>
                    <a:cubicBezTo>
                      <a:pt x="37" y="13"/>
                      <a:pt x="40" y="13"/>
                      <a:pt x="42" y="15"/>
                    </a:cubicBezTo>
                    <a:cubicBezTo>
                      <a:pt x="44" y="16"/>
                      <a:pt x="45" y="19"/>
                      <a:pt x="45" y="22"/>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29" name="Freeform 9"/>
              <p:cNvSpPr>
                <a:spLocks noEditPoints="1"/>
              </p:cNvSpPr>
              <p:nvPr userDrawn="1"/>
            </p:nvSpPr>
            <p:spPr bwMode="auto">
              <a:xfrm>
                <a:off x="623803" y="4687773"/>
                <a:ext cx="219428" cy="204701"/>
              </a:xfrm>
              <a:custGeom>
                <a:avLst/>
                <a:gdLst>
                  <a:gd name="T0" fmla="*/ 65 w 125"/>
                  <a:gd name="T1" fmla="*/ 1 h 116"/>
                  <a:gd name="T2" fmla="*/ 0 w 125"/>
                  <a:gd name="T3" fmla="*/ 44 h 116"/>
                  <a:gd name="T4" fmla="*/ 13 w 125"/>
                  <a:gd name="T5" fmla="*/ 76 h 116"/>
                  <a:gd name="T6" fmla="*/ 39 w 125"/>
                  <a:gd name="T7" fmla="*/ 91 h 116"/>
                  <a:gd name="T8" fmla="*/ 39 w 125"/>
                  <a:gd name="T9" fmla="*/ 91 h 116"/>
                  <a:gd name="T10" fmla="*/ 39 w 125"/>
                  <a:gd name="T11" fmla="*/ 92 h 116"/>
                  <a:gd name="T12" fmla="*/ 39 w 125"/>
                  <a:gd name="T13" fmla="*/ 92 h 116"/>
                  <a:gd name="T14" fmla="*/ 21 w 125"/>
                  <a:gd name="T15" fmla="*/ 116 h 116"/>
                  <a:gd name="T16" fmla="*/ 30 w 125"/>
                  <a:gd name="T17" fmla="*/ 116 h 116"/>
                  <a:gd name="T18" fmla="*/ 66 w 125"/>
                  <a:gd name="T19" fmla="*/ 95 h 116"/>
                  <a:gd name="T20" fmla="*/ 124 w 125"/>
                  <a:gd name="T21" fmla="*/ 49 h 116"/>
                  <a:gd name="T22" fmla="*/ 65 w 125"/>
                  <a:gd name="T23" fmla="*/ 1 h 116"/>
                  <a:gd name="T24" fmla="*/ 82 w 125"/>
                  <a:gd name="T25" fmla="*/ 77 h 116"/>
                  <a:gd name="T26" fmla="*/ 52 w 125"/>
                  <a:gd name="T27" fmla="*/ 85 h 116"/>
                  <a:gd name="T28" fmla="*/ 70 w 125"/>
                  <a:gd name="T29" fmla="*/ 56 h 116"/>
                  <a:gd name="T30" fmla="*/ 68 w 125"/>
                  <a:gd name="T31" fmla="*/ 56 h 116"/>
                  <a:gd name="T32" fmla="*/ 41 w 125"/>
                  <a:gd name="T33" fmla="*/ 83 h 116"/>
                  <a:gd name="T34" fmla="*/ 32 w 125"/>
                  <a:gd name="T35" fmla="*/ 78 h 116"/>
                  <a:gd name="T36" fmla="*/ 35 w 125"/>
                  <a:gd name="T37" fmla="*/ 29 h 116"/>
                  <a:gd name="T38" fmla="*/ 75 w 125"/>
                  <a:gd name="T39" fmla="*/ 19 h 116"/>
                  <a:gd name="T40" fmla="*/ 99 w 125"/>
                  <a:gd name="T41" fmla="*/ 16 h 116"/>
                  <a:gd name="T42" fmla="*/ 82 w 125"/>
                  <a:gd name="T4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16">
                    <a:moveTo>
                      <a:pt x="65" y="1"/>
                    </a:moveTo>
                    <a:cubicBezTo>
                      <a:pt x="30" y="0"/>
                      <a:pt x="1" y="19"/>
                      <a:pt x="0" y="44"/>
                    </a:cubicBezTo>
                    <a:cubicBezTo>
                      <a:pt x="0" y="56"/>
                      <a:pt x="3" y="67"/>
                      <a:pt x="13" y="76"/>
                    </a:cubicBezTo>
                    <a:cubicBezTo>
                      <a:pt x="26" y="89"/>
                      <a:pt x="39" y="91"/>
                      <a:pt x="39" y="91"/>
                    </a:cubicBezTo>
                    <a:cubicBezTo>
                      <a:pt x="39" y="91"/>
                      <a:pt x="39" y="91"/>
                      <a:pt x="39" y="91"/>
                    </a:cubicBezTo>
                    <a:cubicBezTo>
                      <a:pt x="39" y="92"/>
                      <a:pt x="39" y="92"/>
                      <a:pt x="39" y="92"/>
                    </a:cubicBezTo>
                    <a:cubicBezTo>
                      <a:pt x="39" y="92"/>
                      <a:pt x="39" y="92"/>
                      <a:pt x="39" y="92"/>
                    </a:cubicBezTo>
                    <a:cubicBezTo>
                      <a:pt x="38" y="93"/>
                      <a:pt x="21" y="116"/>
                      <a:pt x="21" y="116"/>
                    </a:cubicBezTo>
                    <a:cubicBezTo>
                      <a:pt x="30" y="116"/>
                      <a:pt x="30" y="116"/>
                      <a:pt x="30" y="116"/>
                    </a:cubicBezTo>
                    <a:cubicBezTo>
                      <a:pt x="39" y="109"/>
                      <a:pt x="60" y="95"/>
                      <a:pt x="66" y="95"/>
                    </a:cubicBezTo>
                    <a:cubicBezTo>
                      <a:pt x="104" y="94"/>
                      <a:pt x="124" y="70"/>
                      <a:pt x="124" y="49"/>
                    </a:cubicBezTo>
                    <a:cubicBezTo>
                      <a:pt x="125" y="24"/>
                      <a:pt x="100" y="3"/>
                      <a:pt x="65" y="1"/>
                    </a:cubicBezTo>
                    <a:close/>
                    <a:moveTo>
                      <a:pt x="82" y="77"/>
                    </a:moveTo>
                    <a:cubicBezTo>
                      <a:pt x="74" y="83"/>
                      <a:pt x="62" y="86"/>
                      <a:pt x="52" y="85"/>
                    </a:cubicBezTo>
                    <a:cubicBezTo>
                      <a:pt x="60" y="71"/>
                      <a:pt x="70" y="56"/>
                      <a:pt x="70" y="56"/>
                    </a:cubicBezTo>
                    <a:cubicBezTo>
                      <a:pt x="68" y="56"/>
                      <a:pt x="68" y="56"/>
                      <a:pt x="68" y="56"/>
                    </a:cubicBezTo>
                    <a:cubicBezTo>
                      <a:pt x="65" y="59"/>
                      <a:pt x="52" y="69"/>
                      <a:pt x="41" y="83"/>
                    </a:cubicBezTo>
                    <a:cubicBezTo>
                      <a:pt x="37" y="82"/>
                      <a:pt x="34" y="80"/>
                      <a:pt x="32" y="78"/>
                    </a:cubicBezTo>
                    <a:cubicBezTo>
                      <a:pt x="17" y="65"/>
                      <a:pt x="20" y="41"/>
                      <a:pt x="35" y="29"/>
                    </a:cubicBezTo>
                    <a:cubicBezTo>
                      <a:pt x="47" y="19"/>
                      <a:pt x="62" y="19"/>
                      <a:pt x="75" y="19"/>
                    </a:cubicBezTo>
                    <a:cubicBezTo>
                      <a:pt x="89" y="19"/>
                      <a:pt x="99" y="16"/>
                      <a:pt x="99" y="16"/>
                    </a:cubicBezTo>
                    <a:cubicBezTo>
                      <a:pt x="99" y="16"/>
                      <a:pt x="108" y="56"/>
                      <a:pt x="82" y="7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grpSp>
        <p:pic>
          <p:nvPicPr>
            <p:cNvPr id="24" name="Picture 2" descr="C:\Essi yleiset\LUKE töitä\Powerpoint-pohjat\Esityspohja 2019\c_natural_resources_grey.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25700" y="4932696"/>
              <a:ext cx="1754832" cy="113839"/>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Date Placeholder 2"/>
          <p:cNvSpPr>
            <a:spLocks noGrp="1"/>
          </p:cNvSpPr>
          <p:nvPr>
            <p:ph type="dt" sz="half" idx="2"/>
          </p:nvPr>
        </p:nvSpPr>
        <p:spPr>
          <a:xfrm>
            <a:off x="7588469" y="4850159"/>
            <a:ext cx="742071" cy="199115"/>
          </a:xfrm>
          <a:prstGeom prst="rect">
            <a:avLst/>
          </a:prstGeom>
        </p:spPr>
        <p:txBody>
          <a:bodyPr vert="horz" lIns="91440" tIns="45720" rIns="91440" bIns="0" rtlCol="0" anchor="b" anchorCtr="0"/>
          <a:lstStyle>
            <a:lvl1pPr algn="r">
              <a:defRPr sz="10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sp>
        <p:nvSpPr>
          <p:cNvPr id="41" name="Footer Placeholder 3"/>
          <p:cNvSpPr>
            <a:spLocks noGrp="1"/>
          </p:cNvSpPr>
          <p:nvPr>
            <p:ph type="ftr" sz="quarter" idx="3"/>
          </p:nvPr>
        </p:nvSpPr>
        <p:spPr>
          <a:xfrm>
            <a:off x="2762655" y="4596307"/>
            <a:ext cx="4741731" cy="452967"/>
          </a:xfrm>
          <a:prstGeom prst="rect">
            <a:avLst/>
          </a:prstGeom>
        </p:spPr>
        <p:txBody>
          <a:bodyPr vert="horz" lIns="91440" tIns="45720" rIns="91440" bIns="0" rtlCol="0" anchor="b" anchorCtr="0"/>
          <a:lstStyle>
            <a:lvl1pPr algn="l">
              <a:defRPr sz="1000">
                <a:solidFill>
                  <a:schemeClr val="bg1">
                    <a:lumMod val="65000"/>
                  </a:schemeClr>
                </a:solidFill>
              </a:defRPr>
            </a:lvl1pPr>
          </a:lstStyle>
          <a:p>
            <a:endParaRPr lang="fi-FI" dirty="0"/>
          </a:p>
        </p:txBody>
      </p:sp>
    </p:spTree>
    <p:extLst>
      <p:ext uri="{BB962C8B-B14F-4D97-AF65-F5344CB8AC3E}">
        <p14:creationId xmlns:p14="http://schemas.microsoft.com/office/powerpoint/2010/main" val="41738420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irst slide green">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8343" y="1244600"/>
            <a:ext cx="5806625" cy="857250"/>
          </a:xfrm>
          <a:prstGeom prst="rect">
            <a:avLst/>
          </a:prstGeom>
        </p:spPr>
        <p:txBody>
          <a:bodyPr anchor="ctr"/>
          <a:lstStyle>
            <a:lvl1pPr>
              <a:defRPr b="1">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xt Placeholder 3"/>
          <p:cNvSpPr>
            <a:spLocks noGrp="1"/>
          </p:cNvSpPr>
          <p:nvPr>
            <p:ph type="body" sz="quarter" idx="10"/>
          </p:nvPr>
        </p:nvSpPr>
        <p:spPr>
          <a:xfrm>
            <a:off x="348344" y="2228850"/>
            <a:ext cx="5806624" cy="2257425"/>
          </a:xfrm>
          <a:prstGeom prst="rect">
            <a:avLst/>
          </a:prstGeom>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Left Arrow 11"/>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userDrawn="1"/>
        </p:nvSpPr>
        <p:spPr>
          <a:xfrm>
            <a:off x="9640864" y="7143"/>
            <a:ext cx="1824751" cy="600164"/>
          </a:xfrm>
          <a:prstGeom prst="rect">
            <a:avLst/>
          </a:prstGeom>
          <a:noFill/>
        </p:spPr>
        <p:txBody>
          <a:bodyPr wrap="square" rtlCol="0">
            <a:spAutoFit/>
          </a:bodyPr>
          <a:lstStyle/>
          <a:p>
            <a:r>
              <a:rPr lang="fi-FI" sz="1100" b="1" dirty="0" err="1">
                <a:latin typeface="Segoe UI" panose="020B0502040204020203" pitchFamily="34" charset="0"/>
                <a:ea typeface="Segoe UI" panose="020B0502040204020203" pitchFamily="34" charset="0"/>
                <a:cs typeface="Segoe UI" panose="020B0502040204020203" pitchFamily="34" charset="0"/>
              </a:rPr>
              <a:t>Changing</a:t>
            </a:r>
            <a:r>
              <a:rPr lang="fi-FI" sz="1100" b="1" dirty="0">
                <a:latin typeface="Segoe UI" panose="020B0502040204020203" pitchFamily="34" charset="0"/>
                <a:ea typeface="Segoe UI" panose="020B0502040204020203" pitchFamily="34" charset="0"/>
                <a:cs typeface="Segoe UI" panose="020B0502040204020203" pitchFamily="34" charset="0"/>
              </a:rPr>
              <a:t> </a:t>
            </a:r>
            <a:r>
              <a:rPr lang="fi-FI" sz="1100" b="1" dirty="0" err="1">
                <a:latin typeface="Segoe UI" panose="020B0502040204020203" pitchFamily="34" charset="0"/>
                <a:ea typeface="Segoe UI" panose="020B0502040204020203" pitchFamily="34" charset="0"/>
                <a:cs typeface="Segoe UI" panose="020B0502040204020203" pitchFamily="34" charset="0"/>
              </a:rPr>
              <a:t>the</a:t>
            </a:r>
            <a:r>
              <a:rPr lang="fi-FI" sz="1100" b="1" dirty="0">
                <a:latin typeface="Segoe UI" panose="020B0502040204020203" pitchFamily="34" charset="0"/>
                <a:ea typeface="Segoe UI" panose="020B0502040204020203" pitchFamily="34" charset="0"/>
                <a:cs typeface="Segoe UI" panose="020B0502040204020203" pitchFamily="34" charset="0"/>
              </a:rPr>
              <a:t> </a:t>
            </a:r>
            <a:r>
              <a:rPr lang="fi-FI" sz="1100" b="1" dirty="0" err="1">
                <a:latin typeface="Segoe UI" panose="020B0502040204020203" pitchFamily="34" charset="0"/>
                <a:ea typeface="Segoe UI" panose="020B0502040204020203" pitchFamily="34" charset="0"/>
                <a:cs typeface="Segoe UI" panose="020B0502040204020203" pitchFamily="34" charset="0"/>
              </a:rPr>
              <a:t>background</a:t>
            </a:r>
            <a:r>
              <a:rPr lang="fi-FI" sz="1100" b="1" baseline="0" dirty="0">
                <a:latin typeface="Segoe UI" panose="020B0502040204020203" pitchFamily="34" charset="0"/>
                <a:ea typeface="Segoe UI" panose="020B0502040204020203" pitchFamily="34" charset="0"/>
                <a:cs typeface="Segoe UI" panose="020B0502040204020203" pitchFamily="34" charset="0"/>
              </a:rPr>
              <a:t> </a:t>
            </a:r>
            <a:r>
              <a:rPr lang="fi-FI" sz="1100" b="1" baseline="0" dirty="0" err="1">
                <a:latin typeface="Segoe UI" panose="020B0502040204020203" pitchFamily="34" charset="0"/>
                <a:ea typeface="Segoe UI" panose="020B0502040204020203" pitchFamily="34" charset="0"/>
                <a:cs typeface="Segoe UI" panose="020B0502040204020203" pitchFamily="34" charset="0"/>
              </a:rPr>
              <a:t>color</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dirty="0">
                <a:latin typeface="Segoe UI" panose="020B0502040204020203" pitchFamily="34" charset="0"/>
                <a:ea typeface="Segoe UI" panose="020B0502040204020203" pitchFamily="34" charset="0"/>
                <a:cs typeface="Segoe UI" panose="020B0502040204020203" pitchFamily="34" charset="0"/>
              </a:rPr>
              <a:t>Home/Layout</a:t>
            </a:r>
          </a:p>
        </p:txBody>
      </p:sp>
      <p:sp>
        <p:nvSpPr>
          <p:cNvPr id="7" name="Date Placeholder 2"/>
          <p:cNvSpPr>
            <a:spLocks noGrp="1"/>
          </p:cNvSpPr>
          <p:nvPr>
            <p:ph type="dt" sz="half" idx="2"/>
          </p:nvPr>
        </p:nvSpPr>
        <p:spPr>
          <a:xfrm>
            <a:off x="6221941" y="4842785"/>
            <a:ext cx="742071" cy="199115"/>
          </a:xfrm>
          <a:prstGeom prst="rect">
            <a:avLst/>
          </a:prstGeom>
        </p:spPr>
        <p:txBody>
          <a:bodyPr vert="horz" lIns="91440" tIns="45720" rIns="91440" bIns="0" rtlCol="0" anchor="b" anchorCtr="0"/>
          <a:lstStyle>
            <a:lvl1pPr algn="r">
              <a:defRPr sz="10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sp>
        <p:nvSpPr>
          <p:cNvPr id="9" name="Footer Placeholder 3"/>
          <p:cNvSpPr>
            <a:spLocks noGrp="1"/>
          </p:cNvSpPr>
          <p:nvPr>
            <p:ph type="ftr" sz="quarter" idx="3"/>
          </p:nvPr>
        </p:nvSpPr>
        <p:spPr>
          <a:xfrm>
            <a:off x="348343" y="4588933"/>
            <a:ext cx="5806625" cy="452967"/>
          </a:xfrm>
          <a:prstGeom prst="rect">
            <a:avLst/>
          </a:prstGeom>
        </p:spPr>
        <p:txBody>
          <a:bodyPr vert="horz" lIns="91440" tIns="45720" rIns="91440" bIns="0" rtlCol="0" anchor="b" anchorCtr="0"/>
          <a:lstStyle>
            <a:lvl1pPr algn="l">
              <a:defRPr sz="1000">
                <a:solidFill>
                  <a:schemeClr val="bg1"/>
                </a:solidFill>
              </a:defRPr>
            </a:lvl1pPr>
          </a:lstStyle>
          <a:p>
            <a:endParaRPr lang="fi-FI" dirty="0"/>
          </a:p>
        </p:txBody>
      </p:sp>
    </p:spTree>
    <p:extLst>
      <p:ext uri="{BB962C8B-B14F-4D97-AF65-F5344CB8AC3E}">
        <p14:creationId xmlns:p14="http://schemas.microsoft.com/office/powerpoint/2010/main" val="39587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rst slide white bg/green">
    <p:bg>
      <p:bgRef idx="1001">
        <a:schemeClr val="bg1"/>
      </p:bgRef>
    </p:bg>
    <p:spTree>
      <p:nvGrpSpPr>
        <p:cNvPr id="1" name=""/>
        <p:cNvGrpSpPr/>
        <p:nvPr/>
      </p:nvGrpSpPr>
      <p:grpSpPr>
        <a:xfrm>
          <a:off x="0" y="0"/>
          <a:ext cx="0" cy="0"/>
          <a:chOff x="0" y="0"/>
          <a:chExt cx="0" cy="0"/>
        </a:xfrm>
      </p:grpSpPr>
      <p:sp>
        <p:nvSpPr>
          <p:cNvPr id="7" name="Left Arrow 6"/>
          <p:cNvSpPr/>
          <p:nvPr userDrawn="1"/>
        </p:nvSpPr>
        <p:spPr>
          <a:xfrm>
            <a:off x="9315450" y="33734"/>
            <a:ext cx="287866" cy="186267"/>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9631340" y="7143"/>
            <a:ext cx="1531656" cy="600164"/>
          </a:xfrm>
          <a:prstGeom prst="rect">
            <a:avLst/>
          </a:prstGeom>
          <a:noFill/>
        </p:spPr>
        <p:txBody>
          <a:bodyPr wrap="square" rtlCol="0">
            <a:spAutoFit/>
          </a:bodyPr>
          <a:lstStyle/>
          <a:p>
            <a:r>
              <a:rPr lang="fi-FI" sz="1100" b="1">
                <a:latin typeface="Segoe UI" panose="020B0502040204020203" pitchFamily="34" charset="0"/>
                <a:ea typeface="Segoe UI" panose="020B0502040204020203" pitchFamily="34" charset="0"/>
                <a:cs typeface="Segoe UI" panose="020B0502040204020203" pitchFamily="34" charset="0"/>
              </a:rPr>
              <a:t>Changing the colour</a:t>
            </a:r>
            <a:r>
              <a:rPr lang="fi-FI" sz="1100" b="1" baseline="0">
                <a:latin typeface="Segoe UI" panose="020B0502040204020203" pitchFamily="34" charset="0"/>
                <a:ea typeface="Segoe UI" panose="020B0502040204020203" pitchFamily="34" charset="0"/>
                <a:cs typeface="Segoe UI" panose="020B0502040204020203" pitchFamily="34" charset="0"/>
              </a:rPr>
              <a:t> of the shape</a:t>
            </a:r>
            <a:endParaRPr lang="fi-FI" sz="1100" b="1" dirty="0">
              <a:latin typeface="Segoe UI" panose="020B0502040204020203" pitchFamily="34" charset="0"/>
              <a:ea typeface="Segoe UI" panose="020B0502040204020203" pitchFamily="34" charset="0"/>
              <a:cs typeface="Segoe UI" panose="020B0502040204020203" pitchFamily="34" charset="0"/>
            </a:endParaRPr>
          </a:p>
          <a:p>
            <a:r>
              <a:rPr lang="fi-FI" sz="1100" dirty="0">
                <a:latin typeface="Segoe UI" panose="020B0502040204020203" pitchFamily="34" charset="0"/>
                <a:ea typeface="Segoe UI" panose="020B0502040204020203" pitchFamily="34" charset="0"/>
                <a:cs typeface="Segoe UI" panose="020B0502040204020203" pitchFamily="34" charset="0"/>
              </a:rPr>
              <a:t>Home/Layout</a:t>
            </a:r>
          </a:p>
        </p:txBody>
      </p:sp>
      <p:sp>
        <p:nvSpPr>
          <p:cNvPr id="12" name="Freeform 11"/>
          <p:cNvSpPr>
            <a:spLocks noEditPoints="1"/>
          </p:cNvSpPr>
          <p:nvPr userDrawn="1"/>
        </p:nvSpPr>
        <p:spPr bwMode="auto">
          <a:xfrm>
            <a:off x="6154967" y="-2639610"/>
            <a:ext cx="8458411" cy="7798876"/>
          </a:xfrm>
          <a:custGeom>
            <a:avLst/>
            <a:gdLst>
              <a:gd name="T0" fmla="*/ 1474 w 3514"/>
              <a:gd name="T1" fmla="*/ 12 h 3240"/>
              <a:gd name="T2" fmla="*/ 978 w 3514"/>
              <a:gd name="T3" fmla="*/ 122 h 3240"/>
              <a:gd name="T4" fmla="*/ 560 w 3514"/>
              <a:gd name="T5" fmla="*/ 327 h 3240"/>
              <a:gd name="T6" fmla="*/ 262 w 3514"/>
              <a:gd name="T7" fmla="*/ 586 h 3240"/>
              <a:gd name="T8" fmla="*/ 143 w 3514"/>
              <a:gd name="T9" fmla="*/ 750 h 3240"/>
              <a:gd name="T10" fmla="*/ 57 w 3514"/>
              <a:gd name="T11" fmla="*/ 930 h 3240"/>
              <a:gd name="T12" fmla="*/ 9 w 3514"/>
              <a:gd name="T13" fmla="*/ 1121 h 3240"/>
              <a:gd name="T14" fmla="*/ 2 w 3514"/>
              <a:gd name="T15" fmla="*/ 1341 h 3240"/>
              <a:gd name="T16" fmla="*/ 76 w 3514"/>
              <a:gd name="T17" fmla="*/ 1698 h 3240"/>
              <a:gd name="T18" fmla="*/ 231 w 3514"/>
              <a:gd name="T19" fmla="*/ 1977 h 3240"/>
              <a:gd name="T20" fmla="*/ 369 w 3514"/>
              <a:gd name="T21" fmla="*/ 2130 h 3240"/>
              <a:gd name="T22" fmla="*/ 541 w 3514"/>
              <a:gd name="T23" fmla="*/ 2273 h 3240"/>
              <a:gd name="T24" fmla="*/ 876 w 3514"/>
              <a:gd name="T25" fmla="*/ 2473 h 3240"/>
              <a:gd name="T26" fmla="*/ 1105 w 3514"/>
              <a:gd name="T27" fmla="*/ 2555 h 3240"/>
              <a:gd name="T28" fmla="*/ 1108 w 3514"/>
              <a:gd name="T29" fmla="*/ 2559 h 3240"/>
              <a:gd name="T30" fmla="*/ 905 w 3514"/>
              <a:gd name="T31" fmla="*/ 3201 h 3240"/>
              <a:gd name="T32" fmla="*/ 1311 w 3514"/>
              <a:gd name="T33" fmla="*/ 2921 h 3240"/>
              <a:gd name="T34" fmla="*/ 1728 w 3514"/>
              <a:gd name="T35" fmla="*/ 2691 h 3240"/>
              <a:gd name="T36" fmla="*/ 1857 w 3514"/>
              <a:gd name="T37" fmla="*/ 2651 h 3240"/>
              <a:gd name="T38" fmla="*/ 2147 w 3514"/>
              <a:gd name="T39" fmla="*/ 2626 h 3240"/>
              <a:gd name="T40" fmla="*/ 2409 w 3514"/>
              <a:gd name="T41" fmla="*/ 2570 h 3240"/>
              <a:gd name="T42" fmla="*/ 2851 w 3514"/>
              <a:gd name="T43" fmla="*/ 2383 h 3240"/>
              <a:gd name="T44" fmla="*/ 3179 w 3514"/>
              <a:gd name="T45" fmla="*/ 2118 h 3240"/>
              <a:gd name="T46" fmla="*/ 3396 w 3514"/>
              <a:gd name="T47" fmla="*/ 1804 h 3240"/>
              <a:gd name="T48" fmla="*/ 3503 w 3514"/>
              <a:gd name="T49" fmla="*/ 1474 h 3240"/>
              <a:gd name="T50" fmla="*/ 3512 w 3514"/>
              <a:gd name="T51" fmla="*/ 1267 h 3240"/>
              <a:gd name="T52" fmla="*/ 3483 w 3514"/>
              <a:gd name="T53" fmla="*/ 1073 h 3240"/>
              <a:gd name="T54" fmla="*/ 3416 w 3514"/>
              <a:gd name="T55" fmla="*/ 887 h 3240"/>
              <a:gd name="T56" fmla="*/ 3297 w 3514"/>
              <a:gd name="T57" fmla="*/ 685 h 3240"/>
              <a:gd name="T58" fmla="*/ 2995 w 3514"/>
              <a:gd name="T59" fmla="*/ 386 h 3240"/>
              <a:gd name="T60" fmla="*/ 2590 w 3514"/>
              <a:gd name="T61" fmla="*/ 161 h 3240"/>
              <a:gd name="T62" fmla="*/ 2102 w 3514"/>
              <a:gd name="T63" fmla="*/ 28 h 3240"/>
              <a:gd name="T64" fmla="*/ 2308 w 3514"/>
              <a:gd name="T65" fmla="*/ 2149 h 3240"/>
              <a:gd name="T66" fmla="*/ 2021 w 3514"/>
              <a:gd name="T67" fmla="*/ 2310 h 3240"/>
              <a:gd name="T68" fmla="*/ 1686 w 3514"/>
              <a:gd name="T69" fmla="*/ 2381 h 3240"/>
              <a:gd name="T70" fmla="*/ 1500 w 3514"/>
              <a:gd name="T71" fmla="*/ 2307 h 3240"/>
              <a:gd name="T72" fmla="*/ 1914 w 3514"/>
              <a:gd name="T73" fmla="*/ 1629 h 3240"/>
              <a:gd name="T74" fmla="*/ 1724 w 3514"/>
              <a:gd name="T75" fmla="*/ 1721 h 3240"/>
              <a:gd name="T76" fmla="*/ 1389 w 3514"/>
              <a:gd name="T77" fmla="*/ 2035 h 3240"/>
              <a:gd name="T78" fmla="*/ 1107 w 3514"/>
              <a:gd name="T79" fmla="*/ 2302 h 3240"/>
              <a:gd name="T80" fmla="*/ 922 w 3514"/>
              <a:gd name="T81" fmla="*/ 2195 h 3240"/>
              <a:gd name="T82" fmla="*/ 763 w 3514"/>
              <a:gd name="T83" fmla="*/ 2023 h 3240"/>
              <a:gd name="T84" fmla="*/ 645 w 3514"/>
              <a:gd name="T85" fmla="*/ 1760 h 3240"/>
              <a:gd name="T86" fmla="*/ 622 w 3514"/>
              <a:gd name="T87" fmla="*/ 1473 h 3240"/>
              <a:gd name="T88" fmla="*/ 688 w 3514"/>
              <a:gd name="T89" fmla="*/ 1187 h 3240"/>
              <a:gd name="T90" fmla="*/ 840 w 3514"/>
              <a:gd name="T91" fmla="*/ 929 h 3240"/>
              <a:gd name="T92" fmla="*/ 1018 w 3514"/>
              <a:gd name="T93" fmla="*/ 758 h 3240"/>
              <a:gd name="T94" fmla="*/ 1223 w 3514"/>
              <a:gd name="T95" fmla="*/ 639 h 3240"/>
              <a:gd name="T96" fmla="*/ 1437 w 3514"/>
              <a:gd name="T97" fmla="*/ 567 h 3240"/>
              <a:gd name="T98" fmla="*/ 1840 w 3514"/>
              <a:gd name="T99" fmla="*/ 518 h 3240"/>
              <a:gd name="T100" fmla="*/ 2263 w 3514"/>
              <a:gd name="T101" fmla="*/ 507 h 3240"/>
              <a:gd name="T102" fmla="*/ 2604 w 3514"/>
              <a:gd name="T103" fmla="*/ 460 h 3240"/>
              <a:gd name="T104" fmla="*/ 2804 w 3514"/>
              <a:gd name="T105" fmla="*/ 460 h 3240"/>
              <a:gd name="T106" fmla="*/ 2834 w 3514"/>
              <a:gd name="T107" fmla="*/ 800 h 3240"/>
              <a:gd name="T108" fmla="*/ 2810 w 3514"/>
              <a:gd name="T109" fmla="*/ 1189 h 3240"/>
              <a:gd name="T110" fmla="*/ 2708 w 3514"/>
              <a:gd name="T111" fmla="*/ 1584 h 3240"/>
              <a:gd name="T112" fmla="*/ 2606 w 3514"/>
              <a:gd name="T113" fmla="*/ 1797 h 3240"/>
              <a:gd name="T114" fmla="*/ 2463 w 3514"/>
              <a:gd name="T115" fmla="*/ 1997 h 3240"/>
              <a:gd name="T116" fmla="*/ 2308 w 3514"/>
              <a:gd name="T117" fmla="*/ 2149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4" h="3240">
                <a:moveTo>
                  <a:pt x="1834" y="2"/>
                </a:moveTo>
                <a:lnTo>
                  <a:pt x="1834" y="2"/>
                </a:lnTo>
                <a:lnTo>
                  <a:pt x="1742" y="0"/>
                </a:lnTo>
                <a:lnTo>
                  <a:pt x="1651" y="0"/>
                </a:lnTo>
                <a:lnTo>
                  <a:pt x="1562" y="5"/>
                </a:lnTo>
                <a:lnTo>
                  <a:pt x="1474" y="12"/>
                </a:lnTo>
                <a:lnTo>
                  <a:pt x="1387" y="23"/>
                </a:lnTo>
                <a:lnTo>
                  <a:pt x="1302" y="37"/>
                </a:lnTo>
                <a:lnTo>
                  <a:pt x="1218" y="54"/>
                </a:lnTo>
                <a:lnTo>
                  <a:pt x="1136" y="74"/>
                </a:lnTo>
                <a:lnTo>
                  <a:pt x="1057" y="98"/>
                </a:lnTo>
                <a:lnTo>
                  <a:pt x="978" y="122"/>
                </a:lnTo>
                <a:lnTo>
                  <a:pt x="902" y="150"/>
                </a:lnTo>
                <a:lnTo>
                  <a:pt x="829" y="181"/>
                </a:lnTo>
                <a:lnTo>
                  <a:pt x="758" y="214"/>
                </a:lnTo>
                <a:lnTo>
                  <a:pt x="690" y="250"/>
                </a:lnTo>
                <a:lnTo>
                  <a:pt x="623" y="288"/>
                </a:lnTo>
                <a:lnTo>
                  <a:pt x="560" y="327"/>
                </a:lnTo>
                <a:lnTo>
                  <a:pt x="499" y="371"/>
                </a:lnTo>
                <a:lnTo>
                  <a:pt x="440" y="415"/>
                </a:lnTo>
                <a:lnTo>
                  <a:pt x="386" y="462"/>
                </a:lnTo>
                <a:lnTo>
                  <a:pt x="333" y="510"/>
                </a:lnTo>
                <a:lnTo>
                  <a:pt x="285" y="561"/>
                </a:lnTo>
                <a:lnTo>
                  <a:pt x="262" y="586"/>
                </a:lnTo>
                <a:lnTo>
                  <a:pt x="240" y="612"/>
                </a:lnTo>
                <a:lnTo>
                  <a:pt x="219" y="640"/>
                </a:lnTo>
                <a:lnTo>
                  <a:pt x="198" y="667"/>
                </a:lnTo>
                <a:lnTo>
                  <a:pt x="180" y="695"/>
                </a:lnTo>
                <a:lnTo>
                  <a:pt x="161" y="722"/>
                </a:lnTo>
                <a:lnTo>
                  <a:pt x="143" y="750"/>
                </a:lnTo>
                <a:lnTo>
                  <a:pt x="127" y="780"/>
                </a:lnTo>
                <a:lnTo>
                  <a:pt x="110" y="809"/>
                </a:lnTo>
                <a:lnTo>
                  <a:pt x="96" y="839"/>
                </a:lnTo>
                <a:lnTo>
                  <a:pt x="82" y="868"/>
                </a:lnTo>
                <a:lnTo>
                  <a:pt x="70" y="899"/>
                </a:lnTo>
                <a:lnTo>
                  <a:pt x="57" y="930"/>
                </a:lnTo>
                <a:lnTo>
                  <a:pt x="47" y="961"/>
                </a:lnTo>
                <a:lnTo>
                  <a:pt x="37" y="992"/>
                </a:lnTo>
                <a:lnTo>
                  <a:pt x="29" y="1023"/>
                </a:lnTo>
                <a:lnTo>
                  <a:pt x="22" y="1056"/>
                </a:lnTo>
                <a:lnTo>
                  <a:pt x="16" y="1088"/>
                </a:lnTo>
                <a:lnTo>
                  <a:pt x="9" y="1121"/>
                </a:lnTo>
                <a:lnTo>
                  <a:pt x="6" y="1153"/>
                </a:lnTo>
                <a:lnTo>
                  <a:pt x="3" y="1186"/>
                </a:lnTo>
                <a:lnTo>
                  <a:pt x="0" y="1220"/>
                </a:lnTo>
                <a:lnTo>
                  <a:pt x="0" y="1220"/>
                </a:lnTo>
                <a:lnTo>
                  <a:pt x="0" y="1280"/>
                </a:lnTo>
                <a:lnTo>
                  <a:pt x="2" y="1341"/>
                </a:lnTo>
                <a:lnTo>
                  <a:pt x="6" y="1401"/>
                </a:lnTo>
                <a:lnTo>
                  <a:pt x="14" y="1462"/>
                </a:lnTo>
                <a:lnTo>
                  <a:pt x="25" y="1521"/>
                </a:lnTo>
                <a:lnTo>
                  <a:pt x="39" y="1581"/>
                </a:lnTo>
                <a:lnTo>
                  <a:pt x="56" y="1640"/>
                </a:lnTo>
                <a:lnTo>
                  <a:pt x="76" y="1698"/>
                </a:lnTo>
                <a:lnTo>
                  <a:pt x="101" y="1756"/>
                </a:lnTo>
                <a:lnTo>
                  <a:pt x="127" y="1812"/>
                </a:lnTo>
                <a:lnTo>
                  <a:pt x="158" y="1868"/>
                </a:lnTo>
                <a:lnTo>
                  <a:pt x="192" y="1922"/>
                </a:lnTo>
                <a:lnTo>
                  <a:pt x="212" y="1950"/>
                </a:lnTo>
                <a:lnTo>
                  <a:pt x="231" y="1977"/>
                </a:lnTo>
                <a:lnTo>
                  <a:pt x="251" y="2003"/>
                </a:lnTo>
                <a:lnTo>
                  <a:pt x="273" y="2029"/>
                </a:lnTo>
                <a:lnTo>
                  <a:pt x="296" y="2054"/>
                </a:lnTo>
                <a:lnTo>
                  <a:pt x="319" y="2080"/>
                </a:lnTo>
                <a:lnTo>
                  <a:pt x="344" y="2105"/>
                </a:lnTo>
                <a:lnTo>
                  <a:pt x="369" y="2130"/>
                </a:lnTo>
                <a:lnTo>
                  <a:pt x="369" y="2130"/>
                </a:lnTo>
                <a:lnTo>
                  <a:pt x="403" y="2161"/>
                </a:lnTo>
                <a:lnTo>
                  <a:pt x="439" y="2190"/>
                </a:lnTo>
                <a:lnTo>
                  <a:pt x="473" y="2220"/>
                </a:lnTo>
                <a:lnTo>
                  <a:pt x="507" y="2246"/>
                </a:lnTo>
                <a:lnTo>
                  <a:pt x="541" y="2273"/>
                </a:lnTo>
                <a:lnTo>
                  <a:pt x="574" y="2297"/>
                </a:lnTo>
                <a:lnTo>
                  <a:pt x="639" y="2342"/>
                </a:lnTo>
                <a:lnTo>
                  <a:pt x="702" y="2381"/>
                </a:lnTo>
                <a:lnTo>
                  <a:pt x="764" y="2415"/>
                </a:lnTo>
                <a:lnTo>
                  <a:pt x="822" y="2446"/>
                </a:lnTo>
                <a:lnTo>
                  <a:pt x="876" y="2473"/>
                </a:lnTo>
                <a:lnTo>
                  <a:pt x="925" y="2494"/>
                </a:lnTo>
                <a:lnTo>
                  <a:pt x="969" y="2511"/>
                </a:lnTo>
                <a:lnTo>
                  <a:pt x="1009" y="2527"/>
                </a:lnTo>
                <a:lnTo>
                  <a:pt x="1042" y="2538"/>
                </a:lnTo>
                <a:lnTo>
                  <a:pt x="1088" y="2552"/>
                </a:lnTo>
                <a:lnTo>
                  <a:pt x="1105" y="2555"/>
                </a:lnTo>
                <a:lnTo>
                  <a:pt x="1105" y="2555"/>
                </a:lnTo>
                <a:lnTo>
                  <a:pt x="1108" y="2556"/>
                </a:lnTo>
                <a:lnTo>
                  <a:pt x="1108" y="2558"/>
                </a:lnTo>
                <a:lnTo>
                  <a:pt x="1108" y="2558"/>
                </a:lnTo>
                <a:lnTo>
                  <a:pt x="1108" y="2559"/>
                </a:lnTo>
                <a:lnTo>
                  <a:pt x="1108" y="2559"/>
                </a:lnTo>
                <a:lnTo>
                  <a:pt x="1107" y="2561"/>
                </a:lnTo>
                <a:lnTo>
                  <a:pt x="1107" y="2561"/>
                </a:lnTo>
                <a:lnTo>
                  <a:pt x="586" y="3240"/>
                </a:lnTo>
                <a:lnTo>
                  <a:pt x="857" y="3240"/>
                </a:lnTo>
                <a:lnTo>
                  <a:pt x="857" y="3240"/>
                </a:lnTo>
                <a:lnTo>
                  <a:pt x="905" y="3201"/>
                </a:lnTo>
                <a:lnTo>
                  <a:pt x="961" y="3159"/>
                </a:lnTo>
                <a:lnTo>
                  <a:pt x="1023" y="3114"/>
                </a:lnTo>
                <a:lnTo>
                  <a:pt x="1091" y="3066"/>
                </a:lnTo>
                <a:lnTo>
                  <a:pt x="1163" y="3018"/>
                </a:lnTo>
                <a:lnTo>
                  <a:pt x="1237" y="2969"/>
                </a:lnTo>
                <a:lnTo>
                  <a:pt x="1311" y="2921"/>
                </a:lnTo>
                <a:lnTo>
                  <a:pt x="1387" y="2874"/>
                </a:lnTo>
                <a:lnTo>
                  <a:pt x="1463" y="2829"/>
                </a:lnTo>
                <a:lnTo>
                  <a:pt x="1536" y="2789"/>
                </a:lnTo>
                <a:lnTo>
                  <a:pt x="1606" y="2750"/>
                </a:lnTo>
                <a:lnTo>
                  <a:pt x="1669" y="2718"/>
                </a:lnTo>
                <a:lnTo>
                  <a:pt x="1728" y="2691"/>
                </a:lnTo>
                <a:lnTo>
                  <a:pt x="1781" y="2670"/>
                </a:lnTo>
                <a:lnTo>
                  <a:pt x="1803" y="2662"/>
                </a:lnTo>
                <a:lnTo>
                  <a:pt x="1824" y="2657"/>
                </a:lnTo>
                <a:lnTo>
                  <a:pt x="1841" y="2652"/>
                </a:lnTo>
                <a:lnTo>
                  <a:pt x="1857" y="2651"/>
                </a:lnTo>
                <a:lnTo>
                  <a:pt x="1857" y="2651"/>
                </a:lnTo>
                <a:lnTo>
                  <a:pt x="1908" y="2649"/>
                </a:lnTo>
                <a:lnTo>
                  <a:pt x="1958" y="2646"/>
                </a:lnTo>
                <a:lnTo>
                  <a:pt x="2006" y="2643"/>
                </a:lnTo>
                <a:lnTo>
                  <a:pt x="2054" y="2639"/>
                </a:lnTo>
                <a:lnTo>
                  <a:pt x="2100" y="2632"/>
                </a:lnTo>
                <a:lnTo>
                  <a:pt x="2147" y="2626"/>
                </a:lnTo>
                <a:lnTo>
                  <a:pt x="2193" y="2618"/>
                </a:lnTo>
                <a:lnTo>
                  <a:pt x="2238" y="2611"/>
                </a:lnTo>
                <a:lnTo>
                  <a:pt x="2282" y="2601"/>
                </a:lnTo>
                <a:lnTo>
                  <a:pt x="2325" y="2592"/>
                </a:lnTo>
                <a:lnTo>
                  <a:pt x="2369" y="2581"/>
                </a:lnTo>
                <a:lnTo>
                  <a:pt x="2409" y="2570"/>
                </a:lnTo>
                <a:lnTo>
                  <a:pt x="2491" y="2545"/>
                </a:lnTo>
                <a:lnTo>
                  <a:pt x="2568" y="2518"/>
                </a:lnTo>
                <a:lnTo>
                  <a:pt x="2644" y="2488"/>
                </a:lnTo>
                <a:lnTo>
                  <a:pt x="2716" y="2454"/>
                </a:lnTo>
                <a:lnTo>
                  <a:pt x="2784" y="2420"/>
                </a:lnTo>
                <a:lnTo>
                  <a:pt x="2851" y="2383"/>
                </a:lnTo>
                <a:lnTo>
                  <a:pt x="2913" y="2342"/>
                </a:lnTo>
                <a:lnTo>
                  <a:pt x="2971" y="2301"/>
                </a:lnTo>
                <a:lnTo>
                  <a:pt x="3029" y="2257"/>
                </a:lnTo>
                <a:lnTo>
                  <a:pt x="3082" y="2212"/>
                </a:lnTo>
                <a:lnTo>
                  <a:pt x="3133" y="2166"/>
                </a:lnTo>
                <a:lnTo>
                  <a:pt x="3179" y="2118"/>
                </a:lnTo>
                <a:lnTo>
                  <a:pt x="3223" y="2068"/>
                </a:lnTo>
                <a:lnTo>
                  <a:pt x="3264" y="2017"/>
                </a:lnTo>
                <a:lnTo>
                  <a:pt x="3302" y="1964"/>
                </a:lnTo>
                <a:lnTo>
                  <a:pt x="3337" y="1911"/>
                </a:lnTo>
                <a:lnTo>
                  <a:pt x="3368" y="1859"/>
                </a:lnTo>
                <a:lnTo>
                  <a:pt x="3396" y="1804"/>
                </a:lnTo>
                <a:lnTo>
                  <a:pt x="3423" y="1750"/>
                </a:lnTo>
                <a:lnTo>
                  <a:pt x="3444" y="1694"/>
                </a:lnTo>
                <a:lnTo>
                  <a:pt x="3464" y="1640"/>
                </a:lnTo>
                <a:lnTo>
                  <a:pt x="3480" y="1584"/>
                </a:lnTo>
                <a:lnTo>
                  <a:pt x="3492" y="1530"/>
                </a:lnTo>
                <a:lnTo>
                  <a:pt x="3503" y="1474"/>
                </a:lnTo>
                <a:lnTo>
                  <a:pt x="3509" y="1420"/>
                </a:lnTo>
                <a:lnTo>
                  <a:pt x="3514" y="1366"/>
                </a:lnTo>
                <a:lnTo>
                  <a:pt x="3514" y="1366"/>
                </a:lnTo>
                <a:lnTo>
                  <a:pt x="3514" y="1333"/>
                </a:lnTo>
                <a:lnTo>
                  <a:pt x="3514" y="1299"/>
                </a:lnTo>
                <a:lnTo>
                  <a:pt x="3512" y="1267"/>
                </a:lnTo>
                <a:lnTo>
                  <a:pt x="3511" y="1234"/>
                </a:lnTo>
                <a:lnTo>
                  <a:pt x="3508" y="1201"/>
                </a:lnTo>
                <a:lnTo>
                  <a:pt x="3503" y="1169"/>
                </a:lnTo>
                <a:lnTo>
                  <a:pt x="3497" y="1136"/>
                </a:lnTo>
                <a:lnTo>
                  <a:pt x="3491" y="1104"/>
                </a:lnTo>
                <a:lnTo>
                  <a:pt x="3483" y="1073"/>
                </a:lnTo>
                <a:lnTo>
                  <a:pt x="3474" y="1040"/>
                </a:lnTo>
                <a:lnTo>
                  <a:pt x="3464" y="1009"/>
                </a:lnTo>
                <a:lnTo>
                  <a:pt x="3454" y="978"/>
                </a:lnTo>
                <a:lnTo>
                  <a:pt x="3443" y="947"/>
                </a:lnTo>
                <a:lnTo>
                  <a:pt x="3430" y="918"/>
                </a:lnTo>
                <a:lnTo>
                  <a:pt x="3416" y="887"/>
                </a:lnTo>
                <a:lnTo>
                  <a:pt x="3402" y="857"/>
                </a:lnTo>
                <a:lnTo>
                  <a:pt x="3387" y="828"/>
                </a:lnTo>
                <a:lnTo>
                  <a:pt x="3370" y="798"/>
                </a:lnTo>
                <a:lnTo>
                  <a:pt x="3353" y="770"/>
                </a:lnTo>
                <a:lnTo>
                  <a:pt x="3336" y="741"/>
                </a:lnTo>
                <a:lnTo>
                  <a:pt x="3297" y="685"/>
                </a:lnTo>
                <a:lnTo>
                  <a:pt x="3254" y="631"/>
                </a:lnTo>
                <a:lnTo>
                  <a:pt x="3209" y="578"/>
                </a:lnTo>
                <a:lnTo>
                  <a:pt x="3161" y="529"/>
                </a:lnTo>
                <a:lnTo>
                  <a:pt x="3108" y="479"/>
                </a:lnTo>
                <a:lnTo>
                  <a:pt x="3054" y="431"/>
                </a:lnTo>
                <a:lnTo>
                  <a:pt x="2995" y="386"/>
                </a:lnTo>
                <a:lnTo>
                  <a:pt x="2934" y="343"/>
                </a:lnTo>
                <a:lnTo>
                  <a:pt x="2871" y="302"/>
                </a:lnTo>
                <a:lnTo>
                  <a:pt x="2804" y="264"/>
                </a:lnTo>
                <a:lnTo>
                  <a:pt x="2736" y="226"/>
                </a:lnTo>
                <a:lnTo>
                  <a:pt x="2665" y="192"/>
                </a:lnTo>
                <a:lnTo>
                  <a:pt x="2590" y="161"/>
                </a:lnTo>
                <a:lnTo>
                  <a:pt x="2514" y="132"/>
                </a:lnTo>
                <a:lnTo>
                  <a:pt x="2437" y="105"/>
                </a:lnTo>
                <a:lnTo>
                  <a:pt x="2356" y="81"/>
                </a:lnTo>
                <a:lnTo>
                  <a:pt x="2274" y="60"/>
                </a:lnTo>
                <a:lnTo>
                  <a:pt x="2189" y="42"/>
                </a:lnTo>
                <a:lnTo>
                  <a:pt x="2102" y="28"/>
                </a:lnTo>
                <a:lnTo>
                  <a:pt x="2015" y="16"/>
                </a:lnTo>
                <a:lnTo>
                  <a:pt x="1925" y="8"/>
                </a:lnTo>
                <a:lnTo>
                  <a:pt x="1834" y="2"/>
                </a:lnTo>
                <a:lnTo>
                  <a:pt x="1834" y="2"/>
                </a:lnTo>
                <a:close/>
                <a:moveTo>
                  <a:pt x="2308" y="2149"/>
                </a:moveTo>
                <a:lnTo>
                  <a:pt x="2308" y="2149"/>
                </a:lnTo>
                <a:lnTo>
                  <a:pt x="2265" y="2181"/>
                </a:lnTo>
                <a:lnTo>
                  <a:pt x="2220" y="2212"/>
                </a:lnTo>
                <a:lnTo>
                  <a:pt x="2173" y="2240"/>
                </a:lnTo>
                <a:lnTo>
                  <a:pt x="2124" y="2265"/>
                </a:lnTo>
                <a:lnTo>
                  <a:pt x="2074" y="2288"/>
                </a:lnTo>
                <a:lnTo>
                  <a:pt x="2021" y="2310"/>
                </a:lnTo>
                <a:lnTo>
                  <a:pt x="1967" y="2327"/>
                </a:lnTo>
                <a:lnTo>
                  <a:pt x="1913" y="2342"/>
                </a:lnTo>
                <a:lnTo>
                  <a:pt x="1857" y="2356"/>
                </a:lnTo>
                <a:lnTo>
                  <a:pt x="1801" y="2367"/>
                </a:lnTo>
                <a:lnTo>
                  <a:pt x="1744" y="2375"/>
                </a:lnTo>
                <a:lnTo>
                  <a:pt x="1686" y="2381"/>
                </a:lnTo>
                <a:lnTo>
                  <a:pt x="1629" y="2386"/>
                </a:lnTo>
                <a:lnTo>
                  <a:pt x="1572" y="2387"/>
                </a:lnTo>
                <a:lnTo>
                  <a:pt x="1514" y="2386"/>
                </a:lnTo>
                <a:lnTo>
                  <a:pt x="1457" y="2383"/>
                </a:lnTo>
                <a:lnTo>
                  <a:pt x="1457" y="2383"/>
                </a:lnTo>
                <a:lnTo>
                  <a:pt x="1500" y="2307"/>
                </a:lnTo>
                <a:lnTo>
                  <a:pt x="1542" y="2231"/>
                </a:lnTo>
                <a:lnTo>
                  <a:pt x="1629" y="2084"/>
                </a:lnTo>
                <a:lnTo>
                  <a:pt x="1714" y="1944"/>
                </a:lnTo>
                <a:lnTo>
                  <a:pt x="1793" y="1818"/>
                </a:lnTo>
                <a:lnTo>
                  <a:pt x="1862" y="1713"/>
                </a:lnTo>
                <a:lnTo>
                  <a:pt x="1914" y="1629"/>
                </a:lnTo>
                <a:lnTo>
                  <a:pt x="1962" y="1558"/>
                </a:lnTo>
                <a:lnTo>
                  <a:pt x="1925" y="1558"/>
                </a:lnTo>
                <a:lnTo>
                  <a:pt x="1925" y="1558"/>
                </a:lnTo>
                <a:lnTo>
                  <a:pt x="1879" y="1594"/>
                </a:lnTo>
                <a:lnTo>
                  <a:pt x="1810" y="1648"/>
                </a:lnTo>
                <a:lnTo>
                  <a:pt x="1724" y="1721"/>
                </a:lnTo>
                <a:lnTo>
                  <a:pt x="1674" y="1764"/>
                </a:lnTo>
                <a:lnTo>
                  <a:pt x="1621" y="1811"/>
                </a:lnTo>
                <a:lnTo>
                  <a:pt x="1567" y="1862"/>
                </a:lnTo>
                <a:lnTo>
                  <a:pt x="1510" y="1916"/>
                </a:lnTo>
                <a:lnTo>
                  <a:pt x="1449" y="1973"/>
                </a:lnTo>
                <a:lnTo>
                  <a:pt x="1389" y="2035"/>
                </a:lnTo>
                <a:lnTo>
                  <a:pt x="1327" y="2101"/>
                </a:lnTo>
                <a:lnTo>
                  <a:pt x="1265" y="2169"/>
                </a:lnTo>
                <a:lnTo>
                  <a:pt x="1203" y="2240"/>
                </a:lnTo>
                <a:lnTo>
                  <a:pt x="1141" y="2315"/>
                </a:lnTo>
                <a:lnTo>
                  <a:pt x="1141" y="2315"/>
                </a:lnTo>
                <a:lnTo>
                  <a:pt x="1107" y="2302"/>
                </a:lnTo>
                <a:lnTo>
                  <a:pt x="1073" y="2287"/>
                </a:lnTo>
                <a:lnTo>
                  <a:pt x="1040" y="2271"/>
                </a:lnTo>
                <a:lnTo>
                  <a:pt x="1009" y="2254"/>
                </a:lnTo>
                <a:lnTo>
                  <a:pt x="978" y="2235"/>
                </a:lnTo>
                <a:lnTo>
                  <a:pt x="950" y="2217"/>
                </a:lnTo>
                <a:lnTo>
                  <a:pt x="922" y="2195"/>
                </a:lnTo>
                <a:lnTo>
                  <a:pt x="896" y="2173"/>
                </a:lnTo>
                <a:lnTo>
                  <a:pt x="896" y="2173"/>
                </a:lnTo>
                <a:lnTo>
                  <a:pt x="859" y="2139"/>
                </a:lnTo>
                <a:lnTo>
                  <a:pt x="823" y="2102"/>
                </a:lnTo>
                <a:lnTo>
                  <a:pt x="792" y="2063"/>
                </a:lnTo>
                <a:lnTo>
                  <a:pt x="763" y="2023"/>
                </a:lnTo>
                <a:lnTo>
                  <a:pt x="736" y="1981"/>
                </a:lnTo>
                <a:lnTo>
                  <a:pt x="713" y="1939"/>
                </a:lnTo>
                <a:lnTo>
                  <a:pt x="691" y="1896"/>
                </a:lnTo>
                <a:lnTo>
                  <a:pt x="673" y="1851"/>
                </a:lnTo>
                <a:lnTo>
                  <a:pt x="657" y="1806"/>
                </a:lnTo>
                <a:lnTo>
                  <a:pt x="645" y="1760"/>
                </a:lnTo>
                <a:lnTo>
                  <a:pt x="634" y="1711"/>
                </a:lnTo>
                <a:lnTo>
                  <a:pt x="626" y="1665"/>
                </a:lnTo>
                <a:lnTo>
                  <a:pt x="622" y="1617"/>
                </a:lnTo>
                <a:lnTo>
                  <a:pt x="618" y="1569"/>
                </a:lnTo>
                <a:lnTo>
                  <a:pt x="620" y="1521"/>
                </a:lnTo>
                <a:lnTo>
                  <a:pt x="622" y="1473"/>
                </a:lnTo>
                <a:lnTo>
                  <a:pt x="626" y="1425"/>
                </a:lnTo>
                <a:lnTo>
                  <a:pt x="634" y="1377"/>
                </a:lnTo>
                <a:lnTo>
                  <a:pt x="645" y="1329"/>
                </a:lnTo>
                <a:lnTo>
                  <a:pt x="657" y="1280"/>
                </a:lnTo>
                <a:lnTo>
                  <a:pt x="671" y="1234"/>
                </a:lnTo>
                <a:lnTo>
                  <a:pt x="688" y="1187"/>
                </a:lnTo>
                <a:lnTo>
                  <a:pt x="708" y="1143"/>
                </a:lnTo>
                <a:lnTo>
                  <a:pt x="730" y="1098"/>
                </a:lnTo>
                <a:lnTo>
                  <a:pt x="755" y="1054"/>
                </a:lnTo>
                <a:lnTo>
                  <a:pt x="781" y="1011"/>
                </a:lnTo>
                <a:lnTo>
                  <a:pt x="809" y="969"/>
                </a:lnTo>
                <a:lnTo>
                  <a:pt x="840" y="929"/>
                </a:lnTo>
                <a:lnTo>
                  <a:pt x="874" y="890"/>
                </a:lnTo>
                <a:lnTo>
                  <a:pt x="908" y="853"/>
                </a:lnTo>
                <a:lnTo>
                  <a:pt x="947" y="817"/>
                </a:lnTo>
                <a:lnTo>
                  <a:pt x="986" y="783"/>
                </a:lnTo>
                <a:lnTo>
                  <a:pt x="986" y="783"/>
                </a:lnTo>
                <a:lnTo>
                  <a:pt x="1018" y="758"/>
                </a:lnTo>
                <a:lnTo>
                  <a:pt x="1051" y="735"/>
                </a:lnTo>
                <a:lnTo>
                  <a:pt x="1085" y="712"/>
                </a:lnTo>
                <a:lnTo>
                  <a:pt x="1119" y="691"/>
                </a:lnTo>
                <a:lnTo>
                  <a:pt x="1153" y="673"/>
                </a:lnTo>
                <a:lnTo>
                  <a:pt x="1187" y="654"/>
                </a:lnTo>
                <a:lnTo>
                  <a:pt x="1223" y="639"/>
                </a:lnTo>
                <a:lnTo>
                  <a:pt x="1259" y="623"/>
                </a:lnTo>
                <a:lnTo>
                  <a:pt x="1293" y="609"/>
                </a:lnTo>
                <a:lnTo>
                  <a:pt x="1328" y="597"/>
                </a:lnTo>
                <a:lnTo>
                  <a:pt x="1366" y="586"/>
                </a:lnTo>
                <a:lnTo>
                  <a:pt x="1401" y="577"/>
                </a:lnTo>
                <a:lnTo>
                  <a:pt x="1437" y="567"/>
                </a:lnTo>
                <a:lnTo>
                  <a:pt x="1474" y="558"/>
                </a:lnTo>
                <a:lnTo>
                  <a:pt x="1547" y="546"/>
                </a:lnTo>
                <a:lnTo>
                  <a:pt x="1620" y="535"/>
                </a:lnTo>
                <a:lnTo>
                  <a:pt x="1694" y="527"/>
                </a:lnTo>
                <a:lnTo>
                  <a:pt x="1767" y="521"/>
                </a:lnTo>
                <a:lnTo>
                  <a:pt x="1840" y="518"/>
                </a:lnTo>
                <a:lnTo>
                  <a:pt x="1911" y="516"/>
                </a:lnTo>
                <a:lnTo>
                  <a:pt x="1984" y="515"/>
                </a:lnTo>
                <a:lnTo>
                  <a:pt x="2124" y="513"/>
                </a:lnTo>
                <a:lnTo>
                  <a:pt x="2124" y="513"/>
                </a:lnTo>
                <a:lnTo>
                  <a:pt x="2195" y="512"/>
                </a:lnTo>
                <a:lnTo>
                  <a:pt x="2263" y="507"/>
                </a:lnTo>
                <a:lnTo>
                  <a:pt x="2328" y="501"/>
                </a:lnTo>
                <a:lnTo>
                  <a:pt x="2392" y="495"/>
                </a:lnTo>
                <a:lnTo>
                  <a:pt x="2451" y="487"/>
                </a:lnTo>
                <a:lnTo>
                  <a:pt x="2505" y="477"/>
                </a:lnTo>
                <a:lnTo>
                  <a:pt x="2556" y="470"/>
                </a:lnTo>
                <a:lnTo>
                  <a:pt x="2604" y="460"/>
                </a:lnTo>
                <a:lnTo>
                  <a:pt x="2683" y="442"/>
                </a:lnTo>
                <a:lnTo>
                  <a:pt x="2744" y="426"/>
                </a:lnTo>
                <a:lnTo>
                  <a:pt x="2781" y="415"/>
                </a:lnTo>
                <a:lnTo>
                  <a:pt x="2795" y="411"/>
                </a:lnTo>
                <a:lnTo>
                  <a:pt x="2795" y="411"/>
                </a:lnTo>
                <a:lnTo>
                  <a:pt x="2804" y="460"/>
                </a:lnTo>
                <a:lnTo>
                  <a:pt x="2812" y="519"/>
                </a:lnTo>
                <a:lnTo>
                  <a:pt x="2821" y="597"/>
                </a:lnTo>
                <a:lnTo>
                  <a:pt x="2826" y="642"/>
                </a:lnTo>
                <a:lnTo>
                  <a:pt x="2829" y="691"/>
                </a:lnTo>
                <a:lnTo>
                  <a:pt x="2832" y="744"/>
                </a:lnTo>
                <a:lnTo>
                  <a:pt x="2834" y="800"/>
                </a:lnTo>
                <a:lnTo>
                  <a:pt x="2834" y="859"/>
                </a:lnTo>
                <a:lnTo>
                  <a:pt x="2834" y="921"/>
                </a:lnTo>
                <a:lnTo>
                  <a:pt x="2830" y="986"/>
                </a:lnTo>
                <a:lnTo>
                  <a:pt x="2826" y="1053"/>
                </a:lnTo>
                <a:lnTo>
                  <a:pt x="2820" y="1119"/>
                </a:lnTo>
                <a:lnTo>
                  <a:pt x="2810" y="1189"/>
                </a:lnTo>
                <a:lnTo>
                  <a:pt x="2798" y="1260"/>
                </a:lnTo>
                <a:lnTo>
                  <a:pt x="2784" y="1332"/>
                </a:lnTo>
                <a:lnTo>
                  <a:pt x="2767" y="1405"/>
                </a:lnTo>
                <a:lnTo>
                  <a:pt x="2745" y="1476"/>
                </a:lnTo>
                <a:lnTo>
                  <a:pt x="2722" y="1549"/>
                </a:lnTo>
                <a:lnTo>
                  <a:pt x="2708" y="1584"/>
                </a:lnTo>
                <a:lnTo>
                  <a:pt x="2694" y="1622"/>
                </a:lnTo>
                <a:lnTo>
                  <a:pt x="2679" y="1657"/>
                </a:lnTo>
                <a:lnTo>
                  <a:pt x="2661" y="1693"/>
                </a:lnTo>
                <a:lnTo>
                  <a:pt x="2644" y="1727"/>
                </a:lnTo>
                <a:lnTo>
                  <a:pt x="2626" y="1763"/>
                </a:lnTo>
                <a:lnTo>
                  <a:pt x="2606" y="1797"/>
                </a:lnTo>
                <a:lnTo>
                  <a:pt x="2584" y="1832"/>
                </a:lnTo>
                <a:lnTo>
                  <a:pt x="2562" y="1866"/>
                </a:lnTo>
                <a:lnTo>
                  <a:pt x="2539" y="1899"/>
                </a:lnTo>
                <a:lnTo>
                  <a:pt x="2516" y="1933"/>
                </a:lnTo>
                <a:lnTo>
                  <a:pt x="2489" y="1966"/>
                </a:lnTo>
                <a:lnTo>
                  <a:pt x="2463" y="1997"/>
                </a:lnTo>
                <a:lnTo>
                  <a:pt x="2434" y="2029"/>
                </a:lnTo>
                <a:lnTo>
                  <a:pt x="2404" y="2060"/>
                </a:lnTo>
                <a:lnTo>
                  <a:pt x="2373" y="2090"/>
                </a:lnTo>
                <a:lnTo>
                  <a:pt x="2342" y="2119"/>
                </a:lnTo>
                <a:lnTo>
                  <a:pt x="2308" y="2149"/>
                </a:lnTo>
                <a:lnTo>
                  <a:pt x="2308" y="2149"/>
                </a:lnTo>
                <a:close/>
              </a:path>
            </a:pathLst>
          </a:custGeom>
          <a:solidFill>
            <a:schemeClr val="accent4"/>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3" name="Title 1"/>
          <p:cNvSpPr>
            <a:spLocks noGrp="1"/>
          </p:cNvSpPr>
          <p:nvPr>
            <p:ph type="title"/>
          </p:nvPr>
        </p:nvSpPr>
        <p:spPr>
          <a:xfrm>
            <a:off x="348343" y="206375"/>
            <a:ext cx="6697916" cy="857250"/>
          </a:xfrm>
          <a:prstGeom prst="rect">
            <a:avLst/>
          </a:prstGeom>
        </p:spPr>
        <p:txBody>
          <a:bodyPr anchor="ctr"/>
          <a:lstStyle>
            <a:lvl1pPr>
              <a:defRPr b="1">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fi-FI"/>
          </a:p>
        </p:txBody>
      </p:sp>
      <p:sp>
        <p:nvSpPr>
          <p:cNvPr id="14" name="Text Placeholder 3"/>
          <p:cNvSpPr>
            <a:spLocks noGrp="1"/>
          </p:cNvSpPr>
          <p:nvPr>
            <p:ph type="body" sz="quarter" idx="10"/>
          </p:nvPr>
        </p:nvSpPr>
        <p:spPr>
          <a:xfrm>
            <a:off x="348343" y="1238251"/>
            <a:ext cx="6697916" cy="3223218"/>
          </a:xfrm>
          <a:prstGeom prst="rect">
            <a:avLst/>
          </a:prstGeo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2"/>
          <p:cNvSpPr>
            <a:spLocks noGrp="1"/>
          </p:cNvSpPr>
          <p:nvPr>
            <p:ph type="dt" sz="half" idx="2"/>
          </p:nvPr>
        </p:nvSpPr>
        <p:spPr>
          <a:xfrm>
            <a:off x="6221941" y="4842785"/>
            <a:ext cx="742071" cy="199115"/>
          </a:xfrm>
          <a:prstGeom prst="rect">
            <a:avLst/>
          </a:prstGeom>
        </p:spPr>
        <p:txBody>
          <a:bodyPr vert="horz" lIns="91440" tIns="45720" rIns="91440" bIns="0" rtlCol="0" anchor="b" anchorCtr="0"/>
          <a:lstStyle>
            <a:lvl1pPr algn="r">
              <a:defRPr sz="10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sp>
        <p:nvSpPr>
          <p:cNvPr id="10" name="Footer Placeholder 3"/>
          <p:cNvSpPr>
            <a:spLocks noGrp="1"/>
          </p:cNvSpPr>
          <p:nvPr>
            <p:ph type="ftr" sz="quarter" idx="3"/>
          </p:nvPr>
        </p:nvSpPr>
        <p:spPr>
          <a:xfrm>
            <a:off x="2762655" y="4588933"/>
            <a:ext cx="3392313" cy="452967"/>
          </a:xfrm>
          <a:prstGeom prst="rect">
            <a:avLst/>
          </a:prstGeom>
        </p:spPr>
        <p:txBody>
          <a:bodyPr vert="horz" lIns="91440" tIns="45720" rIns="91440" bIns="0" rtlCol="0" anchor="b" anchorCtr="0"/>
          <a:lstStyle>
            <a:lvl1pPr algn="l">
              <a:defRPr sz="1000">
                <a:solidFill>
                  <a:schemeClr val="bg1">
                    <a:lumMod val="65000"/>
                  </a:schemeClr>
                </a:solidFill>
              </a:defRPr>
            </a:lvl1pPr>
          </a:lstStyle>
          <a:p>
            <a:endParaRPr lang="fi-FI" dirty="0"/>
          </a:p>
        </p:txBody>
      </p:sp>
    </p:spTree>
    <p:extLst>
      <p:ext uri="{BB962C8B-B14F-4D97-AF65-F5344CB8AC3E}">
        <p14:creationId xmlns:p14="http://schemas.microsoft.com/office/powerpoint/2010/main" val="23867039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1620" y="231548"/>
            <a:ext cx="1112400" cy="997452"/>
          </a:xfrm>
          <a:prstGeom prst="rect">
            <a:avLst/>
          </a:prstGeom>
        </p:spPr>
      </p:pic>
      <p:sp>
        <p:nvSpPr>
          <p:cNvPr id="9" name="Freeform 9"/>
          <p:cNvSpPr>
            <a:spLocks noEditPoints="1"/>
          </p:cNvSpPr>
          <p:nvPr/>
        </p:nvSpPr>
        <p:spPr bwMode="auto">
          <a:xfrm>
            <a:off x="6154967" y="-2639610"/>
            <a:ext cx="8458411" cy="7798876"/>
          </a:xfrm>
          <a:custGeom>
            <a:avLst/>
            <a:gdLst>
              <a:gd name="T0" fmla="*/ 1474 w 3514"/>
              <a:gd name="T1" fmla="*/ 12 h 3240"/>
              <a:gd name="T2" fmla="*/ 978 w 3514"/>
              <a:gd name="T3" fmla="*/ 122 h 3240"/>
              <a:gd name="T4" fmla="*/ 560 w 3514"/>
              <a:gd name="T5" fmla="*/ 327 h 3240"/>
              <a:gd name="T6" fmla="*/ 262 w 3514"/>
              <a:gd name="T7" fmla="*/ 586 h 3240"/>
              <a:gd name="T8" fmla="*/ 143 w 3514"/>
              <a:gd name="T9" fmla="*/ 750 h 3240"/>
              <a:gd name="T10" fmla="*/ 57 w 3514"/>
              <a:gd name="T11" fmla="*/ 930 h 3240"/>
              <a:gd name="T12" fmla="*/ 9 w 3514"/>
              <a:gd name="T13" fmla="*/ 1121 h 3240"/>
              <a:gd name="T14" fmla="*/ 2 w 3514"/>
              <a:gd name="T15" fmla="*/ 1341 h 3240"/>
              <a:gd name="T16" fmla="*/ 76 w 3514"/>
              <a:gd name="T17" fmla="*/ 1698 h 3240"/>
              <a:gd name="T18" fmla="*/ 231 w 3514"/>
              <a:gd name="T19" fmla="*/ 1977 h 3240"/>
              <a:gd name="T20" fmla="*/ 369 w 3514"/>
              <a:gd name="T21" fmla="*/ 2130 h 3240"/>
              <a:gd name="T22" fmla="*/ 541 w 3514"/>
              <a:gd name="T23" fmla="*/ 2273 h 3240"/>
              <a:gd name="T24" fmla="*/ 876 w 3514"/>
              <a:gd name="T25" fmla="*/ 2473 h 3240"/>
              <a:gd name="T26" fmla="*/ 1105 w 3514"/>
              <a:gd name="T27" fmla="*/ 2555 h 3240"/>
              <a:gd name="T28" fmla="*/ 1108 w 3514"/>
              <a:gd name="T29" fmla="*/ 2559 h 3240"/>
              <a:gd name="T30" fmla="*/ 905 w 3514"/>
              <a:gd name="T31" fmla="*/ 3201 h 3240"/>
              <a:gd name="T32" fmla="*/ 1311 w 3514"/>
              <a:gd name="T33" fmla="*/ 2921 h 3240"/>
              <a:gd name="T34" fmla="*/ 1728 w 3514"/>
              <a:gd name="T35" fmla="*/ 2691 h 3240"/>
              <a:gd name="T36" fmla="*/ 1857 w 3514"/>
              <a:gd name="T37" fmla="*/ 2651 h 3240"/>
              <a:gd name="T38" fmla="*/ 2147 w 3514"/>
              <a:gd name="T39" fmla="*/ 2626 h 3240"/>
              <a:gd name="T40" fmla="*/ 2409 w 3514"/>
              <a:gd name="T41" fmla="*/ 2570 h 3240"/>
              <a:gd name="T42" fmla="*/ 2851 w 3514"/>
              <a:gd name="T43" fmla="*/ 2383 h 3240"/>
              <a:gd name="T44" fmla="*/ 3179 w 3514"/>
              <a:gd name="T45" fmla="*/ 2118 h 3240"/>
              <a:gd name="T46" fmla="*/ 3396 w 3514"/>
              <a:gd name="T47" fmla="*/ 1804 h 3240"/>
              <a:gd name="T48" fmla="*/ 3503 w 3514"/>
              <a:gd name="T49" fmla="*/ 1474 h 3240"/>
              <a:gd name="T50" fmla="*/ 3512 w 3514"/>
              <a:gd name="T51" fmla="*/ 1267 h 3240"/>
              <a:gd name="T52" fmla="*/ 3483 w 3514"/>
              <a:gd name="T53" fmla="*/ 1073 h 3240"/>
              <a:gd name="T54" fmla="*/ 3416 w 3514"/>
              <a:gd name="T55" fmla="*/ 887 h 3240"/>
              <a:gd name="T56" fmla="*/ 3297 w 3514"/>
              <a:gd name="T57" fmla="*/ 685 h 3240"/>
              <a:gd name="T58" fmla="*/ 2995 w 3514"/>
              <a:gd name="T59" fmla="*/ 386 h 3240"/>
              <a:gd name="T60" fmla="*/ 2590 w 3514"/>
              <a:gd name="T61" fmla="*/ 161 h 3240"/>
              <a:gd name="T62" fmla="*/ 2102 w 3514"/>
              <a:gd name="T63" fmla="*/ 28 h 3240"/>
              <a:gd name="T64" fmla="*/ 2308 w 3514"/>
              <a:gd name="T65" fmla="*/ 2149 h 3240"/>
              <a:gd name="T66" fmla="*/ 2021 w 3514"/>
              <a:gd name="T67" fmla="*/ 2310 h 3240"/>
              <a:gd name="T68" fmla="*/ 1686 w 3514"/>
              <a:gd name="T69" fmla="*/ 2381 h 3240"/>
              <a:gd name="T70" fmla="*/ 1500 w 3514"/>
              <a:gd name="T71" fmla="*/ 2307 h 3240"/>
              <a:gd name="T72" fmla="*/ 1914 w 3514"/>
              <a:gd name="T73" fmla="*/ 1629 h 3240"/>
              <a:gd name="T74" fmla="*/ 1724 w 3514"/>
              <a:gd name="T75" fmla="*/ 1721 h 3240"/>
              <a:gd name="T76" fmla="*/ 1389 w 3514"/>
              <a:gd name="T77" fmla="*/ 2035 h 3240"/>
              <a:gd name="T78" fmla="*/ 1107 w 3514"/>
              <a:gd name="T79" fmla="*/ 2302 h 3240"/>
              <a:gd name="T80" fmla="*/ 922 w 3514"/>
              <a:gd name="T81" fmla="*/ 2195 h 3240"/>
              <a:gd name="T82" fmla="*/ 763 w 3514"/>
              <a:gd name="T83" fmla="*/ 2023 h 3240"/>
              <a:gd name="T84" fmla="*/ 645 w 3514"/>
              <a:gd name="T85" fmla="*/ 1760 h 3240"/>
              <a:gd name="T86" fmla="*/ 622 w 3514"/>
              <a:gd name="T87" fmla="*/ 1473 h 3240"/>
              <a:gd name="T88" fmla="*/ 688 w 3514"/>
              <a:gd name="T89" fmla="*/ 1187 h 3240"/>
              <a:gd name="T90" fmla="*/ 840 w 3514"/>
              <a:gd name="T91" fmla="*/ 929 h 3240"/>
              <a:gd name="T92" fmla="*/ 1018 w 3514"/>
              <a:gd name="T93" fmla="*/ 758 h 3240"/>
              <a:gd name="T94" fmla="*/ 1223 w 3514"/>
              <a:gd name="T95" fmla="*/ 639 h 3240"/>
              <a:gd name="T96" fmla="*/ 1437 w 3514"/>
              <a:gd name="T97" fmla="*/ 567 h 3240"/>
              <a:gd name="T98" fmla="*/ 1840 w 3514"/>
              <a:gd name="T99" fmla="*/ 518 h 3240"/>
              <a:gd name="T100" fmla="*/ 2263 w 3514"/>
              <a:gd name="T101" fmla="*/ 507 h 3240"/>
              <a:gd name="T102" fmla="*/ 2604 w 3514"/>
              <a:gd name="T103" fmla="*/ 460 h 3240"/>
              <a:gd name="T104" fmla="*/ 2804 w 3514"/>
              <a:gd name="T105" fmla="*/ 460 h 3240"/>
              <a:gd name="T106" fmla="*/ 2834 w 3514"/>
              <a:gd name="T107" fmla="*/ 800 h 3240"/>
              <a:gd name="T108" fmla="*/ 2810 w 3514"/>
              <a:gd name="T109" fmla="*/ 1189 h 3240"/>
              <a:gd name="T110" fmla="*/ 2708 w 3514"/>
              <a:gd name="T111" fmla="*/ 1584 h 3240"/>
              <a:gd name="T112" fmla="*/ 2606 w 3514"/>
              <a:gd name="T113" fmla="*/ 1797 h 3240"/>
              <a:gd name="T114" fmla="*/ 2463 w 3514"/>
              <a:gd name="T115" fmla="*/ 1997 h 3240"/>
              <a:gd name="T116" fmla="*/ 2308 w 3514"/>
              <a:gd name="T117" fmla="*/ 2149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4" h="3240">
                <a:moveTo>
                  <a:pt x="1834" y="2"/>
                </a:moveTo>
                <a:lnTo>
                  <a:pt x="1834" y="2"/>
                </a:lnTo>
                <a:lnTo>
                  <a:pt x="1742" y="0"/>
                </a:lnTo>
                <a:lnTo>
                  <a:pt x="1651" y="0"/>
                </a:lnTo>
                <a:lnTo>
                  <a:pt x="1562" y="5"/>
                </a:lnTo>
                <a:lnTo>
                  <a:pt x="1474" y="12"/>
                </a:lnTo>
                <a:lnTo>
                  <a:pt x="1387" y="23"/>
                </a:lnTo>
                <a:lnTo>
                  <a:pt x="1302" y="37"/>
                </a:lnTo>
                <a:lnTo>
                  <a:pt x="1218" y="54"/>
                </a:lnTo>
                <a:lnTo>
                  <a:pt x="1136" y="74"/>
                </a:lnTo>
                <a:lnTo>
                  <a:pt x="1057" y="98"/>
                </a:lnTo>
                <a:lnTo>
                  <a:pt x="978" y="122"/>
                </a:lnTo>
                <a:lnTo>
                  <a:pt x="902" y="150"/>
                </a:lnTo>
                <a:lnTo>
                  <a:pt x="829" y="181"/>
                </a:lnTo>
                <a:lnTo>
                  <a:pt x="758" y="214"/>
                </a:lnTo>
                <a:lnTo>
                  <a:pt x="690" y="250"/>
                </a:lnTo>
                <a:lnTo>
                  <a:pt x="623" y="288"/>
                </a:lnTo>
                <a:lnTo>
                  <a:pt x="560" y="327"/>
                </a:lnTo>
                <a:lnTo>
                  <a:pt x="499" y="371"/>
                </a:lnTo>
                <a:lnTo>
                  <a:pt x="440" y="415"/>
                </a:lnTo>
                <a:lnTo>
                  <a:pt x="386" y="462"/>
                </a:lnTo>
                <a:lnTo>
                  <a:pt x="333" y="510"/>
                </a:lnTo>
                <a:lnTo>
                  <a:pt x="285" y="561"/>
                </a:lnTo>
                <a:lnTo>
                  <a:pt x="262" y="586"/>
                </a:lnTo>
                <a:lnTo>
                  <a:pt x="240" y="612"/>
                </a:lnTo>
                <a:lnTo>
                  <a:pt x="219" y="640"/>
                </a:lnTo>
                <a:lnTo>
                  <a:pt x="198" y="667"/>
                </a:lnTo>
                <a:lnTo>
                  <a:pt x="180" y="695"/>
                </a:lnTo>
                <a:lnTo>
                  <a:pt x="161" y="722"/>
                </a:lnTo>
                <a:lnTo>
                  <a:pt x="143" y="750"/>
                </a:lnTo>
                <a:lnTo>
                  <a:pt x="127" y="780"/>
                </a:lnTo>
                <a:lnTo>
                  <a:pt x="110" y="809"/>
                </a:lnTo>
                <a:lnTo>
                  <a:pt x="96" y="839"/>
                </a:lnTo>
                <a:lnTo>
                  <a:pt x="82" y="868"/>
                </a:lnTo>
                <a:lnTo>
                  <a:pt x="70" y="899"/>
                </a:lnTo>
                <a:lnTo>
                  <a:pt x="57" y="930"/>
                </a:lnTo>
                <a:lnTo>
                  <a:pt x="47" y="961"/>
                </a:lnTo>
                <a:lnTo>
                  <a:pt x="37" y="992"/>
                </a:lnTo>
                <a:lnTo>
                  <a:pt x="29" y="1023"/>
                </a:lnTo>
                <a:lnTo>
                  <a:pt x="22" y="1056"/>
                </a:lnTo>
                <a:lnTo>
                  <a:pt x="16" y="1088"/>
                </a:lnTo>
                <a:lnTo>
                  <a:pt x="9" y="1121"/>
                </a:lnTo>
                <a:lnTo>
                  <a:pt x="6" y="1153"/>
                </a:lnTo>
                <a:lnTo>
                  <a:pt x="3" y="1186"/>
                </a:lnTo>
                <a:lnTo>
                  <a:pt x="0" y="1220"/>
                </a:lnTo>
                <a:lnTo>
                  <a:pt x="0" y="1220"/>
                </a:lnTo>
                <a:lnTo>
                  <a:pt x="0" y="1280"/>
                </a:lnTo>
                <a:lnTo>
                  <a:pt x="2" y="1341"/>
                </a:lnTo>
                <a:lnTo>
                  <a:pt x="6" y="1401"/>
                </a:lnTo>
                <a:lnTo>
                  <a:pt x="14" y="1462"/>
                </a:lnTo>
                <a:lnTo>
                  <a:pt x="25" y="1521"/>
                </a:lnTo>
                <a:lnTo>
                  <a:pt x="39" y="1581"/>
                </a:lnTo>
                <a:lnTo>
                  <a:pt x="56" y="1640"/>
                </a:lnTo>
                <a:lnTo>
                  <a:pt x="76" y="1698"/>
                </a:lnTo>
                <a:lnTo>
                  <a:pt x="101" y="1756"/>
                </a:lnTo>
                <a:lnTo>
                  <a:pt x="127" y="1812"/>
                </a:lnTo>
                <a:lnTo>
                  <a:pt x="158" y="1868"/>
                </a:lnTo>
                <a:lnTo>
                  <a:pt x="192" y="1922"/>
                </a:lnTo>
                <a:lnTo>
                  <a:pt x="212" y="1950"/>
                </a:lnTo>
                <a:lnTo>
                  <a:pt x="231" y="1977"/>
                </a:lnTo>
                <a:lnTo>
                  <a:pt x="251" y="2003"/>
                </a:lnTo>
                <a:lnTo>
                  <a:pt x="273" y="2029"/>
                </a:lnTo>
                <a:lnTo>
                  <a:pt x="296" y="2054"/>
                </a:lnTo>
                <a:lnTo>
                  <a:pt x="319" y="2080"/>
                </a:lnTo>
                <a:lnTo>
                  <a:pt x="344" y="2105"/>
                </a:lnTo>
                <a:lnTo>
                  <a:pt x="369" y="2130"/>
                </a:lnTo>
                <a:lnTo>
                  <a:pt x="369" y="2130"/>
                </a:lnTo>
                <a:lnTo>
                  <a:pt x="403" y="2161"/>
                </a:lnTo>
                <a:lnTo>
                  <a:pt x="439" y="2190"/>
                </a:lnTo>
                <a:lnTo>
                  <a:pt x="473" y="2220"/>
                </a:lnTo>
                <a:lnTo>
                  <a:pt x="507" y="2246"/>
                </a:lnTo>
                <a:lnTo>
                  <a:pt x="541" y="2273"/>
                </a:lnTo>
                <a:lnTo>
                  <a:pt x="574" y="2297"/>
                </a:lnTo>
                <a:lnTo>
                  <a:pt x="639" y="2342"/>
                </a:lnTo>
                <a:lnTo>
                  <a:pt x="702" y="2381"/>
                </a:lnTo>
                <a:lnTo>
                  <a:pt x="764" y="2415"/>
                </a:lnTo>
                <a:lnTo>
                  <a:pt x="822" y="2446"/>
                </a:lnTo>
                <a:lnTo>
                  <a:pt x="876" y="2473"/>
                </a:lnTo>
                <a:lnTo>
                  <a:pt x="925" y="2494"/>
                </a:lnTo>
                <a:lnTo>
                  <a:pt x="969" y="2511"/>
                </a:lnTo>
                <a:lnTo>
                  <a:pt x="1009" y="2527"/>
                </a:lnTo>
                <a:lnTo>
                  <a:pt x="1042" y="2538"/>
                </a:lnTo>
                <a:lnTo>
                  <a:pt x="1088" y="2552"/>
                </a:lnTo>
                <a:lnTo>
                  <a:pt x="1105" y="2555"/>
                </a:lnTo>
                <a:lnTo>
                  <a:pt x="1105" y="2555"/>
                </a:lnTo>
                <a:lnTo>
                  <a:pt x="1108" y="2556"/>
                </a:lnTo>
                <a:lnTo>
                  <a:pt x="1108" y="2558"/>
                </a:lnTo>
                <a:lnTo>
                  <a:pt x="1108" y="2558"/>
                </a:lnTo>
                <a:lnTo>
                  <a:pt x="1108" y="2559"/>
                </a:lnTo>
                <a:lnTo>
                  <a:pt x="1108" y="2559"/>
                </a:lnTo>
                <a:lnTo>
                  <a:pt x="1107" y="2561"/>
                </a:lnTo>
                <a:lnTo>
                  <a:pt x="1107" y="2561"/>
                </a:lnTo>
                <a:lnTo>
                  <a:pt x="586" y="3240"/>
                </a:lnTo>
                <a:lnTo>
                  <a:pt x="857" y="3240"/>
                </a:lnTo>
                <a:lnTo>
                  <a:pt x="857" y="3240"/>
                </a:lnTo>
                <a:lnTo>
                  <a:pt x="905" y="3201"/>
                </a:lnTo>
                <a:lnTo>
                  <a:pt x="961" y="3159"/>
                </a:lnTo>
                <a:lnTo>
                  <a:pt x="1023" y="3114"/>
                </a:lnTo>
                <a:lnTo>
                  <a:pt x="1091" y="3066"/>
                </a:lnTo>
                <a:lnTo>
                  <a:pt x="1163" y="3018"/>
                </a:lnTo>
                <a:lnTo>
                  <a:pt x="1237" y="2969"/>
                </a:lnTo>
                <a:lnTo>
                  <a:pt x="1311" y="2921"/>
                </a:lnTo>
                <a:lnTo>
                  <a:pt x="1387" y="2874"/>
                </a:lnTo>
                <a:lnTo>
                  <a:pt x="1463" y="2829"/>
                </a:lnTo>
                <a:lnTo>
                  <a:pt x="1536" y="2789"/>
                </a:lnTo>
                <a:lnTo>
                  <a:pt x="1606" y="2750"/>
                </a:lnTo>
                <a:lnTo>
                  <a:pt x="1669" y="2718"/>
                </a:lnTo>
                <a:lnTo>
                  <a:pt x="1728" y="2691"/>
                </a:lnTo>
                <a:lnTo>
                  <a:pt x="1781" y="2670"/>
                </a:lnTo>
                <a:lnTo>
                  <a:pt x="1803" y="2662"/>
                </a:lnTo>
                <a:lnTo>
                  <a:pt x="1824" y="2657"/>
                </a:lnTo>
                <a:lnTo>
                  <a:pt x="1841" y="2652"/>
                </a:lnTo>
                <a:lnTo>
                  <a:pt x="1857" y="2651"/>
                </a:lnTo>
                <a:lnTo>
                  <a:pt x="1857" y="2651"/>
                </a:lnTo>
                <a:lnTo>
                  <a:pt x="1908" y="2649"/>
                </a:lnTo>
                <a:lnTo>
                  <a:pt x="1958" y="2646"/>
                </a:lnTo>
                <a:lnTo>
                  <a:pt x="2006" y="2643"/>
                </a:lnTo>
                <a:lnTo>
                  <a:pt x="2054" y="2639"/>
                </a:lnTo>
                <a:lnTo>
                  <a:pt x="2100" y="2632"/>
                </a:lnTo>
                <a:lnTo>
                  <a:pt x="2147" y="2626"/>
                </a:lnTo>
                <a:lnTo>
                  <a:pt x="2193" y="2618"/>
                </a:lnTo>
                <a:lnTo>
                  <a:pt x="2238" y="2611"/>
                </a:lnTo>
                <a:lnTo>
                  <a:pt x="2282" y="2601"/>
                </a:lnTo>
                <a:lnTo>
                  <a:pt x="2325" y="2592"/>
                </a:lnTo>
                <a:lnTo>
                  <a:pt x="2369" y="2581"/>
                </a:lnTo>
                <a:lnTo>
                  <a:pt x="2409" y="2570"/>
                </a:lnTo>
                <a:lnTo>
                  <a:pt x="2491" y="2545"/>
                </a:lnTo>
                <a:lnTo>
                  <a:pt x="2568" y="2518"/>
                </a:lnTo>
                <a:lnTo>
                  <a:pt x="2644" y="2488"/>
                </a:lnTo>
                <a:lnTo>
                  <a:pt x="2716" y="2454"/>
                </a:lnTo>
                <a:lnTo>
                  <a:pt x="2784" y="2420"/>
                </a:lnTo>
                <a:lnTo>
                  <a:pt x="2851" y="2383"/>
                </a:lnTo>
                <a:lnTo>
                  <a:pt x="2913" y="2342"/>
                </a:lnTo>
                <a:lnTo>
                  <a:pt x="2971" y="2301"/>
                </a:lnTo>
                <a:lnTo>
                  <a:pt x="3029" y="2257"/>
                </a:lnTo>
                <a:lnTo>
                  <a:pt x="3082" y="2212"/>
                </a:lnTo>
                <a:lnTo>
                  <a:pt x="3133" y="2166"/>
                </a:lnTo>
                <a:lnTo>
                  <a:pt x="3179" y="2118"/>
                </a:lnTo>
                <a:lnTo>
                  <a:pt x="3223" y="2068"/>
                </a:lnTo>
                <a:lnTo>
                  <a:pt x="3264" y="2017"/>
                </a:lnTo>
                <a:lnTo>
                  <a:pt x="3302" y="1964"/>
                </a:lnTo>
                <a:lnTo>
                  <a:pt x="3337" y="1911"/>
                </a:lnTo>
                <a:lnTo>
                  <a:pt x="3368" y="1859"/>
                </a:lnTo>
                <a:lnTo>
                  <a:pt x="3396" y="1804"/>
                </a:lnTo>
                <a:lnTo>
                  <a:pt x="3423" y="1750"/>
                </a:lnTo>
                <a:lnTo>
                  <a:pt x="3444" y="1694"/>
                </a:lnTo>
                <a:lnTo>
                  <a:pt x="3464" y="1640"/>
                </a:lnTo>
                <a:lnTo>
                  <a:pt x="3480" y="1584"/>
                </a:lnTo>
                <a:lnTo>
                  <a:pt x="3492" y="1530"/>
                </a:lnTo>
                <a:lnTo>
                  <a:pt x="3503" y="1474"/>
                </a:lnTo>
                <a:lnTo>
                  <a:pt x="3509" y="1420"/>
                </a:lnTo>
                <a:lnTo>
                  <a:pt x="3514" y="1366"/>
                </a:lnTo>
                <a:lnTo>
                  <a:pt x="3514" y="1366"/>
                </a:lnTo>
                <a:lnTo>
                  <a:pt x="3514" y="1333"/>
                </a:lnTo>
                <a:lnTo>
                  <a:pt x="3514" y="1299"/>
                </a:lnTo>
                <a:lnTo>
                  <a:pt x="3512" y="1267"/>
                </a:lnTo>
                <a:lnTo>
                  <a:pt x="3511" y="1234"/>
                </a:lnTo>
                <a:lnTo>
                  <a:pt x="3508" y="1201"/>
                </a:lnTo>
                <a:lnTo>
                  <a:pt x="3503" y="1169"/>
                </a:lnTo>
                <a:lnTo>
                  <a:pt x="3497" y="1136"/>
                </a:lnTo>
                <a:lnTo>
                  <a:pt x="3491" y="1104"/>
                </a:lnTo>
                <a:lnTo>
                  <a:pt x="3483" y="1073"/>
                </a:lnTo>
                <a:lnTo>
                  <a:pt x="3474" y="1040"/>
                </a:lnTo>
                <a:lnTo>
                  <a:pt x="3464" y="1009"/>
                </a:lnTo>
                <a:lnTo>
                  <a:pt x="3454" y="978"/>
                </a:lnTo>
                <a:lnTo>
                  <a:pt x="3443" y="947"/>
                </a:lnTo>
                <a:lnTo>
                  <a:pt x="3430" y="918"/>
                </a:lnTo>
                <a:lnTo>
                  <a:pt x="3416" y="887"/>
                </a:lnTo>
                <a:lnTo>
                  <a:pt x="3402" y="857"/>
                </a:lnTo>
                <a:lnTo>
                  <a:pt x="3387" y="828"/>
                </a:lnTo>
                <a:lnTo>
                  <a:pt x="3370" y="798"/>
                </a:lnTo>
                <a:lnTo>
                  <a:pt x="3353" y="770"/>
                </a:lnTo>
                <a:lnTo>
                  <a:pt x="3336" y="741"/>
                </a:lnTo>
                <a:lnTo>
                  <a:pt x="3297" y="685"/>
                </a:lnTo>
                <a:lnTo>
                  <a:pt x="3254" y="631"/>
                </a:lnTo>
                <a:lnTo>
                  <a:pt x="3209" y="578"/>
                </a:lnTo>
                <a:lnTo>
                  <a:pt x="3161" y="529"/>
                </a:lnTo>
                <a:lnTo>
                  <a:pt x="3108" y="479"/>
                </a:lnTo>
                <a:lnTo>
                  <a:pt x="3054" y="431"/>
                </a:lnTo>
                <a:lnTo>
                  <a:pt x="2995" y="386"/>
                </a:lnTo>
                <a:lnTo>
                  <a:pt x="2934" y="343"/>
                </a:lnTo>
                <a:lnTo>
                  <a:pt x="2871" y="302"/>
                </a:lnTo>
                <a:lnTo>
                  <a:pt x="2804" y="264"/>
                </a:lnTo>
                <a:lnTo>
                  <a:pt x="2736" y="226"/>
                </a:lnTo>
                <a:lnTo>
                  <a:pt x="2665" y="192"/>
                </a:lnTo>
                <a:lnTo>
                  <a:pt x="2590" y="161"/>
                </a:lnTo>
                <a:lnTo>
                  <a:pt x="2514" y="132"/>
                </a:lnTo>
                <a:lnTo>
                  <a:pt x="2437" y="105"/>
                </a:lnTo>
                <a:lnTo>
                  <a:pt x="2356" y="81"/>
                </a:lnTo>
                <a:lnTo>
                  <a:pt x="2274" y="60"/>
                </a:lnTo>
                <a:lnTo>
                  <a:pt x="2189" y="42"/>
                </a:lnTo>
                <a:lnTo>
                  <a:pt x="2102" y="28"/>
                </a:lnTo>
                <a:lnTo>
                  <a:pt x="2015" y="16"/>
                </a:lnTo>
                <a:lnTo>
                  <a:pt x="1925" y="8"/>
                </a:lnTo>
                <a:lnTo>
                  <a:pt x="1834" y="2"/>
                </a:lnTo>
                <a:lnTo>
                  <a:pt x="1834" y="2"/>
                </a:lnTo>
                <a:close/>
                <a:moveTo>
                  <a:pt x="2308" y="2149"/>
                </a:moveTo>
                <a:lnTo>
                  <a:pt x="2308" y="2149"/>
                </a:lnTo>
                <a:lnTo>
                  <a:pt x="2265" y="2181"/>
                </a:lnTo>
                <a:lnTo>
                  <a:pt x="2220" y="2212"/>
                </a:lnTo>
                <a:lnTo>
                  <a:pt x="2173" y="2240"/>
                </a:lnTo>
                <a:lnTo>
                  <a:pt x="2124" y="2265"/>
                </a:lnTo>
                <a:lnTo>
                  <a:pt x="2074" y="2288"/>
                </a:lnTo>
                <a:lnTo>
                  <a:pt x="2021" y="2310"/>
                </a:lnTo>
                <a:lnTo>
                  <a:pt x="1967" y="2327"/>
                </a:lnTo>
                <a:lnTo>
                  <a:pt x="1913" y="2342"/>
                </a:lnTo>
                <a:lnTo>
                  <a:pt x="1857" y="2356"/>
                </a:lnTo>
                <a:lnTo>
                  <a:pt x="1801" y="2367"/>
                </a:lnTo>
                <a:lnTo>
                  <a:pt x="1744" y="2375"/>
                </a:lnTo>
                <a:lnTo>
                  <a:pt x="1686" y="2381"/>
                </a:lnTo>
                <a:lnTo>
                  <a:pt x="1629" y="2386"/>
                </a:lnTo>
                <a:lnTo>
                  <a:pt x="1572" y="2387"/>
                </a:lnTo>
                <a:lnTo>
                  <a:pt x="1514" y="2386"/>
                </a:lnTo>
                <a:lnTo>
                  <a:pt x="1457" y="2383"/>
                </a:lnTo>
                <a:lnTo>
                  <a:pt x="1457" y="2383"/>
                </a:lnTo>
                <a:lnTo>
                  <a:pt x="1500" y="2307"/>
                </a:lnTo>
                <a:lnTo>
                  <a:pt x="1542" y="2231"/>
                </a:lnTo>
                <a:lnTo>
                  <a:pt x="1629" y="2084"/>
                </a:lnTo>
                <a:lnTo>
                  <a:pt x="1714" y="1944"/>
                </a:lnTo>
                <a:lnTo>
                  <a:pt x="1793" y="1818"/>
                </a:lnTo>
                <a:lnTo>
                  <a:pt x="1862" y="1713"/>
                </a:lnTo>
                <a:lnTo>
                  <a:pt x="1914" y="1629"/>
                </a:lnTo>
                <a:lnTo>
                  <a:pt x="1962" y="1558"/>
                </a:lnTo>
                <a:lnTo>
                  <a:pt x="1925" y="1558"/>
                </a:lnTo>
                <a:lnTo>
                  <a:pt x="1925" y="1558"/>
                </a:lnTo>
                <a:lnTo>
                  <a:pt x="1879" y="1594"/>
                </a:lnTo>
                <a:lnTo>
                  <a:pt x="1810" y="1648"/>
                </a:lnTo>
                <a:lnTo>
                  <a:pt x="1724" y="1721"/>
                </a:lnTo>
                <a:lnTo>
                  <a:pt x="1674" y="1764"/>
                </a:lnTo>
                <a:lnTo>
                  <a:pt x="1621" y="1811"/>
                </a:lnTo>
                <a:lnTo>
                  <a:pt x="1567" y="1862"/>
                </a:lnTo>
                <a:lnTo>
                  <a:pt x="1510" y="1916"/>
                </a:lnTo>
                <a:lnTo>
                  <a:pt x="1449" y="1973"/>
                </a:lnTo>
                <a:lnTo>
                  <a:pt x="1389" y="2035"/>
                </a:lnTo>
                <a:lnTo>
                  <a:pt x="1327" y="2101"/>
                </a:lnTo>
                <a:lnTo>
                  <a:pt x="1265" y="2169"/>
                </a:lnTo>
                <a:lnTo>
                  <a:pt x="1203" y="2240"/>
                </a:lnTo>
                <a:lnTo>
                  <a:pt x="1141" y="2315"/>
                </a:lnTo>
                <a:lnTo>
                  <a:pt x="1141" y="2315"/>
                </a:lnTo>
                <a:lnTo>
                  <a:pt x="1107" y="2302"/>
                </a:lnTo>
                <a:lnTo>
                  <a:pt x="1073" y="2287"/>
                </a:lnTo>
                <a:lnTo>
                  <a:pt x="1040" y="2271"/>
                </a:lnTo>
                <a:lnTo>
                  <a:pt x="1009" y="2254"/>
                </a:lnTo>
                <a:lnTo>
                  <a:pt x="978" y="2235"/>
                </a:lnTo>
                <a:lnTo>
                  <a:pt x="950" y="2217"/>
                </a:lnTo>
                <a:lnTo>
                  <a:pt x="922" y="2195"/>
                </a:lnTo>
                <a:lnTo>
                  <a:pt x="896" y="2173"/>
                </a:lnTo>
                <a:lnTo>
                  <a:pt x="896" y="2173"/>
                </a:lnTo>
                <a:lnTo>
                  <a:pt x="859" y="2139"/>
                </a:lnTo>
                <a:lnTo>
                  <a:pt x="823" y="2102"/>
                </a:lnTo>
                <a:lnTo>
                  <a:pt x="792" y="2063"/>
                </a:lnTo>
                <a:lnTo>
                  <a:pt x="763" y="2023"/>
                </a:lnTo>
                <a:lnTo>
                  <a:pt x="736" y="1981"/>
                </a:lnTo>
                <a:lnTo>
                  <a:pt x="713" y="1939"/>
                </a:lnTo>
                <a:lnTo>
                  <a:pt x="691" y="1896"/>
                </a:lnTo>
                <a:lnTo>
                  <a:pt x="673" y="1851"/>
                </a:lnTo>
                <a:lnTo>
                  <a:pt x="657" y="1806"/>
                </a:lnTo>
                <a:lnTo>
                  <a:pt x="645" y="1760"/>
                </a:lnTo>
                <a:lnTo>
                  <a:pt x="634" y="1711"/>
                </a:lnTo>
                <a:lnTo>
                  <a:pt x="626" y="1665"/>
                </a:lnTo>
                <a:lnTo>
                  <a:pt x="622" y="1617"/>
                </a:lnTo>
                <a:lnTo>
                  <a:pt x="618" y="1569"/>
                </a:lnTo>
                <a:lnTo>
                  <a:pt x="620" y="1521"/>
                </a:lnTo>
                <a:lnTo>
                  <a:pt x="622" y="1473"/>
                </a:lnTo>
                <a:lnTo>
                  <a:pt x="626" y="1425"/>
                </a:lnTo>
                <a:lnTo>
                  <a:pt x="634" y="1377"/>
                </a:lnTo>
                <a:lnTo>
                  <a:pt x="645" y="1329"/>
                </a:lnTo>
                <a:lnTo>
                  <a:pt x="657" y="1280"/>
                </a:lnTo>
                <a:lnTo>
                  <a:pt x="671" y="1234"/>
                </a:lnTo>
                <a:lnTo>
                  <a:pt x="688" y="1187"/>
                </a:lnTo>
                <a:lnTo>
                  <a:pt x="708" y="1143"/>
                </a:lnTo>
                <a:lnTo>
                  <a:pt x="730" y="1098"/>
                </a:lnTo>
                <a:lnTo>
                  <a:pt x="755" y="1054"/>
                </a:lnTo>
                <a:lnTo>
                  <a:pt x="781" y="1011"/>
                </a:lnTo>
                <a:lnTo>
                  <a:pt x="809" y="969"/>
                </a:lnTo>
                <a:lnTo>
                  <a:pt x="840" y="929"/>
                </a:lnTo>
                <a:lnTo>
                  <a:pt x="874" y="890"/>
                </a:lnTo>
                <a:lnTo>
                  <a:pt x="908" y="853"/>
                </a:lnTo>
                <a:lnTo>
                  <a:pt x="947" y="817"/>
                </a:lnTo>
                <a:lnTo>
                  <a:pt x="986" y="783"/>
                </a:lnTo>
                <a:lnTo>
                  <a:pt x="986" y="783"/>
                </a:lnTo>
                <a:lnTo>
                  <a:pt x="1018" y="758"/>
                </a:lnTo>
                <a:lnTo>
                  <a:pt x="1051" y="735"/>
                </a:lnTo>
                <a:lnTo>
                  <a:pt x="1085" y="712"/>
                </a:lnTo>
                <a:lnTo>
                  <a:pt x="1119" y="691"/>
                </a:lnTo>
                <a:lnTo>
                  <a:pt x="1153" y="673"/>
                </a:lnTo>
                <a:lnTo>
                  <a:pt x="1187" y="654"/>
                </a:lnTo>
                <a:lnTo>
                  <a:pt x="1223" y="639"/>
                </a:lnTo>
                <a:lnTo>
                  <a:pt x="1259" y="623"/>
                </a:lnTo>
                <a:lnTo>
                  <a:pt x="1293" y="609"/>
                </a:lnTo>
                <a:lnTo>
                  <a:pt x="1328" y="597"/>
                </a:lnTo>
                <a:lnTo>
                  <a:pt x="1366" y="586"/>
                </a:lnTo>
                <a:lnTo>
                  <a:pt x="1401" y="577"/>
                </a:lnTo>
                <a:lnTo>
                  <a:pt x="1437" y="567"/>
                </a:lnTo>
                <a:lnTo>
                  <a:pt x="1474" y="558"/>
                </a:lnTo>
                <a:lnTo>
                  <a:pt x="1547" y="546"/>
                </a:lnTo>
                <a:lnTo>
                  <a:pt x="1620" y="535"/>
                </a:lnTo>
                <a:lnTo>
                  <a:pt x="1694" y="527"/>
                </a:lnTo>
                <a:lnTo>
                  <a:pt x="1767" y="521"/>
                </a:lnTo>
                <a:lnTo>
                  <a:pt x="1840" y="518"/>
                </a:lnTo>
                <a:lnTo>
                  <a:pt x="1911" y="516"/>
                </a:lnTo>
                <a:lnTo>
                  <a:pt x="1984" y="515"/>
                </a:lnTo>
                <a:lnTo>
                  <a:pt x="2124" y="513"/>
                </a:lnTo>
                <a:lnTo>
                  <a:pt x="2124" y="513"/>
                </a:lnTo>
                <a:lnTo>
                  <a:pt x="2195" y="512"/>
                </a:lnTo>
                <a:lnTo>
                  <a:pt x="2263" y="507"/>
                </a:lnTo>
                <a:lnTo>
                  <a:pt x="2328" y="501"/>
                </a:lnTo>
                <a:lnTo>
                  <a:pt x="2392" y="495"/>
                </a:lnTo>
                <a:lnTo>
                  <a:pt x="2451" y="487"/>
                </a:lnTo>
                <a:lnTo>
                  <a:pt x="2505" y="477"/>
                </a:lnTo>
                <a:lnTo>
                  <a:pt x="2556" y="470"/>
                </a:lnTo>
                <a:lnTo>
                  <a:pt x="2604" y="460"/>
                </a:lnTo>
                <a:lnTo>
                  <a:pt x="2683" y="442"/>
                </a:lnTo>
                <a:lnTo>
                  <a:pt x="2744" y="426"/>
                </a:lnTo>
                <a:lnTo>
                  <a:pt x="2781" y="415"/>
                </a:lnTo>
                <a:lnTo>
                  <a:pt x="2795" y="411"/>
                </a:lnTo>
                <a:lnTo>
                  <a:pt x="2795" y="411"/>
                </a:lnTo>
                <a:lnTo>
                  <a:pt x="2804" y="460"/>
                </a:lnTo>
                <a:lnTo>
                  <a:pt x="2812" y="519"/>
                </a:lnTo>
                <a:lnTo>
                  <a:pt x="2821" y="597"/>
                </a:lnTo>
                <a:lnTo>
                  <a:pt x="2826" y="642"/>
                </a:lnTo>
                <a:lnTo>
                  <a:pt x="2829" y="691"/>
                </a:lnTo>
                <a:lnTo>
                  <a:pt x="2832" y="744"/>
                </a:lnTo>
                <a:lnTo>
                  <a:pt x="2834" y="800"/>
                </a:lnTo>
                <a:lnTo>
                  <a:pt x="2834" y="859"/>
                </a:lnTo>
                <a:lnTo>
                  <a:pt x="2834" y="921"/>
                </a:lnTo>
                <a:lnTo>
                  <a:pt x="2830" y="986"/>
                </a:lnTo>
                <a:lnTo>
                  <a:pt x="2826" y="1053"/>
                </a:lnTo>
                <a:lnTo>
                  <a:pt x="2820" y="1119"/>
                </a:lnTo>
                <a:lnTo>
                  <a:pt x="2810" y="1189"/>
                </a:lnTo>
                <a:lnTo>
                  <a:pt x="2798" y="1260"/>
                </a:lnTo>
                <a:lnTo>
                  <a:pt x="2784" y="1332"/>
                </a:lnTo>
                <a:lnTo>
                  <a:pt x="2767" y="1405"/>
                </a:lnTo>
                <a:lnTo>
                  <a:pt x="2745" y="1476"/>
                </a:lnTo>
                <a:lnTo>
                  <a:pt x="2722" y="1549"/>
                </a:lnTo>
                <a:lnTo>
                  <a:pt x="2708" y="1584"/>
                </a:lnTo>
                <a:lnTo>
                  <a:pt x="2694" y="1622"/>
                </a:lnTo>
                <a:lnTo>
                  <a:pt x="2679" y="1657"/>
                </a:lnTo>
                <a:lnTo>
                  <a:pt x="2661" y="1693"/>
                </a:lnTo>
                <a:lnTo>
                  <a:pt x="2644" y="1727"/>
                </a:lnTo>
                <a:lnTo>
                  <a:pt x="2626" y="1763"/>
                </a:lnTo>
                <a:lnTo>
                  <a:pt x="2606" y="1797"/>
                </a:lnTo>
                <a:lnTo>
                  <a:pt x="2584" y="1832"/>
                </a:lnTo>
                <a:lnTo>
                  <a:pt x="2562" y="1866"/>
                </a:lnTo>
                <a:lnTo>
                  <a:pt x="2539" y="1899"/>
                </a:lnTo>
                <a:lnTo>
                  <a:pt x="2516" y="1933"/>
                </a:lnTo>
                <a:lnTo>
                  <a:pt x="2489" y="1966"/>
                </a:lnTo>
                <a:lnTo>
                  <a:pt x="2463" y="1997"/>
                </a:lnTo>
                <a:lnTo>
                  <a:pt x="2434" y="2029"/>
                </a:lnTo>
                <a:lnTo>
                  <a:pt x="2404" y="2060"/>
                </a:lnTo>
                <a:lnTo>
                  <a:pt x="2373" y="2090"/>
                </a:lnTo>
                <a:lnTo>
                  <a:pt x="2342" y="2119"/>
                </a:lnTo>
                <a:lnTo>
                  <a:pt x="2308" y="2149"/>
                </a:lnTo>
                <a:lnTo>
                  <a:pt x="2308" y="2149"/>
                </a:lnTo>
                <a:close/>
              </a:path>
            </a:pathLst>
          </a:custGeom>
          <a:solidFill>
            <a:schemeClr val="bg1"/>
          </a:solidFill>
          <a:ln>
            <a:noFill/>
          </a:ln>
          <a:effectLst>
            <a:innerShdw blurRad="63500" dist="63500" dir="12600000">
              <a:prstClr val="black">
                <a:alpha val="50000"/>
              </a:prstClr>
            </a:innerShdw>
          </a:effectLst>
        </p:spPr>
        <p:txBody>
          <a:bodyPr vert="horz" wrap="square" lIns="91440" tIns="45720" rIns="91440" bIns="45720" numCol="1" anchor="t" anchorCtr="0" compatLnSpc="1">
            <a:prstTxWarp prst="textNoShape">
              <a:avLst/>
            </a:prstTxWarp>
          </a:bodyPr>
          <a:lstStyle/>
          <a:p>
            <a:endParaRPr lang="fi-FI">
              <a:latin typeface="Segoe UI" panose="020B0502040204020203" pitchFamily="34" charset="0"/>
              <a:ea typeface="Segoe UI" panose="020B0502040204020203" pitchFamily="34" charset="0"/>
              <a:cs typeface="Segoe UI" panose="020B0502040204020203" pitchFamily="34" charset="0"/>
            </a:endParaRPr>
          </a:p>
        </p:txBody>
      </p:sp>
      <p:sp>
        <p:nvSpPr>
          <p:cNvPr id="13" name="Slide Number Placeholder 6"/>
          <p:cNvSpPr txBox="1">
            <a:spLocks/>
          </p:cNvSpPr>
          <p:nvPr/>
        </p:nvSpPr>
        <p:spPr>
          <a:xfrm>
            <a:off x="7055399" y="4825900"/>
            <a:ext cx="447675" cy="216000"/>
          </a:xfrm>
          <a:prstGeom prst="rect">
            <a:avLst/>
          </a:prstGeom>
        </p:spPr>
        <p:txBody>
          <a:bodyPr bIns="0" anchor="b" anchorCtr="0"/>
          <a:lstStyle>
            <a:defPPr>
              <a:defRPr lang="en-US"/>
            </a:defPPr>
            <a:lvl1pPr algn="l" defTabSz="457200" rtl="0" fontAlgn="base">
              <a:spcBef>
                <a:spcPct val="0"/>
              </a:spcBef>
              <a:spcAft>
                <a:spcPct val="0"/>
              </a:spcAft>
              <a:defRPr sz="1000" b="1" kern="1200">
                <a:solidFill>
                  <a:schemeClr val="bg1"/>
                </a:solidFill>
                <a:latin typeface="Arial"/>
                <a:ea typeface="ＭＳ Ｐゴシック" pitchFamily="34" charset="-128"/>
                <a:cs typeface="Arial"/>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17CD448-BDE5-4446-AE75-A0344141D28E}"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Date Placeholder 2"/>
          <p:cNvSpPr>
            <a:spLocks noGrp="1"/>
          </p:cNvSpPr>
          <p:nvPr>
            <p:ph type="dt" sz="half" idx="2"/>
          </p:nvPr>
        </p:nvSpPr>
        <p:spPr>
          <a:xfrm>
            <a:off x="6221941" y="4842785"/>
            <a:ext cx="742071" cy="199115"/>
          </a:xfrm>
          <a:prstGeom prst="rect">
            <a:avLst/>
          </a:prstGeom>
        </p:spPr>
        <p:txBody>
          <a:bodyPr vert="horz" lIns="91440" tIns="45720" rIns="91440" bIns="0" rtlCol="0" anchor="b" anchorCtr="0"/>
          <a:lstStyle>
            <a:lvl1pPr algn="r">
              <a:defRPr sz="10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40BDD77C-B894-414B-90C2-975A579D7D69}" type="datetimeFigureOut">
              <a:rPr lang="fi-FI" smtClean="0"/>
              <a:pPr/>
              <a:t>1.11.2023</a:t>
            </a:fld>
            <a:endParaRPr lang="fi-FI" dirty="0"/>
          </a:p>
        </p:txBody>
      </p:sp>
      <p:cxnSp>
        <p:nvCxnSpPr>
          <p:cNvPr id="15" name="Straight Connector 14"/>
          <p:cNvCxnSpPr/>
          <p:nvPr/>
        </p:nvCxnSpPr>
        <p:spPr>
          <a:xfrm>
            <a:off x="7006349" y="4815078"/>
            <a:ext cx="0" cy="32561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321915"/>
      </p:ext>
    </p:extLst>
  </p:cSld>
  <p:clrMap bg1="lt1" tx1="dk1" bg2="lt2" tx2="dk2" accent1="accent1" accent2="accent2" accent3="accent3" accent4="accent4" accent5="accent5" accent6="accent6" hlink="hlink" folHlink="folHlink"/>
  <p:sldLayoutIdLst>
    <p:sldLayoutId id="2147484217" r:id="rId1"/>
    <p:sldLayoutId id="2147484223" r:id="rId2"/>
    <p:sldLayoutId id="2147484224" r:id="rId3"/>
  </p:sldLayoutIdLst>
  <p:hf hdr="0"/>
  <p:txStyles>
    <p:titleStyle>
      <a:lvl1pPr algn="l" defTabSz="457200" rtl="0" eaLnBrk="1" fontAlgn="base" hangingPunct="1">
        <a:spcBef>
          <a:spcPct val="0"/>
        </a:spcBef>
        <a:spcAft>
          <a:spcPct val="0"/>
        </a:spcAft>
        <a:defRPr sz="2600" kern="1200">
          <a:solidFill>
            <a:schemeClr val="accent1"/>
          </a:solidFill>
          <a:latin typeface="Arial"/>
          <a:ea typeface="ＭＳ Ｐゴシック" charset="0"/>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p:titleStyle>
    <p:bodyStyle>
      <a:lvl1pPr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p:cNvGrpSpPr/>
          <p:nvPr/>
        </p:nvGrpSpPr>
        <p:grpSpPr>
          <a:xfrm>
            <a:off x="343996" y="4687773"/>
            <a:ext cx="499235" cy="337242"/>
            <a:chOff x="343996" y="4687773"/>
            <a:chExt cx="499235" cy="337242"/>
          </a:xfrm>
        </p:grpSpPr>
        <p:sp>
          <p:nvSpPr>
            <p:cNvPr id="14" name="Freeform 5"/>
            <p:cNvSpPr>
              <a:spLocks/>
            </p:cNvSpPr>
            <p:nvPr/>
          </p:nvSpPr>
          <p:spPr bwMode="auto">
            <a:xfrm>
              <a:off x="343996" y="4859339"/>
              <a:ext cx="100142" cy="162730"/>
            </a:xfrm>
            <a:custGeom>
              <a:avLst/>
              <a:gdLst>
                <a:gd name="T0" fmla="*/ 0 w 57"/>
                <a:gd name="T1" fmla="*/ 0 h 92"/>
                <a:gd name="T2" fmla="*/ 0 w 57"/>
                <a:gd name="T3" fmla="*/ 73 h 92"/>
                <a:gd name="T4" fmla="*/ 21 w 57"/>
                <a:gd name="T5" fmla="*/ 92 h 92"/>
                <a:gd name="T6" fmla="*/ 57 w 57"/>
                <a:gd name="T7" fmla="*/ 91 h 92"/>
                <a:gd name="T8" fmla="*/ 56 w 57"/>
                <a:gd name="T9" fmla="*/ 78 h 92"/>
                <a:gd name="T10" fmla="*/ 24 w 57"/>
                <a:gd name="T11" fmla="*/ 78 h 92"/>
                <a:gd name="T12" fmla="*/ 18 w 57"/>
                <a:gd name="T13" fmla="*/ 76 h 92"/>
                <a:gd name="T14" fmla="*/ 17 w 57"/>
                <a:gd name="T15" fmla="*/ 71 h 92"/>
                <a:gd name="T16" fmla="*/ 17 w 57"/>
                <a:gd name="T17" fmla="*/ 0 h 92"/>
                <a:gd name="T18" fmla="*/ 0 w 57"/>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92">
                  <a:moveTo>
                    <a:pt x="0" y="0"/>
                  </a:moveTo>
                  <a:cubicBezTo>
                    <a:pt x="0" y="73"/>
                    <a:pt x="0" y="73"/>
                    <a:pt x="0" y="73"/>
                  </a:cubicBezTo>
                  <a:cubicBezTo>
                    <a:pt x="0" y="86"/>
                    <a:pt x="7" y="92"/>
                    <a:pt x="21" y="92"/>
                  </a:cubicBezTo>
                  <a:cubicBezTo>
                    <a:pt x="36" y="92"/>
                    <a:pt x="48" y="92"/>
                    <a:pt x="57" y="91"/>
                  </a:cubicBezTo>
                  <a:cubicBezTo>
                    <a:pt x="56" y="78"/>
                    <a:pt x="56" y="78"/>
                    <a:pt x="56" y="78"/>
                  </a:cubicBezTo>
                  <a:cubicBezTo>
                    <a:pt x="24" y="78"/>
                    <a:pt x="24" y="78"/>
                    <a:pt x="24" y="78"/>
                  </a:cubicBezTo>
                  <a:cubicBezTo>
                    <a:pt x="22" y="78"/>
                    <a:pt x="19" y="78"/>
                    <a:pt x="18" y="76"/>
                  </a:cubicBezTo>
                  <a:cubicBezTo>
                    <a:pt x="17" y="75"/>
                    <a:pt x="17" y="73"/>
                    <a:pt x="17" y="71"/>
                  </a:cubicBezTo>
                  <a:cubicBezTo>
                    <a:pt x="17" y="0"/>
                    <a:pt x="17" y="0"/>
                    <a:pt x="17"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6"/>
            <p:cNvSpPr>
              <a:spLocks/>
            </p:cNvSpPr>
            <p:nvPr/>
          </p:nvSpPr>
          <p:spPr bwMode="auto">
            <a:xfrm>
              <a:off x="451501" y="4906465"/>
              <a:ext cx="105296" cy="118550"/>
            </a:xfrm>
            <a:custGeom>
              <a:avLst/>
              <a:gdLst>
                <a:gd name="T0" fmla="*/ 44 w 60"/>
                <a:gd name="T1" fmla="*/ 0 h 67"/>
                <a:gd name="T2" fmla="*/ 44 w 60"/>
                <a:gd name="T3" fmla="*/ 46 h 67"/>
                <a:gd name="T4" fmla="*/ 25 w 60"/>
                <a:gd name="T5" fmla="*/ 53 h 67"/>
                <a:gd name="T6" fmla="*/ 18 w 60"/>
                <a:gd name="T7" fmla="*/ 51 h 67"/>
                <a:gd name="T8" fmla="*/ 17 w 60"/>
                <a:gd name="T9" fmla="*/ 44 h 67"/>
                <a:gd name="T10" fmla="*/ 17 w 60"/>
                <a:gd name="T11" fmla="*/ 0 h 67"/>
                <a:gd name="T12" fmla="*/ 0 w 60"/>
                <a:gd name="T13" fmla="*/ 0 h 67"/>
                <a:gd name="T14" fmla="*/ 0 w 60"/>
                <a:gd name="T15" fmla="*/ 49 h 67"/>
                <a:gd name="T16" fmla="*/ 18 w 60"/>
                <a:gd name="T17" fmla="*/ 67 h 67"/>
                <a:gd name="T18" fmla="*/ 46 w 60"/>
                <a:gd name="T19" fmla="*/ 56 h 67"/>
                <a:gd name="T20" fmla="*/ 47 w 60"/>
                <a:gd name="T21" fmla="*/ 65 h 67"/>
                <a:gd name="T22" fmla="*/ 60 w 60"/>
                <a:gd name="T23" fmla="*/ 65 h 67"/>
                <a:gd name="T24" fmla="*/ 60 w 60"/>
                <a:gd name="T25" fmla="*/ 0 h 67"/>
                <a:gd name="T26" fmla="*/ 44 w 60"/>
                <a:gd name="T2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44" y="0"/>
                  </a:moveTo>
                  <a:cubicBezTo>
                    <a:pt x="44" y="46"/>
                    <a:pt x="44" y="46"/>
                    <a:pt x="44" y="46"/>
                  </a:cubicBezTo>
                  <a:cubicBezTo>
                    <a:pt x="35" y="51"/>
                    <a:pt x="29" y="53"/>
                    <a:pt x="25" y="53"/>
                  </a:cubicBezTo>
                  <a:cubicBezTo>
                    <a:pt x="21" y="53"/>
                    <a:pt x="19" y="52"/>
                    <a:pt x="18" y="51"/>
                  </a:cubicBezTo>
                  <a:cubicBezTo>
                    <a:pt x="17" y="50"/>
                    <a:pt x="16" y="47"/>
                    <a:pt x="17" y="44"/>
                  </a:cubicBezTo>
                  <a:cubicBezTo>
                    <a:pt x="17" y="0"/>
                    <a:pt x="17" y="0"/>
                    <a:pt x="17" y="0"/>
                  </a:cubicBezTo>
                  <a:cubicBezTo>
                    <a:pt x="0" y="0"/>
                    <a:pt x="0" y="0"/>
                    <a:pt x="0" y="0"/>
                  </a:cubicBezTo>
                  <a:cubicBezTo>
                    <a:pt x="0" y="49"/>
                    <a:pt x="0" y="49"/>
                    <a:pt x="0" y="49"/>
                  </a:cubicBezTo>
                  <a:cubicBezTo>
                    <a:pt x="0" y="61"/>
                    <a:pt x="6" y="67"/>
                    <a:pt x="18" y="67"/>
                  </a:cubicBezTo>
                  <a:cubicBezTo>
                    <a:pt x="27" y="67"/>
                    <a:pt x="36" y="63"/>
                    <a:pt x="46" y="56"/>
                  </a:cubicBezTo>
                  <a:cubicBezTo>
                    <a:pt x="47" y="65"/>
                    <a:pt x="47" y="65"/>
                    <a:pt x="47" y="65"/>
                  </a:cubicBezTo>
                  <a:cubicBezTo>
                    <a:pt x="60" y="65"/>
                    <a:pt x="60" y="65"/>
                    <a:pt x="60" y="65"/>
                  </a:cubicBezTo>
                  <a:cubicBezTo>
                    <a:pt x="60" y="0"/>
                    <a:pt x="60" y="0"/>
                    <a:pt x="60" y="0"/>
                  </a:cubicBezTo>
                  <a:lnTo>
                    <a:pt x="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7"/>
            <p:cNvSpPr>
              <a:spLocks/>
            </p:cNvSpPr>
            <p:nvPr/>
          </p:nvSpPr>
          <p:spPr bwMode="auto">
            <a:xfrm>
              <a:off x="578150" y="4859339"/>
              <a:ext cx="106769" cy="162730"/>
            </a:xfrm>
            <a:custGeom>
              <a:avLst/>
              <a:gdLst>
                <a:gd name="T0" fmla="*/ 43 w 61"/>
                <a:gd name="T1" fmla="*/ 92 h 92"/>
                <a:gd name="T2" fmla="*/ 61 w 61"/>
                <a:gd name="T3" fmla="*/ 92 h 92"/>
                <a:gd name="T4" fmla="*/ 41 w 61"/>
                <a:gd name="T5" fmla="*/ 62 h 92"/>
                <a:gd name="T6" fmla="*/ 35 w 61"/>
                <a:gd name="T7" fmla="*/ 56 h 92"/>
                <a:gd name="T8" fmla="*/ 35 w 61"/>
                <a:gd name="T9" fmla="*/ 55 h 92"/>
                <a:gd name="T10" fmla="*/ 41 w 61"/>
                <a:gd name="T11" fmla="*/ 50 h 92"/>
                <a:gd name="T12" fmla="*/ 59 w 61"/>
                <a:gd name="T13" fmla="*/ 27 h 92"/>
                <a:gd name="T14" fmla="*/ 41 w 61"/>
                <a:gd name="T15" fmla="*/ 27 h 92"/>
                <a:gd name="T16" fmla="*/ 23 w 61"/>
                <a:gd name="T17" fmla="*/ 50 h 92"/>
                <a:gd name="T18" fmla="*/ 16 w 61"/>
                <a:gd name="T19" fmla="*/ 50 h 92"/>
                <a:gd name="T20" fmla="*/ 17 w 61"/>
                <a:gd name="T21" fmla="*/ 39 h 92"/>
                <a:gd name="T22" fmla="*/ 17 w 61"/>
                <a:gd name="T23" fmla="*/ 0 h 92"/>
                <a:gd name="T24" fmla="*/ 0 w 61"/>
                <a:gd name="T25" fmla="*/ 0 h 92"/>
                <a:gd name="T26" fmla="*/ 0 w 61"/>
                <a:gd name="T27" fmla="*/ 92 h 92"/>
                <a:gd name="T28" fmla="*/ 16 w 61"/>
                <a:gd name="T29" fmla="*/ 92 h 92"/>
                <a:gd name="T30" fmla="*/ 16 w 61"/>
                <a:gd name="T31" fmla="*/ 71 h 92"/>
                <a:gd name="T32" fmla="*/ 16 w 61"/>
                <a:gd name="T33" fmla="*/ 61 h 92"/>
                <a:gd name="T34" fmla="*/ 23 w 61"/>
                <a:gd name="T35" fmla="*/ 61 h 92"/>
                <a:gd name="T36" fmla="*/ 43 w 61"/>
                <a:gd name="T3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92">
                  <a:moveTo>
                    <a:pt x="43" y="92"/>
                  </a:moveTo>
                  <a:cubicBezTo>
                    <a:pt x="61" y="92"/>
                    <a:pt x="61" y="92"/>
                    <a:pt x="61" y="92"/>
                  </a:cubicBezTo>
                  <a:cubicBezTo>
                    <a:pt x="41" y="62"/>
                    <a:pt x="41" y="62"/>
                    <a:pt x="41" y="62"/>
                  </a:cubicBezTo>
                  <a:cubicBezTo>
                    <a:pt x="39" y="59"/>
                    <a:pt x="37" y="57"/>
                    <a:pt x="35" y="56"/>
                  </a:cubicBezTo>
                  <a:cubicBezTo>
                    <a:pt x="35" y="55"/>
                    <a:pt x="35" y="55"/>
                    <a:pt x="35" y="55"/>
                  </a:cubicBezTo>
                  <a:cubicBezTo>
                    <a:pt x="37" y="54"/>
                    <a:pt x="39" y="52"/>
                    <a:pt x="41" y="50"/>
                  </a:cubicBezTo>
                  <a:cubicBezTo>
                    <a:pt x="59" y="27"/>
                    <a:pt x="59" y="27"/>
                    <a:pt x="59" y="27"/>
                  </a:cubicBezTo>
                  <a:cubicBezTo>
                    <a:pt x="41" y="27"/>
                    <a:pt x="41" y="27"/>
                    <a:pt x="41" y="27"/>
                  </a:cubicBezTo>
                  <a:cubicBezTo>
                    <a:pt x="23" y="50"/>
                    <a:pt x="23" y="50"/>
                    <a:pt x="23" y="50"/>
                  </a:cubicBezTo>
                  <a:cubicBezTo>
                    <a:pt x="16" y="50"/>
                    <a:pt x="16" y="50"/>
                    <a:pt x="16" y="50"/>
                  </a:cubicBezTo>
                  <a:cubicBezTo>
                    <a:pt x="16" y="47"/>
                    <a:pt x="17" y="43"/>
                    <a:pt x="17" y="39"/>
                  </a:cubicBezTo>
                  <a:cubicBezTo>
                    <a:pt x="17" y="0"/>
                    <a:pt x="17" y="0"/>
                    <a:pt x="17" y="0"/>
                  </a:cubicBezTo>
                  <a:cubicBezTo>
                    <a:pt x="0" y="0"/>
                    <a:pt x="0" y="0"/>
                    <a:pt x="0" y="0"/>
                  </a:cubicBezTo>
                  <a:cubicBezTo>
                    <a:pt x="0" y="92"/>
                    <a:pt x="0" y="92"/>
                    <a:pt x="0" y="92"/>
                  </a:cubicBezTo>
                  <a:cubicBezTo>
                    <a:pt x="16" y="92"/>
                    <a:pt x="16" y="92"/>
                    <a:pt x="16" y="92"/>
                  </a:cubicBezTo>
                  <a:cubicBezTo>
                    <a:pt x="16" y="71"/>
                    <a:pt x="16" y="71"/>
                    <a:pt x="16" y="71"/>
                  </a:cubicBezTo>
                  <a:cubicBezTo>
                    <a:pt x="16" y="69"/>
                    <a:pt x="16" y="65"/>
                    <a:pt x="16" y="61"/>
                  </a:cubicBezTo>
                  <a:cubicBezTo>
                    <a:pt x="23" y="61"/>
                    <a:pt x="23" y="61"/>
                    <a:pt x="23" y="61"/>
                  </a:cubicBezTo>
                  <a:lnTo>
                    <a:pt x="43"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8"/>
            <p:cNvSpPr>
              <a:spLocks noEditPoints="1"/>
            </p:cNvSpPr>
            <p:nvPr/>
          </p:nvSpPr>
          <p:spPr bwMode="auto">
            <a:xfrm>
              <a:off x="681237" y="4903519"/>
              <a:ext cx="107505" cy="121496"/>
            </a:xfrm>
            <a:custGeom>
              <a:avLst/>
              <a:gdLst>
                <a:gd name="T0" fmla="*/ 61 w 61"/>
                <a:gd name="T1" fmla="*/ 23 h 69"/>
                <a:gd name="T2" fmla="*/ 54 w 61"/>
                <a:gd name="T3" fmla="*/ 6 h 69"/>
                <a:gd name="T4" fmla="*/ 31 w 61"/>
                <a:gd name="T5" fmla="*/ 0 h 69"/>
                <a:gd name="T6" fmla="*/ 7 w 61"/>
                <a:gd name="T7" fmla="*/ 8 h 69"/>
                <a:gd name="T8" fmla="*/ 0 w 61"/>
                <a:gd name="T9" fmla="*/ 34 h 69"/>
                <a:gd name="T10" fmla="*/ 7 w 61"/>
                <a:gd name="T11" fmla="*/ 61 h 69"/>
                <a:gd name="T12" fmla="*/ 32 w 61"/>
                <a:gd name="T13" fmla="*/ 69 h 69"/>
                <a:gd name="T14" fmla="*/ 59 w 61"/>
                <a:gd name="T15" fmla="*/ 64 h 69"/>
                <a:gd name="T16" fmla="*/ 58 w 61"/>
                <a:gd name="T17" fmla="*/ 54 h 69"/>
                <a:gd name="T18" fmla="*/ 34 w 61"/>
                <a:gd name="T19" fmla="*/ 55 h 69"/>
                <a:gd name="T20" fmla="*/ 22 w 61"/>
                <a:gd name="T21" fmla="*/ 53 h 69"/>
                <a:gd name="T22" fmla="*/ 17 w 61"/>
                <a:gd name="T23" fmla="*/ 41 h 69"/>
                <a:gd name="T24" fmla="*/ 44 w 61"/>
                <a:gd name="T25" fmla="*/ 41 h 69"/>
                <a:gd name="T26" fmla="*/ 61 w 61"/>
                <a:gd name="T27" fmla="*/ 23 h 69"/>
                <a:gd name="T28" fmla="*/ 45 w 61"/>
                <a:gd name="T29" fmla="*/ 22 h 69"/>
                <a:gd name="T30" fmla="*/ 39 w 61"/>
                <a:gd name="T31" fmla="*/ 30 h 69"/>
                <a:gd name="T32" fmla="*/ 17 w 61"/>
                <a:gd name="T33" fmla="*/ 30 h 69"/>
                <a:gd name="T34" fmla="*/ 20 w 61"/>
                <a:gd name="T35" fmla="*/ 16 h 69"/>
                <a:gd name="T36" fmla="*/ 32 w 61"/>
                <a:gd name="T37" fmla="*/ 13 h 69"/>
                <a:gd name="T38" fmla="*/ 42 w 61"/>
                <a:gd name="T39" fmla="*/ 15 h 69"/>
                <a:gd name="T40" fmla="*/ 45 w 61"/>
                <a:gd name="T41"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9">
                  <a:moveTo>
                    <a:pt x="61" y="23"/>
                  </a:moveTo>
                  <a:cubicBezTo>
                    <a:pt x="61" y="15"/>
                    <a:pt x="59" y="9"/>
                    <a:pt x="54" y="6"/>
                  </a:cubicBezTo>
                  <a:cubicBezTo>
                    <a:pt x="49" y="2"/>
                    <a:pt x="42" y="0"/>
                    <a:pt x="31" y="0"/>
                  </a:cubicBezTo>
                  <a:cubicBezTo>
                    <a:pt x="20" y="0"/>
                    <a:pt x="12" y="3"/>
                    <a:pt x="7" y="8"/>
                  </a:cubicBezTo>
                  <a:cubicBezTo>
                    <a:pt x="2" y="13"/>
                    <a:pt x="0" y="22"/>
                    <a:pt x="0" y="34"/>
                  </a:cubicBezTo>
                  <a:cubicBezTo>
                    <a:pt x="0" y="47"/>
                    <a:pt x="2" y="55"/>
                    <a:pt x="7" y="61"/>
                  </a:cubicBezTo>
                  <a:cubicBezTo>
                    <a:pt x="12" y="66"/>
                    <a:pt x="21" y="69"/>
                    <a:pt x="32" y="69"/>
                  </a:cubicBezTo>
                  <a:cubicBezTo>
                    <a:pt x="44" y="69"/>
                    <a:pt x="53" y="67"/>
                    <a:pt x="59" y="64"/>
                  </a:cubicBezTo>
                  <a:cubicBezTo>
                    <a:pt x="58" y="54"/>
                    <a:pt x="58" y="54"/>
                    <a:pt x="58" y="54"/>
                  </a:cubicBezTo>
                  <a:cubicBezTo>
                    <a:pt x="49" y="55"/>
                    <a:pt x="41" y="55"/>
                    <a:pt x="34" y="55"/>
                  </a:cubicBezTo>
                  <a:cubicBezTo>
                    <a:pt x="29" y="55"/>
                    <a:pt x="24" y="54"/>
                    <a:pt x="22" y="53"/>
                  </a:cubicBezTo>
                  <a:cubicBezTo>
                    <a:pt x="19" y="51"/>
                    <a:pt x="18" y="47"/>
                    <a:pt x="17" y="41"/>
                  </a:cubicBezTo>
                  <a:cubicBezTo>
                    <a:pt x="44" y="41"/>
                    <a:pt x="44" y="41"/>
                    <a:pt x="44" y="41"/>
                  </a:cubicBezTo>
                  <a:cubicBezTo>
                    <a:pt x="55" y="41"/>
                    <a:pt x="61" y="35"/>
                    <a:pt x="61" y="23"/>
                  </a:cubicBezTo>
                  <a:moveTo>
                    <a:pt x="45" y="22"/>
                  </a:moveTo>
                  <a:cubicBezTo>
                    <a:pt x="45" y="27"/>
                    <a:pt x="43" y="30"/>
                    <a:pt x="39" y="30"/>
                  </a:cubicBezTo>
                  <a:cubicBezTo>
                    <a:pt x="17" y="30"/>
                    <a:pt x="17" y="30"/>
                    <a:pt x="17" y="30"/>
                  </a:cubicBezTo>
                  <a:cubicBezTo>
                    <a:pt x="17" y="23"/>
                    <a:pt x="18" y="19"/>
                    <a:pt x="20" y="16"/>
                  </a:cubicBezTo>
                  <a:cubicBezTo>
                    <a:pt x="22" y="14"/>
                    <a:pt x="26" y="13"/>
                    <a:pt x="32" y="13"/>
                  </a:cubicBezTo>
                  <a:cubicBezTo>
                    <a:pt x="37" y="13"/>
                    <a:pt x="40" y="13"/>
                    <a:pt x="42" y="15"/>
                  </a:cubicBezTo>
                  <a:cubicBezTo>
                    <a:pt x="44" y="16"/>
                    <a:pt x="45" y="19"/>
                    <a:pt x="45"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Freeform 9"/>
            <p:cNvSpPr>
              <a:spLocks noEditPoints="1"/>
            </p:cNvSpPr>
            <p:nvPr/>
          </p:nvSpPr>
          <p:spPr bwMode="auto">
            <a:xfrm>
              <a:off x="623803" y="4687773"/>
              <a:ext cx="219428" cy="204701"/>
            </a:xfrm>
            <a:custGeom>
              <a:avLst/>
              <a:gdLst>
                <a:gd name="T0" fmla="*/ 65 w 125"/>
                <a:gd name="T1" fmla="*/ 1 h 116"/>
                <a:gd name="T2" fmla="*/ 0 w 125"/>
                <a:gd name="T3" fmla="*/ 44 h 116"/>
                <a:gd name="T4" fmla="*/ 13 w 125"/>
                <a:gd name="T5" fmla="*/ 76 h 116"/>
                <a:gd name="T6" fmla="*/ 39 w 125"/>
                <a:gd name="T7" fmla="*/ 91 h 116"/>
                <a:gd name="T8" fmla="*/ 39 w 125"/>
                <a:gd name="T9" fmla="*/ 91 h 116"/>
                <a:gd name="T10" fmla="*/ 39 w 125"/>
                <a:gd name="T11" fmla="*/ 92 h 116"/>
                <a:gd name="T12" fmla="*/ 39 w 125"/>
                <a:gd name="T13" fmla="*/ 92 h 116"/>
                <a:gd name="T14" fmla="*/ 21 w 125"/>
                <a:gd name="T15" fmla="*/ 116 h 116"/>
                <a:gd name="T16" fmla="*/ 30 w 125"/>
                <a:gd name="T17" fmla="*/ 116 h 116"/>
                <a:gd name="T18" fmla="*/ 66 w 125"/>
                <a:gd name="T19" fmla="*/ 95 h 116"/>
                <a:gd name="T20" fmla="*/ 124 w 125"/>
                <a:gd name="T21" fmla="*/ 49 h 116"/>
                <a:gd name="T22" fmla="*/ 65 w 125"/>
                <a:gd name="T23" fmla="*/ 1 h 116"/>
                <a:gd name="T24" fmla="*/ 82 w 125"/>
                <a:gd name="T25" fmla="*/ 77 h 116"/>
                <a:gd name="T26" fmla="*/ 52 w 125"/>
                <a:gd name="T27" fmla="*/ 85 h 116"/>
                <a:gd name="T28" fmla="*/ 70 w 125"/>
                <a:gd name="T29" fmla="*/ 56 h 116"/>
                <a:gd name="T30" fmla="*/ 68 w 125"/>
                <a:gd name="T31" fmla="*/ 56 h 116"/>
                <a:gd name="T32" fmla="*/ 41 w 125"/>
                <a:gd name="T33" fmla="*/ 83 h 116"/>
                <a:gd name="T34" fmla="*/ 32 w 125"/>
                <a:gd name="T35" fmla="*/ 78 h 116"/>
                <a:gd name="T36" fmla="*/ 35 w 125"/>
                <a:gd name="T37" fmla="*/ 29 h 116"/>
                <a:gd name="T38" fmla="*/ 75 w 125"/>
                <a:gd name="T39" fmla="*/ 19 h 116"/>
                <a:gd name="T40" fmla="*/ 99 w 125"/>
                <a:gd name="T41" fmla="*/ 16 h 116"/>
                <a:gd name="T42" fmla="*/ 82 w 125"/>
                <a:gd name="T4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16">
                  <a:moveTo>
                    <a:pt x="65" y="1"/>
                  </a:moveTo>
                  <a:cubicBezTo>
                    <a:pt x="30" y="0"/>
                    <a:pt x="1" y="19"/>
                    <a:pt x="0" y="44"/>
                  </a:cubicBezTo>
                  <a:cubicBezTo>
                    <a:pt x="0" y="56"/>
                    <a:pt x="3" y="67"/>
                    <a:pt x="13" y="76"/>
                  </a:cubicBezTo>
                  <a:cubicBezTo>
                    <a:pt x="26" y="89"/>
                    <a:pt x="39" y="91"/>
                    <a:pt x="39" y="91"/>
                  </a:cubicBezTo>
                  <a:cubicBezTo>
                    <a:pt x="39" y="91"/>
                    <a:pt x="39" y="91"/>
                    <a:pt x="39" y="91"/>
                  </a:cubicBezTo>
                  <a:cubicBezTo>
                    <a:pt x="39" y="92"/>
                    <a:pt x="39" y="92"/>
                    <a:pt x="39" y="92"/>
                  </a:cubicBezTo>
                  <a:cubicBezTo>
                    <a:pt x="39" y="92"/>
                    <a:pt x="39" y="92"/>
                    <a:pt x="39" y="92"/>
                  </a:cubicBezTo>
                  <a:cubicBezTo>
                    <a:pt x="38" y="93"/>
                    <a:pt x="21" y="116"/>
                    <a:pt x="21" y="116"/>
                  </a:cubicBezTo>
                  <a:cubicBezTo>
                    <a:pt x="30" y="116"/>
                    <a:pt x="30" y="116"/>
                    <a:pt x="30" y="116"/>
                  </a:cubicBezTo>
                  <a:cubicBezTo>
                    <a:pt x="39" y="109"/>
                    <a:pt x="60" y="95"/>
                    <a:pt x="66" y="95"/>
                  </a:cubicBezTo>
                  <a:cubicBezTo>
                    <a:pt x="104" y="94"/>
                    <a:pt x="124" y="70"/>
                    <a:pt x="124" y="49"/>
                  </a:cubicBezTo>
                  <a:cubicBezTo>
                    <a:pt x="125" y="24"/>
                    <a:pt x="100" y="3"/>
                    <a:pt x="65" y="1"/>
                  </a:cubicBezTo>
                  <a:close/>
                  <a:moveTo>
                    <a:pt x="82" y="77"/>
                  </a:moveTo>
                  <a:cubicBezTo>
                    <a:pt x="74" y="83"/>
                    <a:pt x="62" y="86"/>
                    <a:pt x="52" y="85"/>
                  </a:cubicBezTo>
                  <a:cubicBezTo>
                    <a:pt x="60" y="71"/>
                    <a:pt x="70" y="56"/>
                    <a:pt x="70" y="56"/>
                  </a:cubicBezTo>
                  <a:cubicBezTo>
                    <a:pt x="68" y="56"/>
                    <a:pt x="68" y="56"/>
                    <a:pt x="68" y="56"/>
                  </a:cubicBezTo>
                  <a:cubicBezTo>
                    <a:pt x="65" y="59"/>
                    <a:pt x="52" y="69"/>
                    <a:pt x="41" y="83"/>
                  </a:cubicBezTo>
                  <a:cubicBezTo>
                    <a:pt x="37" y="82"/>
                    <a:pt x="34" y="80"/>
                    <a:pt x="32" y="78"/>
                  </a:cubicBezTo>
                  <a:cubicBezTo>
                    <a:pt x="17" y="65"/>
                    <a:pt x="20" y="41"/>
                    <a:pt x="35" y="29"/>
                  </a:cubicBezTo>
                  <a:cubicBezTo>
                    <a:pt x="47" y="19"/>
                    <a:pt x="62" y="19"/>
                    <a:pt x="75" y="19"/>
                  </a:cubicBezTo>
                  <a:cubicBezTo>
                    <a:pt x="89" y="19"/>
                    <a:pt x="99" y="16"/>
                    <a:pt x="99" y="16"/>
                  </a:cubicBezTo>
                  <a:cubicBezTo>
                    <a:pt x="99" y="16"/>
                    <a:pt x="108" y="56"/>
                    <a:pt x="82"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pic>
        <p:nvPicPr>
          <p:cNvPr id="19" name="Picture 2" descr="C:\Essi yleiset\LUKE töitä\Powerpoint-pohjat\Esityspohja 2019\c_natural_resources_white.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25699" y="4934866"/>
            <a:ext cx="1754834" cy="11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89622"/>
      </p:ext>
    </p:extLst>
  </p:cSld>
  <p:clrMap bg1="lt1" tx1="dk1" bg2="lt2" tx2="dk2" accent1="accent1" accent2="accent2" accent3="accent3" accent4="accent4" accent5="accent5" accent6="accent6" hlink="hlink" folHlink="folHlink"/>
  <p:sldLayoutIdLst>
    <p:sldLayoutId id="2147484094" r:id="rId1"/>
    <p:sldLayoutId id="2147484222" r:id="rId2"/>
    <p:sldLayoutId id="2147484168" r:id="rId3"/>
    <p:sldLayoutId id="2147484175" r:id="rId4"/>
    <p:sldLayoutId id="2147484225" r:id="rId5"/>
    <p:sldLayoutId id="2147484226" r:id="rId6"/>
    <p:sldLayoutId id="2147484227" r:id="rId7"/>
  </p:sldLayoutIdLst>
  <p:hf hdr="0"/>
  <p:txStyles>
    <p:titleStyle>
      <a:lvl1pPr algn="l" defTabSz="457200" rtl="0" eaLnBrk="1" fontAlgn="base" hangingPunct="1">
        <a:spcBef>
          <a:spcPct val="0"/>
        </a:spcBef>
        <a:spcAft>
          <a:spcPct val="0"/>
        </a:spcAft>
        <a:defRPr sz="2600" kern="1200">
          <a:solidFill>
            <a:schemeClr val="accent1"/>
          </a:solidFill>
          <a:latin typeface="Arial"/>
          <a:ea typeface="ＭＳ Ｐゴシック" charset="0"/>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p:titleStyle>
    <p:bodyStyle>
      <a:lvl1pPr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7529" y="4025731"/>
            <a:ext cx="1112400" cy="997452"/>
          </a:xfrm>
          <a:prstGeom prst="rect">
            <a:avLst/>
          </a:prstGeom>
        </p:spPr>
      </p:pic>
    </p:spTree>
    <p:extLst>
      <p:ext uri="{BB962C8B-B14F-4D97-AF65-F5344CB8AC3E}">
        <p14:creationId xmlns:p14="http://schemas.microsoft.com/office/powerpoint/2010/main" val="3704945200"/>
      </p:ext>
    </p:extLst>
  </p:cSld>
  <p:clrMap bg1="lt1" tx1="dk1" bg2="lt2" tx2="dk2" accent1="accent1" accent2="accent2" accent3="accent3" accent4="accent4" accent5="accent5" accent6="accent6" hlink="hlink" folHlink="folHlink"/>
  <p:sldLayoutIdLst>
    <p:sldLayoutId id="2147484127" r:id="rId1"/>
  </p:sldLayoutIdLst>
  <p:hf hdr="0"/>
  <p:txStyles>
    <p:titleStyle>
      <a:lvl1pPr algn="l" defTabSz="457200" rtl="0" eaLnBrk="1" fontAlgn="base" hangingPunct="1">
        <a:spcBef>
          <a:spcPct val="0"/>
        </a:spcBef>
        <a:spcAft>
          <a:spcPct val="0"/>
        </a:spcAft>
        <a:defRPr sz="2600" kern="1200">
          <a:solidFill>
            <a:schemeClr val="accent1"/>
          </a:solidFill>
          <a:latin typeface="Arial"/>
          <a:ea typeface="ＭＳ Ｐゴシック" charset="0"/>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p:titleStyle>
    <p:bodyStyle>
      <a:lvl1pPr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F23674C-2758-494D-84E3-A476C431D4AE}"/>
              </a:ext>
            </a:extLst>
          </p:cNvPr>
          <p:cNvSpPr>
            <a:spLocks noGrp="1"/>
          </p:cNvSpPr>
          <p:nvPr>
            <p:ph type="title"/>
          </p:nvPr>
        </p:nvSpPr>
        <p:spPr/>
        <p:txBody>
          <a:bodyPr/>
          <a:lstStyle/>
          <a:p>
            <a:r>
              <a:rPr lang="fi-FI" dirty="0"/>
              <a:t>Mitä metsätuhot maksavat nyt ja tulevaisuudessa?</a:t>
            </a:r>
          </a:p>
        </p:txBody>
      </p:sp>
      <p:sp>
        <p:nvSpPr>
          <p:cNvPr id="7" name="Tekstin paikkamerkki 6">
            <a:extLst>
              <a:ext uri="{FF2B5EF4-FFF2-40B4-BE49-F238E27FC236}">
                <a16:creationId xmlns:a16="http://schemas.microsoft.com/office/drawing/2014/main" id="{5CFE7094-3684-4C50-A74A-5AED58FD899F}"/>
              </a:ext>
            </a:extLst>
          </p:cNvPr>
          <p:cNvSpPr>
            <a:spLocks noGrp="1"/>
          </p:cNvSpPr>
          <p:nvPr>
            <p:ph type="body" sz="quarter" idx="10"/>
          </p:nvPr>
        </p:nvSpPr>
        <p:spPr>
          <a:xfrm>
            <a:off x="348344" y="2228850"/>
            <a:ext cx="6771984" cy="2257425"/>
          </a:xfrm>
        </p:spPr>
        <p:txBody>
          <a:bodyPr/>
          <a:lstStyle/>
          <a:p>
            <a:r>
              <a:rPr lang="fi-FI" dirty="0"/>
              <a:t>Jarkko Hantula</a:t>
            </a:r>
          </a:p>
          <a:p>
            <a:r>
              <a:rPr lang="fi-FI" dirty="0"/>
              <a:t>Metsäpatologian </a:t>
            </a:r>
            <a:r>
              <a:rPr lang="fi-FI" dirty="0" err="1"/>
              <a:t>profesori</a:t>
            </a:r>
            <a:endParaRPr lang="fi-FI" dirty="0"/>
          </a:p>
          <a:p>
            <a:r>
              <a:rPr lang="fi-FI" dirty="0"/>
              <a:t>Luonnonvarakeskus (Luke)</a:t>
            </a:r>
          </a:p>
          <a:p>
            <a:r>
              <a:rPr lang="fi-FI" dirty="0"/>
              <a:t>E-mail: jarkko.hantula@luke.fi</a:t>
            </a:r>
          </a:p>
          <a:p>
            <a:r>
              <a:rPr lang="fi-FI" dirty="0"/>
              <a:t>Twitter: twitter.com/</a:t>
            </a:r>
            <a:r>
              <a:rPr lang="fi-FI" dirty="0" err="1"/>
              <a:t>JarkkoHantula</a:t>
            </a:r>
            <a:endParaRPr lang="fi-FI" dirty="0"/>
          </a:p>
          <a:p>
            <a:r>
              <a:rPr lang="fi-FI" dirty="0"/>
              <a:t>Blogi: https://puheenvuoro.uusisuomi.fi/jarkkohantula/</a:t>
            </a:r>
          </a:p>
          <a:p>
            <a:endParaRPr lang="fi-FI" dirty="0"/>
          </a:p>
        </p:txBody>
      </p:sp>
      <p:sp>
        <p:nvSpPr>
          <p:cNvPr id="4" name="Date Placeholder 3"/>
          <p:cNvSpPr>
            <a:spLocks noGrp="1"/>
          </p:cNvSpPr>
          <p:nvPr>
            <p:ph type="dt" sz="half" idx="2"/>
          </p:nvPr>
        </p:nvSpPr>
        <p:spPr/>
        <p:txBody>
          <a:bodyPr/>
          <a:lstStyle/>
          <a:p>
            <a:fld id="{7888C52F-9739-498B-8838-E7B2037968FE}" type="datetime1">
              <a:rPr lang="fi-FI" smtClean="0"/>
              <a:t>1.11.2023</a:t>
            </a:fld>
            <a:endParaRPr lang="fi-FI" dirty="0"/>
          </a:p>
        </p:txBody>
      </p:sp>
      <p:sp>
        <p:nvSpPr>
          <p:cNvPr id="5" name="Footer Placeholder 4"/>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204733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8E0470-5171-D7BD-6B60-1AD16DEA398A}"/>
              </a:ext>
            </a:extLst>
          </p:cNvPr>
          <p:cNvSpPr>
            <a:spLocks noGrp="1"/>
          </p:cNvSpPr>
          <p:nvPr>
            <p:ph type="title"/>
          </p:nvPr>
        </p:nvSpPr>
        <p:spPr/>
        <p:txBody>
          <a:bodyPr/>
          <a:lstStyle/>
          <a:p>
            <a:r>
              <a:rPr lang="fi-FI" dirty="0"/>
              <a:t>Hirvi ja muut hirvieläimet</a:t>
            </a:r>
          </a:p>
        </p:txBody>
      </p:sp>
      <p:sp>
        <p:nvSpPr>
          <p:cNvPr id="3" name="Tekstin paikkamerkki 2">
            <a:extLst>
              <a:ext uri="{FF2B5EF4-FFF2-40B4-BE49-F238E27FC236}">
                <a16:creationId xmlns:a16="http://schemas.microsoft.com/office/drawing/2014/main" id="{80FFF7A1-5799-548E-D395-FD6122AAFC02}"/>
              </a:ext>
            </a:extLst>
          </p:cNvPr>
          <p:cNvSpPr>
            <a:spLocks noGrp="1"/>
          </p:cNvSpPr>
          <p:nvPr>
            <p:ph type="body" sz="quarter" idx="10"/>
          </p:nvPr>
        </p:nvSpPr>
        <p:spPr>
          <a:xfrm>
            <a:off x="348342" y="957943"/>
            <a:ext cx="6068471" cy="3520307"/>
          </a:xfrm>
        </p:spPr>
        <p:txBody>
          <a:bodyPr/>
          <a:lstStyle/>
          <a:p>
            <a:pPr marL="342900" indent="-342900">
              <a:buFont typeface="Arial" panose="020B0604020202020204" pitchFamily="34" charset="0"/>
              <a:buChar char="•"/>
            </a:pPr>
            <a:r>
              <a:rPr lang="fi-FI" sz="1800" dirty="0"/>
              <a:t>Hirvet aiheuttavat vahinkoja talousmetsissä</a:t>
            </a:r>
          </a:p>
          <a:p>
            <a:pPr marL="1085850" lvl="1" indent="-342900">
              <a:buFont typeface="Arial" panose="020B0604020202020204" pitchFamily="34" charset="0"/>
              <a:buChar char="•"/>
            </a:pPr>
            <a:r>
              <a:rPr lang="fi-FI" sz="1800" dirty="0"/>
              <a:t>Syömällä puuntaimien latva- ja oksakasvaimia ja lehvästöä</a:t>
            </a:r>
          </a:p>
          <a:p>
            <a:pPr marL="1085850" lvl="1" indent="-342900">
              <a:buFont typeface="Arial" panose="020B0604020202020204" pitchFamily="34" charset="0"/>
              <a:buChar char="•"/>
            </a:pPr>
            <a:r>
              <a:rPr lang="fi-FI" sz="1800" dirty="0"/>
              <a:t>Kaluamalla puiden kuorta ravinnokseen</a:t>
            </a:r>
          </a:p>
          <a:p>
            <a:pPr marL="1085850" lvl="1" indent="-342900">
              <a:buFont typeface="Arial" panose="020B0604020202020204" pitchFamily="34" charset="0"/>
              <a:buChar char="•"/>
            </a:pPr>
            <a:r>
              <a:rPr lang="fi-FI" sz="1800" dirty="0"/>
              <a:t>Taittamalla isompien taimien runkoja latvakasvaimiin yltääkseen.</a:t>
            </a:r>
          </a:p>
          <a:p>
            <a:pPr marL="342900" indent="-342900">
              <a:buFont typeface="Arial" panose="020B0604020202020204" pitchFamily="34" charset="0"/>
              <a:buChar char="•"/>
            </a:pPr>
            <a:r>
              <a:rPr lang="fi-FI" sz="1800" dirty="0"/>
              <a:t>Pienemmät hirvieläimet tuhoavat pieniä taimia </a:t>
            </a:r>
          </a:p>
          <a:p>
            <a:pPr marL="342900" indent="-342900">
              <a:buFont typeface="Arial" panose="020B0604020202020204" pitchFamily="34" charset="0"/>
              <a:buChar char="•"/>
            </a:pPr>
            <a:r>
              <a:rPr lang="fi-FI" sz="1800" dirty="0"/>
              <a:t>Tuhojen seurauksena </a:t>
            </a:r>
          </a:p>
          <a:p>
            <a:pPr marL="1085850" lvl="1" indent="-342900">
              <a:buFont typeface="Arial" panose="020B0604020202020204" pitchFamily="34" charset="0"/>
              <a:buChar char="•"/>
            </a:pPr>
            <a:r>
              <a:rPr lang="fi-FI" sz="1800" dirty="0"/>
              <a:t>Puiden kasvu vähenee ja puita kuolee</a:t>
            </a:r>
          </a:p>
          <a:p>
            <a:pPr marL="1085850" lvl="1" indent="-342900">
              <a:buFont typeface="Arial" panose="020B0604020202020204" pitchFamily="34" charset="0"/>
              <a:buChar char="•"/>
            </a:pPr>
            <a:r>
              <a:rPr lang="fi-FI" sz="1800" dirty="0"/>
              <a:t>Metsiköiden puulajisuhteet muuttuvat</a:t>
            </a:r>
          </a:p>
          <a:p>
            <a:pPr marL="1085850" lvl="1" indent="-342900">
              <a:buFont typeface="Arial" panose="020B0604020202020204" pitchFamily="34" charset="0"/>
              <a:buChar char="•"/>
            </a:pPr>
            <a:r>
              <a:rPr lang="fi-FI" sz="1800" dirty="0"/>
              <a:t>Puutavaran arvo alenee</a:t>
            </a:r>
            <a:r>
              <a:rPr lang="en-US" sz="1800" dirty="0"/>
              <a:t> </a:t>
            </a:r>
            <a:endParaRPr lang="fi-FI" sz="1800" dirty="0"/>
          </a:p>
        </p:txBody>
      </p:sp>
      <p:sp>
        <p:nvSpPr>
          <p:cNvPr id="4" name="Päivämäärän paikkamerkki 3">
            <a:extLst>
              <a:ext uri="{FF2B5EF4-FFF2-40B4-BE49-F238E27FC236}">
                <a16:creationId xmlns:a16="http://schemas.microsoft.com/office/drawing/2014/main" id="{2493A0FF-1FAB-16B4-70AD-880989868D2C}"/>
              </a:ext>
            </a:extLst>
          </p:cNvPr>
          <p:cNvSpPr>
            <a:spLocks noGrp="1"/>
          </p:cNvSpPr>
          <p:nvPr>
            <p:ph type="dt" sz="half" idx="2"/>
          </p:nvPr>
        </p:nvSpPr>
        <p:spPr/>
        <p:txBody>
          <a:bodyPr/>
          <a:lstStyle/>
          <a:p>
            <a:fld id="{3D8FF627-0460-4B73-BF9D-6BF075C31811}" type="datetime1">
              <a:rPr lang="fi-FI" smtClean="0"/>
              <a:t>1.11.2023</a:t>
            </a:fld>
            <a:endParaRPr lang="fi-FI" dirty="0"/>
          </a:p>
        </p:txBody>
      </p:sp>
      <p:sp>
        <p:nvSpPr>
          <p:cNvPr id="5" name="Alatunnisteen paikkamerkki 4">
            <a:extLst>
              <a:ext uri="{FF2B5EF4-FFF2-40B4-BE49-F238E27FC236}">
                <a16:creationId xmlns:a16="http://schemas.microsoft.com/office/drawing/2014/main" id="{87F755BB-ADFA-F6A6-8659-5B4E7ADC1B00}"/>
              </a:ext>
            </a:extLst>
          </p:cNvPr>
          <p:cNvSpPr>
            <a:spLocks noGrp="1"/>
          </p:cNvSpPr>
          <p:nvPr>
            <p:ph type="ftr" sz="quarter" idx="3"/>
          </p:nvPr>
        </p:nvSpPr>
        <p:spPr/>
        <p:txBody>
          <a:bodyPr/>
          <a:lstStyle/>
          <a:p>
            <a:endParaRPr lang="fi-FI" dirty="0"/>
          </a:p>
        </p:txBody>
      </p:sp>
      <p:pic>
        <p:nvPicPr>
          <p:cNvPr id="7" name="Kuva 6" descr="Kuva, joka sisältää kohteen puu, kasvi, havupuu&#10;&#10;Kuvaus luotu automaattisesti">
            <a:extLst>
              <a:ext uri="{FF2B5EF4-FFF2-40B4-BE49-F238E27FC236}">
                <a16:creationId xmlns:a16="http://schemas.microsoft.com/office/drawing/2014/main" id="{AE983CCA-C876-8CA1-CA40-DEE98D12BBF3}"/>
              </a:ext>
            </a:extLst>
          </p:cNvPr>
          <p:cNvPicPr>
            <a:picLocks noChangeAspect="1"/>
          </p:cNvPicPr>
          <p:nvPr/>
        </p:nvPicPr>
        <p:blipFill>
          <a:blip r:embed="rId2"/>
          <a:stretch>
            <a:fillRect/>
          </a:stretch>
        </p:blipFill>
        <p:spPr>
          <a:xfrm rot="5400000">
            <a:off x="5860599" y="1382329"/>
            <a:ext cx="3575357" cy="2378842"/>
          </a:xfrm>
          <a:prstGeom prst="rect">
            <a:avLst/>
          </a:prstGeom>
        </p:spPr>
      </p:pic>
    </p:spTree>
    <p:extLst>
      <p:ext uri="{BB962C8B-B14F-4D97-AF65-F5344CB8AC3E}">
        <p14:creationId xmlns:p14="http://schemas.microsoft.com/office/powerpoint/2010/main" val="335078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681C67-0088-DAF3-F011-F7ECFC558404}"/>
              </a:ext>
            </a:extLst>
          </p:cNvPr>
          <p:cNvSpPr>
            <a:spLocks noGrp="1"/>
          </p:cNvSpPr>
          <p:nvPr>
            <p:ph type="title"/>
          </p:nvPr>
        </p:nvSpPr>
        <p:spPr/>
        <p:txBody>
          <a:bodyPr/>
          <a:lstStyle/>
          <a:p>
            <a:r>
              <a:rPr lang="fi-FI" dirty="0"/>
              <a:t>Hirvieläintuhojen kustannusten laskeminen</a:t>
            </a:r>
          </a:p>
        </p:txBody>
      </p:sp>
      <p:sp>
        <p:nvSpPr>
          <p:cNvPr id="3" name="Tekstin paikkamerkki 2">
            <a:extLst>
              <a:ext uri="{FF2B5EF4-FFF2-40B4-BE49-F238E27FC236}">
                <a16:creationId xmlns:a16="http://schemas.microsoft.com/office/drawing/2014/main" id="{26A6EB48-7522-636E-101E-0BAD94AE331A}"/>
              </a:ext>
            </a:extLst>
          </p:cNvPr>
          <p:cNvSpPr>
            <a:spLocks noGrp="1"/>
          </p:cNvSpPr>
          <p:nvPr>
            <p:ph type="body" sz="quarter" idx="10"/>
          </p:nvPr>
        </p:nvSpPr>
        <p:spPr>
          <a:xfrm>
            <a:off x="348342" y="965199"/>
            <a:ext cx="8323944" cy="3715657"/>
          </a:xfrm>
        </p:spPr>
        <p:txBody>
          <a:bodyPr/>
          <a:lstStyle/>
          <a:p>
            <a:pPr marL="342900" indent="-342900">
              <a:buFont typeface="Arial" panose="020B0604020202020204" pitchFamily="34" charset="0"/>
              <a:buChar char="•"/>
            </a:pPr>
            <a:r>
              <a:rPr lang="fi-FI" sz="1800" dirty="0"/>
              <a:t>Hirvieläimiä ei eroteltu toisistaan</a:t>
            </a:r>
          </a:p>
          <a:p>
            <a:pPr marL="1085850" lvl="1" indent="-342900">
              <a:buFont typeface="Arial" panose="020B0604020202020204" pitchFamily="34" charset="0"/>
              <a:buChar char="•"/>
            </a:pPr>
            <a:r>
              <a:rPr lang="fi-FI" sz="1800" dirty="0"/>
              <a:t>Hirvituhoalueet VMI12 perusteella, vain mäntytuhot</a:t>
            </a:r>
          </a:p>
          <a:p>
            <a:pPr marL="1085850" lvl="1" indent="-342900">
              <a:buFont typeface="Arial" panose="020B0604020202020204" pitchFamily="34" charset="0"/>
              <a:buChar char="•"/>
            </a:pPr>
            <a:r>
              <a:rPr lang="fi-FI" sz="1800" dirty="0"/>
              <a:t>Puutavaran alentunut arvo laskettiin tuhojen vakavuusluokittain</a:t>
            </a:r>
          </a:p>
          <a:p>
            <a:pPr marL="1085850" lvl="1" indent="-342900">
              <a:buFont typeface="Arial" panose="020B0604020202020204" pitchFamily="34" charset="0"/>
              <a:buChar char="•"/>
            </a:pPr>
            <a:r>
              <a:rPr lang="fi-FI" sz="1800" dirty="0"/>
              <a:t>Pahimmilla tuhoalueilla uusi istutus ja metsänkasvun viivästymä</a:t>
            </a:r>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r>
              <a:rPr lang="fi-FI" sz="1800" dirty="0"/>
              <a:t>Hirvieläintuohista johtuneet taloudelliset menetykset olivat yhteensä 6,57–24,26 miljoonaa euroa</a:t>
            </a:r>
          </a:p>
          <a:p>
            <a:pPr marL="1485900" lvl="2" indent="-342900">
              <a:buFont typeface="Arial" panose="020B0604020202020204" pitchFamily="34" charset="0"/>
              <a:buChar char="•"/>
            </a:pPr>
            <a:r>
              <a:rPr lang="fi-FI" sz="1800" dirty="0"/>
              <a:t>Pidettävä minimiarviona</a:t>
            </a:r>
          </a:p>
          <a:p>
            <a:pPr marL="342900"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DD0B0350-0F86-C334-B112-66F6058EB883}"/>
              </a:ext>
            </a:extLst>
          </p:cNvPr>
          <p:cNvSpPr>
            <a:spLocks noGrp="1"/>
          </p:cNvSpPr>
          <p:nvPr>
            <p:ph type="dt" sz="half" idx="2"/>
          </p:nvPr>
        </p:nvSpPr>
        <p:spPr/>
        <p:txBody>
          <a:bodyPr/>
          <a:lstStyle/>
          <a:p>
            <a:fld id="{AE6554B1-F216-4565-AEA6-C317A852290C}" type="datetime1">
              <a:rPr lang="fi-FI" smtClean="0"/>
              <a:t>1.11.2023</a:t>
            </a:fld>
            <a:endParaRPr lang="fi-FI" dirty="0"/>
          </a:p>
        </p:txBody>
      </p:sp>
      <p:sp>
        <p:nvSpPr>
          <p:cNvPr id="5" name="Alatunnisteen paikkamerkki 4">
            <a:extLst>
              <a:ext uri="{FF2B5EF4-FFF2-40B4-BE49-F238E27FC236}">
                <a16:creationId xmlns:a16="http://schemas.microsoft.com/office/drawing/2014/main" id="{8E677AD3-A8F1-3C52-D94A-695F7C582839}"/>
              </a:ext>
            </a:extLst>
          </p:cNvPr>
          <p:cNvSpPr>
            <a:spLocks noGrp="1"/>
          </p:cNvSpPr>
          <p:nvPr>
            <p:ph type="ftr" sz="quarter" idx="3"/>
          </p:nvPr>
        </p:nvSpPr>
        <p:spPr/>
        <p:txBody>
          <a:bodyPr/>
          <a:lstStyle/>
          <a:p>
            <a:endParaRPr lang="fi-FI" dirty="0"/>
          </a:p>
        </p:txBody>
      </p:sp>
      <p:graphicFrame>
        <p:nvGraphicFramePr>
          <p:cNvPr id="6" name="Taulukko 5">
            <a:extLst>
              <a:ext uri="{FF2B5EF4-FFF2-40B4-BE49-F238E27FC236}">
                <a16:creationId xmlns:a16="http://schemas.microsoft.com/office/drawing/2014/main" id="{D83C2702-7DF4-F764-AF2A-0ADFA5B2F703}"/>
              </a:ext>
            </a:extLst>
          </p:cNvPr>
          <p:cNvGraphicFramePr>
            <a:graphicFrameLocks noGrp="1"/>
          </p:cNvGraphicFramePr>
          <p:nvPr>
            <p:extLst>
              <p:ext uri="{D42A27DB-BD31-4B8C-83A1-F6EECF244321}">
                <p14:modId xmlns:p14="http://schemas.microsoft.com/office/powerpoint/2010/main" val="3527328371"/>
              </p:ext>
            </p:extLst>
          </p:nvPr>
        </p:nvGraphicFramePr>
        <p:xfrm>
          <a:off x="902502" y="2300033"/>
          <a:ext cx="7395028" cy="1272992"/>
        </p:xfrm>
        <a:graphic>
          <a:graphicData uri="http://schemas.openxmlformats.org/drawingml/2006/table">
            <a:tbl>
              <a:tblPr firstRow="1" firstCol="1" bandRow="1">
                <a:tableStyleId>{5C22544A-7EE6-4342-B048-85BDC9FD1C3A}</a:tableStyleId>
              </a:tblPr>
              <a:tblGrid>
                <a:gridCol w="2068285">
                  <a:extLst>
                    <a:ext uri="{9D8B030D-6E8A-4147-A177-3AD203B41FA5}">
                      <a16:colId xmlns:a16="http://schemas.microsoft.com/office/drawing/2014/main" val="4286975956"/>
                    </a:ext>
                  </a:extLst>
                </a:gridCol>
                <a:gridCol w="1792515">
                  <a:extLst>
                    <a:ext uri="{9D8B030D-6E8A-4147-A177-3AD203B41FA5}">
                      <a16:colId xmlns:a16="http://schemas.microsoft.com/office/drawing/2014/main" val="2952775856"/>
                    </a:ext>
                  </a:extLst>
                </a:gridCol>
                <a:gridCol w="1734457">
                  <a:extLst>
                    <a:ext uri="{9D8B030D-6E8A-4147-A177-3AD203B41FA5}">
                      <a16:colId xmlns:a16="http://schemas.microsoft.com/office/drawing/2014/main" val="2811989437"/>
                    </a:ext>
                  </a:extLst>
                </a:gridCol>
                <a:gridCol w="1799771">
                  <a:extLst>
                    <a:ext uri="{9D8B030D-6E8A-4147-A177-3AD203B41FA5}">
                      <a16:colId xmlns:a16="http://schemas.microsoft.com/office/drawing/2014/main" val="1794331158"/>
                    </a:ext>
                  </a:extLst>
                </a:gridCol>
              </a:tblGrid>
              <a:tr h="318248">
                <a:tc>
                  <a:txBody>
                    <a:bodyPr/>
                    <a:lstStyle/>
                    <a:p>
                      <a:pPr>
                        <a:spcAft>
                          <a:spcPts val="1000"/>
                        </a:spcAft>
                        <a:tabLst>
                          <a:tab pos="431800" algn="l"/>
                          <a:tab pos="828040" algn="l"/>
                          <a:tab pos="1656080" algn="l"/>
                        </a:tabLst>
                      </a:pPr>
                      <a:r>
                        <a:rPr lang="fi-FI" sz="1800" dirty="0">
                          <a:effectLst/>
                        </a:rPr>
                        <a:t>Alue</a:t>
                      </a:r>
                      <a:endParaRPr lang="fi-FI" sz="18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effectLst/>
                        </a:rPr>
                        <a:t>2 %</a:t>
                      </a:r>
                      <a:endParaRPr lang="fi-FI" sz="18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effectLst/>
                        </a:rPr>
                        <a:t>3 %</a:t>
                      </a:r>
                      <a:endParaRPr lang="fi-FI" sz="18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a:effectLst/>
                        </a:rPr>
                        <a:t>4 %</a:t>
                      </a:r>
                      <a:endParaRPr lang="fi-FI" sz="180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1789839416"/>
                  </a:ext>
                </a:extLst>
              </a:tr>
              <a:tr h="318248">
                <a:tc>
                  <a:txBody>
                    <a:bodyPr/>
                    <a:lstStyle/>
                    <a:p>
                      <a:pPr>
                        <a:spcAft>
                          <a:spcPts val="1000"/>
                        </a:spcAft>
                        <a:tabLst>
                          <a:tab pos="431800" algn="l"/>
                          <a:tab pos="828040" algn="l"/>
                          <a:tab pos="1656080" algn="l"/>
                        </a:tabLst>
                      </a:pPr>
                      <a:r>
                        <a:rPr lang="fi-FI" sz="1800" dirty="0">
                          <a:effectLst/>
                        </a:rPr>
                        <a:t>Etelä-Suomi</a:t>
                      </a:r>
                      <a:endParaRPr lang="fi-FI" sz="18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34,09–59,66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10,13–24,57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3,64–12,12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918827585"/>
                  </a:ext>
                </a:extLst>
              </a:tr>
              <a:tr h="318248">
                <a:tc>
                  <a:txBody>
                    <a:bodyPr/>
                    <a:lstStyle/>
                    <a:p>
                      <a:pPr>
                        <a:spcAft>
                          <a:spcPts val="1000"/>
                        </a:spcAft>
                        <a:tabLst>
                          <a:tab pos="431800" algn="l"/>
                          <a:tab pos="828040" algn="l"/>
                          <a:tab pos="1656080" algn="l"/>
                        </a:tabLst>
                      </a:pPr>
                      <a:r>
                        <a:rPr lang="fi-FI" sz="1800" dirty="0">
                          <a:effectLst/>
                        </a:rPr>
                        <a:t>Väli-Suomi</a:t>
                      </a:r>
                      <a:endParaRPr lang="fi-FI" sz="18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21,73–36,46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5,95–14,18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1,87–6,67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796938021"/>
                  </a:ext>
                </a:extLst>
              </a:tr>
              <a:tr h="318248">
                <a:tc>
                  <a:txBody>
                    <a:bodyPr/>
                    <a:lstStyle/>
                    <a:p>
                      <a:pPr>
                        <a:spcAft>
                          <a:spcPts val="1000"/>
                        </a:spcAft>
                        <a:tabLst>
                          <a:tab pos="431800" algn="l"/>
                          <a:tab pos="828040" algn="l"/>
                          <a:tab pos="1656080" algn="l"/>
                        </a:tabLst>
                      </a:pPr>
                      <a:r>
                        <a:rPr lang="fi-FI" sz="1800" dirty="0">
                          <a:effectLst/>
                        </a:rPr>
                        <a:t>Pohjois-Suomi</a:t>
                      </a:r>
                      <a:endParaRPr lang="fi-FI" sz="18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14,11–25,81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4,58–10,10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800" dirty="0">
                          <a:solidFill>
                            <a:srgbClr val="000000"/>
                          </a:solidFill>
                          <a:effectLst/>
                        </a:rPr>
                        <a:t>1,06–5,47 M€</a:t>
                      </a:r>
                      <a:endParaRPr lang="fi-FI" sz="18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1689874147"/>
                  </a:ext>
                </a:extLst>
              </a:tr>
            </a:tbl>
          </a:graphicData>
        </a:graphic>
      </p:graphicFrame>
      <p:sp>
        <p:nvSpPr>
          <p:cNvPr id="7" name="Ellipsi 6">
            <a:extLst>
              <a:ext uri="{FF2B5EF4-FFF2-40B4-BE49-F238E27FC236}">
                <a16:creationId xmlns:a16="http://schemas.microsoft.com/office/drawing/2014/main" id="{3B8B1357-B390-B329-8FD2-253639930D43}"/>
              </a:ext>
            </a:extLst>
          </p:cNvPr>
          <p:cNvSpPr/>
          <p:nvPr/>
        </p:nvSpPr>
        <p:spPr>
          <a:xfrm>
            <a:off x="1396715" y="3795486"/>
            <a:ext cx="3044656" cy="536363"/>
          </a:xfrm>
          <a:prstGeom prst="ellipse">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693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481C4C-F5D4-00BE-A0EC-DE2AD3F06842}"/>
              </a:ext>
            </a:extLst>
          </p:cNvPr>
          <p:cNvSpPr>
            <a:spLocks noGrp="1"/>
          </p:cNvSpPr>
          <p:nvPr>
            <p:ph type="title"/>
          </p:nvPr>
        </p:nvSpPr>
        <p:spPr/>
        <p:txBody>
          <a:bodyPr/>
          <a:lstStyle/>
          <a:p>
            <a:r>
              <a:rPr lang="fi-FI" dirty="0"/>
              <a:t>Tuulituhot</a:t>
            </a:r>
          </a:p>
        </p:txBody>
      </p:sp>
      <p:sp>
        <p:nvSpPr>
          <p:cNvPr id="3" name="Tekstin paikkamerkki 2">
            <a:extLst>
              <a:ext uri="{FF2B5EF4-FFF2-40B4-BE49-F238E27FC236}">
                <a16:creationId xmlns:a16="http://schemas.microsoft.com/office/drawing/2014/main" id="{A0313D9B-CF64-82ED-2BCC-C0F5D6FBAB49}"/>
              </a:ext>
            </a:extLst>
          </p:cNvPr>
          <p:cNvSpPr>
            <a:spLocks noGrp="1"/>
          </p:cNvSpPr>
          <p:nvPr>
            <p:ph type="body" sz="quarter" idx="10"/>
          </p:nvPr>
        </p:nvSpPr>
        <p:spPr>
          <a:xfrm>
            <a:off x="348343" y="979714"/>
            <a:ext cx="8447314" cy="3498536"/>
          </a:xfrm>
        </p:spPr>
        <p:txBody>
          <a:bodyPr/>
          <a:lstStyle/>
          <a:p>
            <a:pPr marL="342900" indent="-342900">
              <a:buFont typeface="Arial" panose="020B0604020202020204" pitchFamily="34" charset="0"/>
              <a:buChar char="•"/>
            </a:pPr>
            <a:r>
              <a:rPr lang="fi-FI" sz="1800" dirty="0"/>
              <a:t>Tuulituhoista voi seurata ennenaikaisia avohakkuita tai harvennuksia, joissa puutavaran arvo on alentunut</a:t>
            </a:r>
          </a:p>
          <a:p>
            <a:pPr marL="1085850" lvl="1" indent="-342900">
              <a:buFont typeface="Arial" panose="020B0604020202020204" pitchFamily="34" charset="0"/>
              <a:buChar char="•"/>
            </a:pPr>
            <a:r>
              <a:rPr lang="fi-FI" sz="1800" dirty="0"/>
              <a:t>Tuhopinta-alat saatiin Metsäkeskuksen metsätuhoraporteista</a:t>
            </a:r>
          </a:p>
          <a:p>
            <a:pPr marL="1085850" lvl="1" indent="-342900">
              <a:buFont typeface="Arial" panose="020B0604020202020204" pitchFamily="34" charset="0"/>
              <a:buChar char="•"/>
            </a:pPr>
            <a:r>
              <a:rPr lang="fi-FI" sz="1800" dirty="0"/>
              <a:t>Puutavaran arvonmenetys saatiin metsätilastoista</a:t>
            </a:r>
          </a:p>
          <a:p>
            <a:pPr marL="1085850" lvl="1" indent="-342900">
              <a:buFont typeface="Arial" panose="020B0604020202020204" pitchFamily="34" charset="0"/>
              <a:buChar char="•"/>
            </a:pPr>
            <a:r>
              <a:rPr lang="fi-FI" sz="1800" dirty="0"/>
              <a:t>Metsän kehityksen muutosten arvoa ei pystytty laskemaan, koska siitä ei ollut saatavilla tietoa</a:t>
            </a:r>
          </a:p>
          <a:p>
            <a:pPr marL="1085850" lvl="1" indent="-342900">
              <a:buFont typeface="Arial" panose="020B0604020202020204" pitchFamily="34" charset="0"/>
              <a:buChar char="•"/>
            </a:pPr>
            <a:r>
              <a:rPr lang="fi-FI" sz="1800" dirty="0"/>
              <a:t>Taloudellisen menetykset puun arvonmenetyksen perusteella laskettiin perustuen kahteen </a:t>
            </a:r>
            <a:r>
              <a:rPr lang="fi-FI" sz="1800" dirty="0" err="1"/>
              <a:t>skenarioon</a:t>
            </a:r>
            <a:r>
              <a:rPr lang="fi-FI" sz="1800" dirty="0"/>
              <a:t>, joissa arvo aleni joko 20 % tai 30 %</a:t>
            </a:r>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F86A5C22-6914-887C-C5F2-A59612A6D8AA}"/>
              </a:ext>
            </a:extLst>
          </p:cNvPr>
          <p:cNvSpPr>
            <a:spLocks noGrp="1"/>
          </p:cNvSpPr>
          <p:nvPr>
            <p:ph type="dt" sz="half" idx="2"/>
          </p:nvPr>
        </p:nvSpPr>
        <p:spPr/>
        <p:txBody>
          <a:bodyPr/>
          <a:lstStyle/>
          <a:p>
            <a:fld id="{AF0BF877-D001-471D-97EF-17EF8DCED7C2}" type="datetime1">
              <a:rPr lang="fi-FI" smtClean="0"/>
              <a:t>1.11.2023</a:t>
            </a:fld>
            <a:endParaRPr lang="fi-FI" dirty="0"/>
          </a:p>
        </p:txBody>
      </p:sp>
      <p:sp>
        <p:nvSpPr>
          <p:cNvPr id="5" name="Alatunnisteen paikkamerkki 4">
            <a:extLst>
              <a:ext uri="{FF2B5EF4-FFF2-40B4-BE49-F238E27FC236}">
                <a16:creationId xmlns:a16="http://schemas.microsoft.com/office/drawing/2014/main" id="{0B11918F-242E-A8AC-8F4A-71AFD9B1AD69}"/>
              </a:ext>
            </a:extLst>
          </p:cNvPr>
          <p:cNvSpPr>
            <a:spLocks noGrp="1"/>
          </p:cNvSpPr>
          <p:nvPr>
            <p:ph type="ftr" sz="quarter" idx="3"/>
          </p:nvPr>
        </p:nvSpPr>
        <p:spPr/>
        <p:txBody>
          <a:bodyPr/>
          <a:lstStyle/>
          <a:p>
            <a:endParaRPr lang="fi-FI" dirty="0"/>
          </a:p>
        </p:txBody>
      </p:sp>
      <p:graphicFrame>
        <p:nvGraphicFramePr>
          <p:cNvPr id="7" name="Taulukko 6">
            <a:extLst>
              <a:ext uri="{FF2B5EF4-FFF2-40B4-BE49-F238E27FC236}">
                <a16:creationId xmlns:a16="http://schemas.microsoft.com/office/drawing/2014/main" id="{ACD1324A-2003-A608-D9E8-29241A0CE61C}"/>
              </a:ext>
            </a:extLst>
          </p:cNvPr>
          <p:cNvGraphicFramePr>
            <a:graphicFrameLocks noGrp="1"/>
          </p:cNvGraphicFramePr>
          <p:nvPr>
            <p:extLst>
              <p:ext uri="{D42A27DB-BD31-4B8C-83A1-F6EECF244321}">
                <p14:modId xmlns:p14="http://schemas.microsoft.com/office/powerpoint/2010/main" val="415526925"/>
              </p:ext>
            </p:extLst>
          </p:nvPr>
        </p:nvGraphicFramePr>
        <p:xfrm>
          <a:off x="780143" y="3604168"/>
          <a:ext cx="8015515" cy="798286"/>
        </p:xfrm>
        <a:graphic>
          <a:graphicData uri="http://schemas.openxmlformats.org/drawingml/2006/table">
            <a:tbl>
              <a:tblPr firstRow="1" firstCol="1" bandRow="1">
                <a:tableStyleId>{5C22544A-7EE6-4342-B048-85BDC9FD1C3A}</a:tableStyleId>
              </a:tblPr>
              <a:tblGrid>
                <a:gridCol w="2681514">
                  <a:extLst>
                    <a:ext uri="{9D8B030D-6E8A-4147-A177-3AD203B41FA5}">
                      <a16:colId xmlns:a16="http://schemas.microsoft.com/office/drawing/2014/main" val="3606225576"/>
                    </a:ext>
                  </a:extLst>
                </a:gridCol>
                <a:gridCol w="2706914">
                  <a:extLst>
                    <a:ext uri="{9D8B030D-6E8A-4147-A177-3AD203B41FA5}">
                      <a16:colId xmlns:a16="http://schemas.microsoft.com/office/drawing/2014/main" val="3739293539"/>
                    </a:ext>
                  </a:extLst>
                </a:gridCol>
                <a:gridCol w="2627087">
                  <a:extLst>
                    <a:ext uri="{9D8B030D-6E8A-4147-A177-3AD203B41FA5}">
                      <a16:colId xmlns:a16="http://schemas.microsoft.com/office/drawing/2014/main" val="2798737328"/>
                    </a:ext>
                  </a:extLst>
                </a:gridCol>
              </a:tblGrid>
              <a:tr h="509051">
                <a:tc>
                  <a:txBody>
                    <a:bodyPr/>
                    <a:lstStyle/>
                    <a:p>
                      <a:pPr>
                        <a:spcAft>
                          <a:spcPts val="1000"/>
                        </a:spcAft>
                        <a:tabLst>
                          <a:tab pos="431800" algn="l"/>
                          <a:tab pos="828040" algn="l"/>
                          <a:tab pos="1656080" algn="l"/>
                        </a:tabLst>
                      </a:pP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effectLst/>
                        </a:rPr>
                        <a:t> 20 %-yksikköä alentuneet kantohinnat</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effectLst/>
                        </a:rPr>
                        <a:t>30 %-yksikköä alentuneet kantohinnat</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1901103971"/>
                  </a:ext>
                </a:extLst>
              </a:tr>
              <a:tr h="289235">
                <a:tc>
                  <a:txBody>
                    <a:bodyPr/>
                    <a:lstStyle/>
                    <a:p>
                      <a:pPr>
                        <a:spcAft>
                          <a:spcPts val="1000"/>
                        </a:spcAft>
                        <a:tabLst>
                          <a:tab pos="431800" algn="l"/>
                          <a:tab pos="828040" algn="l"/>
                          <a:tab pos="1656080" algn="l"/>
                        </a:tabLst>
                      </a:pPr>
                      <a:r>
                        <a:rPr lang="fi-FI" sz="1600" dirty="0">
                          <a:effectLst/>
                          <a:latin typeface="Segoe UI" panose="020B0502040204020203" pitchFamily="34" charset="0"/>
                          <a:ea typeface="Segoe UI" panose="020B0502040204020203" pitchFamily="34" charset="0"/>
                          <a:cs typeface="Segoe UI" panose="020B0502040204020203" pitchFamily="34" charset="0"/>
                        </a:rPr>
                        <a:t>Hakkuutulojen menetykset</a:t>
                      </a: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8,78 M€</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13,16 M€</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1586751206"/>
                  </a:ext>
                </a:extLst>
              </a:tr>
            </a:tbl>
          </a:graphicData>
        </a:graphic>
      </p:graphicFrame>
      <p:sp>
        <p:nvSpPr>
          <p:cNvPr id="8" name="Ellipsi 7">
            <a:extLst>
              <a:ext uri="{FF2B5EF4-FFF2-40B4-BE49-F238E27FC236}">
                <a16:creationId xmlns:a16="http://schemas.microsoft.com/office/drawing/2014/main" id="{A02BA024-76F9-61EB-DA1C-0999C6F71081}"/>
              </a:ext>
            </a:extLst>
          </p:cNvPr>
          <p:cNvSpPr/>
          <p:nvPr/>
        </p:nvSpPr>
        <p:spPr>
          <a:xfrm>
            <a:off x="7035038" y="4072360"/>
            <a:ext cx="938695" cy="367992"/>
          </a:xfrm>
          <a:prstGeom prst="ellipse">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4BBFAE57-5B60-0875-9A1B-D3AE87E262BA}"/>
              </a:ext>
            </a:extLst>
          </p:cNvPr>
          <p:cNvSpPr/>
          <p:nvPr/>
        </p:nvSpPr>
        <p:spPr>
          <a:xfrm>
            <a:off x="4342638" y="4072360"/>
            <a:ext cx="938695" cy="367992"/>
          </a:xfrm>
          <a:prstGeom prst="ellipse">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73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6A67BCC-250D-E665-924F-CE6F8192E722}"/>
              </a:ext>
            </a:extLst>
          </p:cNvPr>
          <p:cNvSpPr>
            <a:spLocks noGrp="1"/>
          </p:cNvSpPr>
          <p:nvPr>
            <p:ph type="dt" sz="half" idx="2"/>
          </p:nvPr>
        </p:nvSpPr>
        <p:spPr/>
        <p:txBody>
          <a:bodyPr/>
          <a:lstStyle/>
          <a:p>
            <a:fld id="{6A6AC850-BFF2-4D79-BD10-249F3DD4445C}" type="datetime1">
              <a:rPr lang="fi-FI" sz="1100" smtClean="0"/>
              <a:t>1.11.2023</a:t>
            </a:fld>
            <a:endParaRPr lang="fi-FI" sz="1100" dirty="0"/>
          </a:p>
        </p:txBody>
      </p:sp>
      <p:sp>
        <p:nvSpPr>
          <p:cNvPr id="5" name="Alatunnisteen paikkamerkki 4">
            <a:extLst>
              <a:ext uri="{FF2B5EF4-FFF2-40B4-BE49-F238E27FC236}">
                <a16:creationId xmlns:a16="http://schemas.microsoft.com/office/drawing/2014/main" id="{26B336DD-46E2-FF0D-4F38-72892383A698}"/>
              </a:ext>
            </a:extLst>
          </p:cNvPr>
          <p:cNvSpPr>
            <a:spLocks noGrp="1"/>
          </p:cNvSpPr>
          <p:nvPr>
            <p:ph type="ftr" sz="quarter" idx="3"/>
          </p:nvPr>
        </p:nvSpPr>
        <p:spPr>
          <a:xfrm>
            <a:off x="951875" y="4588933"/>
            <a:ext cx="6552512" cy="307229"/>
          </a:xfrm>
        </p:spPr>
        <p:txBody>
          <a:bodyPr/>
          <a:lstStyle/>
          <a:p>
            <a:r>
              <a:rPr lang="fi-FI" sz="1100" dirty="0">
                <a:solidFill>
                  <a:srgbClr val="000000"/>
                </a:solidFill>
              </a:rPr>
              <a:t>*tuhon arvo, mikäli torjuntatoimia ei tehtäisi lainkaan</a:t>
            </a:r>
          </a:p>
        </p:txBody>
      </p:sp>
      <p:graphicFrame>
        <p:nvGraphicFramePr>
          <p:cNvPr id="7" name="Taulukko 6">
            <a:extLst>
              <a:ext uri="{FF2B5EF4-FFF2-40B4-BE49-F238E27FC236}">
                <a16:creationId xmlns:a16="http://schemas.microsoft.com/office/drawing/2014/main" id="{4833184C-1599-EE5B-9A2D-209BAECE54D6}"/>
              </a:ext>
            </a:extLst>
          </p:cNvPr>
          <p:cNvGraphicFramePr>
            <a:graphicFrameLocks noGrp="1"/>
          </p:cNvGraphicFramePr>
          <p:nvPr>
            <p:extLst>
              <p:ext uri="{D42A27DB-BD31-4B8C-83A1-F6EECF244321}">
                <p14:modId xmlns:p14="http://schemas.microsoft.com/office/powerpoint/2010/main" val="3047866591"/>
              </p:ext>
            </p:extLst>
          </p:nvPr>
        </p:nvGraphicFramePr>
        <p:xfrm>
          <a:off x="951874" y="247338"/>
          <a:ext cx="7472598" cy="4504539"/>
        </p:xfrm>
        <a:graphic>
          <a:graphicData uri="http://schemas.openxmlformats.org/drawingml/2006/table">
            <a:tbl>
              <a:tblPr firstRow="1" firstCol="1" bandRow="1">
                <a:tableStyleId>{5C22544A-7EE6-4342-B048-85BDC9FD1C3A}</a:tableStyleId>
              </a:tblPr>
              <a:tblGrid>
                <a:gridCol w="4408833">
                  <a:extLst>
                    <a:ext uri="{9D8B030D-6E8A-4147-A177-3AD203B41FA5}">
                      <a16:colId xmlns:a16="http://schemas.microsoft.com/office/drawing/2014/main" val="576427870"/>
                    </a:ext>
                  </a:extLst>
                </a:gridCol>
                <a:gridCol w="3063765">
                  <a:extLst>
                    <a:ext uri="{9D8B030D-6E8A-4147-A177-3AD203B41FA5}">
                      <a16:colId xmlns:a16="http://schemas.microsoft.com/office/drawing/2014/main" val="2601617204"/>
                    </a:ext>
                  </a:extLst>
                </a:gridCol>
              </a:tblGrid>
              <a:tr h="346503">
                <a:tc>
                  <a:txBody>
                    <a:bodyPr/>
                    <a:lstStyle/>
                    <a:p>
                      <a:pPr>
                        <a:spcAft>
                          <a:spcPts val="1000"/>
                        </a:spcAft>
                        <a:tabLst>
                          <a:tab pos="431800" algn="l"/>
                          <a:tab pos="828040" algn="l"/>
                          <a:tab pos="1656080" algn="l"/>
                        </a:tabLst>
                      </a:pPr>
                      <a:r>
                        <a:rPr lang="fi-FI" sz="1600" dirty="0">
                          <a:effectLst/>
                        </a:rPr>
                        <a:t>Tuhonaiheuttaja</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effectLst/>
                        </a:rPr>
                        <a:t>Kustannukset M€</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1134339094"/>
                  </a:ext>
                </a:extLst>
              </a:tr>
              <a:tr h="346503">
                <a:tc>
                  <a:txBody>
                    <a:bodyPr/>
                    <a:lstStyle/>
                    <a:p>
                      <a:pPr>
                        <a:spcAft>
                          <a:spcPts val="1000"/>
                        </a:spcAft>
                        <a:tabLst>
                          <a:tab pos="431800" algn="l"/>
                          <a:tab pos="828040" algn="l"/>
                          <a:tab pos="1656080" algn="l"/>
                        </a:tabLst>
                      </a:pPr>
                      <a:r>
                        <a:rPr lang="fi-FI" sz="1600" i="0" dirty="0">
                          <a:effectLst/>
                        </a:rPr>
                        <a:t>Kuusenjuurikäävän suorat kustannukset</a:t>
                      </a:r>
                      <a:endParaRPr lang="fi-FI" sz="1600" i="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51,0</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374057994"/>
                  </a:ext>
                </a:extLst>
              </a:tr>
              <a:tr h="346503">
                <a:tc>
                  <a:txBody>
                    <a:bodyPr/>
                    <a:lstStyle/>
                    <a:p>
                      <a:pPr>
                        <a:spcAft>
                          <a:spcPts val="1000"/>
                        </a:spcAft>
                        <a:tabLst>
                          <a:tab pos="431800" algn="l"/>
                          <a:tab pos="828040" algn="l"/>
                          <a:tab pos="1656080" algn="l"/>
                        </a:tabLst>
                      </a:pPr>
                      <a:r>
                        <a:rPr lang="fi-FI" sz="1600" i="0" dirty="0">
                          <a:effectLst/>
                        </a:rPr>
                        <a:t>Kuusenjuurikäävän epäsuorat kustannukset</a:t>
                      </a:r>
                      <a:r>
                        <a:rPr lang="fi-FI" sz="1600" dirty="0">
                          <a:effectLst/>
                        </a:rPr>
                        <a:t> </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0,23</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28254591"/>
                  </a:ext>
                </a:extLst>
              </a:tr>
              <a:tr h="346503">
                <a:tc>
                  <a:txBody>
                    <a:bodyPr/>
                    <a:lstStyle/>
                    <a:p>
                      <a:pPr>
                        <a:spcAft>
                          <a:spcPts val="1000"/>
                        </a:spcAft>
                        <a:tabLst>
                          <a:tab pos="431800" algn="l"/>
                          <a:tab pos="828040" algn="l"/>
                          <a:tab pos="1656080" algn="l"/>
                        </a:tabLst>
                      </a:pPr>
                      <a:r>
                        <a:rPr lang="fi-FI" sz="1600" i="0" dirty="0">
                          <a:effectLst/>
                        </a:rPr>
                        <a:t>Männynjuurikääpä</a:t>
                      </a:r>
                      <a:endParaRPr lang="fi-FI" sz="1600" i="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0,47–4,40</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171557570"/>
                  </a:ext>
                </a:extLst>
              </a:tr>
              <a:tr h="346503">
                <a:tc>
                  <a:txBody>
                    <a:bodyPr/>
                    <a:lstStyle/>
                    <a:p>
                      <a:pPr>
                        <a:spcAft>
                          <a:spcPts val="1000"/>
                        </a:spcAft>
                        <a:tabLst>
                          <a:tab pos="431800" algn="l"/>
                          <a:tab pos="828040" algn="l"/>
                          <a:tab pos="1656080" algn="l"/>
                        </a:tabLst>
                      </a:pPr>
                      <a:r>
                        <a:rPr lang="fi-FI" sz="1600" dirty="0">
                          <a:effectLst/>
                        </a:rPr>
                        <a:t>Tervasroso</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3,50</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4116405851"/>
                  </a:ext>
                </a:extLst>
              </a:tr>
              <a:tr h="346503">
                <a:tc>
                  <a:txBody>
                    <a:bodyPr/>
                    <a:lstStyle/>
                    <a:p>
                      <a:pPr>
                        <a:spcAft>
                          <a:spcPts val="1000"/>
                        </a:spcAft>
                        <a:tabLst>
                          <a:tab pos="431800" algn="l"/>
                          <a:tab pos="828040" algn="l"/>
                          <a:tab pos="1656080" algn="l"/>
                        </a:tabLst>
                      </a:pPr>
                      <a:r>
                        <a:rPr lang="fi-FI" sz="1600" dirty="0">
                          <a:effectLst/>
                        </a:rPr>
                        <a:t>Kirjanpainaja</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4,58–11,89</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3492284853"/>
                  </a:ext>
                </a:extLst>
              </a:tr>
              <a:tr h="346503">
                <a:tc>
                  <a:txBody>
                    <a:bodyPr/>
                    <a:lstStyle/>
                    <a:p>
                      <a:pPr>
                        <a:spcAft>
                          <a:spcPts val="1000"/>
                        </a:spcAft>
                        <a:tabLst>
                          <a:tab pos="431800" algn="l"/>
                          <a:tab pos="828040" algn="l"/>
                          <a:tab pos="1656080" algn="l"/>
                        </a:tabLst>
                      </a:pPr>
                      <a:r>
                        <a:rPr lang="fi-FI" sz="1600" dirty="0">
                          <a:effectLst/>
                        </a:rPr>
                        <a:t>Tukkimiehentäi</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0,78–29,08*</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099955525"/>
                  </a:ext>
                </a:extLst>
              </a:tr>
              <a:tr h="346503">
                <a:tc>
                  <a:txBody>
                    <a:bodyPr/>
                    <a:lstStyle/>
                    <a:p>
                      <a:pPr>
                        <a:spcAft>
                          <a:spcPts val="1000"/>
                        </a:spcAft>
                        <a:tabLst>
                          <a:tab pos="431800" algn="l"/>
                          <a:tab pos="828040" algn="l"/>
                          <a:tab pos="1656080" algn="l"/>
                        </a:tabLst>
                      </a:pPr>
                      <a:r>
                        <a:rPr lang="fi-FI" sz="1600" dirty="0">
                          <a:effectLst/>
                        </a:rPr>
                        <a:t>Mäntypistiäiset</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2,78</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314116997"/>
                  </a:ext>
                </a:extLst>
              </a:tr>
              <a:tr h="346503">
                <a:tc>
                  <a:txBody>
                    <a:bodyPr/>
                    <a:lstStyle/>
                    <a:p>
                      <a:pPr>
                        <a:spcAft>
                          <a:spcPts val="1000"/>
                        </a:spcAft>
                        <a:tabLst>
                          <a:tab pos="431800" algn="l"/>
                          <a:tab pos="828040" algn="l"/>
                          <a:tab pos="1656080" algn="l"/>
                        </a:tabLst>
                      </a:pPr>
                      <a:r>
                        <a:rPr lang="fi-FI" sz="1600" dirty="0">
                          <a:effectLst/>
                        </a:rPr>
                        <a:t>Myyrät</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u="none" dirty="0">
                          <a:solidFill>
                            <a:srgbClr val="000000"/>
                          </a:solidFill>
                          <a:effectLst/>
                        </a:rPr>
                        <a:t>0,70–5,80</a:t>
                      </a:r>
                      <a:endParaRPr lang="fi-FI" sz="1600" u="non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306437016"/>
                  </a:ext>
                </a:extLst>
              </a:tr>
              <a:tr h="346503">
                <a:tc>
                  <a:txBody>
                    <a:bodyPr/>
                    <a:lstStyle/>
                    <a:p>
                      <a:pPr>
                        <a:spcAft>
                          <a:spcPts val="1000"/>
                        </a:spcAft>
                        <a:tabLst>
                          <a:tab pos="431800" algn="l"/>
                          <a:tab pos="828040" algn="l"/>
                          <a:tab pos="1656080" algn="l"/>
                        </a:tabLst>
                      </a:pPr>
                      <a:r>
                        <a:rPr lang="fi-FI" sz="1600" u="none" dirty="0">
                          <a:effectLst/>
                        </a:rPr>
                        <a:t>Hirvi ja muut hirvieläimet</a:t>
                      </a:r>
                      <a:endParaRPr lang="fi-FI" sz="1600" u="none"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6,57–24,26</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3175228981"/>
                  </a:ext>
                </a:extLst>
              </a:tr>
              <a:tr h="346503">
                <a:tc>
                  <a:txBody>
                    <a:bodyPr/>
                    <a:lstStyle/>
                    <a:p>
                      <a:pPr>
                        <a:spcAft>
                          <a:spcPts val="1000"/>
                        </a:spcAft>
                        <a:tabLst>
                          <a:tab pos="431800" algn="l"/>
                          <a:tab pos="828040" algn="l"/>
                          <a:tab pos="1656080" algn="l"/>
                        </a:tabLst>
                      </a:pPr>
                      <a:r>
                        <a:rPr lang="fi-FI" sz="1600" dirty="0">
                          <a:effectLst/>
                        </a:rPr>
                        <a:t>Tuuli</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8,78–13,16</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3329186416"/>
                  </a:ext>
                </a:extLst>
              </a:tr>
              <a:tr h="346503">
                <a:tc>
                  <a:txBody>
                    <a:bodyPr/>
                    <a:lstStyle/>
                    <a:p>
                      <a:pPr>
                        <a:spcAft>
                          <a:spcPts val="1000"/>
                        </a:spcAft>
                        <a:tabLst>
                          <a:tab pos="431800" algn="l"/>
                          <a:tab pos="828040" algn="l"/>
                          <a:tab pos="1656080" algn="l"/>
                        </a:tabLst>
                      </a:pPr>
                      <a:r>
                        <a:rPr lang="fi-FI" sz="1600" dirty="0">
                          <a:effectLst/>
                        </a:rPr>
                        <a:t>Lumi</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2,13–2,69</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2227346627"/>
                  </a:ext>
                </a:extLst>
              </a:tr>
              <a:tr h="346503">
                <a:tc>
                  <a:txBody>
                    <a:bodyPr/>
                    <a:lstStyle/>
                    <a:p>
                      <a:pPr>
                        <a:spcAft>
                          <a:spcPts val="1000"/>
                        </a:spcAft>
                        <a:tabLst>
                          <a:tab pos="431800" algn="l"/>
                          <a:tab pos="828040" algn="l"/>
                          <a:tab pos="1656080" algn="l"/>
                        </a:tabLst>
                      </a:pPr>
                      <a:r>
                        <a:rPr lang="fi-FI" sz="1600" dirty="0">
                          <a:effectLst/>
                        </a:rPr>
                        <a:t>Yhteensä </a:t>
                      </a:r>
                      <a:endParaRPr lang="fi-FI" sz="1600" dirty="0">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tc>
                  <a:txBody>
                    <a:bodyPr/>
                    <a:lstStyle/>
                    <a:p>
                      <a:pPr algn="ctr">
                        <a:spcAft>
                          <a:spcPts val="1000"/>
                        </a:spcAft>
                        <a:tabLst>
                          <a:tab pos="431800" algn="l"/>
                          <a:tab pos="828040" algn="l"/>
                          <a:tab pos="1656080" algn="l"/>
                        </a:tabLst>
                      </a:pPr>
                      <a:r>
                        <a:rPr lang="fi-FI" sz="1600" dirty="0">
                          <a:solidFill>
                            <a:srgbClr val="000000"/>
                          </a:solidFill>
                          <a:effectLst/>
                        </a:rPr>
                        <a:t>81,52–148,79</a:t>
                      </a:r>
                      <a:endParaRPr lang="fi-FI" sz="16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tc>
                <a:extLst>
                  <a:ext uri="{0D108BD9-81ED-4DB2-BD59-A6C34878D82A}">
                    <a16:rowId xmlns:a16="http://schemas.microsoft.com/office/drawing/2014/main" val="867496485"/>
                  </a:ext>
                </a:extLst>
              </a:tr>
            </a:tbl>
          </a:graphicData>
        </a:graphic>
      </p:graphicFrame>
    </p:spTree>
    <p:extLst>
      <p:ext uri="{BB962C8B-B14F-4D97-AF65-F5344CB8AC3E}">
        <p14:creationId xmlns:p14="http://schemas.microsoft.com/office/powerpoint/2010/main" val="70845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CDEE10-AF82-B594-599D-59BA54D34BC6}"/>
              </a:ext>
            </a:extLst>
          </p:cNvPr>
          <p:cNvSpPr>
            <a:spLocks noGrp="1"/>
          </p:cNvSpPr>
          <p:nvPr>
            <p:ph type="title"/>
          </p:nvPr>
        </p:nvSpPr>
        <p:spPr/>
        <p:txBody>
          <a:bodyPr/>
          <a:lstStyle/>
          <a:p>
            <a:r>
              <a:rPr lang="fi-FI" dirty="0"/>
              <a:t>Muutamia huomioita</a:t>
            </a:r>
          </a:p>
        </p:txBody>
      </p:sp>
      <p:sp>
        <p:nvSpPr>
          <p:cNvPr id="3" name="Tekstin paikkamerkki 2">
            <a:extLst>
              <a:ext uri="{FF2B5EF4-FFF2-40B4-BE49-F238E27FC236}">
                <a16:creationId xmlns:a16="http://schemas.microsoft.com/office/drawing/2014/main" id="{4EA42A5E-A3D6-4928-EE75-D34DADE6824A}"/>
              </a:ext>
            </a:extLst>
          </p:cNvPr>
          <p:cNvSpPr>
            <a:spLocks noGrp="1"/>
          </p:cNvSpPr>
          <p:nvPr>
            <p:ph type="body" sz="quarter" idx="10"/>
          </p:nvPr>
        </p:nvSpPr>
        <p:spPr>
          <a:xfrm>
            <a:off x="348343" y="1004341"/>
            <a:ext cx="8447314" cy="3473909"/>
          </a:xfrm>
        </p:spPr>
        <p:txBody>
          <a:bodyPr/>
          <a:lstStyle/>
          <a:p>
            <a:pPr marL="342900" indent="-342900">
              <a:buFont typeface="Arial" panose="020B0604020202020204" pitchFamily="34" charset="0"/>
              <a:buChar char="•"/>
            </a:pPr>
            <a:r>
              <a:rPr lang="fi-FI" sz="1800" dirty="0"/>
              <a:t>Laskelmissa käytettiin 4 % korkokantaa, koska se vastaa metsätalouden tuottoa viime aikoina</a:t>
            </a:r>
          </a:p>
          <a:p>
            <a:pPr marL="1085850" lvl="1" indent="-342900">
              <a:buFont typeface="Arial" panose="020B0604020202020204" pitchFamily="34" charset="0"/>
              <a:buChar char="•"/>
            </a:pPr>
            <a:r>
              <a:rPr lang="fi-FI" sz="1800" dirty="0"/>
              <a:t>Tämä voi muuttua jatkossa</a:t>
            </a:r>
          </a:p>
          <a:p>
            <a:pPr marL="342900" indent="-342900">
              <a:buFont typeface="Arial" panose="020B0604020202020204" pitchFamily="34" charset="0"/>
              <a:buChar char="•"/>
            </a:pPr>
            <a:r>
              <a:rPr lang="fi-FI" sz="1800" dirty="0"/>
              <a:t>Suurinta osaa arvioiduista tuhojen kustannuksista on pidettävä aliarvioina, koska puuttuvan datan takia monien tuhonaiheuttajien kaikkia vaikutuksia ei pystytty laskemaan</a:t>
            </a:r>
          </a:p>
          <a:p>
            <a:pPr marL="1085850" lvl="1" indent="-342900">
              <a:buFont typeface="Arial" panose="020B0604020202020204" pitchFamily="34" charset="0"/>
              <a:buChar char="•"/>
            </a:pPr>
            <a:r>
              <a:rPr lang="fi-FI" sz="1800" dirty="0"/>
              <a:t>Arviot ovat kuitenkin oikeaa suuruusluokkaa</a:t>
            </a:r>
          </a:p>
          <a:p>
            <a:pPr marL="342900" indent="-342900">
              <a:buFont typeface="Arial" panose="020B0604020202020204" pitchFamily="34" charset="0"/>
              <a:buChar char="•"/>
            </a:pPr>
            <a:r>
              <a:rPr lang="fi-FI" sz="1800" dirty="0"/>
              <a:t>Arvioita eri tekijöiden aiheuttamista kustannuksista ei pidä vertailla keskenään</a:t>
            </a:r>
          </a:p>
          <a:p>
            <a:pPr marL="1085850" lvl="1" indent="-342900">
              <a:buFont typeface="Arial" panose="020B0604020202020204" pitchFamily="34" charset="0"/>
              <a:buChar char="•"/>
            </a:pPr>
            <a:r>
              <a:rPr lang="fi-FI" sz="1800" dirty="0"/>
              <a:t>Mikään niistä ei ole tarkka ja lisäksi laskentaperusteet vaihtelevat</a:t>
            </a:r>
          </a:p>
        </p:txBody>
      </p:sp>
      <p:sp>
        <p:nvSpPr>
          <p:cNvPr id="4" name="Päivämäärän paikkamerkki 3">
            <a:extLst>
              <a:ext uri="{FF2B5EF4-FFF2-40B4-BE49-F238E27FC236}">
                <a16:creationId xmlns:a16="http://schemas.microsoft.com/office/drawing/2014/main" id="{D4E8780B-B392-7C34-8D25-CB481FF90678}"/>
              </a:ext>
            </a:extLst>
          </p:cNvPr>
          <p:cNvSpPr>
            <a:spLocks noGrp="1"/>
          </p:cNvSpPr>
          <p:nvPr>
            <p:ph type="dt" sz="half" idx="2"/>
          </p:nvPr>
        </p:nvSpPr>
        <p:spPr/>
        <p:txBody>
          <a:bodyPr/>
          <a:lstStyle/>
          <a:p>
            <a:fld id="{7738B809-3ACD-4630-BA41-06FC29B79A4E}" type="datetime1">
              <a:rPr lang="fi-FI" smtClean="0"/>
              <a:t>1.11.2023</a:t>
            </a:fld>
            <a:endParaRPr lang="fi-FI" dirty="0"/>
          </a:p>
        </p:txBody>
      </p:sp>
      <p:sp>
        <p:nvSpPr>
          <p:cNvPr id="5" name="Alatunnisteen paikkamerkki 4">
            <a:extLst>
              <a:ext uri="{FF2B5EF4-FFF2-40B4-BE49-F238E27FC236}">
                <a16:creationId xmlns:a16="http://schemas.microsoft.com/office/drawing/2014/main" id="{4E02FA23-B77B-C7BC-108D-23A6C8F02FDC}"/>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36272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CEDD82-0A5E-1045-AE3B-572C13166FF9}"/>
              </a:ext>
            </a:extLst>
          </p:cNvPr>
          <p:cNvSpPr>
            <a:spLocks noGrp="1"/>
          </p:cNvSpPr>
          <p:nvPr>
            <p:ph type="title"/>
          </p:nvPr>
        </p:nvSpPr>
        <p:spPr/>
        <p:txBody>
          <a:bodyPr/>
          <a:lstStyle/>
          <a:p>
            <a:r>
              <a:rPr lang="fi-FI" dirty="0"/>
              <a:t>Tulevaisuutta varten</a:t>
            </a:r>
          </a:p>
        </p:txBody>
      </p:sp>
      <p:sp>
        <p:nvSpPr>
          <p:cNvPr id="3" name="Tekstin paikkamerkki 2">
            <a:extLst>
              <a:ext uri="{FF2B5EF4-FFF2-40B4-BE49-F238E27FC236}">
                <a16:creationId xmlns:a16="http://schemas.microsoft.com/office/drawing/2014/main" id="{AB60F621-7940-DB53-C830-C3F978B37CB7}"/>
              </a:ext>
            </a:extLst>
          </p:cNvPr>
          <p:cNvSpPr>
            <a:spLocks noGrp="1"/>
          </p:cNvSpPr>
          <p:nvPr>
            <p:ph type="body" sz="quarter" idx="10"/>
          </p:nvPr>
        </p:nvSpPr>
        <p:spPr>
          <a:xfrm>
            <a:off x="348343" y="1063625"/>
            <a:ext cx="8447314" cy="3414625"/>
          </a:xfrm>
        </p:spPr>
        <p:txBody>
          <a:bodyPr/>
          <a:lstStyle/>
          <a:p>
            <a:pPr marL="342900" indent="-342900">
              <a:buFont typeface="Arial" panose="020B0604020202020204" pitchFamily="34" charset="0"/>
              <a:buChar char="•"/>
            </a:pPr>
            <a:r>
              <a:rPr lang="en-US" dirty="0" err="1"/>
              <a:t>Laskelmia</a:t>
            </a:r>
            <a:r>
              <a:rPr lang="en-US" dirty="0"/>
              <a:t> </a:t>
            </a:r>
            <a:r>
              <a:rPr lang="en-US" dirty="0" err="1"/>
              <a:t>varten</a:t>
            </a:r>
            <a:r>
              <a:rPr lang="en-US" dirty="0"/>
              <a:t> </a:t>
            </a:r>
            <a:r>
              <a:rPr lang="en-US" dirty="0" err="1"/>
              <a:t>ei</a:t>
            </a:r>
            <a:r>
              <a:rPr lang="en-US" dirty="0"/>
              <a:t> </a:t>
            </a:r>
            <a:r>
              <a:rPr lang="en-US" dirty="0" err="1"/>
              <a:t>ollut</a:t>
            </a:r>
            <a:r>
              <a:rPr lang="en-US" dirty="0"/>
              <a:t> </a:t>
            </a:r>
            <a:r>
              <a:rPr lang="en-US" dirty="0" err="1"/>
              <a:t>käytettävissä</a:t>
            </a:r>
            <a:r>
              <a:rPr lang="en-US" dirty="0"/>
              <a:t> </a:t>
            </a:r>
            <a:r>
              <a:rPr lang="en-US" dirty="0" err="1"/>
              <a:t>kaikkia</a:t>
            </a:r>
            <a:r>
              <a:rPr lang="en-US" dirty="0"/>
              <a:t> </a:t>
            </a:r>
            <a:r>
              <a:rPr lang="en-US" dirty="0" err="1"/>
              <a:t>tarvittavia</a:t>
            </a:r>
            <a:r>
              <a:rPr lang="en-US" dirty="0"/>
              <a:t> </a:t>
            </a:r>
            <a:r>
              <a:rPr lang="en-US" dirty="0" err="1"/>
              <a:t>tietoja</a:t>
            </a:r>
            <a:endParaRPr lang="en-US" dirty="0"/>
          </a:p>
          <a:p>
            <a:pPr marL="1085850" lvl="1" indent="-342900">
              <a:buFont typeface="Arial" panose="020B0604020202020204" pitchFamily="34" charset="0"/>
              <a:buChar char="•"/>
            </a:pPr>
            <a:r>
              <a:rPr lang="en-US" dirty="0"/>
              <a:t>Olisi </a:t>
            </a:r>
            <a:r>
              <a:rPr lang="en-US" dirty="0" err="1"/>
              <a:t>hyödyllistä</a:t>
            </a:r>
            <a:r>
              <a:rPr lang="en-US" dirty="0"/>
              <a:t> </a:t>
            </a:r>
            <a:r>
              <a:rPr lang="en-US" dirty="0" err="1"/>
              <a:t>täyttää</a:t>
            </a:r>
            <a:r>
              <a:rPr lang="en-US" dirty="0"/>
              <a:t> </a:t>
            </a:r>
            <a:r>
              <a:rPr lang="en-US" dirty="0" err="1"/>
              <a:t>nykyiset</a:t>
            </a:r>
            <a:r>
              <a:rPr lang="en-US" dirty="0"/>
              <a:t> </a:t>
            </a:r>
            <a:r>
              <a:rPr lang="en-US" dirty="0" err="1"/>
              <a:t>tietoaukot</a:t>
            </a:r>
            <a:r>
              <a:rPr lang="en-US" dirty="0"/>
              <a:t> </a:t>
            </a:r>
            <a:r>
              <a:rPr lang="en-US" dirty="0" err="1"/>
              <a:t>uudella</a:t>
            </a:r>
            <a:r>
              <a:rPr lang="en-US" dirty="0"/>
              <a:t> </a:t>
            </a:r>
            <a:r>
              <a:rPr lang="en-US" dirty="0" err="1"/>
              <a:t>tutkimus</a:t>
            </a:r>
            <a:r>
              <a:rPr lang="en-US" dirty="0"/>
              <a:t>- ja </a:t>
            </a:r>
            <a:r>
              <a:rPr lang="en-US" dirty="0" err="1"/>
              <a:t>seurantatiedolla</a:t>
            </a:r>
            <a:endParaRPr lang="fi-FI" dirty="0"/>
          </a:p>
          <a:p>
            <a:pPr marL="342900" indent="-342900">
              <a:buFont typeface="Arial" panose="020B0604020202020204" pitchFamily="34" charset="0"/>
              <a:buChar char="•"/>
            </a:pPr>
            <a:r>
              <a:rPr lang="fi-FI" dirty="0"/>
              <a:t>Kaikki tässä esitetyt kustannukset kohdistuvat vain kantorahatuloon </a:t>
            </a:r>
          </a:p>
          <a:p>
            <a:pPr marL="1085850" lvl="1" indent="-342900">
              <a:buFont typeface="Wingdings" panose="05000000000000000000" pitchFamily="2" charset="2"/>
              <a:buChar char="Ø"/>
            </a:pPr>
            <a:r>
              <a:rPr lang="fi-FI" dirty="0"/>
              <a:t>Kansantaloudellisen päätöksenteon kannalta tulisi laskelmiin sisällyttää myös tuhojen aiheuttamat metsäsektorin arvonlisäys- ja työllisyysvaikutukset sekä kerrannaisvaikutukset muilla toimialoilla</a:t>
            </a:r>
          </a:p>
        </p:txBody>
      </p:sp>
      <p:sp>
        <p:nvSpPr>
          <p:cNvPr id="4" name="Päivämäärän paikkamerkki 3">
            <a:extLst>
              <a:ext uri="{FF2B5EF4-FFF2-40B4-BE49-F238E27FC236}">
                <a16:creationId xmlns:a16="http://schemas.microsoft.com/office/drawing/2014/main" id="{59A98F20-E454-F0A6-DEC0-51CA94E50FB1}"/>
              </a:ext>
            </a:extLst>
          </p:cNvPr>
          <p:cNvSpPr>
            <a:spLocks noGrp="1"/>
          </p:cNvSpPr>
          <p:nvPr>
            <p:ph type="dt" sz="half" idx="2"/>
          </p:nvPr>
        </p:nvSpPr>
        <p:spPr/>
        <p:txBody>
          <a:bodyPr/>
          <a:lstStyle/>
          <a:p>
            <a:fld id="{539EF388-31D5-47D6-9511-8493F96EED31}" type="datetime1">
              <a:rPr lang="fi-FI" smtClean="0"/>
              <a:t>1.11.2023</a:t>
            </a:fld>
            <a:endParaRPr lang="fi-FI" dirty="0"/>
          </a:p>
        </p:txBody>
      </p:sp>
      <p:sp>
        <p:nvSpPr>
          <p:cNvPr id="5" name="Alatunnisteen paikkamerkki 4">
            <a:extLst>
              <a:ext uri="{FF2B5EF4-FFF2-40B4-BE49-F238E27FC236}">
                <a16:creationId xmlns:a16="http://schemas.microsoft.com/office/drawing/2014/main" id="{5CC55FC2-7CC5-1CD1-7B02-B3693353FE98}"/>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372312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0706E-2270-6846-DDF7-73CC8EC2DEC2}"/>
              </a:ext>
            </a:extLst>
          </p:cNvPr>
          <p:cNvSpPr>
            <a:spLocks noGrp="1"/>
          </p:cNvSpPr>
          <p:nvPr>
            <p:ph type="title"/>
          </p:nvPr>
        </p:nvSpPr>
        <p:spPr>
          <a:xfrm>
            <a:off x="348343" y="206375"/>
            <a:ext cx="8614228" cy="857250"/>
          </a:xfrm>
        </p:spPr>
        <p:txBody>
          <a:bodyPr/>
          <a:lstStyle/>
          <a:p>
            <a:r>
              <a:rPr lang="fi-FI" dirty="0"/>
              <a:t>Suomalaismetsien terveys kansainvälisessä vertailussa</a:t>
            </a:r>
          </a:p>
        </p:txBody>
      </p:sp>
      <p:sp>
        <p:nvSpPr>
          <p:cNvPr id="3" name="Tekstin paikkamerkki 2">
            <a:extLst>
              <a:ext uri="{FF2B5EF4-FFF2-40B4-BE49-F238E27FC236}">
                <a16:creationId xmlns:a16="http://schemas.microsoft.com/office/drawing/2014/main" id="{E3BA1FAE-EE8A-F895-AC23-6EAF65BACDCB}"/>
              </a:ext>
            </a:extLst>
          </p:cNvPr>
          <p:cNvSpPr>
            <a:spLocks noGrp="1"/>
          </p:cNvSpPr>
          <p:nvPr>
            <p:ph type="body" sz="quarter" idx="10"/>
          </p:nvPr>
        </p:nvSpPr>
        <p:spPr>
          <a:xfrm>
            <a:off x="348343" y="986971"/>
            <a:ext cx="8447314" cy="3491279"/>
          </a:xfrm>
        </p:spPr>
        <p:txBody>
          <a:bodyPr/>
          <a:lstStyle/>
          <a:p>
            <a:pPr marL="342900" indent="-342900">
              <a:buFont typeface="Arial" panose="020B0604020202020204" pitchFamily="34" charset="0"/>
              <a:buChar char="•"/>
            </a:pPr>
            <a:r>
              <a:rPr lang="fi-FI" sz="1800" dirty="0"/>
              <a:t>Suomalaiset metsät ovat kansainvälisessä vertailussa varsin terveitä</a:t>
            </a:r>
          </a:p>
          <a:p>
            <a:pPr marL="1085850" lvl="1" indent="-342900">
              <a:buFont typeface="Arial" panose="020B0604020202020204" pitchFamily="34" charset="0"/>
              <a:buChar char="•"/>
            </a:pPr>
            <a:r>
              <a:rPr lang="fi-FI" sz="1800" dirty="0"/>
              <a:t>Abioottisia tuhoja on varsin vähän</a:t>
            </a:r>
          </a:p>
          <a:p>
            <a:pPr marL="1485900" lvl="2" indent="-342900">
              <a:buFont typeface="Arial" panose="020B0604020202020204" pitchFamily="34" charset="0"/>
              <a:buChar char="•"/>
            </a:pPr>
            <a:r>
              <a:rPr lang="fi-FI" sz="1800" dirty="0"/>
              <a:t>Maantieteellinen sijainti?</a:t>
            </a:r>
          </a:p>
          <a:p>
            <a:pPr marL="1085850" lvl="1" indent="-342900">
              <a:buFont typeface="Arial" panose="020B0604020202020204" pitchFamily="34" charset="0"/>
              <a:buChar char="•"/>
            </a:pPr>
            <a:r>
              <a:rPr lang="fi-FI" sz="1800" dirty="0"/>
              <a:t>Hyönteisten joukkoesiintymiset eivät ole eskaloituneet kuten Pohjois-Amerikassa tai Keski-Euroopassa ja metsätauditkin ovat hallinnassa</a:t>
            </a:r>
          </a:p>
          <a:p>
            <a:pPr marL="1485900" lvl="2" indent="-342900">
              <a:buFont typeface="Arial" panose="020B0604020202020204" pitchFamily="34" charset="0"/>
              <a:buChar char="•"/>
            </a:pPr>
            <a:r>
              <a:rPr lang="fi-FI" sz="1800" dirty="0"/>
              <a:t>Kylmä ilmasto?</a:t>
            </a:r>
          </a:p>
          <a:p>
            <a:pPr marL="1485900" lvl="2" indent="-342900">
              <a:buFont typeface="Arial" panose="020B0604020202020204" pitchFamily="34" charset="0"/>
              <a:buChar char="•"/>
            </a:pPr>
            <a:r>
              <a:rPr lang="fi-FI" sz="1800" dirty="0"/>
              <a:t>Puiden alkuperästä on pidetty huolta?</a:t>
            </a:r>
          </a:p>
          <a:p>
            <a:pPr marL="1485900" lvl="2" indent="-342900">
              <a:buFont typeface="Arial" panose="020B0604020202020204" pitchFamily="34" charset="0"/>
              <a:buChar char="•"/>
            </a:pPr>
            <a:r>
              <a:rPr lang="fi-FI" sz="1800" dirty="0"/>
              <a:t>Metsänhoito ja metsien käyttöaste ovat olleet varsin intensiivisiä</a:t>
            </a:r>
          </a:p>
          <a:p>
            <a:pPr marL="1085850" lvl="1" indent="-342900">
              <a:buFont typeface="Arial" panose="020B0604020202020204" pitchFamily="34" charset="0"/>
              <a:buChar char="•"/>
            </a:pPr>
            <a:r>
              <a:rPr lang="fi-FI" sz="1800" dirty="0"/>
              <a:t>Vierasperäisiä metsätuhonaiheuttajia on toistaiseksi vain vähän</a:t>
            </a:r>
          </a:p>
          <a:p>
            <a:pPr marL="1485900" lvl="2" indent="-342900">
              <a:buFont typeface="Arial" panose="020B0604020202020204" pitchFamily="34" charset="0"/>
              <a:buChar char="•"/>
            </a:pPr>
            <a:r>
              <a:rPr lang="fi-FI" sz="1800" dirty="0"/>
              <a:t>Suomi syrjässä kansainvälisiltä kauppareiteiltä?</a:t>
            </a:r>
          </a:p>
          <a:p>
            <a:pPr marL="1485900" lvl="2" indent="-342900">
              <a:buFont typeface="Arial" panose="020B0604020202020204" pitchFamily="34" charset="0"/>
              <a:buChar char="•"/>
            </a:pPr>
            <a:r>
              <a:rPr lang="fi-FI" sz="1800" dirty="0"/>
              <a:t>Kylmä ilmasto?</a:t>
            </a:r>
          </a:p>
          <a:p>
            <a:pPr marL="342900"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5342361E-3A6A-7491-FE59-245287D08613}"/>
              </a:ext>
            </a:extLst>
          </p:cNvPr>
          <p:cNvSpPr>
            <a:spLocks noGrp="1"/>
          </p:cNvSpPr>
          <p:nvPr>
            <p:ph type="dt" sz="half" idx="2"/>
          </p:nvPr>
        </p:nvSpPr>
        <p:spPr/>
        <p:txBody>
          <a:bodyPr/>
          <a:lstStyle/>
          <a:p>
            <a:fld id="{5D76AF74-6DBC-4F4E-8E85-B5628CE31C44}" type="datetime1">
              <a:rPr lang="fi-FI" smtClean="0"/>
              <a:t>1.11.2023</a:t>
            </a:fld>
            <a:endParaRPr lang="fi-FI" dirty="0"/>
          </a:p>
        </p:txBody>
      </p:sp>
      <p:sp>
        <p:nvSpPr>
          <p:cNvPr id="5" name="Alatunnisteen paikkamerkki 4">
            <a:extLst>
              <a:ext uri="{FF2B5EF4-FFF2-40B4-BE49-F238E27FC236}">
                <a16:creationId xmlns:a16="http://schemas.microsoft.com/office/drawing/2014/main" id="{17D4239C-A170-5AEC-7D70-BC3E0BBDA2BD}"/>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28448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52FEF5-10FE-E0F3-3C3B-BDAE17A8781C}"/>
              </a:ext>
            </a:extLst>
          </p:cNvPr>
          <p:cNvSpPr>
            <a:spLocks noGrp="1"/>
          </p:cNvSpPr>
          <p:nvPr>
            <p:ph type="title"/>
          </p:nvPr>
        </p:nvSpPr>
        <p:spPr/>
        <p:txBody>
          <a:bodyPr/>
          <a:lstStyle/>
          <a:p>
            <a:r>
              <a:rPr lang="fi-FI" dirty="0"/>
              <a:t>Uhkatekijöitä ja avoimia kysymyksiä</a:t>
            </a:r>
          </a:p>
        </p:txBody>
      </p:sp>
      <p:sp>
        <p:nvSpPr>
          <p:cNvPr id="3" name="Tekstin paikkamerkki 2">
            <a:extLst>
              <a:ext uri="{FF2B5EF4-FFF2-40B4-BE49-F238E27FC236}">
                <a16:creationId xmlns:a16="http://schemas.microsoft.com/office/drawing/2014/main" id="{33A80059-0311-2B21-A716-AEC4CAF5AE95}"/>
              </a:ext>
            </a:extLst>
          </p:cNvPr>
          <p:cNvSpPr>
            <a:spLocks noGrp="1"/>
          </p:cNvSpPr>
          <p:nvPr>
            <p:ph type="body" sz="quarter" idx="10"/>
          </p:nvPr>
        </p:nvSpPr>
        <p:spPr>
          <a:xfrm>
            <a:off x="348342" y="914400"/>
            <a:ext cx="8527143" cy="3563851"/>
          </a:xfrm>
        </p:spPr>
        <p:txBody>
          <a:bodyPr/>
          <a:lstStyle/>
          <a:p>
            <a:pPr marL="342900" indent="-342900">
              <a:buFont typeface="Arial" panose="020B0604020202020204" pitchFamily="34" charset="0"/>
              <a:buChar char="•"/>
            </a:pPr>
            <a:r>
              <a:rPr lang="fi-FI" sz="1800" dirty="0"/>
              <a:t>Ilmaston lämpeneminen muuttaa olosuhteita</a:t>
            </a:r>
          </a:p>
          <a:p>
            <a:pPr marL="1085850" lvl="1" indent="-342900">
              <a:buFont typeface="Arial" panose="020B0604020202020204" pitchFamily="34" charset="0"/>
              <a:buChar char="•"/>
            </a:pPr>
            <a:r>
              <a:rPr lang="fi-FI" sz="1800" dirty="0"/>
              <a:t>Selviävätkö kaikki nykyiset kuusikot kuivuvilla kasvupaikoilla?</a:t>
            </a:r>
          </a:p>
          <a:p>
            <a:pPr marL="1485900" lvl="2" indent="-342900">
              <a:buFont typeface="Wingdings" panose="05000000000000000000" pitchFamily="2" charset="2"/>
              <a:buChar char="Ø"/>
            </a:pPr>
            <a:r>
              <a:rPr lang="fi-FI" sz="1800" dirty="0"/>
              <a:t>Lisääntyvätkö tuulituhot?</a:t>
            </a:r>
          </a:p>
          <a:p>
            <a:pPr marL="1085850" lvl="1" indent="-342900">
              <a:buFont typeface="Arial" panose="020B0604020202020204" pitchFamily="34" charset="0"/>
              <a:buChar char="•"/>
            </a:pPr>
            <a:r>
              <a:rPr lang="fi-FI" sz="1800" dirty="0"/>
              <a:t>Juurikääpä leviää paikallisesti ja maantieteellisesti</a:t>
            </a:r>
          </a:p>
          <a:p>
            <a:pPr marL="1485900" lvl="2" indent="-342900">
              <a:buFont typeface="Arial" panose="020B0604020202020204" pitchFamily="34" charset="0"/>
              <a:buChar char="•"/>
            </a:pPr>
            <a:r>
              <a:rPr lang="fi-FI" sz="1800" dirty="0"/>
              <a:t>ympärivuotiset hakkuut ja yksilajiset kuusikot</a:t>
            </a:r>
          </a:p>
          <a:p>
            <a:pPr marL="1943100" lvl="3" indent="-342900">
              <a:buFont typeface="Wingdings" panose="05000000000000000000" pitchFamily="2" charset="2"/>
              <a:buChar char="Ø"/>
            </a:pPr>
            <a:r>
              <a:rPr lang="fi-FI" dirty="0"/>
              <a:t>Juurikääpäiset metsiköt entistä lahompia </a:t>
            </a:r>
          </a:p>
          <a:p>
            <a:pPr marL="1943100" lvl="3" indent="-342900">
              <a:buFont typeface="Wingdings" panose="05000000000000000000" pitchFamily="2" charset="2"/>
              <a:buChar char="Ø"/>
            </a:pPr>
            <a:r>
              <a:rPr lang="fi-FI" dirty="0"/>
              <a:t>Sieni runsastuu pohjoisessa</a:t>
            </a:r>
          </a:p>
          <a:p>
            <a:pPr marL="1485900" lvl="2" indent="-342900">
              <a:buFont typeface="Arial" panose="020B0604020202020204" pitchFamily="34" charset="0"/>
              <a:buChar char="•"/>
            </a:pPr>
            <a:r>
              <a:rPr lang="fi-FI" sz="1800" dirty="0"/>
              <a:t>Entä turvemaat?</a:t>
            </a:r>
          </a:p>
          <a:p>
            <a:pPr marL="1085850" lvl="1" indent="-342900">
              <a:buFont typeface="Arial" panose="020B0604020202020204" pitchFamily="34" charset="0"/>
              <a:buChar char="•"/>
            </a:pPr>
            <a:r>
              <a:rPr lang="fi-FI" sz="1800" dirty="0"/>
              <a:t>Olosuhteet muuttuvat kirjanpainajalle yhä edullisemmiksi</a:t>
            </a:r>
          </a:p>
          <a:p>
            <a:pPr marL="1485900" lvl="2" indent="-342900">
              <a:buFont typeface="Arial" panose="020B0604020202020204" pitchFamily="34" charset="0"/>
              <a:buChar char="•"/>
            </a:pPr>
            <a:r>
              <a:rPr lang="fi-FI" sz="1800" dirty="0"/>
              <a:t>Toinen sukupolvi useammin etelässä ja tuhoja yhä pohjoisemmassa</a:t>
            </a:r>
          </a:p>
          <a:p>
            <a:pPr marL="342900" indent="-342900">
              <a:buFont typeface="Arial" panose="020B0604020202020204" pitchFamily="34" charset="0"/>
              <a:buChar char="•"/>
            </a:pPr>
            <a:r>
              <a:rPr lang="fi-FI" sz="1800" dirty="0"/>
              <a:t>Uusia tulokaslajeja saapuu etelästä</a:t>
            </a:r>
          </a:p>
          <a:p>
            <a:pPr marL="342900" indent="-342900">
              <a:buFont typeface="Arial" panose="020B0604020202020204" pitchFamily="34" charset="0"/>
              <a:buChar char="•"/>
            </a:pPr>
            <a:r>
              <a:rPr lang="fi-FI" sz="1800" dirty="0"/>
              <a:t>Kansainvälinen kasvi- ja kasvimateriaalikauppa kuljettaa vieraslajeja</a:t>
            </a:r>
          </a:p>
          <a:p>
            <a:pPr marL="342900" indent="-342900">
              <a:buFont typeface="Arial" panose="020B0604020202020204" pitchFamily="34" charset="0"/>
              <a:buChar char="•"/>
            </a:pPr>
            <a:endParaRPr lang="fi-FI" sz="1800" dirty="0"/>
          </a:p>
          <a:p>
            <a:pPr marL="108585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E686271E-5C25-FEC6-9816-EE5C624F723D}"/>
              </a:ext>
            </a:extLst>
          </p:cNvPr>
          <p:cNvSpPr>
            <a:spLocks noGrp="1"/>
          </p:cNvSpPr>
          <p:nvPr>
            <p:ph type="dt" sz="half" idx="2"/>
          </p:nvPr>
        </p:nvSpPr>
        <p:spPr/>
        <p:txBody>
          <a:bodyPr/>
          <a:lstStyle/>
          <a:p>
            <a:fld id="{0EE68758-8D55-4089-8BE9-567DCF9D6F8D}" type="datetime1">
              <a:rPr lang="fi-FI" smtClean="0"/>
              <a:t>1.11.2023</a:t>
            </a:fld>
            <a:endParaRPr lang="fi-FI" dirty="0"/>
          </a:p>
        </p:txBody>
      </p:sp>
      <p:sp>
        <p:nvSpPr>
          <p:cNvPr id="5" name="Alatunnisteen paikkamerkki 4">
            <a:extLst>
              <a:ext uri="{FF2B5EF4-FFF2-40B4-BE49-F238E27FC236}">
                <a16:creationId xmlns:a16="http://schemas.microsoft.com/office/drawing/2014/main" id="{D955D2E1-6946-09CC-7E6E-774C5371FE58}"/>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73838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16C999-2BC1-E4BF-32D5-4E7F851EF3D7}"/>
              </a:ext>
            </a:extLst>
          </p:cNvPr>
          <p:cNvSpPr>
            <a:spLocks noGrp="1"/>
          </p:cNvSpPr>
          <p:nvPr>
            <p:ph type="title"/>
          </p:nvPr>
        </p:nvSpPr>
        <p:spPr/>
        <p:txBody>
          <a:bodyPr/>
          <a:lstStyle/>
          <a:p>
            <a:r>
              <a:rPr lang="fi-FI" dirty="0"/>
              <a:t>Ratkaisuja ja avoimia kysymyksiä</a:t>
            </a:r>
          </a:p>
        </p:txBody>
      </p:sp>
      <p:sp>
        <p:nvSpPr>
          <p:cNvPr id="3" name="Tekstin paikkamerkki 2">
            <a:extLst>
              <a:ext uri="{FF2B5EF4-FFF2-40B4-BE49-F238E27FC236}">
                <a16:creationId xmlns:a16="http://schemas.microsoft.com/office/drawing/2014/main" id="{D05E7E83-631A-7161-C349-CF382BD301E8}"/>
              </a:ext>
            </a:extLst>
          </p:cNvPr>
          <p:cNvSpPr>
            <a:spLocks noGrp="1"/>
          </p:cNvSpPr>
          <p:nvPr>
            <p:ph type="body" sz="quarter" idx="10"/>
          </p:nvPr>
        </p:nvSpPr>
        <p:spPr>
          <a:xfrm>
            <a:off x="348343" y="1001486"/>
            <a:ext cx="8447314" cy="3476764"/>
          </a:xfrm>
        </p:spPr>
        <p:txBody>
          <a:bodyPr/>
          <a:lstStyle/>
          <a:p>
            <a:pPr marL="342900" indent="-342900">
              <a:buFont typeface="Arial" panose="020B0604020202020204" pitchFamily="34" charset="0"/>
              <a:buChar char="•"/>
            </a:pPr>
            <a:r>
              <a:rPr lang="fi-FI" sz="1600" dirty="0"/>
              <a:t>Metsänhoidon monipuolistuminen todennäköisesti vähentää tuhoja</a:t>
            </a:r>
          </a:p>
          <a:p>
            <a:pPr marL="1085850" lvl="1" indent="-342900">
              <a:buFont typeface="Arial" panose="020B0604020202020204" pitchFamily="34" charset="0"/>
              <a:buChar char="•"/>
            </a:pPr>
            <a:r>
              <a:rPr lang="fi-FI" sz="1600" dirty="0"/>
              <a:t>Jatkuvapeitteistä kasvatusta vain juurikäävättömissä metsissä</a:t>
            </a:r>
          </a:p>
          <a:p>
            <a:pPr marL="342900" indent="-342900">
              <a:buFont typeface="Arial" panose="020B0604020202020204" pitchFamily="34" charset="0"/>
              <a:buChar char="•"/>
            </a:pPr>
            <a:r>
              <a:rPr lang="fi-FI" sz="1600" dirty="0"/>
              <a:t>Metsänuudistusaineiston alkuperä on huomioitava suhteessa kasvupaikkaan ja muuttuvaan ilmastoon</a:t>
            </a:r>
          </a:p>
          <a:p>
            <a:pPr marL="1085850" lvl="1" indent="-342900">
              <a:buFont typeface="Arial" panose="020B0604020202020204" pitchFamily="34" charset="0"/>
              <a:buChar char="•"/>
            </a:pPr>
            <a:r>
              <a:rPr lang="fi-FI" sz="1600" dirty="0"/>
              <a:t>Lämpöilmasto vai valoilmasto?</a:t>
            </a:r>
          </a:p>
          <a:p>
            <a:pPr marL="342900" indent="-342900">
              <a:buFont typeface="Arial" panose="020B0604020202020204" pitchFamily="34" charset="0"/>
              <a:buChar char="•"/>
            </a:pPr>
            <a:r>
              <a:rPr lang="fi-FI" sz="1600" dirty="0"/>
              <a:t>Juurikääpä ja kirjanpainaja on huomioitava metsänhoidossa</a:t>
            </a:r>
          </a:p>
          <a:p>
            <a:pPr marL="1085850" lvl="1" indent="-342900">
              <a:buFont typeface="Arial" panose="020B0604020202020204" pitchFamily="34" charset="0"/>
              <a:buChar char="•"/>
            </a:pPr>
            <a:r>
              <a:rPr lang="fi-FI" sz="1600" dirty="0"/>
              <a:t>Kantokäsittelyn korkea laatu etenkin siellä, missä juurikääpää ei ole</a:t>
            </a:r>
          </a:p>
          <a:p>
            <a:pPr marL="1085850" lvl="1" indent="-342900">
              <a:buFont typeface="Arial" panose="020B0604020202020204" pitchFamily="34" charset="0"/>
              <a:buChar char="•"/>
            </a:pPr>
            <a:r>
              <a:rPr lang="fi-FI" sz="1600" dirty="0"/>
              <a:t>Harvennukset mieluiten talvella</a:t>
            </a:r>
          </a:p>
          <a:p>
            <a:pPr marL="1085850" lvl="1" indent="-342900">
              <a:buFont typeface="Arial" panose="020B0604020202020204" pitchFamily="34" charset="0"/>
              <a:buChar char="•"/>
            </a:pPr>
            <a:r>
              <a:rPr lang="fi-FI" sz="1600" dirty="0"/>
              <a:t>Puulajin vaihto tarvittaessa</a:t>
            </a:r>
          </a:p>
          <a:p>
            <a:pPr marL="1485900" lvl="2" indent="-342900">
              <a:buFont typeface="Arial" panose="020B0604020202020204" pitchFamily="34" charset="0"/>
              <a:buChar char="•"/>
            </a:pPr>
            <a:r>
              <a:rPr lang="fi-FI" sz="1600" dirty="0"/>
              <a:t>Valinnoissa on huomioitava lisääntyvä kuivuus</a:t>
            </a:r>
          </a:p>
          <a:p>
            <a:pPr marL="1085850" lvl="1" indent="-342900">
              <a:buFont typeface="Arial" panose="020B0604020202020204" pitchFamily="34" charset="0"/>
              <a:buChar char="•"/>
            </a:pPr>
            <a:r>
              <a:rPr lang="fi-FI" sz="1600" dirty="0"/>
              <a:t>Metsähygienian korkea taso myös pohjoisessa</a:t>
            </a:r>
          </a:p>
          <a:p>
            <a:pPr marL="342900" indent="-342900">
              <a:buFont typeface="Arial" panose="020B0604020202020204" pitchFamily="34" charset="0"/>
              <a:buChar char="•"/>
            </a:pPr>
            <a:r>
              <a:rPr lang="fi-FI" sz="1600" dirty="0"/>
              <a:t>Kasvikauppaketjujen ja taimituottajien vastuullinen toiminta</a:t>
            </a:r>
          </a:p>
          <a:p>
            <a:pPr marL="1085850" lvl="1" indent="-342900">
              <a:buFont typeface="Arial" panose="020B0604020202020204" pitchFamily="34" charset="0"/>
              <a:buChar char="•"/>
            </a:pPr>
            <a:endParaRPr lang="fi-FI" sz="1600" dirty="0"/>
          </a:p>
          <a:p>
            <a:pPr lvl="1" indent="0">
              <a:buNone/>
            </a:pPr>
            <a:r>
              <a:rPr lang="fi-FI" sz="1600" dirty="0"/>
              <a:t> </a:t>
            </a:r>
          </a:p>
          <a:p>
            <a:endParaRPr lang="fi-FI" sz="1800" dirty="0"/>
          </a:p>
        </p:txBody>
      </p:sp>
      <p:sp>
        <p:nvSpPr>
          <p:cNvPr id="4" name="Päivämäärän paikkamerkki 3">
            <a:extLst>
              <a:ext uri="{FF2B5EF4-FFF2-40B4-BE49-F238E27FC236}">
                <a16:creationId xmlns:a16="http://schemas.microsoft.com/office/drawing/2014/main" id="{090A9FD5-911C-1DB5-CBAE-55D4BC1477E2}"/>
              </a:ext>
            </a:extLst>
          </p:cNvPr>
          <p:cNvSpPr>
            <a:spLocks noGrp="1"/>
          </p:cNvSpPr>
          <p:nvPr>
            <p:ph type="dt" sz="half" idx="2"/>
          </p:nvPr>
        </p:nvSpPr>
        <p:spPr/>
        <p:txBody>
          <a:bodyPr/>
          <a:lstStyle/>
          <a:p>
            <a:fld id="{A43A0266-E9E8-4176-BA49-200C94D92896}" type="datetime1">
              <a:rPr lang="fi-FI" smtClean="0"/>
              <a:t>1.11.2023</a:t>
            </a:fld>
            <a:endParaRPr lang="fi-FI" dirty="0"/>
          </a:p>
        </p:txBody>
      </p:sp>
      <p:sp>
        <p:nvSpPr>
          <p:cNvPr id="5" name="Alatunnisteen paikkamerkki 4">
            <a:extLst>
              <a:ext uri="{FF2B5EF4-FFF2-40B4-BE49-F238E27FC236}">
                <a16:creationId xmlns:a16="http://schemas.microsoft.com/office/drawing/2014/main" id="{1DEEDE1F-94D6-2F93-7414-FDD505B59E5D}"/>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192916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4ED580-AA24-FB92-DCEE-6D8844AA3649}"/>
              </a:ext>
            </a:extLst>
          </p:cNvPr>
          <p:cNvSpPr>
            <a:spLocks noGrp="1"/>
          </p:cNvSpPr>
          <p:nvPr>
            <p:ph type="title"/>
          </p:nvPr>
        </p:nvSpPr>
        <p:spPr/>
        <p:txBody>
          <a:bodyPr/>
          <a:lstStyle/>
          <a:p>
            <a:r>
              <a:rPr lang="fi-FI" dirty="0"/>
              <a:t>Yhteenveto</a:t>
            </a:r>
          </a:p>
        </p:txBody>
      </p:sp>
      <p:sp>
        <p:nvSpPr>
          <p:cNvPr id="3" name="Tekstin paikkamerkki 2">
            <a:extLst>
              <a:ext uri="{FF2B5EF4-FFF2-40B4-BE49-F238E27FC236}">
                <a16:creationId xmlns:a16="http://schemas.microsoft.com/office/drawing/2014/main" id="{7C5BE527-7B71-32FF-C028-42AE103009EC}"/>
              </a:ext>
            </a:extLst>
          </p:cNvPr>
          <p:cNvSpPr>
            <a:spLocks noGrp="1"/>
          </p:cNvSpPr>
          <p:nvPr>
            <p:ph type="body" sz="quarter" idx="10"/>
          </p:nvPr>
        </p:nvSpPr>
        <p:spPr>
          <a:xfrm>
            <a:off x="348343" y="1063625"/>
            <a:ext cx="8447314" cy="3414625"/>
          </a:xfrm>
        </p:spPr>
        <p:txBody>
          <a:bodyPr/>
          <a:lstStyle/>
          <a:p>
            <a:pPr marL="342900" indent="-342900">
              <a:buFont typeface="Arial" panose="020B0604020202020204" pitchFamily="34" charset="0"/>
              <a:buChar char="•"/>
            </a:pPr>
            <a:r>
              <a:rPr lang="fi-FI" dirty="0"/>
              <a:t>Suomessa metsätuhojen vuotuiset tappiot ovat vähintään 100 miljoonaa euroa eli yli 5 % kantorahatuloista</a:t>
            </a:r>
          </a:p>
          <a:p>
            <a:pPr marL="1085850" lvl="1" indent="-342900">
              <a:buFont typeface="Arial" panose="020B0604020202020204" pitchFamily="34" charset="0"/>
              <a:buChar char="•"/>
            </a:pPr>
            <a:r>
              <a:rPr lang="fi-FI" dirty="0"/>
              <a:t>Laskelmasta puuttuu paljon kustannuksia, mutta suuruusluokka on oikein</a:t>
            </a:r>
          </a:p>
          <a:p>
            <a:pPr marL="1085850" lvl="1" indent="-342900">
              <a:buFont typeface="Arial" panose="020B0604020202020204" pitchFamily="34" charset="0"/>
              <a:buChar char="•"/>
            </a:pPr>
            <a:r>
              <a:rPr lang="fi-FI" dirty="0"/>
              <a:t>Kansantaloudelliset vahingot oleellisesti suurempia</a:t>
            </a:r>
          </a:p>
          <a:p>
            <a:pPr marL="342900" indent="-342900">
              <a:buFont typeface="Arial" panose="020B0604020202020204" pitchFamily="34" charset="0"/>
              <a:buChar char="•"/>
            </a:pPr>
            <a:r>
              <a:rPr lang="fi-FI" dirty="0"/>
              <a:t>Suurimpia tuhonaiheuttajia ovat kuusenjuurikääpä, hirvieläimet, tuuli ja kirjanpainajat</a:t>
            </a:r>
          </a:p>
          <a:p>
            <a:pPr marL="342900" indent="-342900">
              <a:buFont typeface="Arial" panose="020B0604020202020204" pitchFamily="34" charset="0"/>
              <a:buChar char="•"/>
            </a:pPr>
            <a:r>
              <a:rPr lang="fi-FI" dirty="0"/>
              <a:t>Tulevaisuuteen liittyy uhkia, joihin on mahdollista varautua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14B7FAC8-5BCA-DD39-994A-B59B7749581D}"/>
              </a:ext>
            </a:extLst>
          </p:cNvPr>
          <p:cNvSpPr>
            <a:spLocks noGrp="1"/>
          </p:cNvSpPr>
          <p:nvPr>
            <p:ph type="dt" sz="half" idx="2"/>
          </p:nvPr>
        </p:nvSpPr>
        <p:spPr/>
        <p:txBody>
          <a:bodyPr/>
          <a:lstStyle/>
          <a:p>
            <a:fld id="{54578F51-2074-4436-B2A2-734E6931F81B}" type="datetime1">
              <a:rPr lang="fi-FI" smtClean="0"/>
              <a:t>1.11.2023</a:t>
            </a:fld>
            <a:endParaRPr lang="fi-FI" dirty="0"/>
          </a:p>
        </p:txBody>
      </p:sp>
      <p:sp>
        <p:nvSpPr>
          <p:cNvPr id="5" name="Alatunnisteen paikkamerkki 4">
            <a:extLst>
              <a:ext uri="{FF2B5EF4-FFF2-40B4-BE49-F238E27FC236}">
                <a16:creationId xmlns:a16="http://schemas.microsoft.com/office/drawing/2014/main" id="{0C459562-698C-5A7A-EF2C-E87852CD93E4}"/>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309888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154E834-768B-4887-A60C-D78B014F0121}"/>
              </a:ext>
            </a:extLst>
          </p:cNvPr>
          <p:cNvSpPr>
            <a:spLocks noGrp="1"/>
          </p:cNvSpPr>
          <p:nvPr>
            <p:ph type="title"/>
          </p:nvPr>
        </p:nvSpPr>
        <p:spPr/>
        <p:txBody>
          <a:bodyPr/>
          <a:lstStyle/>
          <a:p>
            <a:r>
              <a:rPr lang="fi-FI" dirty="0">
                <a:solidFill>
                  <a:schemeClr val="tx1">
                    <a:lumMod val="50000"/>
                  </a:schemeClr>
                </a:solidFill>
              </a:rPr>
              <a:t>Metsätuhojen kokonaisvaltaiset kustannukset-hanke</a:t>
            </a:r>
          </a:p>
        </p:txBody>
      </p:sp>
      <p:sp>
        <p:nvSpPr>
          <p:cNvPr id="7" name="Tekstin paikkamerkki 6">
            <a:extLst>
              <a:ext uri="{FF2B5EF4-FFF2-40B4-BE49-F238E27FC236}">
                <a16:creationId xmlns:a16="http://schemas.microsoft.com/office/drawing/2014/main" id="{263BFC82-5E1A-495D-B507-F78216A1C752}"/>
              </a:ext>
            </a:extLst>
          </p:cNvPr>
          <p:cNvSpPr>
            <a:spLocks noGrp="1"/>
          </p:cNvSpPr>
          <p:nvPr>
            <p:ph type="body" sz="quarter" idx="10"/>
          </p:nvPr>
        </p:nvSpPr>
        <p:spPr>
          <a:xfrm>
            <a:off x="348343" y="1169233"/>
            <a:ext cx="6194864" cy="3292236"/>
          </a:xfrm>
        </p:spPr>
        <p:txBody>
          <a:bodyPr/>
          <a:lstStyle/>
          <a:p>
            <a:r>
              <a:rPr lang="fi-FI" dirty="0">
                <a:solidFill>
                  <a:schemeClr val="tx1">
                    <a:lumMod val="50000"/>
                  </a:schemeClr>
                </a:solidFill>
              </a:rPr>
              <a:t>Luke: </a:t>
            </a:r>
            <a:r>
              <a:rPr lang="fi-FI" sz="1800" dirty="0">
                <a:solidFill>
                  <a:schemeClr val="tx1">
                    <a:lumMod val="50000"/>
                  </a:schemeClr>
                </a:solidFill>
              </a:rPr>
              <a:t>Anssi Ahtikoski, Juha Honkaniemi, Otso Huitu, Mikko Härkönen, Juha Kaitera, Matti Koivula, Kari T. Korhonen, Andreas Lindén, Jussi Lintunen, Jaana Luoranen, Juho Matala, Markus Melin, Ari Nikula, Mikko Peltoniemi, Tuula Piri, Jussi Uusivuori, Tiina Ylioja, Jarkko Hantula </a:t>
            </a:r>
          </a:p>
          <a:p>
            <a:r>
              <a:rPr lang="fi-FI" dirty="0">
                <a:solidFill>
                  <a:schemeClr val="tx1">
                    <a:lumMod val="50000"/>
                  </a:schemeClr>
                </a:solidFill>
              </a:rPr>
              <a:t>Metsäteho: </a:t>
            </a:r>
            <a:r>
              <a:rPr lang="fi-FI" sz="1800" dirty="0">
                <a:solidFill>
                  <a:schemeClr val="tx1">
                    <a:lumMod val="50000"/>
                  </a:schemeClr>
                </a:solidFill>
              </a:rPr>
              <a:t>Tapio Räsänen, Juha-Antti Sorsa, Markus Strandström</a:t>
            </a:r>
          </a:p>
          <a:p>
            <a:r>
              <a:rPr lang="fi-FI" dirty="0">
                <a:solidFill>
                  <a:schemeClr val="tx1">
                    <a:lumMod val="50000"/>
                  </a:schemeClr>
                </a:solidFill>
              </a:rPr>
              <a:t>Rahoitus: </a:t>
            </a:r>
            <a:r>
              <a:rPr lang="fi-FI" sz="1800" dirty="0">
                <a:solidFill>
                  <a:schemeClr val="tx1">
                    <a:lumMod val="50000"/>
                  </a:schemeClr>
                </a:solidFill>
              </a:rPr>
              <a:t>Maa- ja metsätalousministeriö, Hiilestä kiinni-ohjelma</a:t>
            </a:r>
          </a:p>
        </p:txBody>
      </p:sp>
      <p:sp>
        <p:nvSpPr>
          <p:cNvPr id="4" name="Date Placeholder 3"/>
          <p:cNvSpPr>
            <a:spLocks noGrp="1"/>
          </p:cNvSpPr>
          <p:nvPr>
            <p:ph type="dt" sz="half" idx="2"/>
          </p:nvPr>
        </p:nvSpPr>
        <p:spPr/>
        <p:txBody>
          <a:bodyPr/>
          <a:lstStyle/>
          <a:p>
            <a:fld id="{415C242F-9186-4935-9117-0EA02473ECA2}" type="datetime1">
              <a:rPr lang="fi-FI" smtClean="0"/>
              <a:t>1.11.2023</a:t>
            </a:fld>
            <a:endParaRPr lang="fi-FI" dirty="0"/>
          </a:p>
        </p:txBody>
      </p:sp>
      <p:pic>
        <p:nvPicPr>
          <p:cNvPr id="9" name="Kuva 8">
            <a:extLst>
              <a:ext uri="{FF2B5EF4-FFF2-40B4-BE49-F238E27FC236}">
                <a16:creationId xmlns:a16="http://schemas.microsoft.com/office/drawing/2014/main" id="{CCF4A901-5240-2770-8DCB-9DC50FE3849C}"/>
              </a:ext>
            </a:extLst>
          </p:cNvPr>
          <p:cNvPicPr>
            <a:picLocks noChangeAspect="1"/>
          </p:cNvPicPr>
          <p:nvPr/>
        </p:nvPicPr>
        <p:blipFill>
          <a:blip r:embed="rId2"/>
          <a:stretch>
            <a:fillRect/>
          </a:stretch>
        </p:blipFill>
        <p:spPr>
          <a:xfrm>
            <a:off x="4434157" y="4053737"/>
            <a:ext cx="1565732" cy="872703"/>
          </a:xfrm>
          <a:prstGeom prst="rect">
            <a:avLst/>
          </a:prstGeom>
        </p:spPr>
      </p:pic>
      <p:pic>
        <p:nvPicPr>
          <p:cNvPr id="14" name="Kuva 13" descr="Kuva, joka sisältää kohteen teksti&#10;&#10;Kuvaus luotu automaattisesti">
            <a:extLst>
              <a:ext uri="{FF2B5EF4-FFF2-40B4-BE49-F238E27FC236}">
                <a16:creationId xmlns:a16="http://schemas.microsoft.com/office/drawing/2014/main" id="{9BF7BBBD-2C86-6D3E-0D5C-C92B2ED53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247" y="4053737"/>
            <a:ext cx="1565732" cy="839344"/>
          </a:xfrm>
          <a:prstGeom prst="rect">
            <a:avLst/>
          </a:prstGeom>
        </p:spPr>
      </p:pic>
      <p:pic>
        <p:nvPicPr>
          <p:cNvPr id="2" name="Kuva 1">
            <a:extLst>
              <a:ext uri="{FF2B5EF4-FFF2-40B4-BE49-F238E27FC236}">
                <a16:creationId xmlns:a16="http://schemas.microsoft.com/office/drawing/2014/main" id="{8E09CAC1-6646-B9B6-C3BD-DE636D4F3DD3}"/>
              </a:ext>
            </a:extLst>
          </p:cNvPr>
          <p:cNvPicPr>
            <a:picLocks noChangeAspect="1"/>
          </p:cNvPicPr>
          <p:nvPr/>
        </p:nvPicPr>
        <p:blipFill>
          <a:blip r:embed="rId4"/>
          <a:stretch>
            <a:fillRect/>
          </a:stretch>
        </p:blipFill>
        <p:spPr>
          <a:xfrm>
            <a:off x="544681" y="3915395"/>
            <a:ext cx="1331887" cy="1092148"/>
          </a:xfrm>
          <a:prstGeom prst="rect">
            <a:avLst/>
          </a:prstGeom>
        </p:spPr>
      </p:pic>
    </p:spTree>
    <p:extLst>
      <p:ext uri="{BB962C8B-B14F-4D97-AF65-F5344CB8AC3E}">
        <p14:creationId xmlns:p14="http://schemas.microsoft.com/office/powerpoint/2010/main" val="69448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51A8A22A-09E3-3C33-34E5-CB81A1074FCD}"/>
              </a:ext>
            </a:extLst>
          </p:cNvPr>
          <p:cNvPicPr>
            <a:picLocks noChangeAspect="1"/>
          </p:cNvPicPr>
          <p:nvPr/>
        </p:nvPicPr>
        <p:blipFill>
          <a:blip r:embed="rId2"/>
          <a:stretch>
            <a:fillRect/>
          </a:stretch>
        </p:blipFill>
        <p:spPr>
          <a:xfrm>
            <a:off x="820864" y="3688447"/>
            <a:ext cx="1565732" cy="872703"/>
          </a:xfrm>
          <a:prstGeom prst="rect">
            <a:avLst/>
          </a:prstGeom>
        </p:spPr>
      </p:pic>
      <p:pic>
        <p:nvPicPr>
          <p:cNvPr id="3" name="Kuva 2" descr="Kuva, joka sisältää kohteen teksti&#10;&#10;Kuvaus luotu automaattisesti">
            <a:extLst>
              <a:ext uri="{FF2B5EF4-FFF2-40B4-BE49-F238E27FC236}">
                <a16:creationId xmlns:a16="http://schemas.microsoft.com/office/drawing/2014/main" id="{72A75592-1E9B-5A09-9D02-73F3FD13A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709" y="3721806"/>
            <a:ext cx="1565732" cy="839344"/>
          </a:xfrm>
          <a:prstGeom prst="rect">
            <a:avLst/>
          </a:prstGeom>
        </p:spPr>
      </p:pic>
      <p:sp>
        <p:nvSpPr>
          <p:cNvPr id="4" name="Tekstiruutu 3">
            <a:extLst>
              <a:ext uri="{FF2B5EF4-FFF2-40B4-BE49-F238E27FC236}">
                <a16:creationId xmlns:a16="http://schemas.microsoft.com/office/drawing/2014/main" id="{4F17A88C-2E63-5E7F-2E7C-75053E5CB1EB}"/>
              </a:ext>
            </a:extLst>
          </p:cNvPr>
          <p:cNvSpPr txBox="1"/>
          <p:nvPr/>
        </p:nvSpPr>
        <p:spPr>
          <a:xfrm>
            <a:off x="446457" y="265911"/>
            <a:ext cx="8373007" cy="1107996"/>
          </a:xfrm>
          <a:prstGeom prst="rect">
            <a:avLst/>
          </a:prstGeom>
          <a:noFill/>
        </p:spPr>
        <p:txBody>
          <a:bodyPr wrap="square" rtlCol="0">
            <a:spAutoFit/>
          </a:bodyPr>
          <a:lstStyle/>
          <a:p>
            <a:r>
              <a:rPr lang="fi-FI" sz="2400" b="0" i="0" dirty="0">
                <a:solidFill>
                  <a:srgbClr val="000000"/>
                </a:solidFill>
                <a:effectLst/>
                <a:latin typeface="Helvetica Neue"/>
              </a:rPr>
              <a:t>Metsätuhojen kokonaisvaltainen arviointi: </a:t>
            </a:r>
          </a:p>
          <a:p>
            <a:r>
              <a:rPr lang="fi-FI" sz="2400" b="0" i="0" dirty="0">
                <a:solidFill>
                  <a:srgbClr val="000000"/>
                </a:solidFill>
                <a:effectLst/>
                <a:latin typeface="Helvetica Neue"/>
              </a:rPr>
              <a:t>METKOKA-hankkeen loppuraportti</a:t>
            </a:r>
          </a:p>
          <a:p>
            <a:r>
              <a:rPr lang="fi-FI" dirty="0">
                <a:solidFill>
                  <a:srgbClr val="000000"/>
                </a:solidFill>
              </a:rPr>
              <a:t>https://jukuri.luke.fi/handle/10024/553346</a:t>
            </a:r>
          </a:p>
        </p:txBody>
      </p:sp>
    </p:spTree>
    <p:extLst>
      <p:ext uri="{BB962C8B-B14F-4D97-AF65-F5344CB8AC3E}">
        <p14:creationId xmlns:p14="http://schemas.microsoft.com/office/powerpoint/2010/main" val="20112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C7EBCC-871C-278D-0245-0BA4612F3C18}"/>
              </a:ext>
            </a:extLst>
          </p:cNvPr>
          <p:cNvSpPr>
            <a:spLocks noGrp="1"/>
          </p:cNvSpPr>
          <p:nvPr>
            <p:ph type="title"/>
          </p:nvPr>
        </p:nvSpPr>
        <p:spPr/>
        <p:txBody>
          <a:bodyPr/>
          <a:lstStyle/>
          <a:p>
            <a:r>
              <a:rPr lang="fi-FI" dirty="0"/>
              <a:t>Metsätuhojen aiheuttamien tappioiden laskeminen</a:t>
            </a:r>
          </a:p>
        </p:txBody>
      </p:sp>
      <p:sp>
        <p:nvSpPr>
          <p:cNvPr id="3" name="Tekstin paikkamerkki 2">
            <a:extLst>
              <a:ext uri="{FF2B5EF4-FFF2-40B4-BE49-F238E27FC236}">
                <a16:creationId xmlns:a16="http://schemas.microsoft.com/office/drawing/2014/main" id="{3FF07620-B513-659A-CE2C-E2674C67F0AD}"/>
              </a:ext>
            </a:extLst>
          </p:cNvPr>
          <p:cNvSpPr>
            <a:spLocks noGrp="1"/>
          </p:cNvSpPr>
          <p:nvPr>
            <p:ph type="body" sz="quarter" idx="10"/>
          </p:nvPr>
        </p:nvSpPr>
        <p:spPr>
          <a:xfrm>
            <a:off x="348343" y="986971"/>
            <a:ext cx="8447314" cy="3491279"/>
          </a:xfrm>
        </p:spPr>
        <p:txBody>
          <a:bodyPr/>
          <a:lstStyle/>
          <a:p>
            <a:pPr marL="342900" indent="-342900">
              <a:buFont typeface="Arial" panose="020B0604020202020204" pitchFamily="34" charset="0"/>
              <a:buChar char="•"/>
            </a:pPr>
            <a:r>
              <a:rPr lang="fi-FI" sz="1800" dirty="0"/>
              <a:t>Suurimmassa osassa tuhonaiheuttajia</a:t>
            </a:r>
          </a:p>
          <a:p>
            <a:pPr marL="1085850" lvl="1" indent="-342900">
              <a:buFont typeface="Arial" panose="020B0604020202020204" pitchFamily="34" charset="0"/>
              <a:buChar char="•"/>
            </a:pPr>
            <a:r>
              <a:rPr lang="fi-FI" sz="1800" dirty="0"/>
              <a:t>Selvitettiin Suomen metsien tärkeimpien tuhonaiheuttajien aiheuttamat taloudelliset tappiot saatavilla olevien tietojen perusteella</a:t>
            </a:r>
          </a:p>
          <a:p>
            <a:pPr marL="1085850" lvl="1" indent="-342900">
              <a:buFont typeface="Wingdings" panose="05000000000000000000" pitchFamily="2" charset="2"/>
              <a:buChar char="Ø"/>
            </a:pPr>
            <a:r>
              <a:rPr lang="fi-FI" sz="1800" dirty="0"/>
              <a:t>Ennustettiin Lukessa kehitetyn Motti-metsikkösimulaattorin avulla puuston kehitystä eri tilanteissa metsikkötasolla</a:t>
            </a:r>
          </a:p>
          <a:p>
            <a:pPr marL="1085850" lvl="1" indent="-342900">
              <a:buFont typeface="Wingdings" panose="05000000000000000000" pitchFamily="2" charset="2"/>
              <a:buChar char="Ø"/>
            </a:pPr>
            <a:r>
              <a:rPr lang="fi-FI" sz="1800" dirty="0"/>
              <a:t>Skaalattiin tulos laajemmille alueille</a:t>
            </a:r>
          </a:p>
          <a:p>
            <a:pPr marL="342900" indent="-342900">
              <a:buFont typeface="Arial" panose="020B0604020202020204" pitchFamily="34" charset="0"/>
              <a:buChar char="•"/>
            </a:pPr>
            <a:r>
              <a:rPr lang="fi-FI" sz="1800" dirty="0"/>
              <a:t>Esitän tässä hiukan tarkemmin kuusenjuurikäävän, kirjanpainajan, hirvieläinten ja tuulituhojen aiheuttamien tappioiden laskennan</a:t>
            </a:r>
          </a:p>
          <a:p>
            <a:pPr marL="342900" indent="-342900">
              <a:buFont typeface="Arial" panose="020B0604020202020204" pitchFamily="34" charset="0"/>
              <a:buChar char="•"/>
            </a:pPr>
            <a:r>
              <a:rPr lang="fi-FI" sz="1800" dirty="0"/>
              <a:t>Sen jälkeen taulukko kaikista ”hintalapun” saaneista tuhonaiheuttajista</a:t>
            </a:r>
          </a:p>
          <a:p>
            <a:pPr marL="342900" indent="-342900">
              <a:buFont typeface="Arial" panose="020B0604020202020204" pitchFamily="34" charset="0"/>
              <a:buChar char="•"/>
            </a:pPr>
            <a:r>
              <a:rPr lang="fi-FI" sz="1800" dirty="0"/>
              <a:t>Lopuksi muutama sana tulevaisuudesta</a:t>
            </a:r>
          </a:p>
          <a:p>
            <a:pPr marL="342900"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5D4BC2A5-7DF3-631A-0CF0-5C3303D220CC}"/>
              </a:ext>
            </a:extLst>
          </p:cNvPr>
          <p:cNvSpPr>
            <a:spLocks noGrp="1"/>
          </p:cNvSpPr>
          <p:nvPr>
            <p:ph type="dt" sz="half" idx="2"/>
          </p:nvPr>
        </p:nvSpPr>
        <p:spPr/>
        <p:txBody>
          <a:bodyPr/>
          <a:lstStyle/>
          <a:p>
            <a:fld id="{E0A7022F-DE35-4638-9CC0-CE7CEFFB65A5}" type="datetime1">
              <a:rPr lang="fi-FI" smtClean="0"/>
              <a:t>1.11.2023</a:t>
            </a:fld>
            <a:endParaRPr lang="fi-FI" dirty="0"/>
          </a:p>
        </p:txBody>
      </p:sp>
      <p:sp>
        <p:nvSpPr>
          <p:cNvPr id="5" name="Alatunnisteen paikkamerkki 4">
            <a:extLst>
              <a:ext uri="{FF2B5EF4-FFF2-40B4-BE49-F238E27FC236}">
                <a16:creationId xmlns:a16="http://schemas.microsoft.com/office/drawing/2014/main" id="{CF73EF78-27CD-9F77-1510-ACDE2AAD2B48}"/>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122339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Kuusenjuurikääpä</a:t>
            </a:r>
          </a:p>
        </p:txBody>
      </p:sp>
      <p:sp>
        <p:nvSpPr>
          <p:cNvPr id="3" name="Text Placeholder 2"/>
          <p:cNvSpPr>
            <a:spLocks noGrp="1"/>
          </p:cNvSpPr>
          <p:nvPr>
            <p:ph type="body" sz="quarter" idx="10"/>
          </p:nvPr>
        </p:nvSpPr>
        <p:spPr>
          <a:xfrm>
            <a:off x="348343" y="982981"/>
            <a:ext cx="8447314" cy="3495270"/>
          </a:xfrm>
        </p:spPr>
        <p:txBody>
          <a:bodyPr/>
          <a:lstStyle/>
          <a:p>
            <a:pPr marL="342900" indent="-342900">
              <a:buFont typeface="Arial" panose="020B0604020202020204" pitchFamily="34" charset="0"/>
              <a:buChar char="•"/>
            </a:pPr>
            <a:r>
              <a:rPr lang="fi-FI" sz="1800" dirty="0"/>
              <a:t>Kuusen tyvilahon eli maannouseman aiheuttaja</a:t>
            </a:r>
          </a:p>
          <a:p>
            <a:pPr marL="342900" indent="-342900">
              <a:buFont typeface="Arial" panose="020B0604020202020204" pitchFamily="34" charset="0"/>
              <a:buChar char="•"/>
            </a:pPr>
            <a:r>
              <a:rPr lang="fi-FI" sz="1800" dirty="0"/>
              <a:t>Suorat kustannukset</a:t>
            </a:r>
          </a:p>
          <a:p>
            <a:pPr marL="1085850" lvl="1" indent="-342900">
              <a:buFont typeface="Arial" panose="020B0604020202020204" pitchFamily="34" charset="0"/>
              <a:buChar char="•"/>
            </a:pPr>
            <a:r>
              <a:rPr lang="fi-FI" sz="1800" dirty="0"/>
              <a:t>Tappiot puutavaraluokan alenemisesta määritettiin harvestereiden hakkuudatan perusteella eteläisestä ja keskisestä Suomesta</a:t>
            </a:r>
          </a:p>
          <a:p>
            <a:pPr marL="1485900" lvl="2" indent="-342900">
              <a:buFont typeface="Arial" panose="020B0604020202020204" pitchFamily="34" charset="0"/>
              <a:buChar char="•"/>
            </a:pPr>
            <a:r>
              <a:rPr lang="fi-FI" sz="1800" dirty="0"/>
              <a:t>Puut, joista tukkipuu alkoi vasta yli 2 m korkeudelta tulkittiin juurikääpäisiksi</a:t>
            </a:r>
          </a:p>
          <a:p>
            <a:pPr marL="1485900" lvl="2" indent="-342900">
              <a:buFont typeface="Arial" panose="020B0604020202020204" pitchFamily="34" charset="0"/>
              <a:buChar char="•"/>
            </a:pPr>
            <a:r>
              <a:rPr lang="en-US" sz="1800" dirty="0" err="1"/>
              <a:t>Määritettiin</a:t>
            </a:r>
            <a:r>
              <a:rPr lang="en-US" sz="1800" dirty="0"/>
              <a:t> </a:t>
            </a:r>
            <a:r>
              <a:rPr lang="en-US" sz="1800" dirty="0" err="1"/>
              <a:t>puutavaraluokan</a:t>
            </a:r>
            <a:r>
              <a:rPr lang="en-US" sz="1800" dirty="0"/>
              <a:t> </a:t>
            </a:r>
            <a:r>
              <a:rPr lang="en-US" sz="1800" dirty="0" err="1"/>
              <a:t>alenema</a:t>
            </a:r>
            <a:r>
              <a:rPr lang="en-US" sz="1800" dirty="0"/>
              <a:t> </a:t>
            </a:r>
            <a:r>
              <a:rPr lang="en-US" sz="1800" dirty="0" err="1"/>
              <a:t>tukista</a:t>
            </a:r>
            <a:r>
              <a:rPr lang="en-US" sz="1800" dirty="0"/>
              <a:t> </a:t>
            </a:r>
            <a:r>
              <a:rPr lang="en-US" sz="1800" dirty="0" err="1"/>
              <a:t>kuitu</a:t>
            </a:r>
            <a:r>
              <a:rPr lang="en-US" sz="1800" dirty="0"/>
              <a:t>- tai </a:t>
            </a:r>
            <a:r>
              <a:rPr lang="en-US" sz="1800" dirty="0" err="1"/>
              <a:t>energiapuuksi</a:t>
            </a:r>
            <a:endParaRPr lang="en-US" sz="1800" dirty="0"/>
          </a:p>
          <a:p>
            <a:pPr marL="1085850" lvl="1" indent="-342900">
              <a:buFont typeface="Arial" panose="020B0604020202020204" pitchFamily="34" charset="0"/>
              <a:buChar char="•"/>
            </a:pPr>
            <a:r>
              <a:rPr lang="en-US" sz="1800" dirty="0" err="1"/>
              <a:t>Juurikäävän</a:t>
            </a:r>
            <a:r>
              <a:rPr lang="en-US" sz="1800" dirty="0"/>
              <a:t> </a:t>
            </a:r>
            <a:r>
              <a:rPr lang="en-US" sz="1800" dirty="0" err="1"/>
              <a:t>takia</a:t>
            </a:r>
            <a:r>
              <a:rPr lang="en-US" sz="1800" dirty="0"/>
              <a:t> </a:t>
            </a:r>
            <a:r>
              <a:rPr lang="en-US" sz="1800" dirty="0" err="1"/>
              <a:t>alentuneen</a:t>
            </a:r>
            <a:r>
              <a:rPr lang="en-US" sz="1800" dirty="0"/>
              <a:t> </a:t>
            </a:r>
            <a:r>
              <a:rPr lang="en-US" sz="1800" dirty="0" err="1"/>
              <a:t>kasvun</a:t>
            </a:r>
            <a:r>
              <a:rPr lang="en-US" sz="1800" dirty="0"/>
              <a:t> </a:t>
            </a:r>
            <a:r>
              <a:rPr lang="en-US" sz="1800" dirty="0" err="1"/>
              <a:t>aiheuttamia</a:t>
            </a:r>
            <a:r>
              <a:rPr lang="en-US" sz="1800" dirty="0"/>
              <a:t> </a:t>
            </a:r>
            <a:r>
              <a:rPr lang="en-US" sz="1800" dirty="0" err="1"/>
              <a:t>tappioita</a:t>
            </a:r>
            <a:r>
              <a:rPr lang="en-US" sz="1800" dirty="0"/>
              <a:t> </a:t>
            </a:r>
            <a:r>
              <a:rPr lang="en-US" sz="1800" dirty="0" err="1"/>
              <a:t>ei</a:t>
            </a:r>
            <a:r>
              <a:rPr lang="en-US" sz="1800" dirty="0"/>
              <a:t> </a:t>
            </a:r>
            <a:r>
              <a:rPr lang="en-US" sz="1800" dirty="0" err="1"/>
              <a:t>pystytty</a:t>
            </a:r>
            <a:r>
              <a:rPr lang="en-US" sz="1800" dirty="0"/>
              <a:t> </a:t>
            </a:r>
            <a:r>
              <a:rPr lang="en-US" sz="1800" dirty="0" err="1"/>
              <a:t>laskemaan</a:t>
            </a:r>
            <a:endParaRPr lang="en-US" sz="1800" dirty="0"/>
          </a:p>
          <a:p>
            <a:pPr marL="1485900" lvl="2" indent="-342900">
              <a:buFont typeface="Arial" panose="020B0604020202020204" pitchFamily="34" charset="0"/>
              <a:buChar char="•"/>
            </a:pPr>
            <a:r>
              <a:rPr lang="en-US" sz="1800" dirty="0" err="1"/>
              <a:t>Bendz-Hellgrenin</a:t>
            </a:r>
            <a:r>
              <a:rPr lang="en-US" sz="1800" dirty="0"/>
              <a:t> ja </a:t>
            </a:r>
            <a:r>
              <a:rPr lang="en-US" sz="1800" dirty="0" err="1"/>
              <a:t>Stenlidin</a:t>
            </a:r>
            <a:r>
              <a:rPr lang="en-US" sz="1800" dirty="0"/>
              <a:t> (1995) </a:t>
            </a:r>
            <a:r>
              <a:rPr lang="en-US" sz="1800" dirty="0" err="1"/>
              <a:t>mukaan</a:t>
            </a:r>
            <a:r>
              <a:rPr lang="en-US" sz="1800" dirty="0"/>
              <a:t> </a:t>
            </a:r>
            <a:r>
              <a:rPr lang="en-US" sz="1800" dirty="0" err="1"/>
              <a:t>kasvutappiot</a:t>
            </a:r>
            <a:r>
              <a:rPr lang="en-US" sz="1800" dirty="0"/>
              <a:t> </a:t>
            </a:r>
            <a:r>
              <a:rPr lang="en-US" sz="1800" dirty="0" err="1"/>
              <a:t>voivat</a:t>
            </a:r>
            <a:r>
              <a:rPr lang="en-US" sz="1800" dirty="0"/>
              <a:t> </a:t>
            </a:r>
            <a:r>
              <a:rPr lang="en-US" sz="1800" dirty="0" err="1"/>
              <a:t>ylittää</a:t>
            </a:r>
            <a:r>
              <a:rPr lang="en-US" sz="1800" dirty="0"/>
              <a:t> 50 % </a:t>
            </a:r>
            <a:r>
              <a:rPr lang="en-US" sz="1800" dirty="0" err="1"/>
              <a:t>puutavaraluokan</a:t>
            </a:r>
            <a:r>
              <a:rPr lang="en-US" sz="1800" dirty="0"/>
              <a:t> </a:t>
            </a:r>
            <a:r>
              <a:rPr lang="en-US" sz="1800" dirty="0" err="1"/>
              <a:t>aleneman</a:t>
            </a:r>
            <a:r>
              <a:rPr lang="en-US" sz="1800" dirty="0"/>
              <a:t> </a:t>
            </a:r>
            <a:r>
              <a:rPr lang="en-US" sz="1800" dirty="0" err="1"/>
              <a:t>kustannuksista</a:t>
            </a:r>
            <a:r>
              <a:rPr lang="en-US" sz="1800" dirty="0"/>
              <a:t> </a:t>
            </a:r>
            <a:r>
              <a:rPr lang="en-US" sz="1800" dirty="0" err="1"/>
              <a:t>Ruotsissa</a:t>
            </a:r>
            <a:endParaRPr lang="fi-FI" sz="1800" dirty="0"/>
          </a:p>
        </p:txBody>
      </p:sp>
      <p:sp>
        <p:nvSpPr>
          <p:cNvPr id="4" name="Date Placeholder 3"/>
          <p:cNvSpPr>
            <a:spLocks noGrp="1"/>
          </p:cNvSpPr>
          <p:nvPr>
            <p:ph type="dt" sz="half" idx="2"/>
          </p:nvPr>
        </p:nvSpPr>
        <p:spPr/>
        <p:txBody>
          <a:bodyPr/>
          <a:lstStyle/>
          <a:p>
            <a:fld id="{8237A851-88FF-4816-AE56-E46E55C07C2B}" type="datetime1">
              <a:rPr lang="fi-FI" smtClean="0"/>
              <a:t>1.11.2023</a:t>
            </a:fld>
            <a:endParaRPr lang="fi-FI" dirty="0"/>
          </a:p>
        </p:txBody>
      </p:sp>
      <p:sp>
        <p:nvSpPr>
          <p:cNvPr id="5" name="Footer Placeholder 4"/>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41607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C0CCEF-B6DB-0141-A8DE-2BC3B8EB78AF}"/>
              </a:ext>
            </a:extLst>
          </p:cNvPr>
          <p:cNvSpPr>
            <a:spLocks noGrp="1"/>
          </p:cNvSpPr>
          <p:nvPr>
            <p:ph type="title"/>
          </p:nvPr>
        </p:nvSpPr>
        <p:spPr/>
        <p:txBody>
          <a:bodyPr/>
          <a:lstStyle/>
          <a:p>
            <a:r>
              <a:rPr lang="fi-FI" dirty="0"/>
              <a:t>Arvoltaan alentuneen puutavaran osuus eri maakunnissa</a:t>
            </a:r>
          </a:p>
        </p:txBody>
      </p:sp>
      <p:sp>
        <p:nvSpPr>
          <p:cNvPr id="4" name="Päivämäärän paikkamerkki 3">
            <a:extLst>
              <a:ext uri="{FF2B5EF4-FFF2-40B4-BE49-F238E27FC236}">
                <a16:creationId xmlns:a16="http://schemas.microsoft.com/office/drawing/2014/main" id="{A2C48CB7-1231-EF85-9897-71F6CA84EFAE}"/>
              </a:ext>
            </a:extLst>
          </p:cNvPr>
          <p:cNvSpPr>
            <a:spLocks noGrp="1"/>
          </p:cNvSpPr>
          <p:nvPr>
            <p:ph type="dt" sz="half" idx="2"/>
          </p:nvPr>
        </p:nvSpPr>
        <p:spPr/>
        <p:txBody>
          <a:bodyPr/>
          <a:lstStyle/>
          <a:p>
            <a:fld id="{FFE4E81A-A25E-403D-B85E-BA9ADC19EEFC}" type="datetime1">
              <a:rPr lang="fi-FI" smtClean="0"/>
              <a:t>1.11.2023</a:t>
            </a:fld>
            <a:endParaRPr lang="fi-FI" dirty="0"/>
          </a:p>
        </p:txBody>
      </p:sp>
      <p:sp>
        <p:nvSpPr>
          <p:cNvPr id="5" name="Alatunnisteen paikkamerkki 4">
            <a:extLst>
              <a:ext uri="{FF2B5EF4-FFF2-40B4-BE49-F238E27FC236}">
                <a16:creationId xmlns:a16="http://schemas.microsoft.com/office/drawing/2014/main" id="{B3C74FA8-5A82-A199-3B96-B7DA50898B51}"/>
              </a:ext>
            </a:extLst>
          </p:cNvPr>
          <p:cNvSpPr>
            <a:spLocks noGrp="1"/>
          </p:cNvSpPr>
          <p:nvPr>
            <p:ph type="ftr" sz="quarter" idx="3"/>
          </p:nvPr>
        </p:nvSpPr>
        <p:spPr/>
        <p:txBody>
          <a:bodyPr/>
          <a:lstStyle/>
          <a:p>
            <a:endParaRPr lang="fi-FI" dirty="0"/>
          </a:p>
        </p:txBody>
      </p:sp>
      <p:pic>
        <p:nvPicPr>
          <p:cNvPr id="6" name="Picture 2">
            <a:extLst>
              <a:ext uri="{FF2B5EF4-FFF2-40B4-BE49-F238E27FC236}">
                <a16:creationId xmlns:a16="http://schemas.microsoft.com/office/drawing/2014/main" id="{7851F99E-2C8D-0C39-1244-5128C327E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923" y="1093805"/>
            <a:ext cx="4801461" cy="3170315"/>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38C48445-C7F6-31DD-B5E8-BA42B5F7519D}"/>
              </a:ext>
            </a:extLst>
          </p:cNvPr>
          <p:cNvSpPr txBox="1"/>
          <p:nvPr/>
        </p:nvSpPr>
        <p:spPr>
          <a:xfrm>
            <a:off x="5849257" y="1053372"/>
            <a:ext cx="2663372" cy="1200329"/>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tx1">
                    <a:lumMod val="50000"/>
                  </a:schemeClr>
                </a:solidFill>
              </a:rPr>
              <a:t>Kustannukset ovat noin 51 M€</a:t>
            </a:r>
          </a:p>
          <a:p>
            <a:endParaRPr lang="fi-FI" dirty="0">
              <a:solidFill>
                <a:schemeClr val="tx1">
                  <a:lumMod val="50000"/>
                </a:schemeClr>
              </a:solidFill>
            </a:endParaRPr>
          </a:p>
          <a:p>
            <a:pPr marL="285750" indent="-285750">
              <a:buFont typeface="Arial" panose="020B0604020202020204" pitchFamily="34" charset="0"/>
              <a:buChar char="•"/>
            </a:pPr>
            <a:endParaRPr lang="fi-FI" dirty="0">
              <a:solidFill>
                <a:schemeClr val="tx1">
                  <a:lumMod val="50000"/>
                </a:schemeClr>
              </a:solidFill>
            </a:endParaRPr>
          </a:p>
        </p:txBody>
      </p:sp>
      <p:sp>
        <p:nvSpPr>
          <p:cNvPr id="14" name="Ellipsi 13">
            <a:extLst>
              <a:ext uri="{FF2B5EF4-FFF2-40B4-BE49-F238E27FC236}">
                <a16:creationId xmlns:a16="http://schemas.microsoft.com/office/drawing/2014/main" id="{3013E502-A866-BC21-0304-D4EA48471506}"/>
              </a:ext>
            </a:extLst>
          </p:cNvPr>
          <p:cNvSpPr/>
          <p:nvPr/>
        </p:nvSpPr>
        <p:spPr>
          <a:xfrm>
            <a:off x="6630526" y="1373198"/>
            <a:ext cx="957943" cy="328699"/>
          </a:xfrm>
          <a:prstGeom prst="ellipse">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Kuva 9" descr="Kuva, joka sisältää kohteen puu, Metsänhakkuu, piha-, puutavara&#10;&#10;Kuvaus luotu automaattisesti">
            <a:extLst>
              <a:ext uri="{FF2B5EF4-FFF2-40B4-BE49-F238E27FC236}">
                <a16:creationId xmlns:a16="http://schemas.microsoft.com/office/drawing/2014/main" id="{0CA171B3-2AC5-9230-2646-205B903325C6}"/>
              </a:ext>
            </a:extLst>
          </p:cNvPr>
          <p:cNvPicPr>
            <a:picLocks noChangeAspect="1"/>
          </p:cNvPicPr>
          <p:nvPr/>
        </p:nvPicPr>
        <p:blipFill>
          <a:blip r:embed="rId3"/>
          <a:stretch>
            <a:fillRect/>
          </a:stretch>
        </p:blipFill>
        <p:spPr>
          <a:xfrm>
            <a:off x="5797290" y="1855352"/>
            <a:ext cx="3066573" cy="1954648"/>
          </a:xfrm>
          <a:prstGeom prst="rect">
            <a:avLst/>
          </a:prstGeom>
        </p:spPr>
      </p:pic>
    </p:spTree>
    <p:extLst>
      <p:ext uri="{BB962C8B-B14F-4D97-AF65-F5344CB8AC3E}">
        <p14:creationId xmlns:p14="http://schemas.microsoft.com/office/powerpoint/2010/main" val="27004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8D19-784B-1E48-254D-7B7F6D288145}"/>
              </a:ext>
            </a:extLst>
          </p:cNvPr>
          <p:cNvSpPr>
            <a:spLocks noGrp="1"/>
          </p:cNvSpPr>
          <p:nvPr>
            <p:ph type="title"/>
          </p:nvPr>
        </p:nvSpPr>
        <p:spPr/>
        <p:txBody>
          <a:bodyPr/>
          <a:lstStyle/>
          <a:p>
            <a:r>
              <a:rPr lang="fi-FI" dirty="0"/>
              <a:t>Kuusenjuurikäävän epäsuorat kustannukset</a:t>
            </a:r>
            <a:endParaRPr lang="fi-FI" i="1" dirty="0"/>
          </a:p>
        </p:txBody>
      </p:sp>
      <p:sp>
        <p:nvSpPr>
          <p:cNvPr id="3" name="Tekstin paikkamerkki 2">
            <a:extLst>
              <a:ext uri="{FF2B5EF4-FFF2-40B4-BE49-F238E27FC236}">
                <a16:creationId xmlns:a16="http://schemas.microsoft.com/office/drawing/2014/main" id="{87EED53E-4823-DE14-753A-8ABD32E02A95}"/>
              </a:ext>
            </a:extLst>
          </p:cNvPr>
          <p:cNvSpPr>
            <a:spLocks noGrp="1"/>
          </p:cNvSpPr>
          <p:nvPr>
            <p:ph type="body" sz="quarter" idx="10"/>
          </p:nvPr>
        </p:nvSpPr>
        <p:spPr>
          <a:xfrm>
            <a:off x="558801" y="1063625"/>
            <a:ext cx="8236856" cy="3414625"/>
          </a:xfrm>
        </p:spPr>
        <p:txBody>
          <a:bodyPr/>
          <a:lstStyle/>
          <a:p>
            <a:pPr marL="342900" indent="-342900">
              <a:buFont typeface="Arial" panose="020B0604020202020204" pitchFamily="34" charset="0"/>
              <a:buChar char="•"/>
            </a:pPr>
            <a:r>
              <a:rPr lang="fi-FI" sz="1800" dirty="0">
                <a:solidFill>
                  <a:schemeClr val="tx1">
                    <a:lumMod val="50000"/>
                  </a:schemeClr>
                </a:solidFill>
              </a:rPr>
              <a:t>Laskettiin pahasti juurikääpäisen metsän puulajin vaihtamisesta kuusesta vähätuottoisemmaksi koivuksi Uudellamaalla, Varsinais-Suomessa ja Pohjanmaalla koituva tulonmenetys</a:t>
            </a:r>
          </a:p>
          <a:p>
            <a:pPr marL="1085850" lvl="1" indent="-342900">
              <a:buFont typeface="Arial" panose="020B0604020202020204" pitchFamily="34" charset="0"/>
              <a:buChar char="•"/>
            </a:pPr>
            <a:r>
              <a:rPr lang="fi-FI" sz="1800" dirty="0">
                <a:solidFill>
                  <a:schemeClr val="tx1">
                    <a:lumMod val="50000"/>
                  </a:schemeClr>
                </a:solidFill>
              </a:rPr>
              <a:t>Tyvilaho on yleisintä näissä maakunnissa</a:t>
            </a:r>
          </a:p>
          <a:p>
            <a:endParaRPr lang="fi-FI" sz="1800" dirty="0">
              <a:solidFill>
                <a:schemeClr val="tx1">
                  <a:lumMod val="50000"/>
                </a:schemeClr>
              </a:solidFill>
            </a:endParaRPr>
          </a:p>
          <a:p>
            <a:pPr marL="342900" indent="-342900">
              <a:buFont typeface="Arial" panose="020B0604020202020204" pitchFamily="34" charset="0"/>
              <a:buChar char="•"/>
            </a:pPr>
            <a:endParaRPr lang="fi-FI" sz="1800" dirty="0">
              <a:solidFill>
                <a:schemeClr val="tx1">
                  <a:lumMod val="50000"/>
                </a:schemeClr>
              </a:solidFill>
            </a:endParaRPr>
          </a:p>
          <a:p>
            <a:pPr marL="342900" indent="-342900">
              <a:buFont typeface="Arial" panose="020B0604020202020204" pitchFamily="34" charset="0"/>
              <a:buChar char="•"/>
            </a:pPr>
            <a:endParaRPr lang="fi-FI" sz="1800" dirty="0">
              <a:solidFill>
                <a:schemeClr val="tx1">
                  <a:lumMod val="50000"/>
                </a:schemeClr>
              </a:solidFill>
            </a:endParaRPr>
          </a:p>
          <a:p>
            <a:pPr marL="342900" indent="-342900">
              <a:buFont typeface="Arial" panose="020B0604020202020204" pitchFamily="34" charset="0"/>
              <a:buChar char="•"/>
            </a:pPr>
            <a:r>
              <a:rPr lang="fi-FI" sz="1800" dirty="0">
                <a:solidFill>
                  <a:schemeClr val="tx1">
                    <a:lumMod val="50000"/>
                  </a:schemeClr>
                </a:solidFill>
              </a:rPr>
              <a:t>Kantokäsittelystä ja puutavaran lajitteluun liittyvään logistiikkaan aiheutuneita lisäkustannuksia ei pystytty laskemaan</a:t>
            </a:r>
          </a:p>
          <a:p>
            <a:pPr marL="342900" indent="-342900">
              <a:buFont typeface="Arial" panose="020B0604020202020204" pitchFamily="34" charset="0"/>
              <a:buChar char="•"/>
            </a:pPr>
            <a:endParaRPr lang="fi-FI" sz="1800" dirty="0">
              <a:solidFill>
                <a:schemeClr val="tx1">
                  <a:lumMod val="50000"/>
                </a:schemeClr>
              </a:solidFill>
            </a:endParaRPr>
          </a:p>
        </p:txBody>
      </p:sp>
      <p:sp>
        <p:nvSpPr>
          <p:cNvPr id="4" name="Päivämäärän paikkamerkki 3">
            <a:extLst>
              <a:ext uri="{FF2B5EF4-FFF2-40B4-BE49-F238E27FC236}">
                <a16:creationId xmlns:a16="http://schemas.microsoft.com/office/drawing/2014/main" id="{D370135F-2921-6D17-9235-EED737B48174}"/>
              </a:ext>
            </a:extLst>
          </p:cNvPr>
          <p:cNvSpPr>
            <a:spLocks noGrp="1"/>
          </p:cNvSpPr>
          <p:nvPr>
            <p:ph type="dt" sz="half" idx="2"/>
          </p:nvPr>
        </p:nvSpPr>
        <p:spPr/>
        <p:txBody>
          <a:bodyPr/>
          <a:lstStyle/>
          <a:p>
            <a:fld id="{7CBAAE40-714D-482B-9EB8-2F406360F02C}" type="datetime1">
              <a:rPr lang="fi-FI" smtClean="0"/>
              <a:t>1.11.2023</a:t>
            </a:fld>
            <a:endParaRPr lang="fi-FI" dirty="0"/>
          </a:p>
        </p:txBody>
      </p:sp>
      <p:sp>
        <p:nvSpPr>
          <p:cNvPr id="5" name="Alatunnisteen paikkamerkki 4">
            <a:extLst>
              <a:ext uri="{FF2B5EF4-FFF2-40B4-BE49-F238E27FC236}">
                <a16:creationId xmlns:a16="http://schemas.microsoft.com/office/drawing/2014/main" id="{F1885767-E23C-A7F5-69AE-F123954B91F5}"/>
              </a:ext>
            </a:extLst>
          </p:cNvPr>
          <p:cNvSpPr>
            <a:spLocks noGrp="1"/>
          </p:cNvSpPr>
          <p:nvPr>
            <p:ph type="ftr" sz="quarter" idx="3"/>
          </p:nvPr>
        </p:nvSpPr>
        <p:spPr/>
        <p:txBody>
          <a:bodyPr/>
          <a:lstStyle/>
          <a:p>
            <a:endParaRPr lang="fi-FI" dirty="0"/>
          </a:p>
        </p:txBody>
      </p:sp>
      <p:graphicFrame>
        <p:nvGraphicFramePr>
          <p:cNvPr id="12" name="Taulukko 11">
            <a:extLst>
              <a:ext uri="{FF2B5EF4-FFF2-40B4-BE49-F238E27FC236}">
                <a16:creationId xmlns:a16="http://schemas.microsoft.com/office/drawing/2014/main" id="{0BE0B43D-E49B-386B-4296-6A64056A3392}"/>
              </a:ext>
            </a:extLst>
          </p:cNvPr>
          <p:cNvGraphicFramePr>
            <a:graphicFrameLocks noGrp="1"/>
          </p:cNvGraphicFramePr>
          <p:nvPr>
            <p:extLst>
              <p:ext uri="{D42A27DB-BD31-4B8C-83A1-F6EECF244321}">
                <p14:modId xmlns:p14="http://schemas.microsoft.com/office/powerpoint/2010/main" val="906464679"/>
              </p:ext>
            </p:extLst>
          </p:nvPr>
        </p:nvGraphicFramePr>
        <p:xfrm>
          <a:off x="804880" y="2368549"/>
          <a:ext cx="7525660" cy="731536"/>
        </p:xfrm>
        <a:graphic>
          <a:graphicData uri="http://schemas.openxmlformats.org/drawingml/2006/table">
            <a:tbl>
              <a:tblPr firstRow="1" firstCol="1" bandRow="1"/>
              <a:tblGrid>
                <a:gridCol w="3145028">
                  <a:extLst>
                    <a:ext uri="{9D8B030D-6E8A-4147-A177-3AD203B41FA5}">
                      <a16:colId xmlns:a16="http://schemas.microsoft.com/office/drawing/2014/main" val="2937951921"/>
                    </a:ext>
                  </a:extLst>
                </a:gridCol>
                <a:gridCol w="1064302">
                  <a:extLst>
                    <a:ext uri="{9D8B030D-6E8A-4147-A177-3AD203B41FA5}">
                      <a16:colId xmlns:a16="http://schemas.microsoft.com/office/drawing/2014/main" val="3483951533"/>
                    </a:ext>
                  </a:extLst>
                </a:gridCol>
                <a:gridCol w="1124262">
                  <a:extLst>
                    <a:ext uri="{9D8B030D-6E8A-4147-A177-3AD203B41FA5}">
                      <a16:colId xmlns:a16="http://schemas.microsoft.com/office/drawing/2014/main" val="140989179"/>
                    </a:ext>
                  </a:extLst>
                </a:gridCol>
                <a:gridCol w="1071797">
                  <a:extLst>
                    <a:ext uri="{9D8B030D-6E8A-4147-A177-3AD203B41FA5}">
                      <a16:colId xmlns:a16="http://schemas.microsoft.com/office/drawing/2014/main" val="1754900192"/>
                    </a:ext>
                  </a:extLst>
                </a:gridCol>
                <a:gridCol w="1120271">
                  <a:extLst>
                    <a:ext uri="{9D8B030D-6E8A-4147-A177-3AD203B41FA5}">
                      <a16:colId xmlns:a16="http://schemas.microsoft.com/office/drawing/2014/main" val="3557647075"/>
                    </a:ext>
                  </a:extLst>
                </a:gridCol>
              </a:tblGrid>
              <a:tr h="417893">
                <a:tc>
                  <a:txBody>
                    <a:bodyPr/>
                    <a:lstStyle/>
                    <a:p>
                      <a:r>
                        <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Maakunnat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C5"/>
                    </a:solidFill>
                  </a:tcPr>
                </a:tc>
                <a:tc>
                  <a:txBody>
                    <a:bodyPr/>
                    <a:lstStyle/>
                    <a:p>
                      <a:pPr algn="ctr"/>
                      <a:r>
                        <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Pinta-ala, ha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C5"/>
                    </a:solidFill>
                  </a:tcPr>
                </a:tc>
                <a:tc>
                  <a:txBody>
                    <a:bodyPr/>
                    <a:lstStyle/>
                    <a:p>
                      <a:pPr algn="ctr"/>
                      <a:r>
                        <a:rPr lang="fi-FI" sz="1400" dirty="0" err="1">
                          <a:solidFill>
                            <a:srgbClr val="000000"/>
                          </a:solidFill>
                          <a:effectLst/>
                          <a:latin typeface="Segoe UI" panose="020B0502040204020203" pitchFamily="34" charset="0"/>
                          <a:ea typeface="Calibri" panose="020F0502020204030204" pitchFamily="34" charset="0"/>
                          <a:cs typeface="Arial" panose="020B0604020202020204" pitchFamily="34" charset="0"/>
                        </a:rPr>
                        <a:t>Cost</a:t>
                      </a:r>
                      <a:r>
                        <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C5"/>
                    </a:solidFill>
                  </a:tcPr>
                </a:tc>
                <a:tc>
                  <a:txBody>
                    <a:bodyPr/>
                    <a:lstStyle/>
                    <a:p>
                      <a:pPr algn="ctr"/>
                      <a:r>
                        <a:rPr lang="fi-FI" sz="1400" dirty="0" err="1">
                          <a:solidFill>
                            <a:srgbClr val="000000"/>
                          </a:solidFill>
                          <a:effectLst/>
                          <a:latin typeface="Segoe UI" panose="020B0502040204020203" pitchFamily="34" charset="0"/>
                          <a:ea typeface="Calibri" panose="020F0502020204030204" pitchFamily="34" charset="0"/>
                          <a:cs typeface="Arial" panose="020B0604020202020204" pitchFamily="34" charset="0"/>
                        </a:rPr>
                        <a:t>Cost</a:t>
                      </a:r>
                      <a:r>
                        <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3 %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C5"/>
                    </a:solidFill>
                  </a:tcPr>
                </a:tc>
                <a:tc>
                  <a:txBody>
                    <a:bodyPr/>
                    <a:lstStyle/>
                    <a:p>
                      <a:pPr algn="ctr"/>
                      <a:r>
                        <a:rPr lang="fi-FI" sz="1400" dirty="0" err="1">
                          <a:solidFill>
                            <a:srgbClr val="000000"/>
                          </a:solidFill>
                          <a:effectLst/>
                          <a:latin typeface="Segoe UI" panose="020B0502040204020203" pitchFamily="34" charset="0"/>
                          <a:ea typeface="Calibri" panose="020F0502020204030204" pitchFamily="34" charset="0"/>
                          <a:cs typeface="Arial" panose="020B0604020202020204" pitchFamily="34" charset="0"/>
                        </a:rPr>
                        <a:t>Cost</a:t>
                      </a:r>
                      <a:r>
                        <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4 %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C5"/>
                    </a:solidFill>
                  </a:tcPr>
                </a:tc>
                <a:extLst>
                  <a:ext uri="{0D108BD9-81ED-4DB2-BD59-A6C34878D82A}">
                    <a16:rowId xmlns:a16="http://schemas.microsoft.com/office/drawing/2014/main" val="73600410"/>
                  </a:ext>
                </a:extLst>
              </a:tr>
              <a:tr h="313643">
                <a:tc>
                  <a:txBody>
                    <a:bodyPr/>
                    <a:lstStyle/>
                    <a:p>
                      <a:r>
                        <a:rPr lang="fi-FI" sz="1400" dirty="0" err="1">
                          <a:solidFill>
                            <a:srgbClr val="000000"/>
                          </a:solidFill>
                          <a:effectLst/>
                          <a:latin typeface="Segoe UI" panose="020B0502040204020203" pitchFamily="34" charset="0"/>
                          <a:ea typeface="Calibri" panose="020F0502020204030204" pitchFamily="34" charset="0"/>
                          <a:cs typeface="Arial" panose="020B0604020202020204" pitchFamily="34" charset="0"/>
                        </a:rPr>
                        <a:t>Uusimaa+Varsinais-Suomi+Pohjanmaa</a:t>
                      </a:r>
                      <a:r>
                        <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400">
                          <a:solidFill>
                            <a:srgbClr val="000000"/>
                          </a:solidFill>
                          <a:effectLst/>
                          <a:latin typeface="Segoe UI" panose="020B0502040204020203" pitchFamily="34" charset="0"/>
                          <a:ea typeface="Calibri" panose="020F0502020204030204" pitchFamily="34" charset="0"/>
                          <a:cs typeface="Arial" panose="020B0604020202020204" pitchFamily="34" charset="0"/>
                        </a:rPr>
                        <a:t>430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4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1,15  M€</a:t>
                      </a:r>
                      <a:endPar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4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0,51  M€</a:t>
                      </a:r>
                      <a:endPar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4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0,23  M€</a:t>
                      </a:r>
                      <a:endParaRPr lang="fi-FI" sz="14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977791"/>
                  </a:ext>
                </a:extLst>
              </a:tr>
            </a:tbl>
          </a:graphicData>
        </a:graphic>
      </p:graphicFrame>
      <p:sp>
        <p:nvSpPr>
          <p:cNvPr id="13" name="Ellipsi 12">
            <a:extLst>
              <a:ext uri="{FF2B5EF4-FFF2-40B4-BE49-F238E27FC236}">
                <a16:creationId xmlns:a16="http://schemas.microsoft.com/office/drawing/2014/main" id="{619FD59B-06F0-8669-8799-19DA6257ABDE}"/>
              </a:ext>
            </a:extLst>
          </p:cNvPr>
          <p:cNvSpPr/>
          <p:nvPr/>
        </p:nvSpPr>
        <p:spPr>
          <a:xfrm>
            <a:off x="7339653" y="2683089"/>
            <a:ext cx="957943" cy="471715"/>
          </a:xfrm>
          <a:prstGeom prst="ellipse">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886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FF858-A552-FDCB-8409-BE274FDC0489}"/>
              </a:ext>
            </a:extLst>
          </p:cNvPr>
          <p:cNvSpPr>
            <a:spLocks noGrp="1"/>
          </p:cNvSpPr>
          <p:nvPr>
            <p:ph type="title"/>
          </p:nvPr>
        </p:nvSpPr>
        <p:spPr/>
        <p:txBody>
          <a:bodyPr/>
          <a:lstStyle/>
          <a:p>
            <a:r>
              <a:rPr lang="fi-FI" dirty="0"/>
              <a:t>Kirjanpainaja</a:t>
            </a:r>
            <a:endParaRPr lang="fi-FI" i="1" dirty="0"/>
          </a:p>
        </p:txBody>
      </p:sp>
      <p:sp>
        <p:nvSpPr>
          <p:cNvPr id="4" name="Päivämäärän paikkamerkki 3">
            <a:extLst>
              <a:ext uri="{FF2B5EF4-FFF2-40B4-BE49-F238E27FC236}">
                <a16:creationId xmlns:a16="http://schemas.microsoft.com/office/drawing/2014/main" id="{FACDAC8B-0ED2-8A33-6B29-88AE9FD4F385}"/>
              </a:ext>
            </a:extLst>
          </p:cNvPr>
          <p:cNvSpPr>
            <a:spLocks noGrp="1"/>
          </p:cNvSpPr>
          <p:nvPr>
            <p:ph type="dt" sz="half" idx="2"/>
          </p:nvPr>
        </p:nvSpPr>
        <p:spPr/>
        <p:txBody>
          <a:bodyPr/>
          <a:lstStyle/>
          <a:p>
            <a:fld id="{0536C79A-4F0E-4232-96A8-0942542335F9}" type="datetime1">
              <a:rPr lang="fi-FI" smtClean="0"/>
              <a:t>1.11.2023</a:t>
            </a:fld>
            <a:endParaRPr lang="fi-FI" dirty="0"/>
          </a:p>
        </p:txBody>
      </p:sp>
      <p:sp>
        <p:nvSpPr>
          <p:cNvPr id="5" name="Alatunnisteen paikkamerkki 4">
            <a:extLst>
              <a:ext uri="{FF2B5EF4-FFF2-40B4-BE49-F238E27FC236}">
                <a16:creationId xmlns:a16="http://schemas.microsoft.com/office/drawing/2014/main" id="{EA17CC2D-6790-E482-4B29-B6B3F1EB8E73}"/>
              </a:ext>
            </a:extLst>
          </p:cNvPr>
          <p:cNvSpPr>
            <a:spLocks noGrp="1"/>
          </p:cNvSpPr>
          <p:nvPr>
            <p:ph type="ftr" sz="quarter" idx="3"/>
          </p:nvPr>
        </p:nvSpPr>
        <p:spPr/>
        <p:txBody>
          <a:bodyPr/>
          <a:lstStyle/>
          <a:p>
            <a:endParaRPr lang="fi-FI" dirty="0"/>
          </a:p>
        </p:txBody>
      </p:sp>
      <p:pic>
        <p:nvPicPr>
          <p:cNvPr id="6" name="Picture 26">
            <a:extLst>
              <a:ext uri="{FF2B5EF4-FFF2-40B4-BE49-F238E27FC236}">
                <a16:creationId xmlns:a16="http://schemas.microsoft.com/office/drawing/2014/main" id="{B3D8B042-EFA0-6607-3F1A-826A1E250B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5384" y="2104572"/>
            <a:ext cx="3526702" cy="2115728"/>
          </a:xfrm>
          <a:prstGeom prst="rect">
            <a:avLst/>
          </a:prstGeom>
          <a:noFill/>
        </p:spPr>
      </p:pic>
      <p:pic>
        <p:nvPicPr>
          <p:cNvPr id="7" name="Picture 31">
            <a:extLst>
              <a:ext uri="{FF2B5EF4-FFF2-40B4-BE49-F238E27FC236}">
                <a16:creationId xmlns:a16="http://schemas.microsoft.com/office/drawing/2014/main" id="{B1E1C4C2-0419-E769-6802-C81042E835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517" y="1861592"/>
            <a:ext cx="3144428" cy="2462410"/>
          </a:xfrm>
          <a:prstGeom prst="rect">
            <a:avLst/>
          </a:prstGeom>
          <a:noFill/>
        </p:spPr>
      </p:pic>
      <p:sp>
        <p:nvSpPr>
          <p:cNvPr id="9" name="Tekstiruutu 8">
            <a:extLst>
              <a:ext uri="{FF2B5EF4-FFF2-40B4-BE49-F238E27FC236}">
                <a16:creationId xmlns:a16="http://schemas.microsoft.com/office/drawing/2014/main" id="{2BD7D3D5-0250-B662-3D12-488AAF098EB3}"/>
              </a:ext>
            </a:extLst>
          </p:cNvPr>
          <p:cNvSpPr txBox="1"/>
          <p:nvPr/>
        </p:nvSpPr>
        <p:spPr>
          <a:xfrm>
            <a:off x="522514" y="1004342"/>
            <a:ext cx="7939315" cy="1671130"/>
          </a:xfrm>
          <a:prstGeom prst="rect">
            <a:avLst/>
          </a:prstGeom>
        </p:spPr>
        <p:txBody>
          <a:bodyPr/>
          <a:lstStyle>
            <a:lvl1pPr marL="342900" indent="-342900" eaLnBrk="1" hangingPunct="1">
              <a:spcBef>
                <a:spcPct val="20000"/>
              </a:spcBef>
              <a:buFont typeface="Arial" panose="020B0604020202020204" pitchFamily="34" charset="0"/>
              <a:buChar char="•"/>
              <a:defRPr sz="180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1085850" lvl="1" indent="-342900" eaLnBrk="1" hangingPunct="1">
              <a:spcBef>
                <a:spcPct val="20000"/>
              </a:spcBef>
              <a:buFont typeface="Arial" panose="020B0604020202020204" pitchFamily="34" charset="0"/>
              <a:buChar char="•"/>
              <a:defRPr sz="180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eaLnBrk="1" hangingPunct="1">
              <a:spcBef>
                <a:spcPct val="20000"/>
              </a:spcBef>
              <a:buFont typeface="Arial" charset="0"/>
              <a:buChar char="•"/>
              <a:defRPr sz="200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eaLnBrk="1" hangingPunct="1">
              <a:spcBef>
                <a:spcPct val="20000"/>
              </a:spcBef>
              <a:buFont typeface="Arial" charset="0"/>
              <a:buChar char="–"/>
              <a:defRPr sz="160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eaLnBrk="1" hangingPunct="1">
              <a:spcBef>
                <a:spcPct val="20000"/>
              </a:spcBef>
              <a:buFont typeface="Arial" charset="0"/>
              <a:buChar char="»"/>
              <a:defRPr sz="160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defTabSz="457200">
              <a:spcBef>
                <a:spcPct val="20000"/>
              </a:spcBef>
              <a:buFont typeface="Arial"/>
              <a:buChar char="•"/>
              <a:defRPr sz="2000">
                <a:latin typeface="+mn-lt"/>
                <a:ea typeface="+mn-ea"/>
                <a:cs typeface="+mn-cs"/>
              </a:defRPr>
            </a:lvl6pPr>
            <a:lvl7pPr marL="2971800" indent="-228600" defTabSz="457200">
              <a:spcBef>
                <a:spcPct val="20000"/>
              </a:spcBef>
              <a:buFont typeface="Arial"/>
              <a:buChar char="•"/>
              <a:defRPr sz="2000">
                <a:latin typeface="+mn-lt"/>
                <a:ea typeface="+mn-ea"/>
                <a:cs typeface="+mn-cs"/>
              </a:defRPr>
            </a:lvl7pPr>
            <a:lvl8pPr marL="3429000" indent="-228600" defTabSz="457200">
              <a:spcBef>
                <a:spcPct val="20000"/>
              </a:spcBef>
              <a:buFont typeface="Arial"/>
              <a:buChar char="•"/>
              <a:defRPr sz="2000">
                <a:latin typeface="+mn-lt"/>
                <a:ea typeface="+mn-ea"/>
                <a:cs typeface="+mn-cs"/>
              </a:defRPr>
            </a:lvl8pPr>
            <a:lvl9pPr marL="3886200" indent="-228600" defTabSz="457200">
              <a:spcBef>
                <a:spcPct val="20000"/>
              </a:spcBef>
              <a:buFont typeface="Arial"/>
              <a:buChar char="•"/>
              <a:defRPr sz="2000">
                <a:latin typeface="+mn-lt"/>
                <a:ea typeface="+mn-ea"/>
                <a:cs typeface="+mn-cs"/>
              </a:defRPr>
            </a:lvl9pPr>
          </a:lstStyle>
          <a:p>
            <a:r>
              <a:rPr lang="fi-FI" dirty="0"/>
              <a:t>Kirjanpainaja iskeytyy järeisiin kuusiin</a:t>
            </a:r>
          </a:p>
          <a:p>
            <a:r>
              <a:rPr lang="fi-FI" dirty="0"/>
              <a:t>Riski on suurin myrskyjen ja kuumien kesien jälkeen</a:t>
            </a:r>
          </a:p>
          <a:p>
            <a:r>
              <a:rPr lang="fi-FI" dirty="0"/>
              <a:t>Kirjanpainajan aiheuttamat vahingot vaihtelevat vuosittain varsin paljon</a:t>
            </a:r>
          </a:p>
        </p:txBody>
      </p:sp>
      <p:pic>
        <p:nvPicPr>
          <p:cNvPr id="11" name="Kuva 10" descr="Kuva, joka sisältää kohteen hyönteinen, punkki&#10;&#10;Kuvaus luotu automaattisesti">
            <a:extLst>
              <a:ext uri="{FF2B5EF4-FFF2-40B4-BE49-F238E27FC236}">
                <a16:creationId xmlns:a16="http://schemas.microsoft.com/office/drawing/2014/main" id="{3EE838EE-5BF6-B879-58AA-1E65F16687F5}"/>
              </a:ext>
            </a:extLst>
          </p:cNvPr>
          <p:cNvPicPr>
            <a:picLocks noChangeAspect="1"/>
          </p:cNvPicPr>
          <p:nvPr/>
        </p:nvPicPr>
        <p:blipFill>
          <a:blip r:embed="rId4"/>
          <a:stretch>
            <a:fillRect/>
          </a:stretch>
        </p:blipFill>
        <p:spPr>
          <a:xfrm rot="5400000">
            <a:off x="6918049" y="-56501"/>
            <a:ext cx="1533885" cy="1902018"/>
          </a:xfrm>
          <a:prstGeom prst="rect">
            <a:avLst/>
          </a:prstGeom>
        </p:spPr>
      </p:pic>
      <p:sp>
        <p:nvSpPr>
          <p:cNvPr id="12" name="Tekstiruutu 11">
            <a:extLst>
              <a:ext uri="{FF2B5EF4-FFF2-40B4-BE49-F238E27FC236}">
                <a16:creationId xmlns:a16="http://schemas.microsoft.com/office/drawing/2014/main" id="{53835759-73BC-122B-2610-F52D2E9AC6B7}"/>
              </a:ext>
            </a:extLst>
          </p:cNvPr>
          <p:cNvSpPr txBox="1"/>
          <p:nvPr/>
        </p:nvSpPr>
        <p:spPr>
          <a:xfrm>
            <a:off x="7142642" y="1411666"/>
            <a:ext cx="1532792" cy="276999"/>
          </a:xfrm>
          <a:prstGeom prst="rect">
            <a:avLst/>
          </a:prstGeom>
          <a:noFill/>
        </p:spPr>
        <p:txBody>
          <a:bodyPr wrap="none" rtlCol="0">
            <a:spAutoFit/>
          </a:bodyPr>
          <a:lstStyle/>
          <a:p>
            <a:r>
              <a:rPr lang="fi-FI" sz="1200" dirty="0">
                <a:solidFill>
                  <a:schemeClr val="bg1"/>
                </a:solidFill>
              </a:rPr>
              <a:t>Kuva: Luken arkisto</a:t>
            </a:r>
          </a:p>
        </p:txBody>
      </p:sp>
    </p:spTree>
    <p:extLst>
      <p:ext uri="{BB962C8B-B14F-4D97-AF65-F5344CB8AC3E}">
        <p14:creationId xmlns:p14="http://schemas.microsoft.com/office/powerpoint/2010/main" val="78892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4C1C6F-10CA-9317-A0EF-8CDD9EDFD230}"/>
              </a:ext>
            </a:extLst>
          </p:cNvPr>
          <p:cNvSpPr>
            <a:spLocks noGrp="1"/>
          </p:cNvSpPr>
          <p:nvPr>
            <p:ph type="title"/>
          </p:nvPr>
        </p:nvSpPr>
        <p:spPr/>
        <p:txBody>
          <a:bodyPr/>
          <a:lstStyle/>
          <a:p>
            <a:r>
              <a:rPr lang="fi-FI" dirty="0"/>
              <a:t>Kirjanpainajan aiheuttamien kustannusten laskeminen</a:t>
            </a:r>
            <a:endParaRPr lang="fi-FI" i="1" dirty="0"/>
          </a:p>
        </p:txBody>
      </p:sp>
      <p:sp>
        <p:nvSpPr>
          <p:cNvPr id="3" name="Tekstin paikkamerkki 2">
            <a:extLst>
              <a:ext uri="{FF2B5EF4-FFF2-40B4-BE49-F238E27FC236}">
                <a16:creationId xmlns:a16="http://schemas.microsoft.com/office/drawing/2014/main" id="{DB52ABF3-8EDB-352D-FA3E-A2BD3D04B623}"/>
              </a:ext>
            </a:extLst>
          </p:cNvPr>
          <p:cNvSpPr>
            <a:spLocks noGrp="1"/>
          </p:cNvSpPr>
          <p:nvPr>
            <p:ph type="body" sz="quarter" idx="10"/>
          </p:nvPr>
        </p:nvSpPr>
        <p:spPr>
          <a:xfrm>
            <a:off x="348343" y="1238250"/>
            <a:ext cx="8113605" cy="3240000"/>
          </a:xfrm>
        </p:spPr>
        <p:txBody>
          <a:bodyPr/>
          <a:lstStyle/>
          <a:p>
            <a:pPr marL="342900" indent="-342900">
              <a:buFont typeface="Arial" panose="020B0604020202020204" pitchFamily="34" charset="0"/>
              <a:buChar char="•"/>
            </a:pPr>
            <a:r>
              <a:rPr lang="en-US" sz="1800" dirty="0" err="1"/>
              <a:t>Vakavista</a:t>
            </a:r>
            <a:r>
              <a:rPr lang="en-US" sz="1800" dirty="0"/>
              <a:t> </a:t>
            </a:r>
            <a:r>
              <a:rPr lang="en-US" sz="1800" dirty="0" err="1"/>
              <a:t>kirjanpainajatuhoista</a:t>
            </a:r>
            <a:r>
              <a:rPr lang="en-US" sz="1800" dirty="0"/>
              <a:t> </a:t>
            </a:r>
            <a:r>
              <a:rPr lang="en-US" sz="1800" dirty="0" err="1"/>
              <a:t>kärsivien</a:t>
            </a:r>
            <a:r>
              <a:rPr lang="en-US" sz="1800" dirty="0"/>
              <a:t> </a:t>
            </a:r>
            <a:r>
              <a:rPr lang="en-US" sz="1800" dirty="0" err="1"/>
              <a:t>alueiden</a:t>
            </a:r>
            <a:r>
              <a:rPr lang="en-US" sz="1800" dirty="0"/>
              <a:t> </a:t>
            </a:r>
            <a:r>
              <a:rPr lang="en-US" sz="1800" dirty="0" err="1"/>
              <a:t>pinta</a:t>
            </a:r>
            <a:r>
              <a:rPr lang="en-US" sz="1800" dirty="0"/>
              <a:t>-ala </a:t>
            </a:r>
            <a:r>
              <a:rPr lang="en-US" sz="1800" dirty="0" err="1"/>
              <a:t>oli</a:t>
            </a:r>
            <a:r>
              <a:rPr lang="en-US" sz="1800" dirty="0"/>
              <a:t> VMI12:n </a:t>
            </a:r>
            <a:r>
              <a:rPr lang="en-US" sz="1800" dirty="0" err="1"/>
              <a:t>mukaan</a:t>
            </a:r>
            <a:r>
              <a:rPr lang="en-US" sz="1800" dirty="0"/>
              <a:t> 4 000 </a:t>
            </a:r>
            <a:r>
              <a:rPr lang="en-US" sz="1800" dirty="0" err="1"/>
              <a:t>hehtaaria</a:t>
            </a:r>
            <a:r>
              <a:rPr lang="en-US" sz="1800" dirty="0"/>
              <a:t>/</a:t>
            </a:r>
            <a:r>
              <a:rPr lang="en-US" sz="1800" dirty="0" err="1"/>
              <a:t>vuosi</a:t>
            </a:r>
            <a:r>
              <a:rPr lang="en-US" sz="1800" dirty="0"/>
              <a:t> </a:t>
            </a:r>
          </a:p>
          <a:p>
            <a:pPr marL="342900" indent="-342900">
              <a:buFont typeface="Arial" panose="020B0604020202020204" pitchFamily="34" charset="0"/>
              <a:buChar char="•"/>
            </a:pPr>
            <a:r>
              <a:rPr lang="en-US" sz="1800" dirty="0" err="1"/>
              <a:t>Valistuneiksi</a:t>
            </a:r>
            <a:r>
              <a:rPr lang="en-US" sz="1800" dirty="0"/>
              <a:t> </a:t>
            </a:r>
            <a:r>
              <a:rPr lang="en-US" sz="1800" dirty="0" err="1"/>
              <a:t>arvauksiksi</a:t>
            </a:r>
            <a:r>
              <a:rPr lang="en-US" sz="1800" dirty="0"/>
              <a:t> </a:t>
            </a:r>
            <a:r>
              <a:rPr lang="en-US" sz="1800" dirty="0" err="1"/>
              <a:t>luokiteltavien</a:t>
            </a:r>
            <a:r>
              <a:rPr lang="en-US" sz="1800" dirty="0"/>
              <a:t> </a:t>
            </a:r>
            <a:r>
              <a:rPr lang="en-US" sz="1800" dirty="0" err="1"/>
              <a:t>skenaarioiden</a:t>
            </a:r>
            <a:r>
              <a:rPr lang="en-US" sz="1800" dirty="0"/>
              <a:t> </a:t>
            </a:r>
            <a:r>
              <a:rPr lang="en-US" sz="1800" dirty="0" err="1"/>
              <a:t>mukaan</a:t>
            </a:r>
            <a:endParaRPr lang="en-US" sz="1800" dirty="0"/>
          </a:p>
          <a:p>
            <a:pPr marL="1085850" lvl="1" indent="-342900">
              <a:buFont typeface="Arial" panose="020B0604020202020204" pitchFamily="34" charset="0"/>
              <a:buChar char="•"/>
            </a:pPr>
            <a:r>
              <a:rPr lang="en-US" sz="1800" dirty="0" err="1"/>
              <a:t>Päätehakkuu</a:t>
            </a:r>
            <a:r>
              <a:rPr lang="en-US" sz="1800" dirty="0"/>
              <a:t> </a:t>
            </a:r>
            <a:r>
              <a:rPr lang="en-US" sz="1800" dirty="0" err="1"/>
              <a:t>joko</a:t>
            </a:r>
            <a:r>
              <a:rPr lang="en-US" sz="1800" dirty="0"/>
              <a:t> 10 tai 20 </a:t>
            </a:r>
            <a:r>
              <a:rPr lang="en-US" sz="1800" dirty="0" err="1"/>
              <a:t>vuotta</a:t>
            </a:r>
            <a:r>
              <a:rPr lang="en-US" sz="1800" dirty="0"/>
              <a:t> </a:t>
            </a:r>
            <a:r>
              <a:rPr lang="en-US" sz="1800" dirty="0" err="1"/>
              <a:t>Tapion</a:t>
            </a:r>
            <a:r>
              <a:rPr lang="en-US" sz="1800" dirty="0"/>
              <a:t> </a:t>
            </a:r>
            <a:r>
              <a:rPr lang="en-US" sz="1800" dirty="0" err="1"/>
              <a:t>hyvän</a:t>
            </a:r>
            <a:r>
              <a:rPr lang="en-US" sz="1800" dirty="0"/>
              <a:t> </a:t>
            </a:r>
            <a:r>
              <a:rPr lang="en-US" sz="1800" dirty="0" err="1"/>
              <a:t>metsänhoidon</a:t>
            </a:r>
            <a:r>
              <a:rPr lang="en-US" sz="1800" dirty="0"/>
              <a:t> </a:t>
            </a:r>
            <a:r>
              <a:rPr lang="en-US" sz="1800" dirty="0" err="1"/>
              <a:t>suosituksia</a:t>
            </a:r>
            <a:r>
              <a:rPr lang="en-US" sz="1800" dirty="0"/>
              <a:t> </a:t>
            </a:r>
            <a:r>
              <a:rPr lang="en-US" sz="1800" dirty="0" err="1"/>
              <a:t>aiemmin</a:t>
            </a:r>
            <a:endParaRPr lang="en-US" sz="1800" dirty="0"/>
          </a:p>
          <a:p>
            <a:pPr marL="1085850" lvl="1" indent="-342900">
              <a:buFont typeface="Arial" panose="020B0604020202020204" pitchFamily="34" charset="0"/>
              <a:buChar char="•"/>
            </a:pPr>
            <a:r>
              <a:rPr lang="en-US" sz="1800" dirty="0"/>
              <a:t>10-40 % </a:t>
            </a:r>
            <a:r>
              <a:rPr lang="en-US" sz="1800" dirty="0" err="1"/>
              <a:t>tukkipuusta</a:t>
            </a:r>
            <a:r>
              <a:rPr lang="en-US" sz="1800" dirty="0"/>
              <a:t> </a:t>
            </a:r>
            <a:r>
              <a:rPr lang="en-US" sz="1800" dirty="0" err="1"/>
              <a:t>kuitu</a:t>
            </a:r>
            <a:r>
              <a:rPr lang="en-US" sz="1800" dirty="0"/>
              <a:t>- tai </a:t>
            </a:r>
            <a:r>
              <a:rPr lang="en-US" sz="1800" dirty="0" err="1"/>
              <a:t>energiapuuksi</a:t>
            </a:r>
            <a:endParaRPr lang="en-US" sz="1800" dirty="0"/>
          </a:p>
          <a:p>
            <a:pPr marL="1485900" lvl="2" indent="-342900">
              <a:buFont typeface="Arial" panose="020B0604020202020204" pitchFamily="34" charset="0"/>
              <a:buChar char="•"/>
            </a:pPr>
            <a:r>
              <a:rPr lang="en-US" sz="1800" dirty="0" err="1"/>
              <a:t>Riippuen</a:t>
            </a:r>
            <a:r>
              <a:rPr lang="en-US" sz="1800" dirty="0"/>
              <a:t> </a:t>
            </a:r>
            <a:r>
              <a:rPr lang="en-US" sz="1800" dirty="0" err="1"/>
              <a:t>tuhojen</a:t>
            </a:r>
            <a:r>
              <a:rPr lang="en-US" sz="1800" dirty="0"/>
              <a:t> </a:t>
            </a:r>
            <a:r>
              <a:rPr lang="en-US" sz="1800" dirty="0" err="1"/>
              <a:t>havaitsemisen</a:t>
            </a:r>
            <a:r>
              <a:rPr lang="en-US" sz="1800" dirty="0"/>
              <a:t> </a:t>
            </a:r>
            <a:r>
              <a:rPr lang="en-US" sz="1800" dirty="0" err="1"/>
              <a:t>ajankohdasta</a:t>
            </a:r>
            <a:endParaRPr lang="en-US" sz="1800" dirty="0"/>
          </a:p>
          <a:p>
            <a:pPr marL="1943100" lvl="3" indent="-342900">
              <a:buFont typeface="Arial" panose="020B0604020202020204" pitchFamily="34" charset="0"/>
              <a:buChar char="•"/>
            </a:pPr>
            <a:r>
              <a:rPr lang="en-US" sz="1800" dirty="0" err="1"/>
              <a:t>Oletettiin</a:t>
            </a:r>
            <a:r>
              <a:rPr lang="en-US" sz="1800" dirty="0"/>
              <a:t>, </a:t>
            </a:r>
            <a:r>
              <a:rPr lang="en-US" sz="1800" dirty="0" err="1"/>
              <a:t>että</a:t>
            </a:r>
            <a:r>
              <a:rPr lang="en-US" sz="1800" dirty="0"/>
              <a:t> </a:t>
            </a:r>
            <a:r>
              <a:rPr lang="en-US" sz="1800" dirty="0" err="1"/>
              <a:t>puolet</a:t>
            </a:r>
            <a:r>
              <a:rPr lang="en-US" sz="1800" dirty="0"/>
              <a:t> </a:t>
            </a:r>
            <a:r>
              <a:rPr lang="en-US" sz="1800" dirty="0" err="1"/>
              <a:t>kirjanpainajatuhoista</a:t>
            </a:r>
            <a:r>
              <a:rPr lang="en-US" sz="1800" dirty="0"/>
              <a:t> </a:t>
            </a:r>
            <a:r>
              <a:rPr lang="en-US" sz="1800" dirty="0" err="1"/>
              <a:t>havaittiin</a:t>
            </a:r>
            <a:r>
              <a:rPr lang="en-US" sz="1800" dirty="0"/>
              <a:t> “</a:t>
            </a:r>
            <a:r>
              <a:rPr lang="en-US" sz="1800" dirty="0" err="1"/>
              <a:t>nopeasti</a:t>
            </a:r>
            <a:r>
              <a:rPr lang="en-US" sz="1800" dirty="0"/>
              <a:t>” (</a:t>
            </a:r>
            <a:r>
              <a:rPr lang="en-US" sz="1800" dirty="0" err="1"/>
              <a:t>kelpaa</a:t>
            </a:r>
            <a:r>
              <a:rPr lang="en-US" sz="1800" dirty="0"/>
              <a:t> </a:t>
            </a:r>
            <a:r>
              <a:rPr lang="en-US" sz="1800" dirty="0" err="1"/>
              <a:t>kuitupuuksi</a:t>
            </a:r>
            <a:r>
              <a:rPr lang="en-US" sz="1800" dirty="0"/>
              <a:t>) ja </a:t>
            </a:r>
            <a:r>
              <a:rPr lang="en-US" sz="1800" dirty="0" err="1"/>
              <a:t>puolet</a:t>
            </a:r>
            <a:r>
              <a:rPr lang="en-US" sz="1800" dirty="0"/>
              <a:t> “</a:t>
            </a:r>
            <a:r>
              <a:rPr lang="en-US" sz="1800" dirty="0" err="1"/>
              <a:t>hitaasti</a:t>
            </a:r>
            <a:r>
              <a:rPr lang="en-US" sz="1800" dirty="0"/>
              <a:t>” (</a:t>
            </a:r>
            <a:r>
              <a:rPr lang="en-US" sz="1800" dirty="0" err="1"/>
              <a:t>menee</a:t>
            </a:r>
            <a:r>
              <a:rPr lang="en-US" sz="1800" dirty="0"/>
              <a:t> </a:t>
            </a:r>
            <a:r>
              <a:rPr lang="en-US" sz="1800" dirty="0" err="1"/>
              <a:t>energiapuuksi</a:t>
            </a:r>
            <a:r>
              <a:rPr lang="en-US" sz="1800" dirty="0"/>
              <a:t>)</a:t>
            </a:r>
          </a:p>
          <a:p>
            <a:endParaRPr lang="fi-FI" sz="1800" dirty="0"/>
          </a:p>
        </p:txBody>
      </p:sp>
      <p:sp>
        <p:nvSpPr>
          <p:cNvPr id="4" name="Päivämäärän paikkamerkki 3">
            <a:extLst>
              <a:ext uri="{FF2B5EF4-FFF2-40B4-BE49-F238E27FC236}">
                <a16:creationId xmlns:a16="http://schemas.microsoft.com/office/drawing/2014/main" id="{9951A0EE-6A5B-9F4F-C79A-0377B41D6A36}"/>
              </a:ext>
            </a:extLst>
          </p:cNvPr>
          <p:cNvSpPr>
            <a:spLocks noGrp="1"/>
          </p:cNvSpPr>
          <p:nvPr>
            <p:ph type="dt" sz="half" idx="2"/>
          </p:nvPr>
        </p:nvSpPr>
        <p:spPr/>
        <p:txBody>
          <a:bodyPr/>
          <a:lstStyle/>
          <a:p>
            <a:fld id="{8FB94787-D22F-4361-AD04-1A2E346976B4}" type="datetime1">
              <a:rPr lang="fi-FI" smtClean="0"/>
              <a:t>1.11.2023</a:t>
            </a:fld>
            <a:endParaRPr lang="fi-FI" dirty="0"/>
          </a:p>
        </p:txBody>
      </p:sp>
      <p:sp>
        <p:nvSpPr>
          <p:cNvPr id="5" name="Alatunnisteen paikkamerkki 4">
            <a:extLst>
              <a:ext uri="{FF2B5EF4-FFF2-40B4-BE49-F238E27FC236}">
                <a16:creationId xmlns:a16="http://schemas.microsoft.com/office/drawing/2014/main" id="{CAFE2F69-84CF-8799-A8A9-1B6B4C4DA6C3}"/>
              </a:ext>
            </a:extLst>
          </p:cNvPr>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26415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017D8C-4320-28E0-C690-211CB16CD10A}"/>
              </a:ext>
            </a:extLst>
          </p:cNvPr>
          <p:cNvSpPr>
            <a:spLocks noGrp="1"/>
          </p:cNvSpPr>
          <p:nvPr>
            <p:ph type="title"/>
          </p:nvPr>
        </p:nvSpPr>
        <p:spPr>
          <a:xfrm>
            <a:off x="500743" y="307975"/>
            <a:ext cx="8447314" cy="857250"/>
          </a:xfrm>
        </p:spPr>
        <p:txBody>
          <a:bodyPr/>
          <a:lstStyle/>
          <a:p>
            <a:r>
              <a:rPr lang="en-US" dirty="0" err="1"/>
              <a:t>Kirjanpainajan</a:t>
            </a:r>
            <a:r>
              <a:rPr lang="en-US" dirty="0"/>
              <a:t> </a:t>
            </a:r>
            <a:r>
              <a:rPr lang="en-US" dirty="0" err="1"/>
              <a:t>aiheuttamat</a:t>
            </a:r>
            <a:r>
              <a:rPr lang="en-US" dirty="0"/>
              <a:t> </a:t>
            </a:r>
            <a:r>
              <a:rPr lang="en-US" dirty="0" err="1"/>
              <a:t>taloudelliset</a:t>
            </a:r>
            <a:r>
              <a:rPr lang="en-US" dirty="0"/>
              <a:t> </a:t>
            </a:r>
            <a:r>
              <a:rPr lang="en-US" dirty="0" err="1"/>
              <a:t>tappiot</a:t>
            </a:r>
            <a:endParaRPr lang="fi-FI" dirty="0"/>
          </a:p>
        </p:txBody>
      </p:sp>
      <p:sp>
        <p:nvSpPr>
          <p:cNvPr id="4" name="Päivämäärän paikkamerkki 3">
            <a:extLst>
              <a:ext uri="{FF2B5EF4-FFF2-40B4-BE49-F238E27FC236}">
                <a16:creationId xmlns:a16="http://schemas.microsoft.com/office/drawing/2014/main" id="{3030ACD3-CFDD-0F17-0FC0-53A9CB4AAE03}"/>
              </a:ext>
            </a:extLst>
          </p:cNvPr>
          <p:cNvSpPr>
            <a:spLocks noGrp="1"/>
          </p:cNvSpPr>
          <p:nvPr>
            <p:ph type="dt" sz="half" idx="2"/>
          </p:nvPr>
        </p:nvSpPr>
        <p:spPr>
          <a:xfrm>
            <a:off x="7740869" y="4944385"/>
            <a:ext cx="742071" cy="199115"/>
          </a:xfrm>
        </p:spPr>
        <p:txBody>
          <a:bodyPr/>
          <a:lstStyle/>
          <a:p>
            <a:fld id="{72EE70D0-F294-4EC7-9EA0-0B437C58416C}" type="datetime1">
              <a:rPr lang="fi-FI" smtClean="0"/>
              <a:t>1.11.2023</a:t>
            </a:fld>
            <a:endParaRPr lang="fi-FI" dirty="0"/>
          </a:p>
        </p:txBody>
      </p:sp>
      <p:sp>
        <p:nvSpPr>
          <p:cNvPr id="5" name="Alatunnisteen paikkamerkki 4">
            <a:extLst>
              <a:ext uri="{FF2B5EF4-FFF2-40B4-BE49-F238E27FC236}">
                <a16:creationId xmlns:a16="http://schemas.microsoft.com/office/drawing/2014/main" id="{B158F881-CFEC-229C-6793-A90D3D69D825}"/>
              </a:ext>
            </a:extLst>
          </p:cNvPr>
          <p:cNvSpPr>
            <a:spLocks noGrp="1"/>
          </p:cNvSpPr>
          <p:nvPr>
            <p:ph type="ftr" sz="quarter" idx="3"/>
          </p:nvPr>
        </p:nvSpPr>
        <p:spPr>
          <a:xfrm>
            <a:off x="2915055" y="4690533"/>
            <a:ext cx="4741731" cy="452967"/>
          </a:xfrm>
        </p:spPr>
        <p:txBody>
          <a:bodyPr/>
          <a:lstStyle/>
          <a:p>
            <a:endParaRPr lang="fi-FI" dirty="0"/>
          </a:p>
        </p:txBody>
      </p:sp>
      <p:graphicFrame>
        <p:nvGraphicFramePr>
          <p:cNvPr id="7" name="Taulukko 6">
            <a:extLst>
              <a:ext uri="{FF2B5EF4-FFF2-40B4-BE49-F238E27FC236}">
                <a16:creationId xmlns:a16="http://schemas.microsoft.com/office/drawing/2014/main" id="{9416B48F-8F77-B72D-0657-9BE8C0802118}"/>
              </a:ext>
            </a:extLst>
          </p:cNvPr>
          <p:cNvGraphicFramePr>
            <a:graphicFrameLocks noGrp="1"/>
          </p:cNvGraphicFramePr>
          <p:nvPr>
            <p:extLst>
              <p:ext uri="{D42A27DB-BD31-4B8C-83A1-F6EECF244321}">
                <p14:modId xmlns:p14="http://schemas.microsoft.com/office/powerpoint/2010/main" val="2339702417"/>
              </p:ext>
            </p:extLst>
          </p:nvPr>
        </p:nvGraphicFramePr>
        <p:xfrm>
          <a:off x="421279" y="1318578"/>
          <a:ext cx="5255621" cy="2506344"/>
        </p:xfrm>
        <a:graphic>
          <a:graphicData uri="http://schemas.openxmlformats.org/drawingml/2006/table">
            <a:tbl>
              <a:tblPr firstRow="1" firstCol="1" bandRow="1"/>
              <a:tblGrid>
                <a:gridCol w="1727561">
                  <a:extLst>
                    <a:ext uri="{9D8B030D-6E8A-4147-A177-3AD203B41FA5}">
                      <a16:colId xmlns:a16="http://schemas.microsoft.com/office/drawing/2014/main" val="1772536510"/>
                    </a:ext>
                  </a:extLst>
                </a:gridCol>
                <a:gridCol w="1150620">
                  <a:extLst>
                    <a:ext uri="{9D8B030D-6E8A-4147-A177-3AD203B41FA5}">
                      <a16:colId xmlns:a16="http://schemas.microsoft.com/office/drawing/2014/main" val="1485275632"/>
                    </a:ext>
                  </a:extLst>
                </a:gridCol>
                <a:gridCol w="1196340">
                  <a:extLst>
                    <a:ext uri="{9D8B030D-6E8A-4147-A177-3AD203B41FA5}">
                      <a16:colId xmlns:a16="http://schemas.microsoft.com/office/drawing/2014/main" val="3614292224"/>
                    </a:ext>
                  </a:extLst>
                </a:gridCol>
                <a:gridCol w="1181100">
                  <a:extLst>
                    <a:ext uri="{9D8B030D-6E8A-4147-A177-3AD203B41FA5}">
                      <a16:colId xmlns:a16="http://schemas.microsoft.com/office/drawing/2014/main" val="3268569834"/>
                    </a:ext>
                  </a:extLst>
                </a:gridCol>
              </a:tblGrid>
              <a:tr h="626586">
                <a:tc>
                  <a:txBody>
                    <a:bodyPr/>
                    <a:lstStyle/>
                    <a:p>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Päätehakkuun aikaistuminen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C5"/>
                    </a:solidFill>
                  </a:tcPr>
                </a:tc>
                <a:tc gridSpan="3">
                  <a:txBody>
                    <a:bodyPr/>
                    <a:lstStyle/>
                    <a:p>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Laskentakorkokanta</a:t>
                      </a:r>
                    </a:p>
                    <a:p>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r>
                        <a:rPr lang="fi-FI"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2 %            3 %             4 %</a:t>
                      </a: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C5"/>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754579955"/>
                  </a:ext>
                </a:extLst>
              </a:tr>
              <a:tr h="939879">
                <a:tc>
                  <a:txBody>
                    <a:bodyPr/>
                    <a:lstStyle/>
                    <a:p>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p>
                    <a:p>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10 vuotta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9,70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15,26</a:t>
                      </a:r>
                      <a:r>
                        <a:rPr lang="fi-FI" sz="1800" baseline="300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4,86</a:t>
                      </a:r>
                      <a:r>
                        <a:rPr lang="fi-FI" sz="1800" baseline="300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7,18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12,51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2,57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4,58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9,66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0,21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39523"/>
                  </a:ext>
                </a:extLst>
              </a:tr>
              <a:tr h="939879">
                <a:tc>
                  <a:txBody>
                    <a:bodyPr/>
                    <a:lstStyle/>
                    <a:p>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p>
                    <a:p>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20 vuotta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20,93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28,17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14,85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16,33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22,12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11,70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i-FI"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11,89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16,27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algn="ctr"/>
                      <a:r>
                        <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8,67 </a:t>
                      </a:r>
                      <a:r>
                        <a:rPr lang="fi-FI" sz="1800" dirty="0">
                          <a:solidFill>
                            <a:srgbClr val="000000"/>
                          </a:solidFill>
                          <a:effectLst/>
                        </a:rPr>
                        <a:t>M€</a:t>
                      </a:r>
                      <a:endParaRPr lang="fi-FI"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546836"/>
                  </a:ext>
                </a:extLst>
              </a:tr>
            </a:tbl>
          </a:graphicData>
        </a:graphic>
      </p:graphicFrame>
      <p:sp>
        <p:nvSpPr>
          <p:cNvPr id="8" name="Ellipsi 7">
            <a:extLst>
              <a:ext uri="{FF2B5EF4-FFF2-40B4-BE49-F238E27FC236}">
                <a16:creationId xmlns:a16="http://schemas.microsoft.com/office/drawing/2014/main" id="{C084E0EA-670B-A4AC-2EEF-E69D0C4FC059}"/>
              </a:ext>
            </a:extLst>
          </p:cNvPr>
          <p:cNvSpPr/>
          <p:nvPr/>
        </p:nvSpPr>
        <p:spPr>
          <a:xfrm>
            <a:off x="4572000" y="1860324"/>
            <a:ext cx="1104900" cy="471715"/>
          </a:xfrm>
          <a:prstGeom prst="ellipse">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EB25B20E-07DD-CF7D-0EF4-4C2FC6019848}"/>
              </a:ext>
            </a:extLst>
          </p:cNvPr>
          <p:cNvSpPr/>
          <p:nvPr/>
        </p:nvSpPr>
        <p:spPr>
          <a:xfrm>
            <a:off x="4572000" y="2781245"/>
            <a:ext cx="1104900" cy="471715"/>
          </a:xfrm>
          <a:prstGeom prst="ellipse">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1" name="Kuva 10" descr="Kuva, joka sisältää kohteen puu, piha-, taivas, kasvi&#10;&#10;Kuvaus luotu automaattisesti">
            <a:extLst>
              <a:ext uri="{FF2B5EF4-FFF2-40B4-BE49-F238E27FC236}">
                <a16:creationId xmlns:a16="http://schemas.microsoft.com/office/drawing/2014/main" id="{C51DECBA-B60C-1DCD-F2BC-ED568B577E33}"/>
              </a:ext>
            </a:extLst>
          </p:cNvPr>
          <p:cNvPicPr>
            <a:picLocks noChangeAspect="1"/>
          </p:cNvPicPr>
          <p:nvPr/>
        </p:nvPicPr>
        <p:blipFill>
          <a:blip r:embed="rId2"/>
          <a:stretch>
            <a:fillRect/>
          </a:stretch>
        </p:blipFill>
        <p:spPr>
          <a:xfrm>
            <a:off x="5943600" y="1318578"/>
            <a:ext cx="2843636" cy="2945329"/>
          </a:xfrm>
          <a:prstGeom prst="rect">
            <a:avLst/>
          </a:prstGeom>
        </p:spPr>
      </p:pic>
    </p:spTree>
    <p:extLst>
      <p:ext uri="{BB962C8B-B14F-4D97-AF65-F5344CB8AC3E}">
        <p14:creationId xmlns:p14="http://schemas.microsoft.com/office/powerpoint/2010/main" val="417035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Luke_esityspohja_2020_widesc_EN">
  <a:themeElements>
    <a:clrScheme name="Luke 2">
      <a:dk1>
        <a:srgbClr val="54585A"/>
      </a:dk1>
      <a:lt1>
        <a:sysClr val="window" lastClr="FFFFFF"/>
      </a:lt1>
      <a:dk2>
        <a:srgbClr val="54585A"/>
      </a:dk2>
      <a:lt2>
        <a:srgbClr val="FFFFFF"/>
      </a:lt2>
      <a:accent1>
        <a:srgbClr val="FF8200"/>
      </a:accent1>
      <a:accent2>
        <a:srgbClr val="00B5E2"/>
      </a:accent2>
      <a:accent3>
        <a:srgbClr val="0033A0"/>
      </a:accent3>
      <a:accent4>
        <a:srgbClr val="78BE20"/>
      </a:accent4>
      <a:accent5>
        <a:srgbClr val="E10098"/>
      </a:accent5>
      <a:accent6>
        <a:srgbClr val="7F3F98"/>
      </a:accent6>
      <a:hlink>
        <a:srgbClr val="FF8200"/>
      </a:hlink>
      <a:folHlink>
        <a:srgbClr val="4C4C4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uke_PP_EN_widescreen_16_9.potx" id="{3175A192-0478-4781-94A0-D135B1FB57F1}" vid="{F1E965C7-56AB-4FCF-8E1D-C38B3BE38BE0}"/>
    </a:ext>
  </a:extLst>
</a:theme>
</file>

<file path=ppt/theme/theme2.xml><?xml version="1.0" encoding="utf-8"?>
<a:theme xmlns:a="http://schemas.openxmlformats.org/drawingml/2006/main" name="Content solid background">
  <a:themeElements>
    <a:clrScheme name="Luke 2">
      <a:dk1>
        <a:srgbClr val="54585A"/>
      </a:dk1>
      <a:lt1>
        <a:sysClr val="window" lastClr="FFFFFF"/>
      </a:lt1>
      <a:dk2>
        <a:srgbClr val="54585A"/>
      </a:dk2>
      <a:lt2>
        <a:srgbClr val="FFFFFF"/>
      </a:lt2>
      <a:accent1>
        <a:srgbClr val="FF8200"/>
      </a:accent1>
      <a:accent2>
        <a:srgbClr val="00B5E2"/>
      </a:accent2>
      <a:accent3>
        <a:srgbClr val="0033A0"/>
      </a:accent3>
      <a:accent4>
        <a:srgbClr val="78BE20"/>
      </a:accent4>
      <a:accent5>
        <a:srgbClr val="E10098"/>
      </a:accent5>
      <a:accent6>
        <a:srgbClr val="7F3F98"/>
      </a:accent6>
      <a:hlink>
        <a:srgbClr val="FF8200"/>
      </a:hlink>
      <a:folHlink>
        <a:srgbClr val="4C4C4C"/>
      </a:folHlink>
    </a:clrScheme>
    <a:fontScheme name="Luke 2020">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uke_PP_EN_widescreen_16_9.potx" id="{3175A192-0478-4781-94A0-D135B1FB57F1}" vid="{2E440972-5CB9-4438-BDB1-8FBA7EA821D1}"/>
    </a:ext>
  </a:extLst>
</a:theme>
</file>

<file path=ppt/theme/theme3.xml><?xml version="1.0" encoding="utf-8"?>
<a:theme xmlns:a="http://schemas.openxmlformats.org/drawingml/2006/main" name="First slide/Content curve">
  <a:themeElements>
    <a:clrScheme name="Luke 2">
      <a:dk1>
        <a:srgbClr val="54585A"/>
      </a:dk1>
      <a:lt1>
        <a:sysClr val="window" lastClr="FFFFFF"/>
      </a:lt1>
      <a:dk2>
        <a:srgbClr val="54585A"/>
      </a:dk2>
      <a:lt2>
        <a:srgbClr val="FFFFFF"/>
      </a:lt2>
      <a:accent1>
        <a:srgbClr val="FF8200"/>
      </a:accent1>
      <a:accent2>
        <a:srgbClr val="00B5E2"/>
      </a:accent2>
      <a:accent3>
        <a:srgbClr val="0033A0"/>
      </a:accent3>
      <a:accent4>
        <a:srgbClr val="78BE20"/>
      </a:accent4>
      <a:accent5>
        <a:srgbClr val="E10098"/>
      </a:accent5>
      <a:accent6>
        <a:srgbClr val="7F3F98"/>
      </a:accent6>
      <a:hlink>
        <a:srgbClr val="FF8200"/>
      </a:hlink>
      <a:folHlink>
        <a:srgbClr val="4C4C4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uke_PP_EN_widescreen_16_9.potx" id="{3175A192-0478-4781-94A0-D135B1FB57F1}" vid="{FDA7736E-3AF9-4F1D-A37D-CA2CFF7E2C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7c14dfa4-c0fc-4725-9f04-76a443deb095}" enabled="0" method="" siteId="{7c14dfa4-c0fc-4725-9f04-76a443deb095}" removed="1"/>
</clbl:labelList>
</file>

<file path=docProps/app.xml><?xml version="1.0" encoding="utf-8"?>
<Properties xmlns="http://schemas.openxmlformats.org/officeDocument/2006/extended-properties" xmlns:vt="http://schemas.openxmlformats.org/officeDocument/2006/docPropsVTypes">
  <Template>477109</Template>
  <TotalTime>997</TotalTime>
  <Words>1102</Words>
  <Application>Microsoft Office PowerPoint</Application>
  <PresentationFormat>Näytössä katseltava esitys (16:9)</PresentationFormat>
  <Paragraphs>243</Paragraphs>
  <Slides>20</Slides>
  <Notes>0</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20</vt:i4>
      </vt:variant>
    </vt:vector>
  </HeadingPairs>
  <TitlesOfParts>
    <vt:vector size="28" baseType="lpstr">
      <vt:lpstr>Arial</vt:lpstr>
      <vt:lpstr>Calibri</vt:lpstr>
      <vt:lpstr>Helvetica Neue</vt:lpstr>
      <vt:lpstr>Segoe UI</vt:lpstr>
      <vt:lpstr>Wingdings</vt:lpstr>
      <vt:lpstr>Luke_esityspohja_2020_widesc_EN</vt:lpstr>
      <vt:lpstr>Content solid background</vt:lpstr>
      <vt:lpstr>First slide/Content curve</vt:lpstr>
      <vt:lpstr>Mitä metsätuhot maksavat nyt ja tulevaisuudessa?</vt:lpstr>
      <vt:lpstr>Metsätuhojen kokonaisvaltaiset kustannukset-hanke</vt:lpstr>
      <vt:lpstr>Metsätuhojen aiheuttamien tappioiden laskeminen</vt:lpstr>
      <vt:lpstr>Kuusenjuurikääpä</vt:lpstr>
      <vt:lpstr>Arvoltaan alentuneen puutavaran osuus eri maakunnissa</vt:lpstr>
      <vt:lpstr>Kuusenjuurikäävän epäsuorat kustannukset</vt:lpstr>
      <vt:lpstr>Kirjanpainaja</vt:lpstr>
      <vt:lpstr>Kirjanpainajan aiheuttamien kustannusten laskeminen</vt:lpstr>
      <vt:lpstr>Kirjanpainajan aiheuttamat taloudelliset tappiot</vt:lpstr>
      <vt:lpstr>Hirvi ja muut hirvieläimet</vt:lpstr>
      <vt:lpstr>Hirvieläintuhojen kustannusten laskeminen</vt:lpstr>
      <vt:lpstr>Tuulituhot</vt:lpstr>
      <vt:lpstr>PowerPoint-esitys</vt:lpstr>
      <vt:lpstr>Muutamia huomioita</vt:lpstr>
      <vt:lpstr>Tulevaisuutta varten</vt:lpstr>
      <vt:lpstr>Suomalaismetsien terveys kansainvälisessä vertailussa</vt:lpstr>
      <vt:lpstr>Uhkatekijöitä ja avoimia kysymyksiä</vt:lpstr>
      <vt:lpstr>Ratkaisuja ja avoimia kysymyksiä</vt:lpstr>
      <vt:lpstr>Yhteenveto</vt:lpstr>
      <vt:lpstr>PowerPoint-esitys</vt:lpstr>
    </vt:vector>
  </TitlesOfParts>
  <Company>LUKE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Hantula Jarkko (LUKE)</dc:creator>
  <cp:lastModifiedBy>Hantula Jarkko (LUKE)</cp:lastModifiedBy>
  <cp:revision>8</cp:revision>
  <dcterms:created xsi:type="dcterms:W3CDTF">2020-11-03T07:27:18Z</dcterms:created>
  <dcterms:modified xsi:type="dcterms:W3CDTF">2023-11-01T12:35:31Z</dcterms:modified>
</cp:coreProperties>
</file>