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60" r:id="rId2"/>
    <p:sldId id="768" r:id="rId3"/>
    <p:sldId id="769" r:id="rId4"/>
    <p:sldId id="777" r:id="rId5"/>
    <p:sldId id="730" r:id="rId6"/>
    <p:sldId id="776" r:id="rId7"/>
    <p:sldId id="780" r:id="rId8"/>
    <p:sldId id="758" r:id="rId9"/>
    <p:sldId id="778" r:id="rId10"/>
    <p:sldId id="762" r:id="rId11"/>
    <p:sldId id="781" r:id="rId12"/>
    <p:sldId id="782" r:id="rId13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73" autoAdjust="0"/>
    <p:restoredTop sz="94680"/>
  </p:normalViewPr>
  <p:slideViewPr>
    <p:cSldViewPr snapToGrid="0" snapToObjects="1">
      <p:cViewPr varScale="1">
        <p:scale>
          <a:sx n="101" d="100"/>
          <a:sy n="101" d="100"/>
        </p:scale>
        <p:origin x="17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7" d="100"/>
          <a:sy n="117" d="100"/>
        </p:scale>
        <p:origin x="4200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7B44925A-0B05-D440-A516-F5B09ACE107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1045E58B-1E3A-334C-9DE1-539CE3F32F6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728AA5-8228-C046-BA4B-C44DBD55831E}" type="datetimeFigureOut">
              <a:rPr lang="fi-FI" smtClean="0"/>
              <a:t>2.11.2023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08C913E0-5CB5-DF40-9B03-BAFB0817867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C7E41D9-D3AD-7E40-8AA7-6F72546C0B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E133F4-4B30-3B43-8B17-703B3FF77F5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74410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C087F5-8357-164C-8F12-2EFCA3C6D20B}" type="datetimeFigureOut">
              <a:rPr lang="fi-FI" smtClean="0"/>
              <a:t>2.11.2023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A74E34-0749-9144-B79B-31DF5A3F88A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3304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5">
            <a:extLst>
              <a:ext uri="{FF2B5EF4-FFF2-40B4-BE49-F238E27FC236}">
                <a16:creationId xmlns:a16="http://schemas.microsoft.com/office/drawing/2014/main" id="{22665E0D-75C2-E94B-8135-F621B99D0778}"/>
              </a:ext>
            </a:extLst>
          </p:cNvPr>
          <p:cNvSpPr>
            <a:spLocks noChangeAspect="1"/>
          </p:cNvSpPr>
          <p:nvPr userDrawn="1"/>
        </p:nvSpPr>
        <p:spPr>
          <a:xfrm>
            <a:off x="4545825" y="0"/>
            <a:ext cx="4598175" cy="6858000"/>
          </a:xfrm>
          <a:prstGeom prst="rect">
            <a:avLst/>
          </a:prstGeom>
          <a:blipFill dpi="0" rotWithShape="1">
            <a:blip r:embed="rId2"/>
            <a:srcRect/>
            <a:tile tx="920750" ty="-19050" sx="55000" sy="55000" flip="none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pic>
        <p:nvPicPr>
          <p:cNvPr id="19" name="Patterni">
            <a:extLst>
              <a:ext uri="{FF2B5EF4-FFF2-40B4-BE49-F238E27FC236}">
                <a16:creationId xmlns:a16="http://schemas.microsoft.com/office/drawing/2014/main" id="{4285F6AA-0C7B-D54B-90F5-402BAEDC16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45826" y="0"/>
            <a:ext cx="1620000" cy="6859020"/>
          </a:xfrm>
          <a:prstGeom prst="rect">
            <a:avLst/>
          </a:prstGeom>
        </p:spPr>
      </p:pic>
      <p:sp>
        <p:nvSpPr>
          <p:cNvPr id="7" name="Tekstin taustaväri">
            <a:extLst>
              <a:ext uri="{FF2B5EF4-FFF2-40B4-BE49-F238E27FC236}">
                <a16:creationId xmlns:a16="http://schemas.microsoft.com/office/drawing/2014/main" id="{A061B61F-278B-0143-85FA-9C716E069CE0}"/>
              </a:ext>
            </a:extLst>
          </p:cNvPr>
          <p:cNvSpPr/>
          <p:nvPr userDrawn="1"/>
        </p:nvSpPr>
        <p:spPr>
          <a:xfrm>
            <a:off x="0" y="0"/>
            <a:ext cx="455374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000" y="1800000"/>
            <a:ext cx="3915000" cy="2387600"/>
          </a:xfrm>
        </p:spPr>
        <p:txBody>
          <a:bodyPr anchor="b" anchorCtr="0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009" y="4320000"/>
            <a:ext cx="3915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8000" y="6026741"/>
            <a:ext cx="972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6A167487-54D6-EC42-84F0-257FE4D1A122}" type="datetime1">
              <a:rPr lang="fi-FI" smtClean="0"/>
              <a:t>2.11.2023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4000" y="6026740"/>
            <a:ext cx="28800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Nimi</a:t>
            </a:r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8012" y="504000"/>
            <a:ext cx="2717216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881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_vari_05_vaihdettava_kuv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uvan paikkamerkki 11">
            <a:extLst>
              <a:ext uri="{FF2B5EF4-FFF2-40B4-BE49-F238E27FC236}">
                <a16:creationId xmlns:a16="http://schemas.microsoft.com/office/drawing/2014/main" id="{BED1C699-EA44-A547-A232-13BF6082DDB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45825" y="0"/>
            <a:ext cx="4598175" cy="6858000"/>
          </a:xfrm>
          <a:pattFill prst="pct90">
            <a:fgClr>
              <a:schemeClr val="tx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kuva napsauttamalla kuvaketta</a:t>
            </a:r>
          </a:p>
        </p:txBody>
      </p:sp>
      <p:sp>
        <p:nvSpPr>
          <p:cNvPr id="7" name="Tekstin taustaväri">
            <a:extLst>
              <a:ext uri="{FF2B5EF4-FFF2-40B4-BE49-F238E27FC236}">
                <a16:creationId xmlns:a16="http://schemas.microsoft.com/office/drawing/2014/main" id="{A061B61F-278B-0143-85FA-9C716E069CE0}"/>
              </a:ext>
            </a:extLst>
          </p:cNvPr>
          <p:cNvSpPr/>
          <p:nvPr userDrawn="1"/>
        </p:nvSpPr>
        <p:spPr>
          <a:xfrm>
            <a:off x="0" y="0"/>
            <a:ext cx="4553744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000" y="1800000"/>
            <a:ext cx="3915000" cy="2387600"/>
          </a:xfrm>
        </p:spPr>
        <p:txBody>
          <a:bodyPr anchor="b" anchorCtr="0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009" y="4320000"/>
            <a:ext cx="3915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8000" y="6026741"/>
            <a:ext cx="972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6A167487-54D6-EC42-84F0-257FE4D1A122}" type="datetime1">
              <a:rPr lang="fi-FI" smtClean="0"/>
              <a:t>2.11.2023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4000" y="6026740"/>
            <a:ext cx="28800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Nimi</a:t>
            </a:r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8000" y="504001"/>
            <a:ext cx="2718000" cy="50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471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Otsikko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000" y="1122363"/>
            <a:ext cx="6858000" cy="2387600"/>
          </a:xfrm>
        </p:spPr>
        <p:txBody>
          <a:bodyPr anchor="b"/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000" y="3602038"/>
            <a:ext cx="6858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34479A5-813A-B147-97FE-04FC1480E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96000" y="6120001"/>
            <a:ext cx="540000" cy="365125"/>
          </a:xfrm>
        </p:spPr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D801770B-2EFC-E545-B7D5-9073FE6F78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4001" y="6120000"/>
            <a:ext cx="2329200" cy="432029"/>
          </a:xfrm>
          <a:prstGeom prst="rect">
            <a:avLst/>
          </a:prstGeom>
        </p:spPr>
      </p:pic>
      <p:pic>
        <p:nvPicPr>
          <p:cNvPr id="7" name="Patterni">
            <a:extLst>
              <a:ext uri="{FF2B5EF4-FFF2-40B4-BE49-F238E27FC236}">
                <a16:creationId xmlns:a16="http://schemas.microsoft.com/office/drawing/2014/main" id="{85E7F585-AB1A-5F49-BB06-7622921B6A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24000" y="0"/>
            <a:ext cx="1620000" cy="685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3244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Otsikko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000" y="1122363"/>
            <a:ext cx="6858000" cy="2387600"/>
          </a:xfrm>
        </p:spPr>
        <p:txBody>
          <a:bodyPr anchor="b"/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000" y="3602038"/>
            <a:ext cx="6858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34479A5-813A-B147-97FE-04FC1480E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96000" y="6120001"/>
            <a:ext cx="540000" cy="365125"/>
          </a:xfrm>
        </p:spPr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D801770B-2EFC-E545-B7D5-9073FE6F78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4001" y="6120000"/>
            <a:ext cx="2329200" cy="432029"/>
          </a:xfrm>
          <a:prstGeom prst="rect">
            <a:avLst/>
          </a:prstGeom>
        </p:spPr>
      </p:pic>
      <p:pic>
        <p:nvPicPr>
          <p:cNvPr id="7" name="Patterni">
            <a:extLst>
              <a:ext uri="{FF2B5EF4-FFF2-40B4-BE49-F238E27FC236}">
                <a16:creationId xmlns:a16="http://schemas.microsoft.com/office/drawing/2014/main" id="{A0520BEB-0EC9-F44E-AF9A-C28EAE11BB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24000" y="0"/>
            <a:ext cx="1620000" cy="685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5003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8_Otsikkodi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000" y="1122363"/>
            <a:ext cx="6858000" cy="2387600"/>
          </a:xfrm>
        </p:spPr>
        <p:txBody>
          <a:bodyPr anchor="b"/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000" y="3602038"/>
            <a:ext cx="6858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34479A5-813A-B147-97FE-04FC1480E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96000" y="6120001"/>
            <a:ext cx="540000" cy="365125"/>
          </a:xfrm>
        </p:spPr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D801770B-2EFC-E545-B7D5-9073FE6F78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4002" y="6120000"/>
            <a:ext cx="2329043" cy="432000"/>
          </a:xfrm>
          <a:prstGeom prst="rect">
            <a:avLst/>
          </a:prstGeom>
        </p:spPr>
      </p:pic>
      <p:pic>
        <p:nvPicPr>
          <p:cNvPr id="7" name="Patterni">
            <a:extLst>
              <a:ext uri="{FF2B5EF4-FFF2-40B4-BE49-F238E27FC236}">
                <a16:creationId xmlns:a16="http://schemas.microsoft.com/office/drawing/2014/main" id="{90A42081-1A42-7440-A2B6-1B154B0785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24000" y="0"/>
            <a:ext cx="1620000" cy="685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60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9_Otsikkodi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000" y="1122363"/>
            <a:ext cx="6858000" cy="2387600"/>
          </a:xfrm>
        </p:spPr>
        <p:txBody>
          <a:bodyPr anchor="b"/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000" y="3602038"/>
            <a:ext cx="6858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34479A5-813A-B147-97FE-04FC1480E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96000" y="6120001"/>
            <a:ext cx="540000" cy="365125"/>
          </a:xfrm>
        </p:spPr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D801770B-2EFC-E545-B7D5-9073FE6F78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4001" y="6120000"/>
            <a:ext cx="2329200" cy="432029"/>
          </a:xfrm>
          <a:prstGeom prst="rect">
            <a:avLst/>
          </a:prstGeom>
        </p:spPr>
      </p:pic>
      <p:pic>
        <p:nvPicPr>
          <p:cNvPr id="7" name="Patterni">
            <a:extLst>
              <a:ext uri="{FF2B5EF4-FFF2-40B4-BE49-F238E27FC236}">
                <a16:creationId xmlns:a16="http://schemas.microsoft.com/office/drawing/2014/main" id="{B2CEAC09-7AA0-EE41-95B4-63F3B06A6F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24000" y="0"/>
            <a:ext cx="1620000" cy="685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790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0_Otsikkodi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000" y="1122363"/>
            <a:ext cx="6858000" cy="2387600"/>
          </a:xfrm>
        </p:spPr>
        <p:txBody>
          <a:bodyPr anchor="b"/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000" y="3602038"/>
            <a:ext cx="6858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34479A5-813A-B147-97FE-04FC1480E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96000" y="6120001"/>
            <a:ext cx="540000" cy="365125"/>
          </a:xfrm>
        </p:spPr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D801770B-2EFC-E545-B7D5-9073FE6F78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4001" y="6120000"/>
            <a:ext cx="2329200" cy="432029"/>
          </a:xfrm>
          <a:prstGeom prst="rect">
            <a:avLst/>
          </a:prstGeom>
        </p:spPr>
      </p:pic>
      <p:pic>
        <p:nvPicPr>
          <p:cNvPr id="7" name="Patterni">
            <a:extLst>
              <a:ext uri="{FF2B5EF4-FFF2-40B4-BE49-F238E27FC236}">
                <a16:creationId xmlns:a16="http://schemas.microsoft.com/office/drawing/2014/main" id="{40A8955B-FEE3-A444-B88A-A79D09DBA3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24001" y="0"/>
            <a:ext cx="16197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3238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2153FE5C-2915-9542-B7E7-637DD7D0CE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24241" y="0"/>
            <a:ext cx="1619759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000" y="1122363"/>
            <a:ext cx="6858000" cy="2387600"/>
          </a:xfrm>
        </p:spPr>
        <p:txBody>
          <a:bodyPr anchor="b"/>
          <a:lstStyle>
            <a:lvl1pPr algn="l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000" y="3602038"/>
            <a:ext cx="6858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34479A5-813A-B147-97FE-04FC1480E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96000" y="6120000"/>
            <a:ext cx="540000" cy="365125"/>
          </a:xfrm>
        </p:spPr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31995610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236BEAF-5685-5947-B6FB-B5AD74F82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000" y="365126"/>
            <a:ext cx="6858000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6A49E86-C16A-E245-936A-BF86C0364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000" y="1825625"/>
            <a:ext cx="6858000" cy="410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6BD2314-7F0D-5444-B8A7-638BD9DB0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96000" y="6120000"/>
            <a:ext cx="540000" cy="365125"/>
          </a:xfrm>
        </p:spPr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33FECFB1-C79B-E148-A4B4-3331058A20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24241" y="0"/>
            <a:ext cx="16197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616853"/>
      </p:ext>
    </p:extLst>
  </p:cSld>
  <p:clrMapOvr>
    <a:masterClrMapping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236BEAF-5685-5947-B6FB-B5AD74F82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000" y="365126"/>
            <a:ext cx="8370000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6A49E86-C16A-E245-936A-BF86C0364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000" y="1825625"/>
            <a:ext cx="8370000" cy="410400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6BD2314-7F0D-5444-B8A7-638BD9DB0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4001" y="6173476"/>
            <a:ext cx="610199" cy="365125"/>
          </a:xfrm>
        </p:spPr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86469770"/>
      </p:ext>
    </p:extLst>
  </p:cSld>
  <p:clrMapOvr>
    <a:masterClrMapping/>
  </p:clrMapOvr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64311BB-BEF8-794C-BA05-DBD016013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51608F8-F562-D84A-9D25-FFC4391644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8000" y="1825625"/>
            <a:ext cx="4050000" cy="410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5997162A-713B-5043-BC9D-6CA8834112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98000" y="1825625"/>
            <a:ext cx="4050000" cy="410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10DF3E1-1A62-184C-9A83-F948EE63B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62594222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_vaihdettava_kuva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Kuvan paikkamerkki 11">
            <a:extLst>
              <a:ext uri="{FF2B5EF4-FFF2-40B4-BE49-F238E27FC236}">
                <a16:creationId xmlns:a16="http://schemas.microsoft.com/office/drawing/2014/main" id="{EB32F1B1-92CC-6E47-8A18-FBD60440FA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45825" y="0"/>
            <a:ext cx="4598175" cy="6858000"/>
          </a:xfrm>
          <a:pattFill prst="pct9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7" name="Tekstin taustaväri">
            <a:extLst>
              <a:ext uri="{FF2B5EF4-FFF2-40B4-BE49-F238E27FC236}">
                <a16:creationId xmlns:a16="http://schemas.microsoft.com/office/drawing/2014/main" id="{A061B61F-278B-0143-85FA-9C716E069CE0}"/>
              </a:ext>
            </a:extLst>
          </p:cNvPr>
          <p:cNvSpPr/>
          <p:nvPr userDrawn="1"/>
        </p:nvSpPr>
        <p:spPr>
          <a:xfrm>
            <a:off x="0" y="0"/>
            <a:ext cx="455374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000" y="1800000"/>
            <a:ext cx="3915000" cy="2387600"/>
          </a:xfrm>
        </p:spPr>
        <p:txBody>
          <a:bodyPr anchor="b" anchorCtr="0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009" y="4320000"/>
            <a:ext cx="3915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8000" y="6026741"/>
            <a:ext cx="972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6A167487-54D6-EC42-84F0-257FE4D1A122}" type="datetime1">
              <a:rPr lang="fi-FI" smtClean="0"/>
              <a:t>2.11.2023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4000" y="6026740"/>
            <a:ext cx="28800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Nimi</a:t>
            </a:r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8000" y="504000"/>
            <a:ext cx="2717217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426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023BF53-1DC5-094C-A3D3-8B787ABE4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80D270C-7447-9B43-BF0E-891DF8276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77183472"/>
      </p:ext>
    </p:extLst>
  </p:cSld>
  <p:clrMapOvr>
    <a:masterClrMapping/>
  </p:clrMapOvr>
  <p:hf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6061A0D-CC9F-6240-AA6D-3AC8E9EE8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999" y="504000"/>
            <a:ext cx="3240000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172E7B9-5049-1A4C-B842-9BC585C29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000" y="503999"/>
            <a:ext cx="4860000" cy="5364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2077EB74-AFAB-AB41-B32F-E1F631B1F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7999" y="2160000"/>
            <a:ext cx="3240000" cy="374400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0A5BDFD-AD3C-3448-8009-09A5D52B1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0925131"/>
      </p:ext>
    </p:extLst>
  </p:cSld>
  <p:clrMapOvr>
    <a:masterClrMapping/>
  </p:clrMapOvr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1FA6FC8-3666-5946-9C18-E5D459CE6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999" y="504000"/>
            <a:ext cx="3780000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0B233B5-4633-2D41-89B1-24D075B6A8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7999" y="2160000"/>
            <a:ext cx="3780000" cy="374400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329A05BC-2CAA-1342-BE66-F55EF95EB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/>
          </a:p>
        </p:txBody>
      </p:sp>
      <p:sp>
        <p:nvSpPr>
          <p:cNvPr id="8" name="Kuvan paikkamerkki 5">
            <a:extLst>
              <a:ext uri="{FF2B5EF4-FFF2-40B4-BE49-F238E27FC236}">
                <a16:creationId xmlns:a16="http://schemas.microsoft.com/office/drawing/2014/main" id="{92604AAA-D3E4-1A42-8F46-C8D92773FF7F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549899" y="-15764"/>
            <a:ext cx="4594102" cy="687376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69382976"/>
      </p:ext>
    </p:extLst>
  </p:cSld>
  <p:clrMapOvr>
    <a:masterClrMapping/>
  </p:clrMapOvr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634A7459-EE84-C84F-9EF9-30D0313B8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35621040"/>
      </p:ext>
    </p:extLst>
  </p:cSld>
  <p:clrMapOvr>
    <a:masterClrMapping/>
  </p:clrMapOvr>
  <p:hf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634A7459-EE84-C84F-9EF9-30D0313B8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31552492"/>
      </p:ext>
    </p:extLst>
  </p:cSld>
  <p:clrMapOvr>
    <a:masterClrMapping/>
  </p:clrMapOvr>
  <p:hf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61106F8-7F59-B944-BE59-3A9789618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B363DEF3-0DD5-BA47-B13F-1D549CD38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DE4D2F1-7DEA-E04E-A5BF-9E5E1487D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58384189"/>
      </p:ext>
    </p:extLst>
  </p:cSld>
  <p:clrMapOvr>
    <a:masterClrMapping/>
  </p:clrMapOvr>
  <p:hf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Pystysuora otsikko ja tek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3D2A9FCC-51C5-364F-A93C-FCC1FEA7B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2129DAA0-C274-F34D-8C89-9F49B00657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56000" y="365125"/>
            <a:ext cx="56700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D1879EF-E033-354B-A6C7-998939C85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5400000">
            <a:off x="57014" y="5632973"/>
            <a:ext cx="814137" cy="273844"/>
          </a:xfrm>
        </p:spPr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FF4C94E2-FCB5-FB43-A6E1-0F87AD1D6E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-409310" y="1076517"/>
            <a:ext cx="1746783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921175"/>
      </p:ext>
    </p:extLst>
  </p:cSld>
  <p:clrMapOvr>
    <a:masterClrMapping/>
  </p:clrMapOvr>
  <p:hf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kakan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n taustaväri">
            <a:extLst>
              <a:ext uri="{FF2B5EF4-FFF2-40B4-BE49-F238E27FC236}">
                <a16:creationId xmlns:a16="http://schemas.microsoft.com/office/drawing/2014/main" id="{A061B61F-278B-0143-85FA-9C716E069CE0}"/>
              </a:ext>
            </a:extLst>
          </p:cNvPr>
          <p:cNvSpPr/>
          <p:nvPr userDrawn="1"/>
        </p:nvSpPr>
        <p:spPr>
          <a:xfrm>
            <a:off x="-1" y="0"/>
            <a:ext cx="914400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000" y="1800000"/>
            <a:ext cx="6858000" cy="2387600"/>
          </a:xfrm>
        </p:spPr>
        <p:txBody>
          <a:bodyPr anchor="b" anchorCtr="0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009" y="4320000"/>
            <a:ext cx="6858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8000" y="6026741"/>
            <a:ext cx="972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E539FCD5-1A0A-4960-9B19-0D8D20650D93}" type="datetime1">
              <a:rPr lang="fi-FI" smtClean="0"/>
              <a:t>2.11.2023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1560" y="6026740"/>
            <a:ext cx="5804439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Nimi</a:t>
            </a:r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8000" y="504001"/>
            <a:ext cx="2718000" cy="504145"/>
          </a:xfrm>
          <a:prstGeom prst="rect">
            <a:avLst/>
          </a:prstGeom>
        </p:spPr>
      </p:pic>
      <p:pic>
        <p:nvPicPr>
          <p:cNvPr id="9" name="Patterni">
            <a:extLst>
              <a:ext uri="{FF2B5EF4-FFF2-40B4-BE49-F238E27FC236}">
                <a16:creationId xmlns:a16="http://schemas.microsoft.com/office/drawing/2014/main" id="{01438F34-3BCE-AA48-8D72-4C2A89565E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24001" y="0"/>
            <a:ext cx="16197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44045"/>
      </p:ext>
    </p:extLst>
  </p:cSld>
  <p:clrMapOvr>
    <a:masterClrMapping/>
  </p:clrMapOvr>
  <p:hf sldNum="0" hd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väliotsikko ja alaotsikk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660" y="1271752"/>
            <a:ext cx="7886700" cy="2596056"/>
          </a:xfrm>
        </p:spPr>
        <p:txBody>
          <a:bodyPr anchor="b" anchorCtr="0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8696" y="4141077"/>
            <a:ext cx="7886700" cy="1471448"/>
          </a:xfrm>
        </p:spPr>
        <p:txBody>
          <a:bodyPr lIns="0" tIns="0" rIns="0" bIns="0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DA4E3D-D32F-409A-A024-1158A2C4BC2C}" type="datetime1">
              <a:rPr lang="en-US" smtClean="0"/>
              <a:t>11/2/23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SmartMet Workstation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BCF20-6C36-49C6-9125-0B89424712F8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39955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_vari_0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4FDA7807-8F90-6043-B36B-C98BEB406A1A}"/>
              </a:ext>
            </a:extLst>
          </p:cNvPr>
          <p:cNvSpPr/>
          <p:nvPr userDrawn="1"/>
        </p:nvSpPr>
        <p:spPr>
          <a:xfrm>
            <a:off x="4545825" y="0"/>
            <a:ext cx="4598175" cy="6858000"/>
          </a:xfrm>
          <a:prstGeom prst="rect">
            <a:avLst/>
          </a:prstGeom>
          <a:blipFill dpi="0" rotWithShape="1">
            <a:blip r:embed="rId2"/>
            <a:srcRect/>
            <a:tile tx="6350" ty="0" sx="45000" sy="45000" flip="none" algn="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pic>
        <p:nvPicPr>
          <p:cNvPr id="11" name="Patterni">
            <a:extLst>
              <a:ext uri="{FF2B5EF4-FFF2-40B4-BE49-F238E27FC236}">
                <a16:creationId xmlns:a16="http://schemas.microsoft.com/office/drawing/2014/main" id="{66E8222C-69DF-AB41-85D0-F6B09C462C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45826" y="0"/>
            <a:ext cx="1620000" cy="6859020"/>
          </a:xfrm>
          <a:prstGeom prst="rect">
            <a:avLst/>
          </a:prstGeom>
        </p:spPr>
      </p:pic>
      <p:sp>
        <p:nvSpPr>
          <p:cNvPr id="7" name="Tekstin taustaväri">
            <a:extLst>
              <a:ext uri="{FF2B5EF4-FFF2-40B4-BE49-F238E27FC236}">
                <a16:creationId xmlns:a16="http://schemas.microsoft.com/office/drawing/2014/main" id="{A061B61F-278B-0143-85FA-9C716E069CE0}"/>
              </a:ext>
            </a:extLst>
          </p:cNvPr>
          <p:cNvSpPr/>
          <p:nvPr userDrawn="1"/>
        </p:nvSpPr>
        <p:spPr>
          <a:xfrm>
            <a:off x="0" y="0"/>
            <a:ext cx="455374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000" y="1800000"/>
            <a:ext cx="3915000" cy="2387600"/>
          </a:xfrm>
        </p:spPr>
        <p:txBody>
          <a:bodyPr anchor="b" anchorCtr="0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009" y="4320000"/>
            <a:ext cx="3915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8000" y="6026741"/>
            <a:ext cx="972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6A167487-54D6-EC42-84F0-257FE4D1A122}" type="datetime1">
              <a:rPr lang="fi-FI" smtClean="0"/>
              <a:t>2.11.2023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4000" y="6026740"/>
            <a:ext cx="28800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Nimi</a:t>
            </a:r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7999" y="503999"/>
            <a:ext cx="271721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420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_vari_02_vaihdettava_kuv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uvan paikkamerkki 11">
            <a:extLst>
              <a:ext uri="{FF2B5EF4-FFF2-40B4-BE49-F238E27FC236}">
                <a16:creationId xmlns:a16="http://schemas.microsoft.com/office/drawing/2014/main" id="{B95B4754-AD77-014E-894F-8E16B5B0D8E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45825" y="0"/>
            <a:ext cx="4598175" cy="6858000"/>
          </a:xfrm>
          <a:pattFill prst="pct90">
            <a:fgClr>
              <a:schemeClr val="accent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7" name="Tekstin taustaväri">
            <a:extLst>
              <a:ext uri="{FF2B5EF4-FFF2-40B4-BE49-F238E27FC236}">
                <a16:creationId xmlns:a16="http://schemas.microsoft.com/office/drawing/2014/main" id="{A061B61F-278B-0143-85FA-9C716E069CE0}"/>
              </a:ext>
            </a:extLst>
          </p:cNvPr>
          <p:cNvSpPr/>
          <p:nvPr userDrawn="1"/>
        </p:nvSpPr>
        <p:spPr>
          <a:xfrm>
            <a:off x="0" y="0"/>
            <a:ext cx="455374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000" y="1800000"/>
            <a:ext cx="3915000" cy="2387600"/>
          </a:xfrm>
        </p:spPr>
        <p:txBody>
          <a:bodyPr anchor="b" anchorCtr="0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009" y="4320000"/>
            <a:ext cx="3915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8000" y="6026741"/>
            <a:ext cx="972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6A167487-54D6-EC42-84F0-257FE4D1A122}" type="datetime1">
              <a:rPr lang="fi-FI" smtClean="0"/>
              <a:t>2.11.2023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4000" y="6026740"/>
            <a:ext cx="28800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Nimi</a:t>
            </a:r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7999" y="503999"/>
            <a:ext cx="271721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96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_vari_0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0CA76E93-B1FC-EC47-9F63-8E678F6D8698}"/>
              </a:ext>
            </a:extLst>
          </p:cNvPr>
          <p:cNvSpPr/>
          <p:nvPr userDrawn="1"/>
        </p:nvSpPr>
        <p:spPr>
          <a:xfrm>
            <a:off x="4545825" y="0"/>
            <a:ext cx="4598175" cy="6858000"/>
          </a:xfrm>
          <a:prstGeom prst="rect">
            <a:avLst/>
          </a:prstGeom>
          <a:blipFill dpi="0" rotWithShape="1">
            <a:blip r:embed="rId2"/>
            <a:srcRect/>
            <a:tile tx="920750" ty="-19050" sx="45000" sy="45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pic>
        <p:nvPicPr>
          <p:cNvPr id="11" name="Patterni">
            <a:extLst>
              <a:ext uri="{FF2B5EF4-FFF2-40B4-BE49-F238E27FC236}">
                <a16:creationId xmlns:a16="http://schemas.microsoft.com/office/drawing/2014/main" id="{1026C0C3-E1BB-DE42-9014-3A2D15AC22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45826" y="0"/>
            <a:ext cx="1620000" cy="6859020"/>
          </a:xfrm>
          <a:prstGeom prst="rect">
            <a:avLst/>
          </a:prstGeom>
        </p:spPr>
      </p:pic>
      <p:sp>
        <p:nvSpPr>
          <p:cNvPr id="7" name="Tekstin taustaväri">
            <a:extLst>
              <a:ext uri="{FF2B5EF4-FFF2-40B4-BE49-F238E27FC236}">
                <a16:creationId xmlns:a16="http://schemas.microsoft.com/office/drawing/2014/main" id="{A061B61F-278B-0143-85FA-9C716E069CE0}"/>
              </a:ext>
            </a:extLst>
          </p:cNvPr>
          <p:cNvSpPr/>
          <p:nvPr userDrawn="1"/>
        </p:nvSpPr>
        <p:spPr>
          <a:xfrm>
            <a:off x="0" y="0"/>
            <a:ext cx="4553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000" y="1800000"/>
            <a:ext cx="3915000" cy="2387600"/>
          </a:xfrm>
        </p:spPr>
        <p:txBody>
          <a:bodyPr anchor="b" anchorCtr="0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009" y="4320000"/>
            <a:ext cx="3915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8000" y="6026741"/>
            <a:ext cx="972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6A167487-54D6-EC42-84F0-257FE4D1A122}" type="datetime1">
              <a:rPr lang="fi-FI" smtClean="0"/>
              <a:t>2.11.2023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4000" y="6026740"/>
            <a:ext cx="28800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Nimi</a:t>
            </a:r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8000" y="504001"/>
            <a:ext cx="2718000" cy="50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020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_vari_03_vaihdettava_kuv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uvan paikkamerkki 11">
            <a:extLst>
              <a:ext uri="{FF2B5EF4-FFF2-40B4-BE49-F238E27FC236}">
                <a16:creationId xmlns:a16="http://schemas.microsoft.com/office/drawing/2014/main" id="{C53A3FB5-B917-1B47-BCB6-C18A4F0FC10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45825" y="0"/>
            <a:ext cx="4598175" cy="6858000"/>
          </a:xfrm>
          <a:pattFill prst="pct90">
            <a:fgClr>
              <a:schemeClr val="accent3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7" name="Tekstin taustaväri">
            <a:extLst>
              <a:ext uri="{FF2B5EF4-FFF2-40B4-BE49-F238E27FC236}">
                <a16:creationId xmlns:a16="http://schemas.microsoft.com/office/drawing/2014/main" id="{A061B61F-278B-0143-85FA-9C716E069CE0}"/>
              </a:ext>
            </a:extLst>
          </p:cNvPr>
          <p:cNvSpPr/>
          <p:nvPr userDrawn="1"/>
        </p:nvSpPr>
        <p:spPr>
          <a:xfrm>
            <a:off x="0" y="0"/>
            <a:ext cx="4553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000" y="1800000"/>
            <a:ext cx="3915000" cy="2387600"/>
          </a:xfrm>
        </p:spPr>
        <p:txBody>
          <a:bodyPr anchor="b" anchorCtr="0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009" y="4320000"/>
            <a:ext cx="3915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8000" y="6026741"/>
            <a:ext cx="972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6A167487-54D6-EC42-84F0-257FE4D1A122}" type="datetime1">
              <a:rPr lang="fi-FI" smtClean="0"/>
              <a:t>2.11.2023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4000" y="6026740"/>
            <a:ext cx="28800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Nimi</a:t>
            </a:r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8000" y="504001"/>
            <a:ext cx="2718000" cy="50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295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_vari_0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8C08878E-F531-6E49-8D14-C6A0A78E8FA1}"/>
              </a:ext>
            </a:extLst>
          </p:cNvPr>
          <p:cNvSpPr>
            <a:spLocks/>
          </p:cNvSpPr>
          <p:nvPr userDrawn="1"/>
        </p:nvSpPr>
        <p:spPr>
          <a:xfrm>
            <a:off x="4545825" y="0"/>
            <a:ext cx="4598175" cy="6858000"/>
          </a:xfrm>
          <a:prstGeom prst="rect">
            <a:avLst/>
          </a:prstGeom>
          <a:blipFill dpi="0" rotWithShape="1">
            <a:blip r:embed="rId2"/>
            <a:srcRect/>
            <a:tile tx="908050" ty="0" sx="46000" sy="46000" flip="none" algn="b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pic>
        <p:nvPicPr>
          <p:cNvPr id="11" name="Patterni">
            <a:extLst>
              <a:ext uri="{FF2B5EF4-FFF2-40B4-BE49-F238E27FC236}">
                <a16:creationId xmlns:a16="http://schemas.microsoft.com/office/drawing/2014/main" id="{E102D793-BC9C-654A-BDB4-37C396A94E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45826" y="0"/>
            <a:ext cx="1620000" cy="6859020"/>
          </a:xfrm>
          <a:prstGeom prst="rect">
            <a:avLst/>
          </a:prstGeom>
        </p:spPr>
      </p:pic>
      <p:sp>
        <p:nvSpPr>
          <p:cNvPr id="7" name="Tekstin taustaväri">
            <a:extLst>
              <a:ext uri="{FF2B5EF4-FFF2-40B4-BE49-F238E27FC236}">
                <a16:creationId xmlns:a16="http://schemas.microsoft.com/office/drawing/2014/main" id="{A061B61F-278B-0143-85FA-9C716E069CE0}"/>
              </a:ext>
            </a:extLst>
          </p:cNvPr>
          <p:cNvSpPr/>
          <p:nvPr userDrawn="1"/>
        </p:nvSpPr>
        <p:spPr>
          <a:xfrm>
            <a:off x="0" y="0"/>
            <a:ext cx="4553744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000" y="1800000"/>
            <a:ext cx="3915000" cy="2387600"/>
          </a:xfrm>
        </p:spPr>
        <p:txBody>
          <a:bodyPr anchor="b" anchorCtr="0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009" y="4320000"/>
            <a:ext cx="3915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8000" y="6026741"/>
            <a:ext cx="972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6A167487-54D6-EC42-84F0-257FE4D1A122}" type="datetime1">
              <a:rPr lang="fi-FI" smtClean="0"/>
              <a:t>2.11.2023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4000" y="6026740"/>
            <a:ext cx="28800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Nimi</a:t>
            </a:r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8000" y="504001"/>
            <a:ext cx="2718000" cy="50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71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_vari_04_vaihdettava_kuv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uvan paikkamerkki 11">
            <a:extLst>
              <a:ext uri="{FF2B5EF4-FFF2-40B4-BE49-F238E27FC236}">
                <a16:creationId xmlns:a16="http://schemas.microsoft.com/office/drawing/2014/main" id="{16BD1366-5B4D-0A44-817E-EAB6F9A7E7A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45825" y="0"/>
            <a:ext cx="4598175" cy="6858000"/>
          </a:xfrm>
          <a:pattFill prst="pct90">
            <a:fgClr>
              <a:schemeClr val="accent4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7" name="Tekstin taustaväri">
            <a:extLst>
              <a:ext uri="{FF2B5EF4-FFF2-40B4-BE49-F238E27FC236}">
                <a16:creationId xmlns:a16="http://schemas.microsoft.com/office/drawing/2014/main" id="{A061B61F-278B-0143-85FA-9C716E069CE0}"/>
              </a:ext>
            </a:extLst>
          </p:cNvPr>
          <p:cNvSpPr/>
          <p:nvPr userDrawn="1"/>
        </p:nvSpPr>
        <p:spPr>
          <a:xfrm>
            <a:off x="0" y="0"/>
            <a:ext cx="4553744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000" y="1800000"/>
            <a:ext cx="3915000" cy="2387600"/>
          </a:xfrm>
        </p:spPr>
        <p:txBody>
          <a:bodyPr anchor="b" anchorCtr="0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009" y="4320000"/>
            <a:ext cx="3915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8000" y="6026741"/>
            <a:ext cx="972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6A167487-54D6-EC42-84F0-257FE4D1A122}" type="datetime1">
              <a:rPr lang="fi-FI" smtClean="0"/>
              <a:t>2.11.2023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4000" y="6026740"/>
            <a:ext cx="28800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Nimi</a:t>
            </a:r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8000" y="504001"/>
            <a:ext cx="2718000" cy="50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110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_vari_05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0">
            <a:extLst>
              <a:ext uri="{FF2B5EF4-FFF2-40B4-BE49-F238E27FC236}">
                <a16:creationId xmlns:a16="http://schemas.microsoft.com/office/drawing/2014/main" id="{40F591B0-4E4C-194E-8404-6E35A9F466AA}"/>
              </a:ext>
            </a:extLst>
          </p:cNvPr>
          <p:cNvSpPr/>
          <p:nvPr userDrawn="1"/>
        </p:nvSpPr>
        <p:spPr>
          <a:xfrm>
            <a:off x="4545825" y="0"/>
            <a:ext cx="4598175" cy="6858000"/>
          </a:xfrm>
          <a:prstGeom prst="rect">
            <a:avLst/>
          </a:prstGeom>
          <a:blipFill dpi="0" rotWithShape="1">
            <a:blip r:embed="rId2"/>
            <a:srcRect/>
            <a:tile tx="215900" ty="-19050" sx="55000" sy="55000" flip="none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pic>
        <p:nvPicPr>
          <p:cNvPr id="12" name="Patterni">
            <a:extLst>
              <a:ext uri="{FF2B5EF4-FFF2-40B4-BE49-F238E27FC236}">
                <a16:creationId xmlns:a16="http://schemas.microsoft.com/office/drawing/2014/main" id="{78331BA9-064F-354A-A047-0AF066A52A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45826" y="0"/>
            <a:ext cx="1620000" cy="6859020"/>
          </a:xfrm>
          <a:prstGeom prst="rect">
            <a:avLst/>
          </a:prstGeom>
        </p:spPr>
      </p:pic>
      <p:sp>
        <p:nvSpPr>
          <p:cNvPr id="7" name="Tekstin taustaväri">
            <a:extLst>
              <a:ext uri="{FF2B5EF4-FFF2-40B4-BE49-F238E27FC236}">
                <a16:creationId xmlns:a16="http://schemas.microsoft.com/office/drawing/2014/main" id="{A061B61F-278B-0143-85FA-9C716E069CE0}"/>
              </a:ext>
            </a:extLst>
          </p:cNvPr>
          <p:cNvSpPr/>
          <p:nvPr userDrawn="1"/>
        </p:nvSpPr>
        <p:spPr>
          <a:xfrm>
            <a:off x="0" y="0"/>
            <a:ext cx="4553744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000" y="1800000"/>
            <a:ext cx="3915000" cy="2387600"/>
          </a:xfrm>
        </p:spPr>
        <p:txBody>
          <a:bodyPr anchor="b" anchorCtr="0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009" y="4320000"/>
            <a:ext cx="3915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8000" y="6026741"/>
            <a:ext cx="972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6A167487-54D6-EC42-84F0-257FE4D1A122}" type="datetime1">
              <a:rPr lang="fi-FI" smtClean="0"/>
              <a:t>2.11.2023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4000" y="6026740"/>
            <a:ext cx="28800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Nimi</a:t>
            </a:r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8000" y="504001"/>
            <a:ext cx="2718000" cy="50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450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90B6F790-057D-784A-9CB2-979D89E51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000" y="365126"/>
            <a:ext cx="837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FCD46ED-2A86-484D-B7D1-49D1011837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8000" y="1825625"/>
            <a:ext cx="8370000" cy="410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5F1E16D-A262-DF4D-A3E1-C8A4054B20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54000" y="6173476"/>
            <a:ext cx="6106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3BE8AB2-9B50-D544-A2BB-62673476E5E9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5127E30D-647A-BE42-8CD4-1C75FA6664EB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>
            <a:off x="324013" y="6120000"/>
            <a:ext cx="2329042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40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6" r:id="rId2"/>
    <p:sldLayoutId id="2147483672" r:id="rId3"/>
    <p:sldLayoutId id="2147483677" r:id="rId4"/>
    <p:sldLayoutId id="2147483673" r:id="rId5"/>
    <p:sldLayoutId id="2147483678" r:id="rId6"/>
    <p:sldLayoutId id="2147483674" r:id="rId7"/>
    <p:sldLayoutId id="2147483679" r:id="rId8"/>
    <p:sldLayoutId id="2147483675" r:id="rId9"/>
    <p:sldLayoutId id="2147483680" r:id="rId10"/>
    <p:sldLayoutId id="2147483661" r:id="rId11"/>
    <p:sldLayoutId id="2147483666" r:id="rId12"/>
    <p:sldLayoutId id="2147483667" r:id="rId13"/>
    <p:sldLayoutId id="2147483668" r:id="rId14"/>
    <p:sldLayoutId id="2147483669" r:id="rId15"/>
    <p:sldLayoutId id="2147483660" r:id="rId16"/>
    <p:sldLayoutId id="2147483670" r:id="rId17"/>
    <p:sldLayoutId id="2147483650" r:id="rId18"/>
    <p:sldLayoutId id="2147483652" r:id="rId19"/>
    <p:sldLayoutId id="2147483654" r:id="rId20"/>
    <p:sldLayoutId id="2147483656" r:id="rId21"/>
    <p:sldLayoutId id="2147483657" r:id="rId22"/>
    <p:sldLayoutId id="2147483655" r:id="rId23"/>
    <p:sldLayoutId id="2147483681" r:id="rId24"/>
    <p:sldLayoutId id="2147483658" r:id="rId25"/>
    <p:sldLayoutId id="2147483659" r:id="rId26"/>
    <p:sldLayoutId id="2147483671" r:id="rId27"/>
    <p:sldLayoutId id="2147483682" r:id="rId28"/>
  </p:sldLayoutIdLst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mmm.fi/documents/1410837/147048451/Tuulituho-haukka_loppuraportti-final.pdf/a6bc30c1-fcab-5e66-0014-dabcbce23513/Tuulituho-haukka_loppuraportti-final.pdf?t=1673859694241" TargetMode="External"/><Relationship Id="rId2" Type="http://schemas.openxmlformats.org/officeDocument/2006/relationships/hyperlink" Target="https://mmm.fi/-/tuulituho-haukka" TargetMode="Externa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tsakeskus.fi/fi/avoin-metsa-ja-luontotieto/metsatietoaineistot/metsatuhot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sr.copernicus.org/articles/16/31/2019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looking, lit, dark, cake&#10;&#10;Description automatically generated">
            <a:extLst>
              <a:ext uri="{FF2B5EF4-FFF2-40B4-BE49-F238E27FC236}">
                <a16:creationId xmlns:a16="http://schemas.microsoft.com/office/drawing/2014/main" id="{6547EF21-437B-214E-BE24-04DF86CB47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7"/>
          <a:stretch/>
        </p:blipFill>
        <p:spPr>
          <a:xfrm>
            <a:off x="4545825" y="0"/>
            <a:ext cx="4598175" cy="6858000"/>
          </a:xfrm>
          <a:prstGeom prst="rect">
            <a:avLst/>
          </a:prstGeom>
          <a:noFill/>
        </p:spPr>
      </p:pic>
      <p:sp>
        <p:nvSpPr>
          <p:cNvPr id="18" name="Date Placeholder 4">
            <a:extLst>
              <a:ext uri="{FF2B5EF4-FFF2-40B4-BE49-F238E27FC236}">
                <a16:creationId xmlns:a16="http://schemas.microsoft.com/office/drawing/2014/main" id="{19C20458-7C7F-4DF1-A69E-98C28F756E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8000" y="5377305"/>
            <a:ext cx="810000" cy="273844"/>
          </a:xfrm>
        </p:spPr>
        <p:txBody>
          <a:bodyPr/>
          <a:lstStyle/>
          <a:p>
            <a:pPr>
              <a:spcAft>
                <a:spcPts val="450"/>
              </a:spcAft>
            </a:pPr>
            <a:endParaRPr lang="fi-FI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CE16B26-8F4D-CA4B-AAA2-A870553ADCAC}"/>
              </a:ext>
            </a:extLst>
          </p:cNvPr>
          <p:cNvSpPr txBox="1">
            <a:spLocks/>
          </p:cNvSpPr>
          <p:nvPr/>
        </p:nvSpPr>
        <p:spPr>
          <a:xfrm>
            <a:off x="363561" y="1022942"/>
            <a:ext cx="7926423" cy="163053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400" dirty="0" err="1"/>
              <a:t>Tuulituho-haukka</a:t>
            </a:r>
            <a:endParaRPr lang="fi-FI" sz="2200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098E33A-0158-BF40-B53B-62BD4C8E9D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7999" y="3157268"/>
            <a:ext cx="4167825" cy="275744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MMM </a:t>
            </a:r>
            <a:r>
              <a:rPr lang="en-US"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seminaari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3.11.2023</a:t>
            </a:r>
          </a:p>
        </p:txBody>
      </p:sp>
    </p:spTree>
    <p:extLst>
      <p:ext uri="{BB962C8B-B14F-4D97-AF65-F5344CB8AC3E}">
        <p14:creationId xmlns:p14="http://schemas.microsoft.com/office/powerpoint/2010/main" val="26098339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00A6E3-2167-5942-BAA7-F760B6D4A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10</a:t>
            </a:fld>
            <a:endParaRPr lang="fi-FI" dirty="0"/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2A609614-F580-0C44-9389-F5F30098E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404" y="833403"/>
            <a:ext cx="2262991" cy="31782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41622C-58C5-11F1-9D70-1AF1ABAF9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3920"/>
            <a:ext cx="7886700" cy="803274"/>
          </a:xfrm>
        </p:spPr>
        <p:txBody>
          <a:bodyPr/>
          <a:lstStyle/>
          <a:p>
            <a:r>
              <a:rPr lang="fi-FI" dirty="0"/>
              <a:t>Satelliittihavainnot -menetelmä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7D4EB8-A8B5-9003-B42C-9F8E76874F12}"/>
              </a:ext>
            </a:extLst>
          </p:cNvPr>
          <p:cNvSpPr txBox="1"/>
          <p:nvPr/>
        </p:nvSpPr>
        <p:spPr>
          <a:xfrm>
            <a:off x="9332" y="885755"/>
            <a:ext cx="62771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800" dirty="0">
                <a:effectLst/>
                <a:latin typeface="ArialMT"/>
              </a:rPr>
              <a:t>Tuulenpuuskahavainnoista laskettu tuulituhoriski yhdistettiin tutkasatelliittikuvista tulkittuihin puustomuutoshavaintoihin</a:t>
            </a:r>
            <a:endParaRPr lang="fi-FI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7F3728-4538-8C1C-558C-3940E4BF7EB7}"/>
              </a:ext>
            </a:extLst>
          </p:cNvPr>
          <p:cNvSpPr txBox="1"/>
          <p:nvPr/>
        </p:nvSpPr>
        <p:spPr>
          <a:xfrm>
            <a:off x="9333" y="2555925"/>
            <a:ext cx="377758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800" dirty="0">
                <a:effectLst/>
                <a:latin typeface="Arial" panose="020B0604020202020204" pitchFamily="34" charset="0"/>
              </a:rPr>
              <a:t>Kuntakohtaiset </a:t>
            </a:r>
            <a:r>
              <a:rPr lang="fi-FI" sz="1800" dirty="0" err="1">
                <a:effectLst/>
                <a:latin typeface="Arial" panose="020B0604020202020204" pitchFamily="34" charset="0"/>
              </a:rPr>
              <a:t>metsäalat</a:t>
            </a:r>
            <a:r>
              <a:rPr lang="fi-FI" sz="1800" dirty="0">
                <a:effectLst/>
                <a:latin typeface="Arial" panose="020B0604020202020204" pitchFamily="34" charset="0"/>
              </a:rPr>
              <a:t>, tuhoalat ja </a:t>
            </a:r>
            <a:r>
              <a:rPr lang="fi-FI" sz="1800" dirty="0" err="1">
                <a:effectLst/>
                <a:latin typeface="Arial" panose="020B0604020202020204" pitchFamily="34" charset="0"/>
              </a:rPr>
              <a:t>tuhoaluiden</a:t>
            </a:r>
            <a:r>
              <a:rPr lang="fi-FI" sz="1800" dirty="0">
                <a:effectLst/>
                <a:latin typeface="Arial" panose="020B0604020202020204" pitchFamily="34" charset="0"/>
              </a:rPr>
              <a:t> puuston tilavuudet puulajeittain Paula myrskyn alueella, 22.06.2021. Laskennassa on </a:t>
            </a:r>
            <a:r>
              <a:rPr lang="fi-FI" sz="1800" dirty="0" err="1">
                <a:effectLst/>
                <a:latin typeface="Arial" panose="020B0604020202020204" pitchFamily="34" charset="0"/>
              </a:rPr>
              <a:t>käytetty</a:t>
            </a:r>
            <a:r>
              <a:rPr lang="fi-FI" sz="1800" dirty="0">
                <a:effectLst/>
                <a:latin typeface="Arial" panose="020B0604020202020204" pitchFamily="34" charset="0"/>
              </a:rPr>
              <a:t> viittä Sentinel-1 kuvaa, </a:t>
            </a:r>
            <a:r>
              <a:rPr lang="fi-FI" sz="1800" dirty="0" err="1">
                <a:effectLst/>
                <a:latin typeface="Arial" panose="020B0604020202020204" pitchFamily="34" charset="0"/>
              </a:rPr>
              <a:t>neljäa</a:t>
            </a:r>
            <a:r>
              <a:rPr lang="fi-FI" sz="1800" dirty="0">
                <a:effectLst/>
                <a:latin typeface="Arial" panose="020B0604020202020204" pitchFamily="34" charset="0"/>
              </a:rPr>
              <a:t>̈ ennen tuhoa (2.6.2021, 8.6.2021, 14.6.2021 ja 20.6.2021) ja </a:t>
            </a:r>
            <a:r>
              <a:rPr lang="fi-FI" sz="1800" dirty="0" err="1">
                <a:effectLst/>
                <a:latin typeface="Arial" panose="020B0604020202020204" pitchFamily="34" charset="0"/>
              </a:rPr>
              <a:t>yhta</a:t>
            </a:r>
            <a:r>
              <a:rPr lang="fi-FI" sz="1800" dirty="0">
                <a:effectLst/>
                <a:latin typeface="Arial" panose="020B0604020202020204" pitchFamily="34" charset="0"/>
              </a:rPr>
              <a:t>̈ tuhon </a:t>
            </a:r>
            <a:r>
              <a:rPr lang="fi-FI" sz="1800" dirty="0" err="1">
                <a:effectLst/>
                <a:latin typeface="Arial" panose="020B0604020202020204" pitchFamily="34" charset="0"/>
              </a:rPr>
              <a:t>jälkeen</a:t>
            </a:r>
            <a:r>
              <a:rPr lang="fi-FI" sz="1800" dirty="0">
                <a:effectLst/>
                <a:latin typeface="Arial" panose="020B0604020202020204" pitchFamily="34" charset="0"/>
              </a:rPr>
              <a:t> (26.6.2021), </a:t>
            </a:r>
            <a:r>
              <a:rPr lang="fi-FI" sz="1800" dirty="0" err="1">
                <a:effectLst/>
                <a:latin typeface="Arial" panose="020B0604020202020204" pitchFamily="34" charset="0"/>
              </a:rPr>
              <a:t>monilähteisen</a:t>
            </a:r>
            <a:r>
              <a:rPr lang="fi-FI" sz="1800" dirty="0">
                <a:effectLst/>
                <a:latin typeface="Arial" panose="020B0604020202020204" pitchFamily="34" charset="0"/>
              </a:rPr>
              <a:t> </a:t>
            </a:r>
            <a:r>
              <a:rPr lang="fi-FI" sz="1800" dirty="0" err="1">
                <a:effectLst/>
                <a:latin typeface="Arial" panose="020B0604020202020204" pitchFamily="34" charset="0"/>
              </a:rPr>
              <a:t>VMI:n</a:t>
            </a:r>
            <a:r>
              <a:rPr lang="fi-FI" sz="1800" dirty="0">
                <a:effectLst/>
                <a:latin typeface="Arial" panose="020B0604020202020204" pitchFamily="34" charset="0"/>
              </a:rPr>
              <a:t> </a:t>
            </a:r>
            <a:r>
              <a:rPr lang="fi-FI" sz="1800" dirty="0" err="1">
                <a:effectLst/>
                <a:latin typeface="Arial" panose="020B0604020202020204" pitchFamily="34" charset="0"/>
              </a:rPr>
              <a:t>metsävaratietoja</a:t>
            </a:r>
            <a:r>
              <a:rPr lang="fi-FI" sz="1800" dirty="0">
                <a:effectLst/>
                <a:latin typeface="Arial" panose="020B0604020202020204" pitchFamily="34" charset="0"/>
              </a:rPr>
              <a:t>, korkeustietoja </a:t>
            </a:r>
            <a:r>
              <a:rPr lang="fi-FI" sz="1800" dirty="0" err="1">
                <a:effectLst/>
                <a:latin typeface="Arial" panose="020B0604020202020204" pitchFamily="34" charset="0"/>
              </a:rPr>
              <a:t>seka</a:t>
            </a:r>
            <a:r>
              <a:rPr lang="fi-FI" sz="1800" dirty="0">
                <a:effectLst/>
                <a:latin typeface="Arial" panose="020B0604020202020204" pitchFamily="34" charset="0"/>
              </a:rPr>
              <a:t>̈ Ilmatieteen laitoksen puuskatietoja. </a:t>
            </a:r>
            <a:endParaRPr lang="fi-FI" dirty="0"/>
          </a:p>
        </p:txBody>
      </p:sp>
      <p:pic>
        <p:nvPicPr>
          <p:cNvPr id="12" name="Picture 11" descr="A table with numbers and a few black text&#10;&#10;Description automatically generated">
            <a:extLst>
              <a:ext uri="{FF2B5EF4-FFF2-40B4-BE49-F238E27FC236}">
                <a16:creationId xmlns:a16="http://schemas.microsoft.com/office/drawing/2014/main" id="{AA90F466-9364-BA2A-DCD3-869910BC0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6914" y="3907625"/>
            <a:ext cx="5357086" cy="295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628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507B9-40BE-BF97-E5AB-547AAD7F9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000" y="365127"/>
            <a:ext cx="6858000" cy="752474"/>
          </a:xfrm>
        </p:spPr>
        <p:txBody>
          <a:bodyPr/>
          <a:lstStyle/>
          <a:p>
            <a:r>
              <a:rPr lang="en-GB" dirty="0" err="1"/>
              <a:t>Huomioita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jatkoajatuksia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396DE9-3A27-102F-4164-767F3E4BA2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000" y="1117602"/>
            <a:ext cx="7127700" cy="4812024"/>
          </a:xfrm>
        </p:spPr>
        <p:txBody>
          <a:bodyPr>
            <a:noAutofit/>
          </a:bodyPr>
          <a:lstStyle/>
          <a:p>
            <a:r>
              <a:rPr lang="fi-FI" sz="1800" dirty="0" err="1">
                <a:effectLst/>
              </a:rPr>
              <a:t>Erittäin</a:t>
            </a:r>
            <a:r>
              <a:rPr lang="fi-FI" sz="1800" dirty="0">
                <a:effectLst/>
              </a:rPr>
              <a:t> haastavaksi osoittautui </a:t>
            </a:r>
            <a:r>
              <a:rPr lang="fi-FI" sz="1800" dirty="0" err="1">
                <a:effectLst/>
              </a:rPr>
              <a:t>kesäisten</a:t>
            </a:r>
            <a:r>
              <a:rPr lang="fi-FI" sz="1800" dirty="0">
                <a:effectLst/>
              </a:rPr>
              <a:t> rajuilmojen aiheuttamien pienialaisten, mutta </a:t>
            </a:r>
            <a:r>
              <a:rPr lang="fi-FI" sz="1800" dirty="0" err="1">
                <a:effectLst/>
              </a:rPr>
              <a:t>erittäin</a:t>
            </a:r>
            <a:r>
              <a:rPr lang="fi-FI" sz="1800" dirty="0">
                <a:effectLst/>
              </a:rPr>
              <a:t> voimakkaiden puuskien havainnointi</a:t>
            </a:r>
          </a:p>
          <a:p>
            <a:pPr lvl="1"/>
            <a:r>
              <a:rPr lang="fi-FI" dirty="0">
                <a:effectLst/>
              </a:rPr>
              <a:t>Pienen kokonsa johdosta ne voivat helposti kulkea </a:t>
            </a:r>
            <a:r>
              <a:rPr lang="fi-FI" dirty="0" err="1">
                <a:effectLst/>
              </a:rPr>
              <a:t>säähavaintoasemien</a:t>
            </a:r>
            <a:r>
              <a:rPr lang="fi-FI" dirty="0">
                <a:effectLst/>
              </a:rPr>
              <a:t> ohi, jolloin puuskien suurimmat arvot jäävät havaitsematta</a:t>
            </a:r>
          </a:p>
          <a:p>
            <a:r>
              <a:rPr lang="fi-FI" sz="1800" dirty="0"/>
              <a:t>Tuhotietojen ei-reaaliaikaisuus suhteessa säähavaintoihin</a:t>
            </a:r>
          </a:p>
          <a:p>
            <a:pPr lvl="1"/>
            <a:r>
              <a:rPr lang="fi-FI" dirty="0">
                <a:effectLst/>
              </a:rPr>
              <a:t>Myrsky menee ohi hetkessä, mutta metsänkäyttöilmoitukset tulevat viiveellä </a:t>
            </a:r>
            <a:r>
              <a:rPr lang="fi-FI" dirty="0">
                <a:effectLst/>
                <a:sym typeface="Wingdings" pitchFamily="2" charset="2"/>
              </a:rPr>
              <a:t> menetelmien koulutusaineisto puutteellinen</a:t>
            </a:r>
            <a:endParaRPr lang="fi-FI" dirty="0">
              <a:effectLst/>
            </a:endParaRPr>
          </a:p>
          <a:p>
            <a:r>
              <a:rPr lang="fi-FI" sz="1800" dirty="0"/>
              <a:t>S</a:t>
            </a:r>
            <a:r>
              <a:rPr lang="fi-FI" sz="1800" dirty="0">
                <a:effectLst/>
              </a:rPr>
              <a:t>atelliittihavainnoista </a:t>
            </a:r>
            <a:r>
              <a:rPr lang="fi-FI" sz="1800" dirty="0" err="1">
                <a:effectLst/>
              </a:rPr>
              <a:t>pääteltyjen</a:t>
            </a:r>
            <a:r>
              <a:rPr lang="fi-FI" sz="1800" dirty="0">
                <a:effectLst/>
              </a:rPr>
              <a:t> tuhoalueiden tulkinta</a:t>
            </a:r>
          </a:p>
          <a:p>
            <a:pPr lvl="1"/>
            <a:r>
              <a:rPr lang="fi-FI" dirty="0" err="1">
                <a:effectLst/>
              </a:rPr>
              <a:t>täma</a:t>
            </a:r>
            <a:r>
              <a:rPr lang="fi-FI" dirty="0">
                <a:effectLst/>
              </a:rPr>
              <a:t>̈ osoittautui huomattavasti haastavammaksi kuin oletettiin, koska tilastollisesti </a:t>
            </a:r>
            <a:r>
              <a:rPr lang="fi-FI" dirty="0" err="1">
                <a:effectLst/>
              </a:rPr>
              <a:t>riittävän</a:t>
            </a:r>
            <a:r>
              <a:rPr lang="fi-FI" dirty="0">
                <a:effectLst/>
              </a:rPr>
              <a:t> erilaisia myrskytapauksia ei 2015 alkaneessa aineistossa ollut tarpeeksi.</a:t>
            </a:r>
          </a:p>
          <a:p>
            <a:r>
              <a:rPr lang="fi-FI" sz="1800" dirty="0"/>
              <a:t>Hankkeen aikana syntyi huomattava määrä uutta ymmärrystä voimakkaista tuulenpuuskista </a:t>
            </a:r>
            <a:r>
              <a:rPr lang="fi-FI" sz="1800" b="1" dirty="0"/>
              <a:t>ja etenkin niihin liittyvistä haasteista</a:t>
            </a:r>
          </a:p>
          <a:p>
            <a:r>
              <a:rPr lang="fi-FI" sz="1800" dirty="0"/>
              <a:t>Tulevaisuudessa menetelmiä voisi täydentää mm. säätutkan ja sääennustemallin havainnoilla/tiedoilla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E08B13-3722-E423-3520-7DD5424A3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11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6027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14771-50E2-747B-5FED-7CCBA940D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Kiitos </a:t>
            </a:r>
            <a:r>
              <a:rPr lang="en-GB" dirty="0" err="1"/>
              <a:t>mielenkiinnosta</a:t>
            </a:r>
            <a:r>
              <a:rPr lang="en-GB" dirty="0"/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7F674-5103-7013-A094-D34F2AB05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err="1"/>
              <a:t>Suuret</a:t>
            </a:r>
            <a:r>
              <a:rPr lang="en-GB" dirty="0"/>
              <a:t> </a:t>
            </a:r>
            <a:r>
              <a:rPr lang="en-GB" dirty="0" err="1"/>
              <a:t>kiitokset</a:t>
            </a:r>
            <a:r>
              <a:rPr lang="en-GB" dirty="0"/>
              <a:t> </a:t>
            </a:r>
            <a:r>
              <a:rPr lang="en-GB" dirty="0" err="1"/>
              <a:t>MMM:lle</a:t>
            </a:r>
            <a:r>
              <a:rPr lang="en-GB" dirty="0"/>
              <a:t> </a:t>
            </a:r>
            <a:r>
              <a:rPr lang="en-GB" dirty="0" err="1"/>
              <a:t>tämän</a:t>
            </a:r>
            <a:r>
              <a:rPr lang="en-GB" dirty="0"/>
              <a:t> </a:t>
            </a:r>
            <a:r>
              <a:rPr lang="en-GB" dirty="0" err="1"/>
              <a:t>työn</a:t>
            </a:r>
            <a:r>
              <a:rPr lang="en-GB" dirty="0"/>
              <a:t> </a:t>
            </a:r>
            <a:r>
              <a:rPr lang="en-GB" dirty="0" err="1"/>
              <a:t>mahdollistamisesta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18DF3-0E89-BDFD-6FB1-EE4C610BB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12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95640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66FE5-9B0A-6B24-8C21-86F936EE1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Kuvaus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4685EE-6E35-4D55-AB8F-60D410D10D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i-FI" sz="2400" b="1" dirty="0">
                <a:effectLst/>
              </a:rPr>
              <a:t>Hankkeen nimi</a:t>
            </a:r>
            <a:r>
              <a:rPr lang="fi-FI" sz="2400" dirty="0">
                <a:effectLst/>
              </a:rPr>
              <a:t>: Tuulituho-haukka </a:t>
            </a:r>
            <a:endParaRPr lang="fi-FI" sz="2400" dirty="0"/>
          </a:p>
          <a:p>
            <a:r>
              <a:rPr lang="fi-FI" sz="2400" b="1" dirty="0">
                <a:effectLst/>
              </a:rPr>
              <a:t>Toteuttajat</a:t>
            </a:r>
            <a:r>
              <a:rPr lang="fi-FI" sz="2400" dirty="0">
                <a:effectLst/>
              </a:rPr>
              <a:t>: </a:t>
            </a:r>
            <a:r>
              <a:rPr lang="fi-FI" sz="2400" dirty="0">
                <a:solidFill>
                  <a:srgbClr val="0C0C0C"/>
                </a:solidFill>
                <a:effectLst/>
              </a:rPr>
              <a:t>Ilmatieteen laitos</a:t>
            </a:r>
            <a:r>
              <a:rPr lang="fi-FI" sz="2400" dirty="0">
                <a:solidFill>
                  <a:srgbClr val="0C0C0C"/>
                </a:solidFill>
              </a:rPr>
              <a:t>, </a:t>
            </a:r>
            <a:r>
              <a:rPr lang="fi-FI" sz="2400" dirty="0">
                <a:effectLst/>
              </a:rPr>
              <a:t>Suomen </a:t>
            </a:r>
            <a:r>
              <a:rPr lang="fi-FI" sz="2400" dirty="0" err="1">
                <a:effectLst/>
              </a:rPr>
              <a:t>Metsäkeskus</a:t>
            </a:r>
            <a:r>
              <a:rPr lang="fi-FI" sz="2400" dirty="0">
                <a:effectLst/>
              </a:rPr>
              <a:t>, </a:t>
            </a:r>
            <a:r>
              <a:rPr lang="fi-FI" sz="2400" dirty="0" err="1">
                <a:solidFill>
                  <a:srgbClr val="0C0C0C"/>
                </a:solidFill>
                <a:effectLst/>
              </a:rPr>
              <a:t>ETForestService</a:t>
            </a:r>
            <a:r>
              <a:rPr lang="fi-FI" sz="2400" dirty="0">
                <a:solidFill>
                  <a:srgbClr val="0C0C0C"/>
                </a:solidFill>
                <a:effectLst/>
              </a:rPr>
              <a:t>, Aalto</a:t>
            </a:r>
          </a:p>
          <a:p>
            <a:r>
              <a:rPr lang="fi-FI" sz="2400" b="1" dirty="0">
                <a:solidFill>
                  <a:srgbClr val="0C0C0C"/>
                </a:solidFill>
                <a:effectLst/>
              </a:rPr>
              <a:t>Tavoite:</a:t>
            </a:r>
            <a:r>
              <a:rPr lang="fi-FI" sz="2400" dirty="0">
                <a:solidFill>
                  <a:srgbClr val="0C0C0C"/>
                </a:solidFill>
                <a:effectLst/>
              </a:rPr>
              <a:t> Tuottaa tuulituhojen seurantapalvelu pohjautuen havaittuihin tuulenpuuskiin, satelliittiaineistoihin sekä todettuihin metsätuhoihin</a:t>
            </a:r>
          </a:p>
          <a:p>
            <a:r>
              <a:rPr lang="fi-FI" sz="2400" dirty="0">
                <a:solidFill>
                  <a:srgbClr val="0C0C0C"/>
                </a:solidFill>
              </a:rPr>
              <a:t>Loppuraportti: </a:t>
            </a:r>
            <a:r>
              <a:rPr lang="fi-FI" sz="2400" dirty="0">
                <a:solidFill>
                  <a:srgbClr val="0C0C0C"/>
                </a:solidFill>
                <a:hlinkClick r:id="rId2"/>
              </a:rPr>
              <a:t>https://mmm.fi/-/tuulituho-haukka</a:t>
            </a:r>
            <a:r>
              <a:rPr lang="fi-FI" sz="2400" dirty="0">
                <a:solidFill>
                  <a:srgbClr val="0C0C0C"/>
                </a:solidFill>
              </a:rPr>
              <a:t> </a:t>
            </a:r>
          </a:p>
          <a:p>
            <a:pPr marL="0" indent="0">
              <a:buNone/>
            </a:pPr>
            <a:r>
              <a:rPr lang="fi-FI" sz="2400" dirty="0">
                <a:solidFill>
                  <a:srgbClr val="0C0C0C"/>
                </a:solidFill>
              </a:rPr>
              <a:t> (</a:t>
            </a:r>
            <a:r>
              <a:rPr lang="fi-FI" sz="2400" dirty="0">
                <a:solidFill>
                  <a:srgbClr val="0C0C0C"/>
                </a:solidFill>
                <a:hlinkClick r:id="rId3"/>
              </a:rPr>
              <a:t>https://mmm.fi/documents/1410837/147048451/Tuulituho-haukka_loppuraportti-final.pdf/a6bc30c1-fcab-5e66-0014-dabcbce23513/Tuulituho-haukka_loppuraportti-final.pdf?t=1673859694241</a:t>
            </a:r>
            <a:r>
              <a:rPr lang="fi-FI" sz="2400" dirty="0">
                <a:solidFill>
                  <a:srgbClr val="0C0C0C"/>
                </a:solidFill>
              </a:rPr>
              <a:t> )</a:t>
            </a:r>
            <a:endParaRPr lang="fi-FI" sz="2400" dirty="0">
              <a:solidFill>
                <a:srgbClr val="0C0C0C"/>
              </a:solidFill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667269-3129-7D58-8954-1505B50FC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3569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53570-8B25-6BB0-BE2D-B377D4455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000" y="365127"/>
            <a:ext cx="6858000" cy="574674"/>
          </a:xfrm>
        </p:spPr>
        <p:txBody>
          <a:bodyPr/>
          <a:lstStyle/>
          <a:p>
            <a:r>
              <a:rPr lang="fi-FI" dirty="0"/>
              <a:t>Johdanto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7A16B6-4D3F-5340-C653-A2A354914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3</a:t>
            </a:fld>
            <a:endParaRPr lang="fi-FI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A69714-5D81-94F0-C4C3-2415052B622B}"/>
              </a:ext>
            </a:extLst>
          </p:cNvPr>
          <p:cNvSpPr txBox="1"/>
          <p:nvPr/>
        </p:nvSpPr>
        <p:spPr>
          <a:xfrm>
            <a:off x="378000" y="949326"/>
            <a:ext cx="55626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/>
              <a:t>Suomessakin myrskyt ja rajuilmat aiheuttavat ajoittain laajojakin metsätuhoja, esimerkiksi miljoonien kuutioiden tuhoja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2000" dirty="0"/>
              <a:t>kesän 2010 </a:t>
            </a:r>
            <a:r>
              <a:rPr lang="fi-FI" sz="2000" dirty="0" err="1"/>
              <a:t>Asta+Veera+Sylvi+Lahja</a:t>
            </a:r>
            <a:endParaRPr lang="fi-FI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2000" dirty="0"/>
              <a:t>Paula –rajuilma 22.6.2021 noin 4 Mm</a:t>
            </a:r>
            <a:r>
              <a:rPr lang="fi-FI" sz="2000" baseline="30000" dirty="0"/>
              <a:t>3</a:t>
            </a:r>
            <a:r>
              <a:rPr lang="fi-FI" sz="2000" dirty="0"/>
              <a:t> (tämä sisältänee 21.-23.6. rajuilmat)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2000" dirty="0"/>
              <a:t>Valtavat yhteiskunnalliset vaikutukset ”silmän räpäyksessä”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/>
              <a:t>Rajuilmojen ennustaminen onnistuu nykyään melko hyvin, mutta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2000" b="1" dirty="0"/>
              <a:t>tuottaako rajuilma tuhoisia puuskia vai ei on äärimmäisen vaikeaa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/>
              <a:t>Tässä hankkeessa pyrittiin arvioimaan metsätuhojen laatua ja määrää mahdollisimman nopeasti ilmiön tapahduttua</a:t>
            </a:r>
          </a:p>
        </p:txBody>
      </p:sp>
      <p:pic>
        <p:nvPicPr>
          <p:cNvPr id="7" name="Picture 6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4028D22-2E3A-2095-7571-DFDC5AEF2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237" y="5443137"/>
            <a:ext cx="3581763" cy="759441"/>
          </a:xfrm>
          <a:prstGeom prst="rect">
            <a:avLst/>
          </a:prstGeom>
        </p:spPr>
      </p:pic>
      <p:pic>
        <p:nvPicPr>
          <p:cNvPr id="9" name="Picture 8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079BCB1E-868A-89B0-1551-633BDDBC5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7875" y="3950554"/>
            <a:ext cx="3496125" cy="10201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85959B5-BDDA-757A-F73D-B73FEECCD03F}"/>
              </a:ext>
            </a:extLst>
          </p:cNvPr>
          <p:cNvSpPr txBox="1"/>
          <p:nvPr/>
        </p:nvSpPr>
        <p:spPr>
          <a:xfrm>
            <a:off x="4394200" y="6434965"/>
            <a:ext cx="2705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Otsikkokaappaukset</a:t>
            </a:r>
            <a:r>
              <a:rPr lang="en-GB" dirty="0"/>
              <a:t>: </a:t>
            </a:r>
            <a:r>
              <a:rPr lang="en-GB" dirty="0" err="1"/>
              <a:t>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944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53570-8B25-6BB0-BE2D-B377D4455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000" y="365127"/>
            <a:ext cx="6858000" cy="574674"/>
          </a:xfrm>
        </p:spPr>
        <p:txBody>
          <a:bodyPr/>
          <a:lstStyle/>
          <a:p>
            <a:r>
              <a:rPr lang="fi-FI" dirty="0"/>
              <a:t>Johdanto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7A16B6-4D3F-5340-C653-A2A354914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4</a:t>
            </a:fld>
            <a:endParaRPr lang="fi-FI" dirty="0"/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D7BC5E8B-90CC-C550-9218-660E71571A89}"/>
              </a:ext>
            </a:extLst>
          </p:cNvPr>
          <p:cNvSpPr/>
          <p:nvPr/>
        </p:nvSpPr>
        <p:spPr>
          <a:xfrm>
            <a:off x="50800" y="1318281"/>
            <a:ext cx="3756200" cy="3137818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RAJUILMA ISKEE</a:t>
            </a:r>
          </a:p>
          <a:p>
            <a:pPr algn="ctr"/>
            <a:endParaRPr lang="en-GB" dirty="0"/>
          </a:p>
          <a:p>
            <a:pPr algn="ctr"/>
            <a:r>
              <a:rPr lang="en-GB" dirty="0" err="1"/>
              <a:t>Tuulet</a:t>
            </a:r>
            <a:endParaRPr lang="en-GB" dirty="0"/>
          </a:p>
          <a:p>
            <a:pPr algn="ctr"/>
            <a:r>
              <a:rPr lang="en-GB" dirty="0" err="1"/>
              <a:t>Salamointi</a:t>
            </a:r>
            <a:endParaRPr lang="en-GB" dirty="0"/>
          </a:p>
          <a:p>
            <a:pPr algn="ctr"/>
            <a:r>
              <a:rPr lang="en-GB" dirty="0" err="1"/>
              <a:t>Rankkasade</a:t>
            </a:r>
            <a:endParaRPr lang="en-GB" dirty="0"/>
          </a:p>
          <a:p>
            <a:pPr algn="ctr"/>
            <a:r>
              <a:rPr lang="en-GB" dirty="0" err="1"/>
              <a:t>Trombit</a:t>
            </a:r>
            <a:endParaRPr lang="en-GB" dirty="0"/>
          </a:p>
          <a:p>
            <a:pPr algn="ctr"/>
            <a:r>
              <a:rPr lang="en-GB" dirty="0" err="1"/>
              <a:t>Suuret</a:t>
            </a:r>
            <a:r>
              <a:rPr lang="en-GB" dirty="0"/>
              <a:t> </a:t>
            </a:r>
            <a:r>
              <a:rPr lang="en-GB" dirty="0" err="1"/>
              <a:t>rakeet</a:t>
            </a:r>
            <a:endParaRPr lang="en-GB" dirty="0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FA3933C9-02FA-C06A-3E4A-8487504C98E1}"/>
              </a:ext>
            </a:extLst>
          </p:cNvPr>
          <p:cNvSpPr/>
          <p:nvPr/>
        </p:nvSpPr>
        <p:spPr>
          <a:xfrm>
            <a:off x="0" y="5370700"/>
            <a:ext cx="7555000" cy="7493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4FD9BC4-EFFC-79EA-FC8A-A77C60E797C5}"/>
              </a:ext>
            </a:extLst>
          </p:cNvPr>
          <p:cNvCxnSpPr>
            <a:cxnSpLocks/>
            <a:stCxn id="3" idx="1"/>
          </p:cNvCxnSpPr>
          <p:nvPr/>
        </p:nvCxnSpPr>
        <p:spPr>
          <a:xfrm>
            <a:off x="1928900" y="4452758"/>
            <a:ext cx="0" cy="147725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6C73A42-DBEC-787A-923C-90F0B02F57D7}"/>
              </a:ext>
            </a:extLst>
          </p:cNvPr>
          <p:cNvSpPr txBox="1"/>
          <p:nvPr/>
        </p:nvSpPr>
        <p:spPr>
          <a:xfrm>
            <a:off x="223750" y="5535158"/>
            <a:ext cx="176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</a:rPr>
              <a:t>Sääennuste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1C6A6E-61E6-0465-4B8E-E8927629B2C0}"/>
              </a:ext>
            </a:extLst>
          </p:cNvPr>
          <p:cNvSpPr txBox="1"/>
          <p:nvPr/>
        </p:nvSpPr>
        <p:spPr>
          <a:xfrm>
            <a:off x="1987550" y="5010806"/>
            <a:ext cx="206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Säähavainnot</a:t>
            </a:r>
            <a:endParaRPr lang="en-GB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08BF9B0-21DE-A6A6-749B-E171F9ADD8CA}"/>
              </a:ext>
            </a:extLst>
          </p:cNvPr>
          <p:cNvCxnSpPr>
            <a:cxnSpLocks/>
          </p:cNvCxnSpPr>
          <p:nvPr/>
        </p:nvCxnSpPr>
        <p:spPr>
          <a:xfrm flipH="1">
            <a:off x="1928900" y="5479126"/>
            <a:ext cx="392575" cy="3998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03A9F5E-DEBC-E382-959C-1B717886145D}"/>
              </a:ext>
            </a:extLst>
          </p:cNvPr>
          <p:cNvSpPr txBox="1"/>
          <p:nvPr/>
        </p:nvSpPr>
        <p:spPr>
          <a:xfrm>
            <a:off x="3807000" y="6355329"/>
            <a:ext cx="2504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Vahinkoraportit</a:t>
            </a:r>
            <a:endParaRPr lang="en-GB" dirty="0"/>
          </a:p>
        </p:txBody>
      </p:sp>
      <p:sp>
        <p:nvSpPr>
          <p:cNvPr id="21" name="Right Brace 20">
            <a:extLst>
              <a:ext uri="{FF2B5EF4-FFF2-40B4-BE49-F238E27FC236}">
                <a16:creationId xmlns:a16="http://schemas.microsoft.com/office/drawing/2014/main" id="{B4CFBE2F-4A4E-DEFB-B9B5-D2AFC5C1D510}"/>
              </a:ext>
            </a:extLst>
          </p:cNvPr>
          <p:cNvSpPr/>
          <p:nvPr/>
        </p:nvSpPr>
        <p:spPr>
          <a:xfrm rot="5400000">
            <a:off x="4381550" y="3550848"/>
            <a:ext cx="460450" cy="5248450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D02BC3E-9D41-70DE-DD44-142F2B634A37}"/>
              </a:ext>
            </a:extLst>
          </p:cNvPr>
          <p:cNvCxnSpPr>
            <a:cxnSpLocks/>
          </p:cNvCxnSpPr>
          <p:nvPr/>
        </p:nvCxnSpPr>
        <p:spPr>
          <a:xfrm flipH="1">
            <a:off x="2211300" y="5446022"/>
            <a:ext cx="110175" cy="49882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5FA8D20-5981-BA32-725F-C6C0D3B6C6D1}"/>
              </a:ext>
            </a:extLst>
          </p:cNvPr>
          <p:cNvCxnSpPr>
            <a:cxnSpLocks/>
          </p:cNvCxnSpPr>
          <p:nvPr/>
        </p:nvCxnSpPr>
        <p:spPr>
          <a:xfrm>
            <a:off x="2321475" y="5535158"/>
            <a:ext cx="223750" cy="3922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0725BD4-1DE7-FDDF-95ED-DA751AD38F63}"/>
              </a:ext>
            </a:extLst>
          </p:cNvPr>
          <p:cNvSpPr txBox="1"/>
          <p:nvPr/>
        </p:nvSpPr>
        <p:spPr>
          <a:xfrm>
            <a:off x="4572000" y="1893382"/>
            <a:ext cx="2867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Todellisen vahinkolaajuuden hahmottaminen vie aikaa.</a:t>
            </a:r>
          </a:p>
          <a:p>
            <a:endParaRPr lang="fi-FI" dirty="0"/>
          </a:p>
          <a:p>
            <a:r>
              <a:rPr lang="fi-FI" dirty="0"/>
              <a:t>Vahinkoilmoituksia tulee vähitellen, ja esimerkiksi Paula-rajuilman tapauksessa vahinkoilmoituksia tuli vielä v. 2022 puolella.</a:t>
            </a:r>
          </a:p>
        </p:txBody>
      </p:sp>
    </p:spTree>
    <p:extLst>
      <p:ext uri="{BB962C8B-B14F-4D97-AF65-F5344CB8AC3E}">
        <p14:creationId xmlns:p14="http://schemas.microsoft.com/office/powerpoint/2010/main" val="318847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3" grpId="0"/>
      <p:bldP spid="15" grpId="0"/>
      <p:bldP spid="20" grpId="0"/>
      <p:bldP spid="21" grpId="0" animBg="1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map&#10;&#10;Description automatically generated">
            <a:extLst>
              <a:ext uri="{FF2B5EF4-FFF2-40B4-BE49-F238E27FC236}">
                <a16:creationId xmlns:a16="http://schemas.microsoft.com/office/drawing/2014/main" id="{77209757-D49C-CD4C-B5CA-CBD9C46058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2912" y="779269"/>
            <a:ext cx="7830376" cy="570585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AF2773-8F14-034D-90A0-228CBF37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5</a:t>
            </a:fld>
            <a:endParaRPr lang="fi-FI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77C25E8-1808-4340-9EA0-6A9CB4BF9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000" y="-160531"/>
            <a:ext cx="6858000" cy="1325563"/>
          </a:xfrm>
        </p:spPr>
        <p:txBody>
          <a:bodyPr/>
          <a:lstStyle/>
          <a:p>
            <a:r>
              <a:rPr lang="en-GB" dirty="0" err="1"/>
              <a:t>Johdanto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5BABA4-1508-5D4A-AF2A-9439E26E20FC}"/>
              </a:ext>
            </a:extLst>
          </p:cNvPr>
          <p:cNvSpPr txBox="1"/>
          <p:nvPr/>
        </p:nvSpPr>
        <p:spPr>
          <a:xfrm>
            <a:off x="110712" y="1839919"/>
            <a:ext cx="25880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dirty="0"/>
              <a:t>Referenssi hyväksi koetusta tuotteesta potentiaalisten tuulituhoaluiden tunnistamiseksi (ns. nopean tilannekuvan saaminen)</a:t>
            </a:r>
          </a:p>
          <a:p>
            <a:endParaRPr lang="en-FI" dirty="0"/>
          </a:p>
          <a:p>
            <a:r>
              <a:rPr lang="en-FI" dirty="0"/>
              <a:t>Kuvan on tuottanut IL:n  päivystävä meteorologi eri havaintoaineistoihin sekä asiantuntemukseensa perustuen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DFC5C9-CEB0-D24B-AA8A-65BFC965B628}"/>
              </a:ext>
            </a:extLst>
          </p:cNvPr>
          <p:cNvSpPr txBox="1"/>
          <p:nvPr/>
        </p:nvSpPr>
        <p:spPr>
          <a:xfrm>
            <a:off x="2832100" y="6485125"/>
            <a:ext cx="294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dirty="0"/>
              <a:t>Kuva: Metsäkeskus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A6C1E2-BDAB-9A76-A2DB-D86A0F0B2146}"/>
              </a:ext>
            </a:extLst>
          </p:cNvPr>
          <p:cNvSpPr txBox="1"/>
          <p:nvPr/>
        </p:nvSpPr>
        <p:spPr>
          <a:xfrm>
            <a:off x="3523662" y="4637966"/>
            <a:ext cx="5108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err="1"/>
              <a:t>Miten</a:t>
            </a:r>
            <a:r>
              <a:rPr lang="en-GB" dirty="0"/>
              <a:t> </a:t>
            </a:r>
            <a:r>
              <a:rPr lang="en-GB" dirty="0" err="1"/>
              <a:t>automatisoida</a:t>
            </a:r>
            <a:r>
              <a:rPr lang="en-GB" dirty="0"/>
              <a:t> </a:t>
            </a:r>
            <a:r>
              <a:rPr lang="en-GB" dirty="0" err="1"/>
              <a:t>meteorologin</a:t>
            </a:r>
            <a:r>
              <a:rPr lang="en-GB" dirty="0"/>
              <a:t> </a:t>
            </a:r>
            <a:r>
              <a:rPr lang="en-GB" dirty="0" err="1"/>
              <a:t>osaaminen</a:t>
            </a:r>
            <a:r>
              <a:rPr lang="en-GB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0162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508DB-FD62-18A6-1BC3-5ED393DBE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000" y="365126"/>
            <a:ext cx="6858000" cy="909339"/>
          </a:xfrm>
        </p:spPr>
        <p:txBody>
          <a:bodyPr>
            <a:normAutofit fontScale="90000"/>
          </a:bodyPr>
          <a:lstStyle/>
          <a:p>
            <a:r>
              <a:rPr lang="en-GB" dirty="0" err="1"/>
              <a:t>Tuloksia</a:t>
            </a:r>
            <a:r>
              <a:rPr lang="en-GB" dirty="0"/>
              <a:t> – </a:t>
            </a:r>
            <a:r>
              <a:rPr lang="en-GB" dirty="0" err="1"/>
              <a:t>tuhoilmoitukset</a:t>
            </a:r>
            <a:r>
              <a:rPr lang="en-GB" dirty="0"/>
              <a:t> </a:t>
            </a:r>
            <a:r>
              <a:rPr lang="en-GB" dirty="0" err="1"/>
              <a:t>kartalla</a:t>
            </a:r>
            <a:endParaRPr lang="en-GB" dirty="0"/>
          </a:p>
        </p:txBody>
      </p:sp>
      <p:pic>
        <p:nvPicPr>
          <p:cNvPr id="10" name="Content Placeholder 9" descr="A screenshot of a computer&#10;&#10;Description automatically generated">
            <a:extLst>
              <a:ext uri="{FF2B5EF4-FFF2-40B4-BE49-F238E27FC236}">
                <a16:creationId xmlns:a16="http://schemas.microsoft.com/office/drawing/2014/main" id="{CAFFF97B-25FB-DC55-4B70-65055D6FAA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024" y="1274465"/>
            <a:ext cx="7956375" cy="331573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5946A5-DC01-1FFD-8C6E-302FB10B5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6</a:t>
            </a:fld>
            <a:endParaRPr lang="fi-FI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5BFB83-2F9B-E796-5BB7-692278C8EFFF}"/>
              </a:ext>
            </a:extLst>
          </p:cNvPr>
          <p:cNvSpPr txBox="1"/>
          <p:nvPr/>
        </p:nvSpPr>
        <p:spPr>
          <a:xfrm>
            <a:off x="404987" y="4708768"/>
            <a:ext cx="75833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800" dirty="0" err="1">
                <a:effectLst/>
                <a:latin typeface="ArialMT"/>
              </a:rPr>
              <a:t>Metsäkeskuksen</a:t>
            </a:r>
            <a:r>
              <a:rPr lang="fi-FI" sz="1800" dirty="0">
                <a:effectLst/>
                <a:latin typeface="ArialMT"/>
              </a:rPr>
              <a:t> www-sivuillensa tuottama </a:t>
            </a:r>
            <a:r>
              <a:rPr lang="fi-FI" sz="1800" dirty="0" err="1">
                <a:effectLst/>
                <a:latin typeface="ArialMT"/>
              </a:rPr>
              <a:t>metsänkäyttöilmoitusten</a:t>
            </a:r>
            <a:r>
              <a:rPr lang="fi-FI" sz="1800" dirty="0">
                <a:effectLst/>
                <a:latin typeface="ArialMT"/>
              </a:rPr>
              <a:t> </a:t>
            </a:r>
            <a:r>
              <a:rPr lang="fi-FI" sz="1800" dirty="0" err="1">
                <a:effectLst/>
                <a:latin typeface="ArialMT"/>
              </a:rPr>
              <a:t>visualisointityökalu</a:t>
            </a:r>
            <a:r>
              <a:rPr lang="fi-FI" sz="1800" dirty="0">
                <a:effectLst/>
                <a:latin typeface="ArialMT"/>
              </a:rPr>
              <a:t>. Kts. </a:t>
            </a:r>
            <a:r>
              <a:rPr lang="fi-FI" sz="1800" dirty="0">
                <a:effectLst/>
                <a:latin typeface="ArialMT"/>
                <a:hlinkClick r:id="rId3"/>
              </a:rPr>
              <a:t>https://www.metsakeskus.fi/fi/avoin-metsa-ja-luontotieto/metsatietoaineistot/metsatuhot</a:t>
            </a:r>
            <a:r>
              <a:rPr lang="fi-FI" sz="1800" dirty="0">
                <a:effectLst/>
                <a:latin typeface="ArialMT"/>
              </a:rPr>
              <a:t> 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53573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F45E8-D2E3-958D-FD61-3E62AD02A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000" y="365127"/>
            <a:ext cx="7673800" cy="676274"/>
          </a:xfrm>
        </p:spPr>
        <p:txBody>
          <a:bodyPr/>
          <a:lstStyle/>
          <a:p>
            <a:r>
              <a:rPr lang="en-GB" dirty="0" err="1"/>
              <a:t>Tuhoarvio</a:t>
            </a:r>
            <a:r>
              <a:rPr lang="en-GB" dirty="0"/>
              <a:t> </a:t>
            </a:r>
            <a:r>
              <a:rPr lang="en-GB" dirty="0" err="1"/>
              <a:t>puuskahavainnoista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DB0B10-194C-6878-F05D-5A75D75ED3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6BA73B-E866-6993-10A3-DB94F49E6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7</a:t>
            </a:fld>
            <a:endParaRPr lang="fi-FI" dirty="0"/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FEBB777F-906F-2C80-D14A-6148090D0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187" y="969325"/>
            <a:ext cx="7782026" cy="5816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C621DA-C4E7-F530-372D-6C545BBFD34A}"/>
              </a:ext>
            </a:extLst>
          </p:cNvPr>
          <p:cNvSpPr txBox="1"/>
          <p:nvPr/>
        </p:nvSpPr>
        <p:spPr>
          <a:xfrm>
            <a:off x="6192787" y="4424375"/>
            <a:ext cx="2875013" cy="16004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FI" sz="1400" i="1" dirty="0"/>
              <a:t>Tuho = 0.3 Mm</a:t>
            </a:r>
            <a:r>
              <a:rPr lang="en-FI" sz="1400" i="1" baseline="30000" dirty="0"/>
              <a:t>3</a:t>
            </a:r>
            <a:r>
              <a:rPr lang="en-FI" sz="1400" i="1" dirty="0"/>
              <a:t> * (vg</a:t>
            </a:r>
            <a:r>
              <a:rPr lang="en-FI" sz="1400" i="1" baseline="-25000" dirty="0"/>
              <a:t>max</a:t>
            </a:r>
            <a:r>
              <a:rPr lang="en-FI" sz="1400" i="1" dirty="0"/>
              <a:t> / 25)</a:t>
            </a:r>
            <a:r>
              <a:rPr lang="en-FI" sz="1400" i="1" baseline="30000" dirty="0"/>
              <a:t>10</a:t>
            </a:r>
            <a:r>
              <a:rPr lang="en-FI" sz="1400" dirty="0"/>
              <a:t>             [Mm</a:t>
            </a:r>
            <a:r>
              <a:rPr lang="en-FI" sz="1400" baseline="30000" dirty="0"/>
              <a:t>3</a:t>
            </a:r>
            <a:r>
              <a:rPr lang="en-FI" sz="1400" dirty="0"/>
              <a:t>], missä vg</a:t>
            </a:r>
            <a:r>
              <a:rPr lang="en-FI" sz="1400" baseline="-25000" dirty="0"/>
              <a:t>max</a:t>
            </a:r>
            <a:r>
              <a:rPr lang="en-FI" sz="1400" dirty="0"/>
              <a:t> on vuorokauden puuskamaksimi (m/s,  kaavassa yksikötön). Kaava pohjautuu Valta et al., 2019: </a:t>
            </a:r>
            <a:r>
              <a:rPr lang="en-GB" sz="1400" dirty="0">
                <a:hlinkClick r:id="rId3"/>
              </a:rPr>
              <a:t>https://asr.copernicus.org/articles/16/31/2019/</a:t>
            </a:r>
            <a:r>
              <a:rPr lang="en-GB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03791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4A044B-1F0F-7B47-BE33-9913B5E6F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8</a:t>
            </a:fld>
            <a:endParaRPr lang="fi-FI" dirty="0"/>
          </a:p>
        </p:txBody>
      </p:sp>
      <p:pic>
        <p:nvPicPr>
          <p:cNvPr id="5" name="Content Placeholder 7" descr="Map&#10;&#10;Description automatically generated">
            <a:extLst>
              <a:ext uri="{FF2B5EF4-FFF2-40B4-BE49-F238E27FC236}">
                <a16:creationId xmlns:a16="http://schemas.microsoft.com/office/drawing/2014/main" id="{95CB8C63-0B0B-1D4A-A375-AA0CA401F8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0800" y="439649"/>
            <a:ext cx="3905200" cy="2219502"/>
          </a:xfrm>
          <a:ln>
            <a:solidFill>
              <a:schemeClr val="tx1"/>
            </a:solidFill>
          </a:ln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05909804-EA96-2844-BC0D-2CA48D44D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00" y="152400"/>
            <a:ext cx="2145980" cy="2794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936EA19B-D0DD-D449-B8F2-7739029867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2935" y="3624350"/>
            <a:ext cx="2963065" cy="27940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Notched Right Arrow 8">
            <a:extLst>
              <a:ext uri="{FF2B5EF4-FFF2-40B4-BE49-F238E27FC236}">
                <a16:creationId xmlns:a16="http://schemas.microsoft.com/office/drawing/2014/main" id="{F0BB5018-CEBD-E24D-B1E7-F164FEFD686F}"/>
              </a:ext>
            </a:extLst>
          </p:cNvPr>
          <p:cNvSpPr/>
          <p:nvPr/>
        </p:nvSpPr>
        <p:spPr>
          <a:xfrm>
            <a:off x="2574790" y="1282700"/>
            <a:ext cx="651100" cy="2667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Notched Right Arrow 9">
            <a:extLst>
              <a:ext uri="{FF2B5EF4-FFF2-40B4-BE49-F238E27FC236}">
                <a16:creationId xmlns:a16="http://schemas.microsoft.com/office/drawing/2014/main" id="{124C054E-A989-6C47-A789-4597005C282F}"/>
              </a:ext>
            </a:extLst>
          </p:cNvPr>
          <p:cNvSpPr/>
          <p:nvPr/>
        </p:nvSpPr>
        <p:spPr>
          <a:xfrm rot="5400000">
            <a:off x="5016500" y="2946400"/>
            <a:ext cx="622300" cy="3175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C558CB-737C-CC42-8C45-0A5F0C19E115}"/>
              </a:ext>
            </a:extLst>
          </p:cNvPr>
          <p:cNvSpPr txBox="1"/>
          <p:nvPr/>
        </p:nvSpPr>
        <p:spPr>
          <a:xfrm>
            <a:off x="323900" y="3105150"/>
            <a:ext cx="34861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Menetelmä:</a:t>
            </a:r>
          </a:p>
          <a:p>
            <a:pPr marL="342900" indent="-342900">
              <a:buAutoNum type="arabicPeriod"/>
            </a:pPr>
            <a:r>
              <a:rPr lang="fi-FI" dirty="0"/>
              <a:t>puuskahavainnot sääasemilta.</a:t>
            </a:r>
          </a:p>
          <a:p>
            <a:pPr marL="342900" indent="-342900">
              <a:buAutoNum type="arabicPeriod"/>
            </a:pPr>
            <a:r>
              <a:rPr lang="fi-FI" dirty="0"/>
              <a:t>puuskahavaintojen interpolointi koko Suomeen 500m hilassa.</a:t>
            </a:r>
          </a:p>
          <a:p>
            <a:pPr marL="342900" indent="-342900">
              <a:buAutoNum type="arabicPeriod"/>
            </a:pPr>
            <a:r>
              <a:rPr lang="fi-FI" dirty="0"/>
              <a:t>todennäköisten tuhoalueiden identifiointi kuntatasolla sekä kokonaistuhoarvio.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A16C6A-803D-6347-A6E9-081F03118544}"/>
              </a:ext>
            </a:extLst>
          </p:cNvPr>
          <p:cNvSpPr txBox="1"/>
          <p:nvPr/>
        </p:nvSpPr>
        <p:spPr>
          <a:xfrm>
            <a:off x="6721550" y="503149"/>
            <a:ext cx="399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2.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5D3711-A388-274D-BD75-C0D2A8A9A77E}"/>
              </a:ext>
            </a:extLst>
          </p:cNvPr>
          <p:cNvSpPr txBox="1"/>
          <p:nvPr/>
        </p:nvSpPr>
        <p:spPr>
          <a:xfrm>
            <a:off x="6477100" y="3733800"/>
            <a:ext cx="39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3.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FE5FD7-5980-3143-BC78-94A960F0883C}"/>
              </a:ext>
            </a:extLst>
          </p:cNvPr>
          <p:cNvSpPr txBox="1"/>
          <p:nvPr/>
        </p:nvSpPr>
        <p:spPr>
          <a:xfrm>
            <a:off x="2022624" y="254983"/>
            <a:ext cx="447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2198052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ED2DB-1CF1-C4D7-2E77-E41B975F1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968"/>
            <a:ext cx="7886700" cy="803274"/>
          </a:xfrm>
        </p:spPr>
        <p:txBody>
          <a:bodyPr/>
          <a:lstStyle/>
          <a:p>
            <a:r>
              <a:rPr lang="fi-FI" dirty="0"/>
              <a:t>Puuskahavainnot -menetelmä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C9CD77-C3AC-C80F-35EF-31A01C4BBBD0}"/>
              </a:ext>
            </a:extLst>
          </p:cNvPr>
          <p:cNvSpPr txBox="1"/>
          <p:nvPr/>
        </p:nvSpPr>
        <p:spPr>
          <a:xfrm>
            <a:off x="244762" y="4709319"/>
            <a:ext cx="8899238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1600" dirty="0"/>
              <a:t>Kehitetyt menetelmät tuottavat uuden nopean ja automaattisen tavan arvioida metsätuhoja.</a:t>
            </a:r>
          </a:p>
          <a:p>
            <a:endParaRPr lang="fi-FI" sz="1600" dirty="0"/>
          </a:p>
          <a:p>
            <a:r>
              <a:rPr lang="fi-FI" sz="1600" dirty="0"/>
              <a:t>Tunnettuja puutteita: koska puuskahavainnot pistemäisiä, ukkostilanteissa </a:t>
            </a:r>
            <a:r>
              <a:rPr lang="fi-FI" sz="1600" b="1" dirty="0"/>
              <a:t>ei voida olla varmoja osuiko voimakkaimmat puuskat täsmälleen havaintoasemille </a:t>
            </a:r>
            <a:r>
              <a:rPr lang="fi-FI" sz="1600" b="1" dirty="0">
                <a:sym typeface="Wingdings" pitchFamily="2" charset="2"/>
              </a:rPr>
              <a:t> aliarvio tuhoille.</a:t>
            </a:r>
          </a:p>
          <a:p>
            <a:r>
              <a:rPr lang="fi-FI" sz="1600" dirty="0">
                <a:sym typeface="Wingdings" pitchFamily="2" charset="2"/>
              </a:rPr>
              <a:t>Lisäksi tuhokaava tutkittu matalapainemyrskyjen osalta  ukkosille kaava ei </a:t>
            </a:r>
            <a:r>
              <a:rPr lang="fi-FI" sz="1600" dirty="0" err="1">
                <a:sym typeface="Wingdings" pitchFamily="2" charset="2"/>
              </a:rPr>
              <a:t>tod.näk</a:t>
            </a:r>
            <a:r>
              <a:rPr lang="fi-FI" sz="1600" dirty="0">
                <a:sym typeface="Wingdings" pitchFamily="2" charset="2"/>
              </a:rPr>
              <a:t>. päde.</a:t>
            </a:r>
            <a:endParaRPr lang="fi-FI" sz="160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6B7BAC7-283C-8227-9E0C-5BCCD3A7C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825242"/>
            <a:ext cx="3594100" cy="3657600"/>
          </a:xfrm>
          <a:prstGeom prst="rect">
            <a:avLst/>
          </a:prstGeom>
          <a:noFill/>
          <a:ln>
            <a:solidFill>
              <a:srgbClr val="3399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B53409F-9EF1-4F2B-97BF-2BDBC964D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775" y="825242"/>
            <a:ext cx="3892550" cy="3563427"/>
          </a:xfrm>
          <a:prstGeom prst="rect">
            <a:avLst/>
          </a:prstGeom>
          <a:noFill/>
          <a:ln>
            <a:solidFill>
              <a:srgbClr val="3399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75A4AD0-EAFA-7BFD-0FA9-7A81D9EC1A69}"/>
              </a:ext>
            </a:extLst>
          </p:cNvPr>
          <p:cNvSpPr/>
          <p:nvPr/>
        </p:nvSpPr>
        <p:spPr>
          <a:xfrm>
            <a:off x="6324600" y="1765300"/>
            <a:ext cx="1879600" cy="558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DC1372-7F7E-CE55-A6F2-732800EDA87E}"/>
              </a:ext>
            </a:extLst>
          </p:cNvPr>
          <p:cNvSpPr/>
          <p:nvPr/>
        </p:nvSpPr>
        <p:spPr>
          <a:xfrm>
            <a:off x="6350000" y="2311400"/>
            <a:ext cx="1879600" cy="558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210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-teema">
  <a:themeElements>
    <a:clrScheme name="Ilmatieteen laitos">
      <a:dk1>
        <a:srgbClr val="000000"/>
      </a:dk1>
      <a:lt1>
        <a:srgbClr val="FFFFFF"/>
      </a:lt1>
      <a:dk2>
        <a:srgbClr val="2F3092"/>
      </a:dk2>
      <a:lt2>
        <a:srgbClr val="E7E6E6"/>
      </a:lt2>
      <a:accent1>
        <a:srgbClr val="2F3092"/>
      </a:accent1>
      <a:accent2>
        <a:srgbClr val="3A66E2"/>
      </a:accent2>
      <a:accent3>
        <a:srgbClr val="02B8CE"/>
      </a:accent3>
      <a:accent4>
        <a:srgbClr val="52C1A0"/>
      </a:accent4>
      <a:accent5>
        <a:srgbClr val="000000"/>
      </a:accent5>
      <a:accent6>
        <a:srgbClr val="70AD47"/>
      </a:accent6>
      <a:hlink>
        <a:srgbClr val="3A66E2"/>
      </a:hlink>
      <a:folHlink>
        <a:srgbClr val="3A66E2"/>
      </a:folHlink>
    </a:clrScheme>
    <a:fontScheme name="Ilmatieteen laito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1" id="{E969BC4D-78F7-004B-B8D2-37E8A9435B39}" vid="{1C08F34C-E734-7E4A-8D17-BACF4F969596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il-powerpoint-template-standard-en-2018</Template>
  <TotalTime>36276</TotalTime>
  <Words>600</Words>
  <Application>Microsoft Macintosh PowerPoint</Application>
  <PresentationFormat>On-screen Show (4:3)</PresentationFormat>
  <Paragraphs>77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Arial Black</vt:lpstr>
      <vt:lpstr>ArialMT</vt:lpstr>
      <vt:lpstr>Calibri</vt:lpstr>
      <vt:lpstr>Office-teema</vt:lpstr>
      <vt:lpstr>PowerPoint Presentation</vt:lpstr>
      <vt:lpstr>Kuvaus</vt:lpstr>
      <vt:lpstr>Johdanto</vt:lpstr>
      <vt:lpstr>Johdanto</vt:lpstr>
      <vt:lpstr>Johdanto</vt:lpstr>
      <vt:lpstr>Tuloksia – tuhoilmoitukset kartalla</vt:lpstr>
      <vt:lpstr>Tuhoarvio puuskahavainnoista</vt:lpstr>
      <vt:lpstr>PowerPoint Presentation</vt:lpstr>
      <vt:lpstr>Puuskahavainnot -menetelmä</vt:lpstr>
      <vt:lpstr>Satelliittihavainnot -menetelmä</vt:lpstr>
      <vt:lpstr>Huomioita ja jatkoajatuksia</vt:lpstr>
      <vt:lpstr>Kiitos mielenkiinnosta!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SmartMet Workstation Traning in Kyrgyz Hydromet  March 4-15, 2019</dc:title>
  <dc:creator>Tomi Laurinen</dc:creator>
  <cp:lastModifiedBy>Mäkelä Antti (FMI)</cp:lastModifiedBy>
  <cp:revision>408</cp:revision>
  <dcterms:created xsi:type="dcterms:W3CDTF">2019-02-13T08:30:10Z</dcterms:created>
  <dcterms:modified xsi:type="dcterms:W3CDTF">2023-11-02T12:29:05Z</dcterms:modified>
</cp:coreProperties>
</file>