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90" r:id="rId5"/>
    <p:sldId id="301" r:id="rId6"/>
    <p:sldId id="300" r:id="rId7"/>
    <p:sldId id="311" r:id="rId8"/>
    <p:sldId id="259" r:id="rId9"/>
    <p:sldId id="261" r:id="rId10"/>
    <p:sldId id="302" r:id="rId11"/>
    <p:sldId id="299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259"/>
  </p:normalViewPr>
  <p:slideViewPr>
    <p:cSldViewPr snapToGrid="0" snapToObjects="1" showGuides="1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kinen Leena" userId="ec5087d0-6ee4-48b5-8564-c2306ddbe44f" providerId="ADAL" clId="{D3FE8BA9-A6DC-4D66-AE55-27F7C5A91CAE}"/>
    <pc:docChg chg="modSld">
      <pc:chgData name="Leskinen Leena" userId="ec5087d0-6ee4-48b5-8564-c2306ddbe44f" providerId="ADAL" clId="{D3FE8BA9-A6DC-4D66-AE55-27F7C5A91CAE}" dt="2023-11-02T14:29:37.300" v="6" actId="20577"/>
      <pc:docMkLst>
        <pc:docMk/>
      </pc:docMkLst>
      <pc:sldChg chg="modSp mod">
        <pc:chgData name="Leskinen Leena" userId="ec5087d0-6ee4-48b5-8564-c2306ddbe44f" providerId="ADAL" clId="{D3FE8BA9-A6DC-4D66-AE55-27F7C5A91CAE}" dt="2023-11-02T14:29:37.300" v="6" actId="20577"/>
        <pc:sldMkLst>
          <pc:docMk/>
          <pc:sldMk cId="1353133926" sldId="261"/>
        </pc:sldMkLst>
        <pc:spChg chg="mod">
          <ac:chgData name="Leskinen Leena" userId="ec5087d0-6ee4-48b5-8564-c2306ddbe44f" providerId="ADAL" clId="{D3FE8BA9-A6DC-4D66-AE55-27F7C5A91CAE}" dt="2023-11-02T14:29:37.300" v="6" actId="20577"/>
          <ac:spMkLst>
            <pc:docMk/>
            <pc:sldMk cId="1353133926" sldId="261"/>
            <ac:spMk id="3" creationId="{7EAED9E2-807A-4139-A3F8-E3738309F4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aytona" panose="020B0604030500040204" pitchFamily="34" charset="0"/>
              </a:defRPr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aytona" panose="020B0604030500040204" pitchFamily="34" charset="0"/>
              </a:defRPr>
            </a:lvl1pPr>
          </a:lstStyle>
          <a:p>
            <a:fld id="{25017249-92F2-6A4B-B598-CA07C1562D89}" type="datetimeFigureOut">
              <a:rPr lang="en-FI"/>
              <a:pPr/>
              <a:t>11/02/2023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aytona" panose="020B060403050004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aytona" panose="020B0604030500040204" pitchFamily="34" charset="0"/>
              </a:defRPr>
            </a:lvl1pPr>
          </a:lstStyle>
          <a:p>
            <a:fld id="{B8769983-1F1A-254C-83E9-6CD9985743E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433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aytona" panose="020B060403050004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035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Vilkaistaan </a:t>
            </a:r>
            <a:r>
              <a:rPr lang="fi-FI" err="1"/>
              <a:t>PK:n</a:t>
            </a:r>
            <a:r>
              <a:rPr lang="fi-FI"/>
              <a:t> karttapalvelua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69983-1F1A-254C-83E9-6CD9985743E8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78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49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log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F4C6A0-DEC0-DE42-8BF9-51E7CC45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41029-5312-F341-A5BA-BF9FEE015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3784" y="625539"/>
            <a:ext cx="4165304" cy="1160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20497-8993-014F-A2D0-431A1C74CFD0}"/>
              </a:ext>
            </a:extLst>
          </p:cNvPr>
          <p:cNvSpPr/>
          <p:nvPr userDrawn="1"/>
        </p:nvSpPr>
        <p:spPr>
          <a:xfrm>
            <a:off x="-12000" y="5958000"/>
            <a:ext cx="12204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4EF1D5-88E1-5947-A5C3-F55D92B92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1" y="5470083"/>
            <a:ext cx="187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Daytona" panose="020B0604030500040204" pitchFamily="34" charset="0"/>
              </a:defRPr>
            </a:lvl1pPr>
          </a:lstStyle>
          <a:p>
            <a:fld id="{2871BC96-8A40-4340-9CD3-7ABA1032AB37}" type="datetime1">
              <a:rPr lang="fi-FI" smtClean="0"/>
              <a:t>2.11.2023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062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ko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984F-83DB-0D4F-B1BD-01A03EE2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709738"/>
            <a:ext cx="10837863" cy="2852737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9908-1C9A-BD4D-9F43-DF71E592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4" y="4589463"/>
            <a:ext cx="1083786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C9740-BBBE-2942-A6B0-C2BE3557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1A9C85-3F49-FE41-8323-9C2B0F3B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nkko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9761-9C10-6440-90C0-5FFDE263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D214-5287-9E43-BDAB-D8426C48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C98DA-1D66-1943-A64E-40899E0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974" y="1825625"/>
            <a:ext cx="540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BC6FA-F6D8-D140-8EA8-A2ACE766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E99883-503A-C941-A743-C86E3259A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k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65EA-B7EC-E04D-BDB6-643A89AF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87077-A168-F94B-8FF8-CDFE1508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430E6-DF16-B74E-99D6-DDE75515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2E613-3979-494C-8508-678DC77F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0D9645-ECC2-5544-9F78-AAF17263C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nkko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BC6C-EEAB-094A-8E3C-9E33C5F4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990600"/>
            <a:ext cx="3932237" cy="88860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2361-CA50-D041-B535-5A7214AF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65900" cy="5249863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AE31-B42F-BD47-A9C1-F5478D56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98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64A0A-66A6-8C43-B3AC-A465A7923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0581D7-78A1-C942-8D57-EF79CD060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2B478-EAB7-5644-AC4D-0D6E57DE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14456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57113-9C4E-E14D-BD5A-71A6A6902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 väri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2B478-EAB7-5644-AC4D-0D6E57DE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04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4131E-65D3-CC40-AAB9-1957AD30A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3C63D-F03E-AB45-A079-990A16BA6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1" y="6356350"/>
            <a:ext cx="187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Daytona" panose="020B0604030500040204" pitchFamily="34" charset="0"/>
              </a:defRPr>
            </a:lvl1pPr>
          </a:lstStyle>
          <a:p>
            <a:fld id="{7FDD908F-5978-43C9-86BC-34D2ED163C96}" type="datetime1">
              <a:rPr lang="fi-FI" smtClean="0"/>
              <a:t>2.11.2023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28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96F9-C704-1C4F-BB49-BDCD6E24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0E82-0076-5147-8A61-4CF17ECC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F25AA-D9A0-424B-B794-D93DFDD3A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BD7398-5884-B244-9F1F-A395BFC2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A7AED-DBA9-7C43-8F13-F250D7F1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4131E-65D3-CC40-AAB9-1957AD30A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umu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D0C32-EEE1-6949-A816-939C464AC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23313-CF3F-AD40-A624-B2E07BB6C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0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60656-9ADC-444C-B42F-0C43E5D9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88EBE-9B18-3B49-B52F-6E8909007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B876A-4F03-F647-947D-0861E7339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01EA6-2A0F-4047-84B1-86D126EEB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oranss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F8D42-4C56-FC4B-A94C-057A49C6C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D5BA0-F7C3-9E4C-9376-8E9667271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80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DDC21-4F91-2F4E-AC3A-D1AF6EBA7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lea vihreä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21187-24E1-3E4C-9947-1F6FB9FD1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08DBC-F04C-1E46-8723-FBFACB7D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404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04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E0927-110C-6941-9A7E-10882C43C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932E8-B2D3-FA42-81AB-44F2D413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0481F-0962-7B4B-B9ED-68C14F755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0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D230E-FE85-DC40-A13F-E4857C14E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309471D-0C78-0F48-AE1E-5BE5ECEA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2" y="1000124"/>
            <a:ext cx="10930996" cy="710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EE9B-EF33-0047-BD6C-5621FB49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6" y="1901821"/>
            <a:ext cx="1090877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5357F-0727-DA4C-B61C-42EEA5DCD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1357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4AE38196-BF4B-46FB-BD24-056488FEC38C}" type="datetime1">
              <a:rPr lang="fi-FI" smtClean="0"/>
              <a:t>2.11.2023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3F2E-AACF-B74A-AD10-E80A58E69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4998" y="6356350"/>
            <a:ext cx="6510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pPr algn="l"/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230C4-D25A-C14B-8D9C-5A3A15CA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582" y="6356350"/>
            <a:ext cx="684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92A2DBBF-504B-5743-A268-80A4BECCAE2A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01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50" r:id="rId3"/>
    <p:sldLayoutId id="2147483678" r:id="rId4"/>
    <p:sldLayoutId id="2147483668" r:id="rId5"/>
    <p:sldLayoutId id="2147483662" r:id="rId6"/>
    <p:sldLayoutId id="2147483664" r:id="rId7"/>
    <p:sldLayoutId id="2147483665" r:id="rId8"/>
    <p:sldLayoutId id="2147483667" r:id="rId9"/>
    <p:sldLayoutId id="2147483651" r:id="rId10"/>
    <p:sldLayoutId id="2147483652" r:id="rId11"/>
    <p:sldLayoutId id="2147483654" r:id="rId12"/>
    <p:sldLayoutId id="2147483655" r:id="rId13"/>
    <p:sldLayoutId id="2147483656" r:id="rId14"/>
    <p:sldLayoutId id="214748367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–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–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574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etsakeskus.fi/fi/hankkeet/marisk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4A51-FB3A-C144-AC22-6201D3FC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6" y="1811476"/>
            <a:ext cx="10837863" cy="2387600"/>
          </a:xfrm>
        </p:spPr>
        <p:txBody>
          <a:bodyPr/>
          <a:lstStyle/>
          <a:p>
            <a:r>
              <a:rPr lang="fi-FI" dirty="0"/>
              <a:t>MARISKA – maastopalojen riski- ja torjuntakarttojen skaalaus </a:t>
            </a:r>
            <a:br>
              <a:rPr lang="fi-FI" dirty="0"/>
            </a:br>
            <a:r>
              <a:rPr lang="fi-FI" sz="3200" dirty="0"/>
              <a:t>1.9.2021 -31.12.2022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C5661-E224-6F4A-895A-FB430DFE0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1" y="5461346"/>
            <a:ext cx="1873568" cy="365125"/>
          </a:xfrm>
        </p:spPr>
        <p:txBody>
          <a:bodyPr/>
          <a:lstStyle/>
          <a:p>
            <a:fld id="{ADAEA4B9-96C4-44A5-B1F7-9B27D7A43917}" type="datetime1">
              <a:rPr lang="fi-FI" smtClean="0"/>
              <a:t>2.11.2023</a:t>
            </a:fld>
            <a:endParaRPr lang="en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9AFC57-2436-4EC3-9595-1A4118E49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5733"/>
            <a:ext cx="12192000" cy="78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A837A5A-FAFB-4AE7-A3A9-9C03D706D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23" y="6163441"/>
            <a:ext cx="1098064" cy="58940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9B89398-D80E-4F85-A64B-3872444BE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9" y="6291849"/>
            <a:ext cx="1961974" cy="26754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E649218-AFFB-4DB5-AC5E-EB2366D3A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180" y="6164552"/>
            <a:ext cx="3126029" cy="59200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29272AC-357A-4BD7-AA81-1925C08A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325" b="16082"/>
          <a:stretch/>
        </p:blipFill>
        <p:spPr>
          <a:xfrm>
            <a:off x="7458693" y="6164552"/>
            <a:ext cx="2573201" cy="5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DEA9C-4781-4DAE-830E-A36EE442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Maastopaloriskikartat ja niiden hyödyt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C0227-980D-4F91-8F55-3391DC8A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92" y="1653081"/>
            <a:ext cx="5489573" cy="4600078"/>
          </a:xfrm>
        </p:spPr>
        <p:txBody>
          <a:bodyPr/>
          <a:lstStyle/>
          <a:p>
            <a:r>
              <a:rPr lang="fi-FI" sz="1600" dirty="0"/>
              <a:t>Hankkeessa tuotetut karttatasot olivat: puuston pituus, latvuksen alaraja, latvusmassan määrä, latvusmassan tiheys, syttymisherkkyys, kulkukelpoisuus ja pääpuulajit</a:t>
            </a:r>
          </a:p>
          <a:p>
            <a:r>
              <a:rPr lang="fi-FI" sz="1600" dirty="0"/>
              <a:t>Maastopaloriskikartat tarjoavat pelastustoimelle sellaista tärkeää ennakkotietoa jo ennen kohteelle saapumista </a:t>
            </a:r>
          </a:p>
          <a:p>
            <a:r>
              <a:rPr lang="fi-FI" sz="1600" dirty="0"/>
              <a:t>Karttojen käyttö olisi hankkeen kokemusten mukaan tehokkainta johto- tai tilannekeskuksissa </a:t>
            </a:r>
          </a:p>
          <a:p>
            <a:r>
              <a:rPr lang="fi-FI" sz="1600" dirty="0"/>
              <a:t>Kartoista saatavan tiedon avulla sammutustehtävät voidaan hoitaa aiempaa tehokkaammin, turvallisemmin ja resursseja säästäen. </a:t>
            </a:r>
          </a:p>
          <a:p>
            <a:r>
              <a:rPr lang="fi-FI" sz="1600" dirty="0"/>
              <a:t>Parhaat hyödyt kartoista saadaan suurilla metsäpaloalueilla, alueilla joilla on latvapalon riski, sekä harvaan asutuilla alueilla Itä- ja Pohjois-Suomessa.</a:t>
            </a:r>
          </a:p>
          <a:p>
            <a:endParaRPr lang="en-US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73796C-ACB1-4027-8F2F-2EA543A8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653080"/>
            <a:ext cx="5130041" cy="42525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2BC25FD-F5CF-4C75-8E1D-E7DB69F1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" r="1" b="1823"/>
          <a:stretch/>
        </p:blipFill>
        <p:spPr>
          <a:xfrm>
            <a:off x="10702975" y="4531056"/>
            <a:ext cx="795236" cy="132681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961BCF8-C1AC-4846-AE70-90427218CAD9}"/>
              </a:ext>
            </a:extLst>
          </p:cNvPr>
          <p:cNvSpPr txBox="1"/>
          <p:nvPr/>
        </p:nvSpPr>
        <p:spPr>
          <a:xfrm flipH="1">
            <a:off x="6419756" y="5905603"/>
            <a:ext cx="53293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>
                <a:latin typeface="Daytona"/>
              </a:rPr>
              <a:t>Kuva 1. Hankkeessa tuotettu karttataso, joka kertoo millä korkeudella puuston tuoreoksaraja on.  </a:t>
            </a:r>
            <a:endParaRPr lang="en-US" sz="1600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1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FCBF1-216A-442E-BCF2-0D5CFADF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tuotokset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70F12F-B168-4FFF-92E4-8BF9D0D95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solidFill>
                  <a:schemeClr val="tx1"/>
                </a:solidFill>
              </a:rPr>
              <a:t>Hankkeessa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i-FI" sz="2000" dirty="0">
                <a:solidFill>
                  <a:schemeClr val="tx1"/>
                </a:solidFill>
              </a:rPr>
              <a:t>tuotettiin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fi-FI" sz="2000" dirty="0">
                <a:solidFill>
                  <a:schemeClr val="tx1"/>
                </a:solidFill>
              </a:rPr>
              <a:t>koko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fi-FI" sz="2000" dirty="0">
                <a:solidFill>
                  <a:schemeClr val="tx1"/>
                </a:solidFill>
              </a:rPr>
              <a:t>valtakunnan</a:t>
            </a:r>
            <a:r>
              <a:rPr lang="en-US" sz="2000" dirty="0">
                <a:solidFill>
                  <a:schemeClr val="tx1"/>
                </a:solidFill>
              </a:rPr>
              <a:t> kattavat maastopaloriskikartat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kerättiin käyttäjäkokemuksia, joiden pohjalta laadittiin raportti karttojen hyödynnettävyydestä ja tarpeellisuudesta pelastustoimessa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Tuotettiin koulutusmateriaalia tulen käyttäytymisestä metsässä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Tuotettiin käyttöohje Mariska-karttojen käyttöön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Tehtiin karttoja alueellista maastopaloriskianalyysia varten Pohjois-Karjalan alueelle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Tehtiin kolme Youtube-videota hankkeesta, siinä tuotettujen maastopalokarttojen hyödyntämisestä ja tulen käyttäytymisestä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Raportoitiin käyttäjäkokemuksista, kustannuksista, vaikuttavuudesta, metsäpaloihin varautumisesta ja hankkeen tuloksista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98BBD-7DEC-9B2F-8FD2-7066D590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4" y="1025943"/>
            <a:ext cx="5083619" cy="1457197"/>
          </a:xfrm>
        </p:spPr>
        <p:txBody>
          <a:bodyPr/>
          <a:lstStyle/>
          <a:p>
            <a:r>
              <a:rPr lang="fi-FI" sz="3000" dirty="0"/>
              <a:t>MARISKA-hankkeessa pilotoitu rakennusten maastopaloriski-indeksi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CB9B6D7-720D-6DF1-46E8-B8F876301088}"/>
              </a:ext>
            </a:extLst>
          </p:cNvPr>
          <p:cNvSpPr txBox="1">
            <a:spLocks/>
          </p:cNvSpPr>
          <p:nvPr/>
        </p:nvSpPr>
        <p:spPr>
          <a:xfrm>
            <a:off x="788675" y="2483140"/>
            <a:ext cx="4798394" cy="420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2400" b="0" i="0" kern="120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2400" b="0" i="0" kern="120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67D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Luotiin WUI-mallin (</a:t>
            </a:r>
            <a:r>
              <a:rPr lang="fi-FI" sz="2200" dirty="0">
                <a:solidFill>
                  <a:srgbClr val="E7E6E6">
                    <a:lumMod val="10000"/>
                  </a:srgbClr>
                </a:solidFill>
              </a:rPr>
              <a:t>w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ildland-urban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interface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) mukaisesti painotettu indeksi sille, kuinka suuressa riskissä kukin rakennus olisi lähellä syttyvän maastopalon seurauksena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167D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srgbClr val="E7E6E6">
                    <a:lumMod val="10000"/>
                  </a:srgbClr>
                </a:solidFill>
              </a:rPr>
              <a:t>Kasvillisuuden ja rakennetun ympäristön kohtaamispaikat on todettu esimerkiksi USA:ssa ja Kanadassa riskialueiksi ja tarkastelumalli yleistyy myös Euroopassa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</p:txBody>
      </p:sp>
      <p:pic>
        <p:nvPicPr>
          <p:cNvPr id="5" name="Sisällön paikkamerkki 4" descr="Kuva, jossa näkyy rakennusten maastopaloriski-indeksin laskentaperusteet.">
            <a:extLst>
              <a:ext uri="{FF2B5EF4-FFF2-40B4-BE49-F238E27FC236}">
                <a16:creationId xmlns:a16="http://schemas.microsoft.com/office/drawing/2014/main" id="{FA6A6D20-7B5A-65C0-EB62-CB6B78161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2293" y="102081"/>
            <a:ext cx="6235817" cy="6755919"/>
          </a:xfrm>
        </p:spPr>
      </p:pic>
      <p:sp>
        <p:nvSpPr>
          <p:cNvPr id="3" name="Dian numeron paikkamerkki 4">
            <a:extLst>
              <a:ext uri="{FF2B5EF4-FFF2-40B4-BE49-F238E27FC236}">
                <a16:creationId xmlns:a16="http://schemas.microsoft.com/office/drawing/2014/main" id="{01295F79-D00B-A445-4702-51DE4A891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1789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i="0" kern="1200">
                <a:solidFill>
                  <a:srgbClr val="002F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0A5E8-4F0A-4E79-BE14-3FA4C52F657F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002F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6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F38306-2F4F-457B-8976-B992ED5D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Päivittyvät </a:t>
            </a:r>
            <a:r>
              <a:rPr lang="fi-FI" dirty="0" err="1"/>
              <a:t>Mariska</a:t>
            </a:r>
            <a:r>
              <a:rPr lang="fi-FI" dirty="0"/>
              <a:t> -kartat tulevaisuudessa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BD4D19-DAC7-4518-93B4-97A9548F2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Tarvitaan rahoitusmalli karttapalvelun koordinoidulle hankinnalle sisältäen palvelutasokuvauksen ja määrittelyn sekä laatukriteerit maastopaloriskikarttatiedolle kilpailutusta varten.</a:t>
            </a:r>
          </a:p>
          <a:p>
            <a:pPr lvl="1"/>
            <a:r>
              <a:rPr lang="fi-FI" sz="2000" dirty="0"/>
              <a:t>Hanke tuotti onnistuneen pilotin vuodelle 2022 sekä askelmerkit pysyvän palvelun tuottamisesta</a:t>
            </a:r>
          </a:p>
          <a:p>
            <a:pPr lvl="1"/>
            <a:r>
              <a:rPr lang="fi-FI" sz="2000" dirty="0"/>
              <a:t>Vastuulliset tahot ovat tietoisia askelmerkeistä</a:t>
            </a:r>
          </a:p>
          <a:p>
            <a:r>
              <a:rPr lang="fi-FI" sz="2000" dirty="0"/>
              <a:t>Tarvitaan pelastuslaitoskäyttäjille käytön tukea “kun tilanne on päällä”.</a:t>
            </a:r>
          </a:p>
          <a:p>
            <a:pPr lvl="2"/>
            <a:r>
              <a:rPr lang="fi-FI" sz="2000" dirty="0"/>
              <a:t>Hankkeessa pilotoitiin, Pelastusopistolla on osaaminen</a:t>
            </a:r>
          </a:p>
          <a:p>
            <a:r>
              <a:rPr lang="fi-FI" sz="2000" dirty="0"/>
              <a:t>Tarvitaan pelastusalalla töissä olevien koulutusta ja perehdyttämistä</a:t>
            </a:r>
          </a:p>
          <a:p>
            <a:pPr lvl="1"/>
            <a:r>
              <a:rPr lang="fi-FI" sz="2000" dirty="0"/>
              <a:t>Hanke kehitti kurssimateriaalit Pelastusopistolle</a:t>
            </a:r>
          </a:p>
          <a:p>
            <a:r>
              <a:rPr lang="fi-FI" sz="2000" dirty="0"/>
              <a:t>Opetusta liittyen suurpaloihin ja karttatyökalujen hyödyntämiseen tulisi vahvistaa pelastusopiston perusopetuksessa.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1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5D4750-EBE8-4E05-87FA-E07E1EA8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Tutkimus- ja kehittämistarpeet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AED9E2-807A-4139-A3F8-E3738309F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Metsäpalon leviäminen erilaisilla kasvupaikoilla </a:t>
            </a:r>
          </a:p>
          <a:p>
            <a:r>
              <a:rPr lang="en-US" sz="2000" dirty="0"/>
              <a:t>Turvemaiden, erityisesti ojitettujen turvemaiden palo-ominaisuudet</a:t>
            </a:r>
          </a:p>
          <a:p>
            <a:r>
              <a:rPr lang="en-US" sz="2000" dirty="0"/>
              <a:t>Sään ja sen muutoksien huomioiminen kartta-aineistossa</a:t>
            </a:r>
          </a:p>
          <a:p>
            <a:r>
              <a:rPr lang="en-US" sz="2000" dirty="0" err="1"/>
              <a:t>Kosteusindeksin</a:t>
            </a:r>
            <a:r>
              <a:rPr lang="en-US" sz="2000" dirty="0"/>
              <a:t> </a:t>
            </a:r>
            <a:r>
              <a:rPr lang="en-US" sz="2000" dirty="0" err="1"/>
              <a:t>vaikutus</a:t>
            </a:r>
            <a:r>
              <a:rPr lang="en-US" sz="2000" dirty="0"/>
              <a:t> </a:t>
            </a:r>
            <a:r>
              <a:rPr lang="en-US" sz="2000" dirty="0" err="1"/>
              <a:t>kulkukelpoisuus</a:t>
            </a:r>
            <a:r>
              <a:rPr lang="en-US" sz="2000" dirty="0"/>
              <a:t> -</a:t>
            </a:r>
            <a:r>
              <a:rPr lang="en-US" sz="2000" dirty="0" err="1"/>
              <a:t>karttatasoon</a:t>
            </a:r>
            <a:r>
              <a:rPr lang="en-US" sz="2000" dirty="0"/>
              <a:t>  </a:t>
            </a:r>
          </a:p>
          <a:p>
            <a:r>
              <a:rPr lang="en-US" sz="2000" dirty="0" err="1"/>
              <a:t>Kustannus</a:t>
            </a:r>
            <a:r>
              <a:rPr lang="en-US" sz="2000" dirty="0"/>
              <a:t> – </a:t>
            </a:r>
            <a:r>
              <a:rPr lang="en-US" sz="2000" dirty="0" err="1"/>
              <a:t>hyöty</a:t>
            </a:r>
            <a:r>
              <a:rPr lang="en-US" sz="2000" dirty="0"/>
              <a:t>/</a:t>
            </a:r>
            <a:r>
              <a:rPr lang="en-US" sz="2000" dirty="0" err="1"/>
              <a:t>vaikuttavuusanalyysi</a:t>
            </a:r>
            <a:r>
              <a:rPr lang="en-US" sz="2000" dirty="0"/>
              <a:t> </a:t>
            </a:r>
            <a:r>
              <a:rPr lang="en-US" sz="2000" dirty="0" err="1"/>
              <a:t>maastopaloriskikartoista</a:t>
            </a:r>
            <a:endParaRPr lang="en-US" sz="2000" dirty="0"/>
          </a:p>
          <a:p>
            <a:r>
              <a:rPr lang="en-US" sz="2000" dirty="0" err="1"/>
              <a:t>Palaneiden</a:t>
            </a:r>
            <a:r>
              <a:rPr lang="en-US" sz="2000" dirty="0"/>
              <a:t> </a:t>
            </a:r>
            <a:r>
              <a:rPr lang="en-US" sz="2000" dirty="0" err="1"/>
              <a:t>metsäalueiden</a:t>
            </a:r>
            <a:r>
              <a:rPr lang="en-US" sz="2000" dirty="0"/>
              <a:t> </a:t>
            </a:r>
            <a:r>
              <a:rPr lang="en-US" sz="2000" dirty="0" err="1"/>
              <a:t>paikkatiedon</a:t>
            </a:r>
            <a:r>
              <a:rPr lang="en-US" sz="2000" dirty="0"/>
              <a:t> </a:t>
            </a:r>
            <a:r>
              <a:rPr lang="en-US" sz="2000" dirty="0" err="1"/>
              <a:t>tuominen</a:t>
            </a:r>
            <a:r>
              <a:rPr lang="en-US" sz="2000" dirty="0"/>
              <a:t> </a:t>
            </a:r>
            <a:r>
              <a:rPr lang="en-US" sz="2000" dirty="0" err="1"/>
              <a:t>Metsäkeskuksen</a:t>
            </a:r>
            <a:r>
              <a:rPr lang="en-US" sz="2000" dirty="0"/>
              <a:t> </a:t>
            </a:r>
            <a:r>
              <a:rPr lang="en-US" sz="2000" dirty="0" err="1"/>
              <a:t>järjestelmään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Alueellisten</a:t>
            </a:r>
            <a:r>
              <a:rPr lang="en-US" sz="2000" dirty="0"/>
              <a:t> </a:t>
            </a:r>
            <a:r>
              <a:rPr lang="en-US" sz="2000" dirty="0" err="1"/>
              <a:t>varautumiskarttojen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r>
              <a:rPr lang="en-US" sz="2000" dirty="0"/>
              <a:t> -&gt; </a:t>
            </a:r>
            <a:r>
              <a:rPr lang="en-US" sz="2000"/>
              <a:t>tehdään </a:t>
            </a:r>
            <a:r>
              <a:rPr lang="en-US" sz="2000" dirty="0"/>
              <a:t>MPV25 -</a:t>
            </a:r>
            <a:r>
              <a:rPr lang="en-US" sz="2000" dirty="0" err="1"/>
              <a:t>hankkeessa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13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E56317-20A7-0384-70AF-9CB7E56A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2" y="1000124"/>
            <a:ext cx="4004920" cy="1868582"/>
          </a:xfrm>
        </p:spPr>
        <p:txBody>
          <a:bodyPr/>
          <a:lstStyle/>
          <a:p>
            <a:r>
              <a:rPr lang="fi-FI" dirty="0"/>
              <a:t>Tuotokset</a:t>
            </a:r>
            <a:br>
              <a:rPr lang="fi-FI" dirty="0"/>
            </a:br>
            <a:br>
              <a:rPr lang="fi-FI" dirty="0"/>
            </a:br>
            <a:r>
              <a:rPr lang="fi-FI" sz="1800" dirty="0">
                <a:solidFill>
                  <a:schemeClr val="tx1"/>
                </a:solidFill>
                <a:hlinkClick r:id="rId2"/>
              </a:rPr>
              <a:t>https://www.metsakeskus.fi/fi/hankkeet/mariska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sz="1800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407EDA2-62B3-963C-0525-125A5B9A7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56" y="3757317"/>
            <a:ext cx="5220152" cy="2751058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6EE6186-817D-ED92-AFA0-4D3177BCC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417" y="349625"/>
            <a:ext cx="6739427" cy="61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70BD-2D03-8943-A89B-6AAE24D73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mielenkiinnosta!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A2C29-87D5-3143-8AA4-EF0A7F0C4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057130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pohja">
  <a:themeElements>
    <a:clrScheme name="mk_värit_031120 1">
      <a:dk1>
        <a:srgbClr val="1A1918"/>
      </a:dk1>
      <a:lt1>
        <a:srgbClr val="FFFFFF"/>
      </a:lt1>
      <a:dk2>
        <a:srgbClr val="611244"/>
      </a:dk2>
      <a:lt2>
        <a:srgbClr val="E7E6E6"/>
      </a:lt2>
      <a:accent1>
        <a:srgbClr val="167D3F"/>
      </a:accent1>
      <a:accent2>
        <a:srgbClr val="BE531C"/>
      </a:accent2>
      <a:accent3>
        <a:srgbClr val="A3D233"/>
      </a:accent3>
      <a:accent4>
        <a:srgbClr val="EEDC00"/>
      </a:accent4>
      <a:accent5>
        <a:srgbClr val="E10098"/>
      </a:accent5>
      <a:accent6>
        <a:srgbClr val="F68D2E"/>
      </a:accent6>
      <a:hlink>
        <a:srgbClr val="1E5193"/>
      </a:hlink>
      <a:folHlink>
        <a:srgbClr val="EC99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4" id="{04E6DACA-6017-4382-B55A-DB57A598ED68}" vid="{8A99E9CE-AAAF-4F23-BDCA-234895BBA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E1B9195A17144A230E6BEF7FB39FA" ma:contentTypeVersion="15" ma:contentTypeDescription="Create a new document." ma:contentTypeScope="" ma:versionID="e8d1e3707409e32e93d36f12a73d4781">
  <xsd:schema xmlns:xsd="http://www.w3.org/2001/XMLSchema" xmlns:xs="http://www.w3.org/2001/XMLSchema" xmlns:p="http://schemas.microsoft.com/office/2006/metadata/properties" xmlns:ns2="3de5bdd1-08d9-4aa9-a3c1-1d9c27df15c7" xmlns:ns3="08414fab-a395-4791-aae0-619830bc7d6d" targetNamespace="http://schemas.microsoft.com/office/2006/metadata/properties" ma:root="true" ma:fieldsID="bd828460c8a83277f078ce0179bb466d" ns2:_="" ns3:_="">
    <xsd:import namespace="3de5bdd1-08d9-4aa9-a3c1-1d9c27df15c7"/>
    <xsd:import namespace="08414fab-a395-4791-aae0-619830bc7d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5bdd1-08d9-4aa9-a3c1-1d9c27df1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c856941-9498-4ee4-90d5-af6c9038c3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14fab-a395-4791-aae0-619830bc7d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bccd685-19c4-44fb-bfad-f98cb1f98dae}" ma:internalName="TaxCatchAll" ma:showField="CatchAllData" ma:web="08414fab-a395-4791-aae0-619830bc7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414fab-a395-4791-aae0-619830bc7d6d" xsi:nil="true"/>
    <lcf76f155ced4ddcb4097134ff3c332f xmlns="3de5bdd1-08d9-4aa9-a3c1-1d9c27df15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DEDA54-9FB2-4625-95A2-092306EB1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e5bdd1-08d9-4aa9-a3c1-1d9c27df15c7"/>
    <ds:schemaRef ds:uri="08414fab-a395-4791-aae0-619830bc7d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C23D43-A755-4DA3-B7F0-CD1673810E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83907-C0DC-4E9A-AC30-8E401098C8FB}">
  <ds:schemaRefs>
    <ds:schemaRef ds:uri="http://schemas.microsoft.com/office/2006/documentManagement/types"/>
    <ds:schemaRef ds:uri="08414fab-a395-4791-aae0-619830bc7d6d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de5bdd1-08d9-4aa9-a3c1-1d9c27df15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metsakeskuksen-powerpoint-hankepohja-kuvakansilehti</Template>
  <TotalTime>54</TotalTime>
  <Words>361</Words>
  <Application>Microsoft Office PowerPoint</Application>
  <PresentationFormat>Laajakuva</PresentationFormat>
  <Paragraphs>47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System Font Regular</vt:lpstr>
      <vt:lpstr>Arial</vt:lpstr>
      <vt:lpstr>Calibri</vt:lpstr>
      <vt:lpstr>Daytona</vt:lpstr>
      <vt:lpstr>oletuspohja</vt:lpstr>
      <vt:lpstr>MARISKA – maastopalojen riski- ja torjuntakarttojen skaalaus  1.9.2021 -31.12.2022</vt:lpstr>
      <vt:lpstr>Maastopaloriskikartat ja niiden hyödyt</vt:lpstr>
      <vt:lpstr>Hankkeen tuotokset</vt:lpstr>
      <vt:lpstr>MARISKA-hankkeessa pilotoitu rakennusten maastopaloriski-indeksi</vt:lpstr>
      <vt:lpstr>Päivittyvät Mariska -kartat tulevaisuudessa</vt:lpstr>
      <vt:lpstr>Tutkimus- ja kehittämistarpeet</vt:lpstr>
      <vt:lpstr>Tuotokset  https://www.metsakeskus.fi/fi/hankkeet/mariska </vt:lpstr>
      <vt:lpstr>Kiitos mielenkiinnosta!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MARISKA – maastopalojen riski- ja torjuntakarttojen skaalaus </dc:title>
  <dc:subject/>
  <dc:creator>Luoto Minna</dc:creator>
  <cp:keywords/>
  <dc:description/>
  <cp:lastModifiedBy>Leskinen Leena</cp:lastModifiedBy>
  <cp:revision>5</cp:revision>
  <dcterms:created xsi:type="dcterms:W3CDTF">2022-11-08T07:39:15Z</dcterms:created>
  <dcterms:modified xsi:type="dcterms:W3CDTF">2023-11-02T14:29:45Z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0x0101009BEE1B9195A17144A230E6BEF7FB39FA</vt:lpwstr>
  </property>
  <property fmtid="{D5CDD505-2E9C-101B-9397-08002B2CF9AE}" pid="3" name="MediaServiceImageTags">
    <vt:lpwstr/>
  </property>
</Properties>
</file>