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88" r:id="rId3"/>
    <p:sldId id="304" r:id="rId4"/>
    <p:sldId id="263" r:id="rId5"/>
    <p:sldId id="295" r:id="rId6"/>
    <p:sldId id="258" r:id="rId7"/>
    <p:sldId id="299" r:id="rId8"/>
    <p:sldId id="259" r:id="rId9"/>
    <p:sldId id="297" r:id="rId10"/>
    <p:sldId id="298" r:id="rId11"/>
    <p:sldId id="274" r:id="rId12"/>
    <p:sldId id="296" r:id="rId13"/>
    <p:sldId id="278" r:id="rId14"/>
    <p:sldId id="260" r:id="rId15"/>
    <p:sldId id="261" r:id="rId16"/>
    <p:sldId id="281" r:id="rId17"/>
    <p:sldId id="303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008E"/>
    <a:srgbClr val="7DCDBE"/>
    <a:srgbClr val="EFEFEF"/>
    <a:srgbClr val="C3B9D7"/>
    <a:srgbClr val="FFDCA5"/>
    <a:srgbClr val="F07387"/>
    <a:srgbClr val="F5A5C8"/>
    <a:srgbClr val="82C8F0"/>
    <a:srgbClr val="270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23" autoAdjust="0"/>
    <p:restoredTop sz="96327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160" y="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56" d="100"/>
          <a:sy n="156" d="100"/>
        </p:scale>
        <p:origin x="541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5A0817-39EA-4F7E-A1F7-6D61F2FAFEB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16BA60F-C2CA-40F4-92BD-143A3816F78E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Mixing</a:t>
          </a:r>
          <a:endParaRPr lang="fi-FI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54A9AE-D23E-4BE6-AAA2-7BCEEA18FA56}" type="parTrans" cxnId="{9C89B341-FCC2-4F15-9382-C2B94824F01C}">
      <dgm:prSet/>
      <dgm:spPr/>
      <dgm:t>
        <a:bodyPr/>
        <a:lstStyle/>
        <a:p>
          <a:endParaRPr lang="fi-FI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244411-77E1-457A-85EF-0AA1179C78F3}" type="sibTrans" cxnId="{9C89B341-FCC2-4F15-9382-C2B94824F01C}">
      <dgm:prSet/>
      <dgm:spPr/>
      <dgm:t>
        <a:bodyPr/>
        <a:lstStyle/>
        <a:p>
          <a:endParaRPr lang="fi-FI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9BC788-9993-4F22-BD50-6CD1B7079B6C}">
      <dgm:prSet phldrT="[Text]" custT="1"/>
      <dgm:spPr/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Pelletization</a:t>
          </a:r>
          <a:endParaRPr lang="fi-FI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4797F2-DEFC-4548-837E-BD0E6D19875D}" type="parTrans" cxnId="{D97EF646-99E7-4D26-94F3-344128F7FFCF}">
      <dgm:prSet/>
      <dgm:spPr/>
      <dgm:t>
        <a:bodyPr/>
        <a:lstStyle/>
        <a:p>
          <a:endParaRPr lang="fi-FI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C0224C-4756-4E19-96BB-EE492A3C83A2}" type="sibTrans" cxnId="{D97EF646-99E7-4D26-94F3-344128F7FFCF}">
      <dgm:prSet/>
      <dgm:spPr/>
      <dgm:t>
        <a:bodyPr/>
        <a:lstStyle/>
        <a:p>
          <a:endParaRPr lang="fi-FI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BB67CB-6B94-4626-87CC-E7B2CFB69875}">
      <dgm:prSet phldrT="[Text]" custT="1"/>
      <dgm:spPr/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Drying</a:t>
          </a:r>
          <a:endParaRPr lang="fi-FI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6ACBE4-7A7C-4447-ABAA-8CAB9D7D2BEA}" type="parTrans" cxnId="{2BBB06CA-D736-487F-A35B-EF6902C6A484}">
      <dgm:prSet/>
      <dgm:spPr/>
      <dgm:t>
        <a:bodyPr/>
        <a:lstStyle/>
        <a:p>
          <a:endParaRPr lang="fi-FI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C81784-B6E4-49FB-A79F-B37B1BBFD69A}" type="sibTrans" cxnId="{2BBB06CA-D736-487F-A35B-EF6902C6A484}">
      <dgm:prSet/>
      <dgm:spPr/>
      <dgm:t>
        <a:bodyPr/>
        <a:lstStyle/>
        <a:p>
          <a:endParaRPr lang="fi-FI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04A76F-4D63-4419-B2D0-4A35C1E266E3}" type="pres">
      <dgm:prSet presAssocID="{895A0817-39EA-4F7E-A1F7-6D61F2FAFEBA}" presName="Name0" presStyleCnt="0">
        <dgm:presLayoutVars>
          <dgm:dir/>
          <dgm:animLvl val="lvl"/>
          <dgm:resizeHandles val="exact"/>
        </dgm:presLayoutVars>
      </dgm:prSet>
      <dgm:spPr/>
    </dgm:pt>
    <dgm:pt modelId="{B9CBFADD-F08F-4ED7-86B9-AF432A7D5539}" type="pres">
      <dgm:prSet presAssocID="{216BA60F-C2CA-40F4-92BD-143A3816F78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4D229FB-08FD-4BCA-ACC6-48CF6C35A592}" type="pres">
      <dgm:prSet presAssocID="{9D244411-77E1-457A-85EF-0AA1179C78F3}" presName="parTxOnlySpace" presStyleCnt="0"/>
      <dgm:spPr/>
    </dgm:pt>
    <dgm:pt modelId="{EA94AABA-F802-4DEC-AB71-2FE8FFCE111E}" type="pres">
      <dgm:prSet presAssocID="{C29BC788-9993-4F22-BD50-6CD1B7079B6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705F18C-0DAB-4023-B2A5-38D808209070}" type="pres">
      <dgm:prSet presAssocID="{BCC0224C-4756-4E19-96BB-EE492A3C83A2}" presName="parTxOnlySpace" presStyleCnt="0"/>
      <dgm:spPr/>
    </dgm:pt>
    <dgm:pt modelId="{5EFF9ED0-0CC5-4563-8D3D-4B81D7E42AC7}" type="pres">
      <dgm:prSet presAssocID="{87BB67CB-6B94-4626-87CC-E7B2CFB6987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C89B341-FCC2-4F15-9382-C2B94824F01C}" srcId="{895A0817-39EA-4F7E-A1F7-6D61F2FAFEBA}" destId="{216BA60F-C2CA-40F4-92BD-143A3816F78E}" srcOrd="0" destOrd="0" parTransId="{0D54A9AE-D23E-4BE6-AAA2-7BCEEA18FA56}" sibTransId="{9D244411-77E1-457A-85EF-0AA1179C78F3}"/>
    <dgm:cxn modelId="{D97EF646-99E7-4D26-94F3-344128F7FFCF}" srcId="{895A0817-39EA-4F7E-A1F7-6D61F2FAFEBA}" destId="{C29BC788-9993-4F22-BD50-6CD1B7079B6C}" srcOrd="1" destOrd="0" parTransId="{994797F2-DEFC-4548-837E-BD0E6D19875D}" sibTransId="{BCC0224C-4756-4E19-96BB-EE492A3C83A2}"/>
    <dgm:cxn modelId="{41337C58-293E-404D-92E0-F221013661BC}" type="presOf" srcId="{C29BC788-9993-4F22-BD50-6CD1B7079B6C}" destId="{EA94AABA-F802-4DEC-AB71-2FE8FFCE111E}" srcOrd="0" destOrd="0" presId="urn:microsoft.com/office/officeart/2005/8/layout/chevron1"/>
    <dgm:cxn modelId="{FE16BB84-D6A9-42AF-B5BB-86CA75B2F1B2}" type="presOf" srcId="{895A0817-39EA-4F7E-A1F7-6D61F2FAFEBA}" destId="{1304A76F-4D63-4419-B2D0-4A35C1E266E3}" srcOrd="0" destOrd="0" presId="urn:microsoft.com/office/officeart/2005/8/layout/chevron1"/>
    <dgm:cxn modelId="{2BBB06CA-D736-487F-A35B-EF6902C6A484}" srcId="{895A0817-39EA-4F7E-A1F7-6D61F2FAFEBA}" destId="{87BB67CB-6B94-4626-87CC-E7B2CFB69875}" srcOrd="2" destOrd="0" parTransId="{D36ACBE4-7A7C-4447-ABAA-8CAB9D7D2BEA}" sibTransId="{9DC81784-B6E4-49FB-A79F-B37B1BBFD69A}"/>
    <dgm:cxn modelId="{BA3F26DE-0052-497B-9B77-33BF463987E1}" type="presOf" srcId="{216BA60F-C2CA-40F4-92BD-143A3816F78E}" destId="{B9CBFADD-F08F-4ED7-86B9-AF432A7D5539}" srcOrd="0" destOrd="0" presId="urn:microsoft.com/office/officeart/2005/8/layout/chevron1"/>
    <dgm:cxn modelId="{6D7A52E5-D717-4D19-9B74-0DD2FE62A4DF}" type="presOf" srcId="{87BB67CB-6B94-4626-87CC-E7B2CFB69875}" destId="{5EFF9ED0-0CC5-4563-8D3D-4B81D7E42AC7}" srcOrd="0" destOrd="0" presId="urn:microsoft.com/office/officeart/2005/8/layout/chevron1"/>
    <dgm:cxn modelId="{65871ECA-5481-489D-B865-6F68E4DECC35}" type="presParOf" srcId="{1304A76F-4D63-4419-B2D0-4A35C1E266E3}" destId="{B9CBFADD-F08F-4ED7-86B9-AF432A7D5539}" srcOrd="0" destOrd="0" presId="urn:microsoft.com/office/officeart/2005/8/layout/chevron1"/>
    <dgm:cxn modelId="{EC20BE41-AC12-4E8D-B65C-7E422FF8A78D}" type="presParOf" srcId="{1304A76F-4D63-4419-B2D0-4A35C1E266E3}" destId="{F4D229FB-08FD-4BCA-ACC6-48CF6C35A592}" srcOrd="1" destOrd="0" presId="urn:microsoft.com/office/officeart/2005/8/layout/chevron1"/>
    <dgm:cxn modelId="{47EBC83B-F111-4224-871E-CBEC04928F23}" type="presParOf" srcId="{1304A76F-4D63-4419-B2D0-4A35C1E266E3}" destId="{EA94AABA-F802-4DEC-AB71-2FE8FFCE111E}" srcOrd="2" destOrd="0" presId="urn:microsoft.com/office/officeart/2005/8/layout/chevron1"/>
    <dgm:cxn modelId="{BB023DB6-F64A-49CF-9E51-836F30C67804}" type="presParOf" srcId="{1304A76F-4D63-4419-B2D0-4A35C1E266E3}" destId="{0705F18C-0DAB-4023-B2A5-38D808209070}" srcOrd="3" destOrd="0" presId="urn:microsoft.com/office/officeart/2005/8/layout/chevron1"/>
    <dgm:cxn modelId="{AF5B706B-C88F-4718-B6CF-2B8871161169}" type="presParOf" srcId="{1304A76F-4D63-4419-B2D0-4A35C1E266E3}" destId="{5EFF9ED0-0CC5-4563-8D3D-4B81D7E42AC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BFADD-F08F-4ED7-86B9-AF432A7D5539}">
      <dsp:nvSpPr>
        <dsp:cNvPr id="0" name=""/>
        <dsp:cNvSpPr/>
      </dsp:nvSpPr>
      <dsp:spPr>
        <a:xfrm>
          <a:off x="2070" y="0"/>
          <a:ext cx="2522810" cy="646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Mixing</a:t>
          </a:r>
          <a:endParaRPr lang="fi-FI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5236" y="0"/>
        <a:ext cx="1876479" cy="646331"/>
      </dsp:txXfrm>
    </dsp:sp>
    <dsp:sp modelId="{EA94AABA-F802-4DEC-AB71-2FE8FFCE111E}">
      <dsp:nvSpPr>
        <dsp:cNvPr id="0" name=""/>
        <dsp:cNvSpPr/>
      </dsp:nvSpPr>
      <dsp:spPr>
        <a:xfrm>
          <a:off x="2272600" y="0"/>
          <a:ext cx="2522810" cy="646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Pelletization</a:t>
          </a:r>
          <a:endParaRPr lang="fi-FI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95766" y="0"/>
        <a:ext cx="1876479" cy="646331"/>
      </dsp:txXfrm>
    </dsp:sp>
    <dsp:sp modelId="{5EFF9ED0-0CC5-4563-8D3D-4B81D7E42AC7}">
      <dsp:nvSpPr>
        <dsp:cNvPr id="0" name=""/>
        <dsp:cNvSpPr/>
      </dsp:nvSpPr>
      <dsp:spPr>
        <a:xfrm>
          <a:off x="4543130" y="0"/>
          <a:ext cx="2522810" cy="646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Drying</a:t>
          </a:r>
          <a:endParaRPr lang="fi-FI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66296" y="0"/>
        <a:ext cx="1876479" cy="646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398E1-C99F-B940-AA2A-81EFFACD4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1D06C-D5DE-814D-931E-02A0CE659BAA}" type="datetimeFigureOut">
              <a:rPr lang="fi-FI" smtClean="0"/>
              <a:t>3.11.2023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1C63F-BE00-6D49-B7F3-B253A7D51A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71539-0194-5C43-B2F5-2C601016B9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09C7D-6C28-B047-9D84-D52122B215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1555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9BFB5-475C-5B44-BA4D-42DE8089864D}" type="datetimeFigureOut">
              <a:rPr lang="fi-FI" smtClean="0"/>
              <a:t>3.11.2023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7949-CA96-A34A-920F-344DC55B3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62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638" y="2553066"/>
            <a:ext cx="6212793" cy="33818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4" name="Kuva 3" descr="Tampere University.">
            <a:extLst>
              <a:ext uri="{FF2B5EF4-FFF2-40B4-BE49-F238E27FC236}">
                <a16:creationId xmlns:a16="http://schemas.microsoft.com/office/drawing/2014/main" id="{F4B581D9-6573-401D-B01B-EC70ACF7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000" y="1080000"/>
            <a:ext cx="372127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7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4401"/>
            <a:ext cx="10651813" cy="642938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513FB-A89D-4CD9-816A-A2426574F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FC877C-D72B-4FA2-A4D8-10EC144C4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A96801F-E137-4B25-94D7-4851FADECB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32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F54673-9ACE-45BB-89AE-4DF9D1200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4401"/>
            <a:ext cx="10643351" cy="642938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BA03E9-7771-435A-ACF2-791A6462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A061E97-8041-4B8C-84EB-4224E0AC8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E88A044-4865-4080-A1DB-4D812EAA9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8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F2527F-684A-4121-9363-8807B0AFD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306364A-3632-4E1B-8113-A8981F3C5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DFF5CBD4-0D40-46CB-83FF-1C58DD7870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2917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A4069F-7B77-435A-A9D6-CD64E2434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737735C-1BFC-5948-A4B6-6B9D9DF1DAD9}"/>
              </a:ext>
            </a:extLst>
          </p:cNvPr>
          <p:cNvSpPr txBox="1">
            <a:spLocks/>
          </p:cNvSpPr>
          <p:nvPr userDrawn="1"/>
        </p:nvSpPr>
        <p:spPr>
          <a:xfrm>
            <a:off x="430580" y="6506631"/>
            <a:ext cx="6779559" cy="25194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86E1A08-E0B6-4CF0-9B54-F868C9DF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C7C9B07-1287-4DA9-8EE6-AAC6DE816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697E018-CB7F-48B9-B44F-8C4B55AF6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4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199A30-D9CF-F04F-AD6E-EFD6A331F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36422"/>
            <a:ext cx="11914022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A31E617-3DD2-45F9-87A9-28710F458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23AE687-7288-4989-808B-BBFE1801B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C9304CA3-67E1-4FC8-9377-97D39A8697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2863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64" y="908050"/>
            <a:ext cx="7092900" cy="496093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172614"/>
            <a:ext cx="3932237" cy="3696374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9A114AA-0FC1-4BDA-A87A-450D91C7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A440A0-2DFA-4694-8E9A-F37821D64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B3199E04-FCC9-48F1-9FFB-2F71AFADEA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0778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FB501874-212D-43E0-A21F-C912819BD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peruasdasdasdasdstyyl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431" y="908050"/>
            <a:ext cx="7084433" cy="496093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172614"/>
            <a:ext cx="3932237" cy="369637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B0FB749-BBFE-438A-B34D-304382F9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D16047A-E530-4F76-BE04-5DB0A3040E2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B2D6AA-88A2-4EE8-91D4-604C9EE54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26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899770"/>
            <a:ext cx="10515600" cy="66010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400" y="1707297"/>
            <a:ext cx="10515600" cy="43513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A817179-6464-4F21-9B03-3D32D962B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353961E-5198-4EC6-84CF-7D796EA3D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0F202A3E-9DD7-4C20-B920-B130C51F61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832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0A482-DF25-4AC1-93FF-A21A43ED8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899770"/>
            <a:ext cx="10515600" cy="660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400" y="1707297"/>
            <a:ext cx="10515600" cy="43513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08E8C6C-B535-4624-AE36-E7AA2DD3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D573219-6138-48B9-B6B4-28078E664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093FE60-FDE5-4FFB-BA0D-01896B739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9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08049"/>
            <a:ext cx="2628900" cy="5268914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08049"/>
            <a:ext cx="7734300" cy="526891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A231356-4E89-42FF-B9D2-5276EA40A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294DD31-33A4-4715-9A6D-15C4AF30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FEC80EF1-75D1-469D-8A92-4BE196BAFD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610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2758440"/>
            <a:ext cx="11090275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89" y="4435972"/>
            <a:ext cx="1108355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EEF2D1E-9D26-4178-9CD9-82D802C12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AC67BEA-6EFD-4E49-843A-63C8CA4D1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43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6C69A4-9805-44B9-86C2-D0BEF1B39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08049"/>
            <a:ext cx="2628900" cy="526891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08049"/>
            <a:ext cx="7734300" cy="5268913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D6E3F5C-87B6-4EC2-BBE3-B9D1C41B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EC882A-A2D2-46CB-99A6-60BC54D85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5571256-36CB-4721-8D5D-45CF8D5DF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66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2800" y="914275"/>
            <a:ext cx="7018337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03500BF-A2C1-4F36-A443-35E1074B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03234A5-5678-4107-B6E4-4D194E2EC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AEB90590-21DA-48A3-904A-917FC50EB7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9989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DF7A597D-CD79-4B30-894C-1B2608609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14333" y="914275"/>
            <a:ext cx="7021530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E06352D-B086-43FE-8FC5-AC6B4EA8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FC39A97-01AE-4D0D-B345-8CBA5227461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C76E15C-8063-441E-A2E0-1EBFFF54D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9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679" y="1143245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4E008E"/>
                </a:solidFill>
              </a:defRPr>
            </a:lvl1pPr>
          </a:lstStyle>
          <a:p>
            <a:r>
              <a:rPr lang="en-US" dirty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267" y="1312457"/>
            <a:ext cx="5040000" cy="48906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17F52D9-8B1E-4F7F-AA8C-39AD4EB47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B5273A0-B2DF-4C71-84F5-8A0CABCD5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D3A36DE0-5C27-4F2F-B628-D82AEFA8D8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97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D4B79723-8A28-41DA-8158-47C40BEA1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9144" y="1129720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04" y="1320928"/>
            <a:ext cx="5040000" cy="4890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B3E6F3-32BA-42D1-BB7C-49EDFDFB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62A019B-6E71-4FF6-8233-F4C956257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7264E8-D67F-450D-B5B3-7C3FE5CFB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75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37201" y="908050"/>
            <a:ext cx="6103938" cy="5281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708" y="792399"/>
            <a:ext cx="4957631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place for a longer text with big font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8363" y="2960016"/>
            <a:ext cx="4849977" cy="32297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84F16D1-C984-4655-8258-D6EF6AF7D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0ACAF84-7C25-4838-BB2E-3953315E6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7F734B17-F190-4E9B-912E-CA33643B1B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6329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782EC1E3-2963-4D1C-A09D-168216C66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6893" y="2960016"/>
            <a:ext cx="4857292" cy="322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8733" y="908050"/>
            <a:ext cx="6112405" cy="52732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8665" y="775657"/>
            <a:ext cx="4955519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place for a longer text with big font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35FED0F-203A-4399-B1A6-E36F6BDB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7E17269-133F-4041-8E1C-C34F81D99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09F9ABA-0045-4D3B-9E43-6CE8DD7F6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6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3" y="908050"/>
            <a:ext cx="10506697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7" y="1931988"/>
            <a:ext cx="2502487" cy="1523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7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31432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2pPr>
            <a:lvl3pPr marL="671513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027112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4pPr>
            <a:lvl5pPr marL="133667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58BD131-E1E6-6B4A-8A43-7499BB4F44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3849" y="1931988"/>
            <a:ext cx="2502487" cy="15236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7DB071B-9088-9940-8EEF-A7349739FA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03849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D91EB564-08EC-084A-85ED-6795597853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66181" y="1931988"/>
            <a:ext cx="2502487" cy="15236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5E66258-07E1-E642-A305-89957CDCC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6181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DAC2486-1BBC-E148-8A6A-A96E0924C8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28513" y="1933860"/>
            <a:ext cx="2502487" cy="15236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A3268F3-BC79-314A-9049-89ABFE4885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28513" y="3457497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36BEA95B-149A-4378-99A8-4A3778EC0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CEF878AF-8D06-4EF3-883F-34F2EFF16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5FB341E1-B4C6-4A8F-95EC-40D3CF9664A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357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3" y="908050"/>
            <a:ext cx="10506697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8" y="1931988"/>
            <a:ext cx="3231889" cy="1593882"/>
          </a:xfr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5111911C-6CB3-AD44-A987-239427CE4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69788" y="1931988"/>
            <a:ext cx="3231889" cy="1593882"/>
          </a:xfr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4B81E064-8551-694A-8FD5-C523BEB10D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6978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37D0D04-EE41-5F42-BA3B-67ED3166C6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10498" y="1931988"/>
            <a:ext cx="3231889" cy="1593882"/>
          </a:xfrm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7609D31-2B9E-9841-9A07-1A4FC70457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1049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32E84F1-B479-4DA5-B79A-E1AAD0184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BF1F0F-97EF-4D74-A4D0-217EA478D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74C35F04-76D4-4B98-A67F-2CB880FD6A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4006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895A594-3BD2-D54E-93FD-6F7FCA50C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339" y="2835805"/>
            <a:ext cx="10660250" cy="18208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US" dirty="0"/>
              <a:t>“Insert </a:t>
            </a:r>
            <a:br>
              <a:rPr lang="en-US" dirty="0"/>
            </a:br>
            <a:r>
              <a:rPr lang="en-US" dirty="0"/>
              <a:t>text here.”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sz="quarter" idx="11" hasCustomPrompt="1"/>
          </p:nvPr>
        </p:nvSpPr>
        <p:spPr>
          <a:xfrm>
            <a:off x="668338" y="4784723"/>
            <a:ext cx="10660062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rgbClr val="4E008E"/>
                </a:solidFill>
              </a:defRPr>
            </a:lvl1pPr>
            <a:lvl2pPr marL="314325" indent="0" algn="r">
              <a:buFontTx/>
              <a:buNone/>
              <a:defRPr/>
            </a:lvl2pPr>
            <a:lvl3pPr marL="671513" indent="0" algn="r">
              <a:buFontTx/>
              <a:buNone/>
              <a:defRPr/>
            </a:lvl3pPr>
            <a:lvl4pPr marL="1027112" indent="0" algn="r">
              <a:buFontTx/>
              <a:buNone/>
              <a:defRPr/>
            </a:lvl4pPr>
            <a:lvl5pPr marL="1336675" indent="0" algn="r">
              <a:buFontTx/>
              <a:buNone/>
              <a:defRPr/>
            </a:lvl5pPr>
          </a:lstStyle>
          <a:p>
            <a:pPr lvl="0"/>
            <a:r>
              <a:rPr lang="fi-FI" dirty="0"/>
              <a:t>– </a:t>
            </a:r>
            <a:r>
              <a:rPr lang="fi-FI" dirty="0" err="1"/>
              <a:t>Firstname</a:t>
            </a:r>
            <a:r>
              <a:rPr lang="fi-FI" dirty="0"/>
              <a:t> </a:t>
            </a:r>
            <a:r>
              <a:rPr lang="fi-FI" dirty="0" err="1"/>
              <a:t>Lastname</a:t>
            </a:r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D54C215-BF9C-463D-8116-5E5F873B8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22651F8-67AD-4CA7-B5C5-141B94156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D38B48EA-3C26-4DE6-8A6F-BD13DFD31C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049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2757600"/>
            <a:ext cx="11090275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89" y="4435200"/>
            <a:ext cx="1108355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4E008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2D621D0-61E7-E946-BBC9-24D91EEA5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BB0235-0F5A-40FA-B663-F054FD106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0BDB65-6D51-44F4-970C-428F139C6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1463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CFF25AA6-74E4-4FDC-97D1-348B884E4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266" y="2683405"/>
            <a:ext cx="10660250" cy="182086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“Insert </a:t>
            </a:r>
            <a:br>
              <a:rPr lang="en-US" dirty="0"/>
            </a:br>
            <a:r>
              <a:rPr lang="en-US" dirty="0"/>
              <a:t>text here.”</a:t>
            </a:r>
          </a:p>
        </p:txBody>
      </p:sp>
      <p:sp>
        <p:nvSpPr>
          <p:cNvPr id="12" name="Tekstin paikkamerkki 13"/>
          <p:cNvSpPr>
            <a:spLocks noGrp="1"/>
          </p:cNvSpPr>
          <p:nvPr>
            <p:ph type="body" sz="quarter" idx="12" hasCustomPrompt="1"/>
          </p:nvPr>
        </p:nvSpPr>
        <p:spPr>
          <a:xfrm>
            <a:off x="802266" y="4606387"/>
            <a:ext cx="10644349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chemeClr val="bg1"/>
                </a:solidFill>
              </a:defRPr>
            </a:lvl1pPr>
            <a:lvl2pPr marL="314325" indent="0">
              <a:buFontTx/>
              <a:buNone/>
              <a:defRPr>
                <a:solidFill>
                  <a:schemeClr val="bg1"/>
                </a:solidFill>
              </a:defRPr>
            </a:lvl2pPr>
            <a:lvl3pPr marL="67151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7112" indent="0">
              <a:buFontTx/>
              <a:buNone/>
              <a:defRPr>
                <a:solidFill>
                  <a:schemeClr val="bg1"/>
                </a:solidFill>
              </a:defRPr>
            </a:lvl4pPr>
            <a:lvl5pPr marL="133667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algn="r"/>
            <a:r>
              <a:rPr lang="fi-FI" dirty="0">
                <a:solidFill>
                  <a:schemeClr val="bg1"/>
                </a:solidFill>
              </a:rPr>
              <a:t>– </a:t>
            </a:r>
            <a:r>
              <a:rPr lang="fi-FI" dirty="0" err="1">
                <a:solidFill>
                  <a:schemeClr val="bg1"/>
                </a:solidFill>
              </a:rPr>
              <a:t>Firstname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Lastname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4DAC962-BCA0-4E26-A90A-EC7C6038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B84C95F-B250-4250-A075-AEF10367F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6F114B-97C9-4F70-8E58-1AFA5B8E3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3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2510EA-1654-E84D-A789-CFF2920E0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36422"/>
            <a:ext cx="11914022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9B4DE-33B9-0041-8077-678234364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3510" y="1569142"/>
            <a:ext cx="9690754" cy="40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sx="74000" sy="74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63233" y="1883432"/>
            <a:ext cx="2401642" cy="3424232"/>
          </a:xfrm>
          <a:solidFill>
            <a:srgbClr val="7DCDB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D4BC1B-C1D1-4F41-B9B7-335D450148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2126" y="1569143"/>
            <a:ext cx="6827907" cy="816758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 b="1">
                <a:solidFill>
                  <a:srgbClr val="4E0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2938A8D-D773-5142-92B9-89D818060D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02130" y="2385899"/>
            <a:ext cx="6827904" cy="36513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DCDBE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126850-0A2D-214C-8173-B9D9A2BCD6CD}"/>
              </a:ext>
            </a:extLst>
          </p:cNvPr>
          <p:cNvCxnSpPr/>
          <p:nvPr userDrawn="1"/>
        </p:nvCxnSpPr>
        <p:spPr>
          <a:xfrm>
            <a:off x="4868747" y="2984293"/>
            <a:ext cx="0" cy="2319489"/>
          </a:xfrm>
          <a:prstGeom prst="line">
            <a:avLst/>
          </a:prstGeom>
          <a:ln w="3175">
            <a:solidFill>
              <a:srgbClr val="4E0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9D0D4C-BB57-D348-99EE-61BD94E3A5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02127" y="2915308"/>
            <a:ext cx="3183740" cy="23923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2D1424-0632-DE42-8831-FEFEDCC907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46294" y="2914199"/>
            <a:ext cx="3183740" cy="23935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66ED82B-11B6-41FE-87C7-2B5722E38F8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69F5273-5630-41AF-BBE6-A465425B1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9A05E985-5042-48F0-9519-B76D1E9404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689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96305A-4729-C241-80A5-A3957FB9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923" y="628650"/>
            <a:ext cx="11892077" cy="62293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AACA4F-50A2-4213-AE5B-26622BDBF93E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179ABD-0CDD-4487-ADD9-0679BFCE2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0BCA9A8C-35F5-4107-B91B-A52435FB7E9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3392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405FCAB-7A18-034B-9743-CFD67A11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C2DD84-1BF6-4E3C-BCC3-08913B1A4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6B2755C-0223-4E55-9084-FF6941279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35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E511953-F32B-4B5F-9EC2-2431EB03F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E01EC75-0511-4C59-AFDC-B169D952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711C01-20AD-4C7D-A906-DDBC6C93E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D49CC18-975B-4218-9BEB-3D804548A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2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1"/>
            <a:ext cx="10655486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4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399" y="1825625"/>
            <a:ext cx="5387465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5ECB8C9-6F71-8745-9B9D-ED3B992FA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BCE51E9-C67C-4EF8-826E-F1A4EE04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5DAC9A-9264-4E96-A741-2D8DA1F06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499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351703-006A-624D-9F66-D3B3015E7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1"/>
            <a:ext cx="10643348" cy="649288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400" y="1706400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706400"/>
            <a:ext cx="53927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8398AE9-4026-46A2-BBA1-AAB09718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AE78F3E-1AD5-409A-90E2-A126A9F8418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EFCCDBD-D833-4FF5-A833-32B63E903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2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6517"/>
            <a:ext cx="10650635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0214"/>
            <a:ext cx="5157787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400" y="2647950"/>
            <a:ext cx="5157787" cy="35417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1687" y="1700214"/>
            <a:ext cx="5183188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1687" y="2647950"/>
            <a:ext cx="5183188" cy="35417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20D11757-AD21-8C44-BA47-2C7CCF6BD2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267BC55-B784-4D84-8769-21885DB5752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1527A28-514A-4E4D-B9BB-80131B1DE74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849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EB8D2C57-C1F3-4D95-825E-2E55BFB96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6517"/>
            <a:ext cx="10642163" cy="6492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0214"/>
            <a:ext cx="5157787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400" y="2647950"/>
            <a:ext cx="5157787" cy="354171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73216" y="1700214"/>
            <a:ext cx="5183188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73216" y="2647950"/>
            <a:ext cx="5183188" cy="3541714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CA17208-6DE2-4F5B-B757-D5C3A176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83CFA40-FCD9-4A03-A580-D0EEA649400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AACA649-1609-4824-AF1D-CF39DED724D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8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72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E40AAE-D302-7647-9D31-6971CE88E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3743BE5-29C0-A94B-962C-58F60464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553"/>
            <a:ext cx="10521733" cy="6457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 descr="Tampere University.">
            <a:extLst>
              <a:ext uri="{FF2B5EF4-FFF2-40B4-BE49-F238E27FC236}">
                <a16:creationId xmlns:a16="http://schemas.microsoft.com/office/drawing/2014/main" id="{37F13CCF-E858-4691-8DA5-CEDCEA21226F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00" y="115200"/>
            <a:ext cx="1741557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69" r:id="rId2"/>
    <p:sldLayoutId id="2147483781" r:id="rId3"/>
    <p:sldLayoutId id="2147483770" r:id="rId4"/>
    <p:sldLayoutId id="2147483803" r:id="rId5"/>
    <p:sldLayoutId id="2147483772" r:id="rId6"/>
    <p:sldLayoutId id="2147483785" r:id="rId7"/>
    <p:sldLayoutId id="2147483773" r:id="rId8"/>
    <p:sldLayoutId id="2147483786" r:id="rId9"/>
    <p:sldLayoutId id="2147483774" r:id="rId10"/>
    <p:sldLayoutId id="2147483787" r:id="rId11"/>
    <p:sldLayoutId id="2147483775" r:id="rId12"/>
    <p:sldLayoutId id="2147483788" r:id="rId13"/>
    <p:sldLayoutId id="2147483798" r:id="rId14"/>
    <p:sldLayoutId id="2147483776" r:id="rId15"/>
    <p:sldLayoutId id="2147483789" r:id="rId16"/>
    <p:sldLayoutId id="2147483778" r:id="rId17"/>
    <p:sldLayoutId id="2147483795" r:id="rId18"/>
    <p:sldLayoutId id="2147483779" r:id="rId19"/>
    <p:sldLayoutId id="2147483796" r:id="rId20"/>
    <p:sldLayoutId id="2147483777" r:id="rId21"/>
    <p:sldLayoutId id="2147483790" r:id="rId22"/>
    <p:sldLayoutId id="2147483791" r:id="rId23"/>
    <p:sldLayoutId id="2147483780" r:id="rId24"/>
    <p:sldLayoutId id="2147483792" r:id="rId25"/>
    <p:sldLayoutId id="2147483782" r:id="rId26"/>
    <p:sldLayoutId id="2147483800" r:id="rId27"/>
    <p:sldLayoutId id="2147483804" r:id="rId28"/>
    <p:sldLayoutId id="2147483802" r:id="rId29"/>
    <p:sldLayoutId id="2147483805" r:id="rId30"/>
    <p:sldLayoutId id="2147483801" r:id="rId31"/>
    <p:sldLayoutId id="2147483783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4E008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8895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5700" indent="-1285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70025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>
          <p15:clr>
            <a:srgbClr val="F26B43"/>
          </p15:clr>
        </p15:guide>
        <p15:guide id="2" pos="7605">
          <p15:clr>
            <a:srgbClr val="F26B43"/>
          </p15:clr>
        </p15:guide>
        <p15:guide id="3" pos="75">
          <p15:clr>
            <a:srgbClr val="F26B43"/>
          </p15:clr>
        </p15:guide>
        <p15:guide id="4" orient="horz" pos="4247">
          <p15:clr>
            <a:srgbClr val="F26B43"/>
          </p15:clr>
        </p15:guide>
        <p15:guide id="5" pos="325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pos="6970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981">
          <p15:clr>
            <a:srgbClr val="F26B43"/>
          </p15:clr>
        </p15:guide>
        <p15:guide id="10" orient="horz" pos="572">
          <p15:clr>
            <a:srgbClr val="F26B43"/>
          </p15:clr>
        </p15:guide>
        <p15:guide id="11" orient="horz" pos="1071">
          <p15:clr>
            <a:srgbClr val="F26B43"/>
          </p15:clr>
        </p15:guide>
        <p15:guide id="12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1D8678-EA24-46DB-9A16-37502E554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 err="1">
                <a:latin typeface="+mj-lt"/>
              </a:rPr>
              <a:t>Laserperusteinen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maaperän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hiilivaraston</a:t>
            </a:r>
            <a:r>
              <a:rPr lang="en-GB" sz="3200" dirty="0">
                <a:latin typeface="+mj-lt"/>
              </a:rPr>
              <a:t> </a:t>
            </a:r>
            <a:br>
              <a:rPr lang="en-GB" sz="3200" dirty="0">
                <a:latin typeface="+mj-lt"/>
              </a:rPr>
            </a:br>
            <a:r>
              <a:rPr lang="en-GB" sz="3200" dirty="0" err="1">
                <a:latin typeface="+mj-lt"/>
              </a:rPr>
              <a:t>nopea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määritys</a:t>
            </a:r>
            <a:r>
              <a:rPr lang="en-GB" sz="3200" dirty="0">
                <a:latin typeface="+mj-lt"/>
              </a:rPr>
              <a:t> – </a:t>
            </a:r>
            <a:r>
              <a:rPr lang="en-GB" sz="3200" dirty="0" err="1">
                <a:latin typeface="+mj-lt"/>
              </a:rPr>
              <a:t>Hiililaser</a:t>
            </a:r>
            <a:br>
              <a:rPr lang="en-GB" sz="3200" dirty="0">
                <a:latin typeface="+mj-lt"/>
              </a:rPr>
            </a:br>
            <a:br>
              <a:rPr lang="en-GB" sz="3200" dirty="0">
                <a:latin typeface="+mj-lt"/>
              </a:rPr>
            </a:br>
            <a:r>
              <a:rPr lang="en-GB" sz="3200" dirty="0">
                <a:latin typeface="+mj-lt"/>
              </a:rPr>
              <a:t>Laser-based assessment of soil carbon content</a:t>
            </a:r>
            <a:endParaRPr lang="LID4096" sz="3200">
              <a:latin typeface="+mj-l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78DD1DB-2E31-449F-9285-325CF9B6A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/>
              <a:t>Vishal Dwivedi, Joni </a:t>
            </a:r>
            <a:r>
              <a:rPr lang="en-GB" sz="2000" dirty="0" err="1"/>
              <a:t>Ahokas</a:t>
            </a:r>
            <a:r>
              <a:rPr lang="en-GB" sz="2000" dirty="0"/>
              <a:t>, Jan </a:t>
            </a:r>
            <a:r>
              <a:rPr lang="en-GB" sz="2000" dirty="0" err="1"/>
              <a:t>Viljanen</a:t>
            </a:r>
            <a:r>
              <a:rPr lang="en-GB" sz="2000" dirty="0"/>
              <a:t>, Piotr </a:t>
            </a:r>
            <a:r>
              <a:rPr lang="en-GB" sz="2000" dirty="0" err="1"/>
              <a:t>Ryczkowski</a:t>
            </a:r>
            <a:r>
              <a:rPr lang="en-GB" sz="2000" dirty="0"/>
              <a:t>, </a:t>
            </a:r>
            <a:r>
              <a:rPr lang="en-GB" sz="2000" u="sng" dirty="0" err="1"/>
              <a:t>Juha</a:t>
            </a:r>
            <a:r>
              <a:rPr lang="en-GB" sz="2000" u="sng" dirty="0"/>
              <a:t> </a:t>
            </a:r>
            <a:r>
              <a:rPr lang="en-GB" sz="2000" u="sng" dirty="0" err="1"/>
              <a:t>Toivonen</a:t>
            </a:r>
            <a:endParaRPr lang="en-GB" sz="2000" u="sng" dirty="0"/>
          </a:p>
          <a:p>
            <a:r>
              <a:rPr lang="en-GB" sz="1800" i="1" dirty="0"/>
              <a:t>Photonics Laboratory, Tampere University</a:t>
            </a:r>
          </a:p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37108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A01A8-B1D0-4B77-8D74-C8529AB51B1E}"/>
              </a:ext>
            </a:extLst>
          </p:cNvPr>
          <p:cNvSpPr txBox="1"/>
          <p:nvPr/>
        </p:nvSpPr>
        <p:spPr>
          <a:xfrm>
            <a:off x="2217745" y="204321"/>
            <a:ext cx="6468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E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and Optimization</a:t>
            </a:r>
            <a:endParaRPr lang="fi-FI" sz="3600" b="1" dirty="0">
              <a:solidFill>
                <a:srgbClr val="4E0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äivämäärän paikkamerkki 4">
            <a:extLst>
              <a:ext uri="{FF2B5EF4-FFF2-40B4-BE49-F238E27FC236}">
                <a16:creationId xmlns:a16="http://schemas.microsoft.com/office/drawing/2014/main" id="{1A3837EE-B9AC-49CD-A984-5CC6E081FD69}"/>
              </a:ext>
            </a:extLst>
          </p:cNvPr>
          <p:cNvSpPr txBox="1">
            <a:spLocks/>
          </p:cNvSpPr>
          <p:nvPr/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D3B32C-BBA6-7D44-9A88-9A82091F3CF8}" type="datetime1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3.11.2023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1090244A-335F-4750-B630-BED8E19BD9E0}"/>
              </a:ext>
            </a:extLst>
          </p:cNvPr>
          <p:cNvSpPr txBox="1">
            <a:spLocks/>
          </p:cNvSpPr>
          <p:nvPr/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CDC8994D-33BE-6F4B-918B-78B2D731EB1C}" type="slidenum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B365F-BACA-61CE-0B0F-AAE9CA12F1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061" y="940297"/>
            <a:ext cx="8620465" cy="2384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ADFAC-520D-ADBE-E197-384CD8D3025F}"/>
              </a:ext>
            </a:extLst>
          </p:cNvPr>
          <p:cNvSpPr txBox="1"/>
          <p:nvPr/>
        </p:nvSpPr>
        <p:spPr>
          <a:xfrm>
            <a:off x="119062" y="3258412"/>
            <a:ext cx="299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Laser energy per pulse</a:t>
            </a:r>
            <a:endParaRPr lang="fi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9FE0E-F468-6388-07C5-28BE1EDCCDD4}"/>
              </a:ext>
            </a:extLst>
          </p:cNvPr>
          <p:cNvSpPr txBox="1"/>
          <p:nvPr/>
        </p:nvSpPr>
        <p:spPr>
          <a:xfrm>
            <a:off x="3192641" y="3252497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Acquisition delay time</a:t>
            </a:r>
            <a:endParaRPr lang="fi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computer and a diagram of a prototype&#10;&#10;Description automatically generated with medium confidence">
            <a:extLst>
              <a:ext uri="{FF2B5EF4-FFF2-40B4-BE49-F238E27FC236}">
                <a16:creationId xmlns:a16="http://schemas.microsoft.com/office/drawing/2014/main" id="{BA8C1D49-9676-F1A8-74FD-5A210BC662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6540" y="834428"/>
            <a:ext cx="2484646" cy="15093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292D2E-E8D9-7177-4F0B-F2F853087A4C}"/>
              </a:ext>
            </a:extLst>
          </p:cNvPr>
          <p:cNvSpPr txBox="1"/>
          <p:nvPr/>
        </p:nvSpPr>
        <p:spPr>
          <a:xfrm>
            <a:off x="10164408" y="2313714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Pure Cu</a:t>
            </a:r>
            <a:endParaRPr lang="fi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C7225-8A42-D55F-9D6A-CE3E95EA6B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1" r="7046"/>
          <a:stretch/>
        </p:blipFill>
        <p:spPr>
          <a:xfrm>
            <a:off x="112190" y="3568949"/>
            <a:ext cx="2998397" cy="25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DD6FA6-5822-5F2B-DB8D-C6185F552B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4" r="10662"/>
          <a:stretch/>
        </p:blipFill>
        <p:spPr>
          <a:xfrm>
            <a:off x="3069833" y="3572261"/>
            <a:ext cx="2895898" cy="25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F98C77-3A55-CE46-6CEF-2AEAC160365C}"/>
              </a:ext>
            </a:extLst>
          </p:cNvPr>
          <p:cNvSpPr txBox="1"/>
          <p:nvPr/>
        </p:nvSpPr>
        <p:spPr>
          <a:xfrm>
            <a:off x="6178054" y="3269611"/>
            <a:ext cx="32074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Shot to shot variation</a:t>
            </a:r>
            <a:endParaRPr lang="fi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DB2FAD-F8A7-6712-38B5-AE53D028C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725" y="3568523"/>
            <a:ext cx="3347916" cy="2520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9FF08D-9F1D-6A7C-DEA0-3151BDACA3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87" r="4163"/>
          <a:stretch/>
        </p:blipFill>
        <p:spPr>
          <a:xfrm>
            <a:off x="9116640" y="3729422"/>
            <a:ext cx="3123770" cy="23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70DC54-29F9-4E1A-082F-297D993F7F86}"/>
              </a:ext>
            </a:extLst>
          </p:cNvPr>
          <p:cNvSpPr txBox="1"/>
          <p:nvPr/>
        </p:nvSpPr>
        <p:spPr>
          <a:xfrm>
            <a:off x="9225696" y="3269611"/>
            <a:ext cx="43695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Repeatability</a:t>
            </a:r>
            <a:endParaRPr lang="fi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63ADA5-DAF5-86FF-1BE2-8F2975568F49}"/>
              </a:ext>
            </a:extLst>
          </p:cNvPr>
          <p:cNvSpPr txBox="1"/>
          <p:nvPr/>
        </p:nvSpPr>
        <p:spPr>
          <a:xfrm>
            <a:off x="6244510" y="5999035"/>
            <a:ext cx="5943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i-FI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Uncertainty in the LIBS carbon peak intensity is ± 3%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5648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äivämäärän paikkamerkki 4">
            <a:extLst>
              <a:ext uri="{FF2B5EF4-FFF2-40B4-BE49-F238E27FC236}">
                <a16:creationId xmlns:a16="http://schemas.microsoft.com/office/drawing/2014/main" id="{1A3837EE-B9AC-49CD-A984-5CC6E081FD69}"/>
              </a:ext>
            </a:extLst>
          </p:cNvPr>
          <p:cNvSpPr txBox="1">
            <a:spLocks/>
          </p:cNvSpPr>
          <p:nvPr/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D3B32C-BBA6-7D44-9A88-9A82091F3CF8}" type="datetime1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3.11.2023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1090244A-335F-4750-B630-BED8E19BD9E0}"/>
              </a:ext>
            </a:extLst>
          </p:cNvPr>
          <p:cNvSpPr txBox="1">
            <a:spLocks/>
          </p:cNvSpPr>
          <p:nvPr/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CDC8994D-33BE-6F4B-918B-78B2D731EB1C}" type="slidenum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EA0D51-5DB0-2EC1-93BA-7C397BCF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379" y="388693"/>
            <a:ext cx="4583100" cy="394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587AD4-31EB-A5EA-3533-B85C98466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26" y="2100200"/>
            <a:ext cx="4608975" cy="4389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7CB68F-9CD8-710D-1BBA-7EAA23311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607" y="0"/>
            <a:ext cx="6401355" cy="6791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87C1B-FC74-E550-22CE-E11D637B0137}"/>
              </a:ext>
            </a:extLst>
          </p:cNvPr>
          <p:cNvSpPr txBox="1"/>
          <p:nvPr/>
        </p:nvSpPr>
        <p:spPr>
          <a:xfrm>
            <a:off x="809430" y="718396"/>
            <a:ext cx="27350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4E008E"/>
                </a:solidFill>
              </a:rPr>
              <a:t>Demonstrations and </a:t>
            </a:r>
            <a:br>
              <a:rPr lang="en-GB" sz="2000" b="1" dirty="0">
                <a:solidFill>
                  <a:srgbClr val="4E008E"/>
                </a:solidFill>
              </a:rPr>
            </a:br>
            <a:r>
              <a:rPr lang="en-GB" sz="2000" b="1" dirty="0">
                <a:solidFill>
                  <a:srgbClr val="4E008E"/>
                </a:solidFill>
              </a:rPr>
              <a:t>measurements </a:t>
            </a:r>
            <a:br>
              <a:rPr lang="en-GB" sz="2000" b="1" dirty="0">
                <a:solidFill>
                  <a:srgbClr val="4E008E"/>
                </a:solidFill>
              </a:rPr>
            </a:br>
            <a:r>
              <a:rPr lang="en-GB" sz="2000" b="1" dirty="0">
                <a:solidFill>
                  <a:srgbClr val="4E008E"/>
                </a:solidFill>
              </a:rPr>
              <a:t>at field locations</a:t>
            </a:r>
          </a:p>
        </p:txBody>
      </p:sp>
    </p:spTree>
    <p:extLst>
      <p:ext uri="{BB962C8B-B14F-4D97-AF65-F5344CB8AC3E}">
        <p14:creationId xmlns:p14="http://schemas.microsoft.com/office/powerpoint/2010/main" val="3035896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äivämäärän paikkamerkki 4">
            <a:extLst>
              <a:ext uri="{FF2B5EF4-FFF2-40B4-BE49-F238E27FC236}">
                <a16:creationId xmlns:a16="http://schemas.microsoft.com/office/drawing/2014/main" id="{1A3837EE-B9AC-49CD-A984-5CC6E081FD69}"/>
              </a:ext>
            </a:extLst>
          </p:cNvPr>
          <p:cNvSpPr txBox="1">
            <a:spLocks/>
          </p:cNvSpPr>
          <p:nvPr/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D3B32C-BBA6-7D44-9A88-9A82091F3CF8}" type="datetime1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3.11.2023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1090244A-335F-4750-B630-BED8E19BD9E0}"/>
              </a:ext>
            </a:extLst>
          </p:cNvPr>
          <p:cNvSpPr txBox="1">
            <a:spLocks/>
          </p:cNvSpPr>
          <p:nvPr/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CDC8994D-33BE-6F4B-918B-78B2D731EB1C}" type="slidenum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991B4-6E3A-BC67-7C64-B3931CC8A579}"/>
              </a:ext>
            </a:extLst>
          </p:cNvPr>
          <p:cNvSpPr txBox="1"/>
          <p:nvPr/>
        </p:nvSpPr>
        <p:spPr>
          <a:xfrm>
            <a:off x="149047" y="5659126"/>
            <a:ext cx="1173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Due to presence of many elements and thousands of spectral lines for some elements (e.g., Fe, Co, etc.), strong interference among the lines needs to be checked and corrected.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69467-E9E4-74B8-75D0-698717169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498234"/>
            <a:ext cx="2432090" cy="1861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C82569-96A4-5FD8-1D28-5F0FA2176962}"/>
              </a:ext>
            </a:extLst>
          </p:cNvPr>
          <p:cNvSpPr txBox="1"/>
          <p:nvPr/>
        </p:nvSpPr>
        <p:spPr>
          <a:xfrm>
            <a:off x="9550313" y="452248"/>
            <a:ext cx="22926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Average: 200 spectra</a:t>
            </a: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Laser energy: 28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/pulse</a:t>
            </a:r>
          </a:p>
          <a:p>
            <a:pPr algn="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600 ns</a:t>
            </a:r>
          </a:p>
          <a:p>
            <a:pPr algn="r"/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12 µs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C0EE2-3003-014B-5489-8FCADE3E16F9}"/>
              </a:ext>
            </a:extLst>
          </p:cNvPr>
          <p:cNvSpPr txBox="1"/>
          <p:nvPr/>
        </p:nvSpPr>
        <p:spPr>
          <a:xfrm>
            <a:off x="702376" y="2221447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~6.4 wt.% C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11226-13F7-03EC-4C14-B5675E0B4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408" y="1250467"/>
            <a:ext cx="9452881" cy="45969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0A34211-E9DB-AB32-0973-FD352F9CF282}"/>
              </a:ext>
            </a:extLst>
          </p:cNvPr>
          <p:cNvSpPr/>
          <p:nvPr/>
        </p:nvSpPr>
        <p:spPr>
          <a:xfrm>
            <a:off x="3570520" y="4105703"/>
            <a:ext cx="109728" cy="955040"/>
          </a:xfrm>
          <a:prstGeom prst="ellipse">
            <a:avLst/>
          </a:prstGeom>
          <a:solidFill>
            <a:srgbClr val="FFFF00">
              <a:alpha val="32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D14E1-CB67-15D4-BB22-19FC82301272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2589974" y="4092002"/>
            <a:ext cx="980546" cy="491221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6B08B6-8D86-4BC9-8563-33AC2DE3DB8A}"/>
              </a:ext>
            </a:extLst>
          </p:cNvPr>
          <p:cNvSpPr txBox="1"/>
          <p:nvPr/>
        </p:nvSpPr>
        <p:spPr>
          <a:xfrm>
            <a:off x="11103622" y="3198166"/>
            <a:ext cx="73930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A12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0-10 cm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DCF18-626B-2365-AFBE-9B59F1659B0B}"/>
              </a:ext>
            </a:extLst>
          </p:cNvPr>
          <p:cNvSpPr txBox="1"/>
          <p:nvPr/>
        </p:nvSpPr>
        <p:spPr>
          <a:xfrm>
            <a:off x="499660" y="681022"/>
            <a:ext cx="6141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4E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LIBS Spectrum</a:t>
            </a:r>
            <a:endParaRPr lang="fi-FI" sz="3600" b="1" dirty="0">
              <a:solidFill>
                <a:srgbClr val="4E0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868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F9C248-E94F-7EB7-224E-ABEEDE3CAA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271" y="2087518"/>
            <a:ext cx="5226417" cy="38201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B94AB3-7A43-4841-9531-56D87BC5F65B}"/>
              </a:ext>
            </a:extLst>
          </p:cNvPr>
          <p:cNvSpPr txBox="1"/>
          <p:nvPr/>
        </p:nvSpPr>
        <p:spPr>
          <a:xfrm>
            <a:off x="477307" y="727332"/>
            <a:ext cx="5618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4E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 of C content with depth in soil</a:t>
            </a:r>
            <a:endParaRPr lang="fi-FI" sz="3600" b="1" dirty="0">
              <a:solidFill>
                <a:srgbClr val="4E0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äivämäärän paikkamerkki 4">
            <a:extLst>
              <a:ext uri="{FF2B5EF4-FFF2-40B4-BE49-F238E27FC236}">
                <a16:creationId xmlns:a16="http://schemas.microsoft.com/office/drawing/2014/main" id="{1A3837EE-B9AC-49CD-A984-5CC6E081FD69}"/>
              </a:ext>
            </a:extLst>
          </p:cNvPr>
          <p:cNvSpPr txBox="1">
            <a:spLocks/>
          </p:cNvSpPr>
          <p:nvPr/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D3B32C-BBA6-7D44-9A88-9A82091F3CF8}" type="datetime1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3.11.2023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1090244A-335F-4750-B630-BED8E19BD9E0}"/>
              </a:ext>
            </a:extLst>
          </p:cNvPr>
          <p:cNvSpPr txBox="1">
            <a:spLocks/>
          </p:cNvSpPr>
          <p:nvPr/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CDC8994D-33BE-6F4B-918B-78B2D731EB1C}" type="slidenum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CC6F43A3-8711-444F-B162-EA4EE6E770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150"/>
          <a:stretch/>
        </p:blipFill>
        <p:spPr>
          <a:xfrm>
            <a:off x="361795" y="2304044"/>
            <a:ext cx="5262355" cy="39493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4E7628-5B02-46AF-A37D-D834EBD0F0F8}"/>
              </a:ext>
            </a:extLst>
          </p:cNvPr>
          <p:cNvSpPr txBox="1"/>
          <p:nvPr/>
        </p:nvSpPr>
        <p:spPr>
          <a:xfrm>
            <a:off x="5973337" y="6042124"/>
            <a:ext cx="5382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Soil from first 30 cm have significantly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higher C content than the rest 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413D44-05AE-B784-DF35-46FFA7C900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0183" y="79424"/>
            <a:ext cx="4742754" cy="187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7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9109-5746-5430-CD14-A3CAE06C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755609"/>
            <a:ext cx="10515600" cy="645616"/>
          </a:xfrm>
        </p:spPr>
        <p:txBody>
          <a:bodyPr/>
          <a:lstStyle/>
          <a:p>
            <a:r>
              <a:rPr lang="en-US" sz="3600" dirty="0"/>
              <a:t>LIBS Calibration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31973-5364-82C6-5637-032682336B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F0A6A-1F83-026A-EBD0-A4D6D4F6C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7C89B2-1E54-70C0-3EE5-64636A00C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421" y="3556245"/>
            <a:ext cx="4001111" cy="318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73DB81-57F5-3442-0781-6FA310B92A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421" y="359680"/>
            <a:ext cx="4001111" cy="31965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F7D90-DEF0-AA11-C3D6-43E6D26B4CFD}"/>
              </a:ext>
            </a:extLst>
          </p:cNvPr>
          <p:cNvSpPr txBox="1">
            <a:spLocks/>
          </p:cNvSpPr>
          <p:nvPr/>
        </p:nvSpPr>
        <p:spPr>
          <a:xfrm>
            <a:off x="410400" y="1401226"/>
            <a:ext cx="5612333" cy="5151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895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285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Samples collected form </a:t>
            </a:r>
            <a:r>
              <a:rPr lang="en-US" sz="1800" dirty="0" err="1"/>
              <a:t>Anttila</a:t>
            </a:r>
            <a:r>
              <a:rPr lang="en-US" sz="1800" dirty="0"/>
              <a:t> (AN, LUKE) field, 28 locations, down to 1 m depth, 167 in total.</a:t>
            </a:r>
            <a:endParaRPr lang="en-US" sz="1400" dirty="0"/>
          </a:p>
          <a:p>
            <a:r>
              <a:rPr lang="en-US" sz="1800" dirty="0"/>
              <a:t>The calibration curve obtained using 8 samples from one randomly chosen sampling location (A12)  </a:t>
            </a:r>
          </a:p>
          <a:p>
            <a:r>
              <a:rPr lang="en-US" sz="1800" dirty="0"/>
              <a:t>Reference values from </a:t>
            </a:r>
            <a:r>
              <a:rPr lang="en-US" sz="1800" dirty="0" err="1"/>
              <a:t>Leco</a:t>
            </a:r>
            <a:r>
              <a:rPr lang="en-US" sz="1800" dirty="0"/>
              <a:t> measurements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Calibration curves from A12 and locations A1-28</a:t>
            </a:r>
          </a:p>
          <a:p>
            <a:r>
              <a:rPr lang="en-US" sz="1800" dirty="0"/>
              <a:t>Fresh samples from Carbon Action KO and LA fields (only pressed to a pellet and dried) fall within 95% confidence interval of A1-A28 calibration curve</a:t>
            </a:r>
          </a:p>
          <a:p>
            <a:r>
              <a:rPr lang="en-US" sz="1800" b="1" dirty="0"/>
              <a:t>Calibration can be used in all (at least most) fields with similar soil type</a:t>
            </a:r>
          </a:p>
          <a:p>
            <a:pPr marL="0" indent="0">
              <a:buNone/>
            </a:pPr>
            <a:r>
              <a:rPr lang="en-US" sz="1800" b="1" dirty="0"/>
              <a:t> </a:t>
            </a:r>
          </a:p>
          <a:p>
            <a:pPr>
              <a:buFont typeface="Wingdings" pitchFamily="2" charset="2"/>
              <a:buChar char="Ø"/>
            </a:pPr>
            <a:endParaRPr lang="en-US" sz="1800" b="1" dirty="0"/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4A2C7-3BD4-07EC-216C-2DEF883AA1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381" y="3758071"/>
            <a:ext cx="2066619" cy="309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56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96DFD-BDF8-C9A5-E041-674F33E5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722154"/>
            <a:ext cx="10515600" cy="645616"/>
          </a:xfrm>
        </p:spPr>
        <p:txBody>
          <a:bodyPr/>
          <a:lstStyle/>
          <a:p>
            <a:r>
              <a:rPr lang="en-US" sz="3600" dirty="0"/>
              <a:t>Spatial variation of a field carbon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9D362-028D-F8FA-6DFA-2CF493FD1F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08A67-C767-3F92-01CF-EDD2BFF60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625D81-52DE-EE05-0E7C-48675425AB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400" y="2962019"/>
            <a:ext cx="4615498" cy="332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EBB211-0921-1D5B-BA19-2CCAC16F4E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107" y="2864225"/>
            <a:ext cx="5763895" cy="36154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6B8BD6C1-CD8B-581C-294D-4F76B796736B}"/>
              </a:ext>
            </a:extLst>
          </p:cNvPr>
          <p:cNvSpPr txBox="1">
            <a:spLocks/>
          </p:cNvSpPr>
          <p:nvPr/>
        </p:nvSpPr>
        <p:spPr>
          <a:xfrm>
            <a:off x="753883" y="1544318"/>
            <a:ext cx="8544029" cy="2001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895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285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LIBS measurement of one sample ~1min (laser ablation, data acquisition and data processing)</a:t>
            </a:r>
          </a:p>
          <a:p>
            <a:r>
              <a:rPr lang="en-US" sz="1800" dirty="0"/>
              <a:t>Measurement speed bottlenecks are in the sampling (drilling, pelletizing, drying) and sample integration in LIBS prototype</a:t>
            </a:r>
          </a:p>
        </p:txBody>
      </p:sp>
    </p:spTree>
    <p:extLst>
      <p:ext uri="{BB962C8B-B14F-4D97-AF65-F5344CB8AC3E}">
        <p14:creationId xmlns:p14="http://schemas.microsoft.com/office/powerpoint/2010/main" val="2914454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A01A8-B1D0-4B77-8D74-C8529AB51B1E}"/>
              </a:ext>
            </a:extLst>
          </p:cNvPr>
          <p:cNvSpPr txBox="1"/>
          <p:nvPr/>
        </p:nvSpPr>
        <p:spPr>
          <a:xfrm>
            <a:off x="749361" y="815553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E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fi-FI" sz="3600" b="1" dirty="0">
              <a:solidFill>
                <a:srgbClr val="4E0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äivämäärän paikkamerkki 4">
            <a:extLst>
              <a:ext uri="{FF2B5EF4-FFF2-40B4-BE49-F238E27FC236}">
                <a16:creationId xmlns:a16="http://schemas.microsoft.com/office/drawing/2014/main" id="{1A3837EE-B9AC-49CD-A984-5CC6E081FD69}"/>
              </a:ext>
            </a:extLst>
          </p:cNvPr>
          <p:cNvSpPr txBox="1">
            <a:spLocks/>
          </p:cNvSpPr>
          <p:nvPr/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D3B32C-BBA6-7D44-9A88-9A82091F3CF8}" type="datetime1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3.11.2023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1090244A-335F-4750-B630-BED8E19BD9E0}"/>
              </a:ext>
            </a:extLst>
          </p:cNvPr>
          <p:cNvSpPr txBox="1">
            <a:spLocks/>
          </p:cNvSpPr>
          <p:nvPr/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CDC8994D-33BE-6F4B-918B-78B2D731EB1C}" type="slidenum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4FC267-FD77-46A3-9CC9-B136C0D3F130}"/>
              </a:ext>
            </a:extLst>
          </p:cNvPr>
          <p:cNvSpPr txBox="1"/>
          <p:nvPr/>
        </p:nvSpPr>
        <p:spPr>
          <a:xfrm>
            <a:off x="749362" y="1461884"/>
            <a:ext cx="10546823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have demonstrated that the laser-based LIBS analysis allows accurate and fast soil carbon measurement even at field conditions</a:t>
            </a: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min for drilling and sample separation</a:t>
            </a: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min for sample preparation</a:t>
            </a: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~ 60 min for drying</a:t>
            </a: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min for LIBS analysis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learned that soil type and moisture level affects to LIBS calibration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C43A9-279F-DEE6-43F4-5C5C1CB0724B}"/>
              </a:ext>
            </a:extLst>
          </p:cNvPr>
          <p:cNvSpPr txBox="1"/>
          <p:nvPr/>
        </p:nvSpPr>
        <p:spPr>
          <a:xfrm>
            <a:off x="749363" y="4450556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E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endParaRPr lang="fi-FI" sz="3600" b="1" dirty="0">
              <a:solidFill>
                <a:srgbClr val="4E0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77FF0-5E31-459A-26C3-899A8521B587}"/>
              </a:ext>
            </a:extLst>
          </p:cNvPr>
          <p:cNvSpPr txBox="1"/>
          <p:nvPr/>
        </p:nvSpPr>
        <p:spPr>
          <a:xfrm>
            <a:off x="749362" y="5096887"/>
            <a:ext cx="10546823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 the level of automation to 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speed up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drill sampling &amp; LIBS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Study how to compensate moisture and soil type variation to 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speed up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method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Analysis of the whole drill depth (4 – 8 samples) possible in 6 – 10 minutes</a:t>
            </a:r>
          </a:p>
        </p:txBody>
      </p:sp>
    </p:spTree>
    <p:extLst>
      <p:ext uri="{BB962C8B-B14F-4D97-AF65-F5344CB8AC3E}">
        <p14:creationId xmlns:p14="http://schemas.microsoft.com/office/powerpoint/2010/main" val="967576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ECB29BE-693F-60AC-C764-E181B0C7C457}"/>
              </a:ext>
            </a:extLst>
          </p:cNvPr>
          <p:cNvSpPr txBox="1"/>
          <p:nvPr/>
        </p:nvSpPr>
        <p:spPr>
          <a:xfrm>
            <a:off x="514084" y="881849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E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fi-FI" sz="3600" b="1" dirty="0">
              <a:solidFill>
                <a:srgbClr val="4E0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E37205-ECC1-4C3F-37A6-BA8FF5180DAC}"/>
              </a:ext>
            </a:extLst>
          </p:cNvPr>
          <p:cNvSpPr txBox="1"/>
          <p:nvPr/>
        </p:nvSpPr>
        <p:spPr>
          <a:xfrm>
            <a:off x="514083" y="1745882"/>
            <a:ext cx="663384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Ministry of Agriculture and Forestry, Finland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Council of Finland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(Jan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Viljanen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decision 338338)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Finnish Flagship on Photonics Research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Innovation (PREIN)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73BA08-CFFC-2249-3104-B43B0E518D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0105" y="1178232"/>
            <a:ext cx="2905125" cy="1571625"/>
          </a:xfrm>
          <a:prstGeom prst="rect">
            <a:avLst/>
          </a:prstGeom>
        </p:spPr>
      </p:pic>
      <p:pic>
        <p:nvPicPr>
          <p:cNvPr id="7" name="Picture 6" descr="A group of men standing under a tent&#10;&#10;Description automatically generated">
            <a:extLst>
              <a:ext uri="{FF2B5EF4-FFF2-40B4-BE49-F238E27FC236}">
                <a16:creationId xmlns:a16="http://schemas.microsoft.com/office/drawing/2014/main" id="{147E49F2-9762-D214-A541-59CE44611E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334">
            <a:off x="6854981" y="3098892"/>
            <a:ext cx="4750090" cy="3168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177B6-97BA-D9A1-9A48-5344CD8E96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65" r="20400"/>
          <a:stretch/>
        </p:blipFill>
        <p:spPr>
          <a:xfrm>
            <a:off x="946398" y="4400959"/>
            <a:ext cx="1326776" cy="1135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EEE86-FA23-96D0-B93D-0E295929A3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324" y="4400959"/>
            <a:ext cx="1566072" cy="1135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086F7-DF00-DFCF-C4F7-DC4156CE0C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050" y="4527610"/>
            <a:ext cx="1816877" cy="88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62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A01A8-B1D0-4B77-8D74-C8529AB51B1E}"/>
              </a:ext>
            </a:extLst>
          </p:cNvPr>
          <p:cNvSpPr txBox="1"/>
          <p:nvPr/>
        </p:nvSpPr>
        <p:spPr>
          <a:xfrm>
            <a:off x="767950" y="105743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E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fi-FI" sz="3600" b="1" dirty="0">
              <a:solidFill>
                <a:srgbClr val="4E0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äivämäärän paikkamerkki 4">
            <a:extLst>
              <a:ext uri="{FF2B5EF4-FFF2-40B4-BE49-F238E27FC236}">
                <a16:creationId xmlns:a16="http://schemas.microsoft.com/office/drawing/2014/main" id="{1A3837EE-B9AC-49CD-A984-5CC6E081FD69}"/>
              </a:ext>
            </a:extLst>
          </p:cNvPr>
          <p:cNvSpPr txBox="1">
            <a:spLocks/>
          </p:cNvSpPr>
          <p:nvPr/>
        </p:nvSpPr>
        <p:spPr>
          <a:xfrm>
            <a:off x="11000634" y="7002656"/>
            <a:ext cx="713829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D3B32C-BBA6-7D44-9A88-9A82091F3CF8}" type="datetime1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3.11.2023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1090244A-335F-4750-B630-BED8E19BD9E0}"/>
              </a:ext>
            </a:extLst>
          </p:cNvPr>
          <p:cNvSpPr txBox="1">
            <a:spLocks/>
          </p:cNvSpPr>
          <p:nvPr/>
        </p:nvSpPr>
        <p:spPr>
          <a:xfrm>
            <a:off x="11842050" y="7002656"/>
            <a:ext cx="349950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CDC8994D-33BE-6F4B-918B-78B2D731EB1C}" type="slidenum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52C0A-F105-484C-A0B3-4816D66192C2}"/>
              </a:ext>
            </a:extLst>
          </p:cNvPr>
          <p:cNvSpPr txBox="1"/>
          <p:nvPr/>
        </p:nvSpPr>
        <p:spPr>
          <a:xfrm>
            <a:off x="767950" y="1919730"/>
            <a:ext cx="10483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Soil is the second largest carbon storage on Earth (after Oceans) and plays a crucial role in the global carbon cycles.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cultivation methods need to be upgraded in order to reverse the C cycle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i.e. instead of releasing C into the atmosphere, it can be stored in the soil).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Key challenges in Carbon Farming scheme for soil carbon sequestration on mineral soils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Expense and uncertainty of measuring soil carbon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Difficulty of monitoring soil carbon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0EF2B-6B3B-5A71-DFEF-C070CB48259D}"/>
              </a:ext>
            </a:extLst>
          </p:cNvPr>
          <p:cNvSpPr txBox="1"/>
          <p:nvPr/>
        </p:nvSpPr>
        <p:spPr>
          <a:xfrm rot="21003424">
            <a:off x="3564157" y="5501611"/>
            <a:ext cx="386225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Laser-Induced Breakdown Spectroscopy (LIBS)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8EE543B-23FF-F611-6418-14CEB52938C4}"/>
              </a:ext>
            </a:extLst>
          </p:cNvPr>
          <p:cNvSpPr/>
          <p:nvPr/>
        </p:nvSpPr>
        <p:spPr>
          <a:xfrm>
            <a:off x="4115031" y="4998021"/>
            <a:ext cx="308999" cy="43140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3973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E01DA-6997-7E46-4B97-67A1ADE4B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Sampling of fields – VALSE samples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5A0F4E-843D-7FBF-86E7-92EFEB979D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F2ACF-5ACD-2B32-A5D2-0CA6A8642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9ADDC-8961-2B8C-F1A3-59762423F4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13" y="1902532"/>
            <a:ext cx="11439992" cy="39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1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8065E-AB3E-5762-7F92-02E6791BE4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94A9E-BC38-39A1-F378-5C7AE8BF1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4</a:t>
            </a:fld>
            <a:endParaRPr lang="fi-FI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02D3A5-8D1B-03BE-8228-4A53D40C2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862" y="567115"/>
            <a:ext cx="2522240" cy="364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C1C2AF4-F3AA-8E67-F51C-D83F54177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716" y="2046514"/>
            <a:ext cx="3968702" cy="40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8B0607-1156-D257-B7A0-9892E81AF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3273" y="567115"/>
            <a:ext cx="2323475" cy="5723770"/>
          </a:xfrm>
          <a:prstGeom prst="rect">
            <a:avLst/>
          </a:prstGeom>
        </p:spPr>
      </p:pic>
      <p:pic>
        <p:nvPicPr>
          <p:cNvPr id="2054" name="Picture 6" descr="A picture containing tool, machine, cylinder, drill&#10;&#10;Description automatically generated">
            <a:extLst>
              <a:ext uri="{FF2B5EF4-FFF2-40B4-BE49-F238E27FC236}">
                <a16:creationId xmlns:a16="http://schemas.microsoft.com/office/drawing/2014/main" id="{F718DF31-451F-07CB-76F1-DADA6D6B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9216" y="993246"/>
            <a:ext cx="2162791" cy="321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indoor, different, variety, several&#10;&#10;Description automatically generated">
            <a:extLst>
              <a:ext uri="{FF2B5EF4-FFF2-40B4-BE49-F238E27FC236}">
                <a16:creationId xmlns:a16="http://schemas.microsoft.com/office/drawing/2014/main" id="{E44E63E5-9C82-F860-7763-242E3DDE18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41227" y="2895509"/>
            <a:ext cx="1245838" cy="4840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8AE6E3-D6A0-C4D2-753A-95D7BA38DBD3}"/>
              </a:ext>
            </a:extLst>
          </p:cNvPr>
          <p:cNvSpPr txBox="1"/>
          <p:nvPr/>
        </p:nvSpPr>
        <p:spPr>
          <a:xfrm>
            <a:off x="8461906" y="5569342"/>
            <a:ext cx="18044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Pellet samples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C91069C-E57F-954C-D997-DF9029CD7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</p:spPr>
        <p:txBody>
          <a:bodyPr/>
          <a:lstStyle/>
          <a:p>
            <a:r>
              <a:rPr lang="en-US" sz="3600" dirty="0"/>
              <a:t>Soil sampling</a:t>
            </a:r>
          </a:p>
        </p:txBody>
      </p:sp>
    </p:spTree>
    <p:extLst>
      <p:ext uri="{BB962C8B-B14F-4D97-AF65-F5344CB8AC3E}">
        <p14:creationId xmlns:p14="http://schemas.microsoft.com/office/powerpoint/2010/main" val="168789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äivämäärän paikkamerkki 4">
            <a:extLst>
              <a:ext uri="{FF2B5EF4-FFF2-40B4-BE49-F238E27FC236}">
                <a16:creationId xmlns:a16="http://schemas.microsoft.com/office/drawing/2014/main" id="{1A3837EE-B9AC-49CD-A984-5CC6E081FD69}"/>
              </a:ext>
            </a:extLst>
          </p:cNvPr>
          <p:cNvSpPr txBox="1">
            <a:spLocks/>
          </p:cNvSpPr>
          <p:nvPr/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D3B32C-BBA6-7D44-9A88-9A82091F3CF8}" type="datetime1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3.11.2023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1090244A-335F-4750-B630-BED8E19BD9E0}"/>
              </a:ext>
            </a:extLst>
          </p:cNvPr>
          <p:cNvSpPr txBox="1">
            <a:spLocks/>
          </p:cNvSpPr>
          <p:nvPr/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CDC8994D-33BE-6F4B-918B-78B2D731EB1C}" type="slidenum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781A9D-FCA4-4157-8138-BE4E92E72D64}"/>
              </a:ext>
            </a:extLst>
          </p:cNvPr>
          <p:cNvSpPr txBox="1"/>
          <p:nvPr/>
        </p:nvSpPr>
        <p:spPr>
          <a:xfrm>
            <a:off x="898321" y="5490508"/>
            <a:ext cx="9247951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Avoid sieving, grinding, dry combustion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Still, sample preparation have strong influence on quality of the results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2D0F2F-BE63-455D-88CD-BC11390947F3}"/>
              </a:ext>
            </a:extLst>
          </p:cNvPr>
          <p:cNvSpPr txBox="1"/>
          <p:nvPr/>
        </p:nvSpPr>
        <p:spPr>
          <a:xfrm>
            <a:off x="719079" y="686476"/>
            <a:ext cx="9289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E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sample preparation for LIBS analysis</a:t>
            </a:r>
            <a:endParaRPr lang="fi-FI" sz="3600" b="1" dirty="0">
              <a:solidFill>
                <a:srgbClr val="4E0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A3610A8-DDC5-62B3-5A10-BC77D8505A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992714"/>
              </p:ext>
            </p:extLst>
          </p:nvPr>
        </p:nvGraphicFramePr>
        <p:xfrm>
          <a:off x="3319719" y="1509079"/>
          <a:ext cx="7068012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7C3313D-9FA7-4E8A-688E-FBE7DEA42C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1786819" y="715039"/>
            <a:ext cx="398788" cy="2227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919F80-BFD9-2484-E8B2-19DB890BBB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531195" y="1383998"/>
            <a:ext cx="916933" cy="889259"/>
          </a:xfrm>
          <a:prstGeom prst="rect">
            <a:avLst/>
          </a:prstGeom>
        </p:spPr>
      </p:pic>
      <p:pic>
        <p:nvPicPr>
          <p:cNvPr id="15" name="Picture 14" descr="A picture containing tool, machine, cylinder, drill&#10;&#10;Description automatically generated">
            <a:extLst>
              <a:ext uri="{FF2B5EF4-FFF2-40B4-BE49-F238E27FC236}">
                <a16:creationId xmlns:a16="http://schemas.microsoft.com/office/drawing/2014/main" id="{AB09CCBD-ACB0-9CDC-AAC2-9DD2C466BE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32189" y="3256697"/>
            <a:ext cx="1094081" cy="162337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FCCA255-3A61-9749-031A-3D48685F5FDA}"/>
              </a:ext>
            </a:extLst>
          </p:cNvPr>
          <p:cNvGrpSpPr/>
          <p:nvPr/>
        </p:nvGrpSpPr>
        <p:grpSpPr>
          <a:xfrm>
            <a:off x="3201097" y="3330048"/>
            <a:ext cx="2638044" cy="1658231"/>
            <a:chOff x="8357668" y="1651322"/>
            <a:chExt cx="2638044" cy="165823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3036B79-9BAB-D393-F40A-D48C9ABD0D5B}"/>
                </a:ext>
              </a:extLst>
            </p:cNvPr>
            <p:cNvGrpSpPr/>
            <p:nvPr/>
          </p:nvGrpSpPr>
          <p:grpSpPr>
            <a:xfrm>
              <a:off x="8357668" y="1651322"/>
              <a:ext cx="2448107" cy="1658231"/>
              <a:chOff x="9091520" y="3316154"/>
              <a:chExt cx="2575805" cy="211168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B055C73-0EA3-CCAF-274C-3AACCCEFF1D8}"/>
                  </a:ext>
                </a:extLst>
              </p:cNvPr>
              <p:cNvSpPr txBox="1"/>
              <p:nvPr/>
            </p:nvSpPr>
            <p:spPr>
              <a:xfrm>
                <a:off x="9091520" y="4957511"/>
                <a:ext cx="2575805" cy="470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~ 60 min / 60 samples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50379CF-3C24-5EF3-6ECA-16B9F066F40B}"/>
                  </a:ext>
                </a:extLst>
              </p:cNvPr>
              <p:cNvSpPr txBox="1"/>
              <p:nvPr/>
            </p:nvSpPr>
            <p:spPr>
              <a:xfrm>
                <a:off x="9449213" y="3316154"/>
                <a:ext cx="1659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Drying cabinet</a:t>
                </a:r>
                <a:endParaRPr lang="fi-FI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48B98C8-94DA-DA34-51A2-5F2500059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10766" y="3766714"/>
                <a:ext cx="1536325" cy="1109568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4A8C0DF-3138-8DC6-6C61-EFEEAF4FE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4793" y="2389659"/>
              <a:ext cx="323778" cy="48677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AE57EF-29BC-C8A5-13C5-884DB96E2094}"/>
                </a:ext>
              </a:extLst>
            </p:cNvPr>
            <p:cNvSpPr txBox="1"/>
            <p:nvPr/>
          </p:nvSpPr>
          <p:spPr>
            <a:xfrm>
              <a:off x="10157878" y="2019273"/>
              <a:ext cx="8378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70°C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C6D396D-7EF6-F81E-A38F-A8CF8326BA1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820"/>
          <a:stretch/>
        </p:blipFill>
        <p:spPr>
          <a:xfrm>
            <a:off x="6474505" y="2410444"/>
            <a:ext cx="4959786" cy="34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AE16EE-A59F-43DB-811B-BCF09E10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/>
              <a:t>Laser-</a:t>
            </a:r>
            <a:r>
              <a:rPr lang="fi-FI" sz="3200" dirty="0" err="1"/>
              <a:t>Induced</a:t>
            </a:r>
            <a:r>
              <a:rPr lang="fi-FI" sz="3200" dirty="0"/>
              <a:t> </a:t>
            </a:r>
            <a:r>
              <a:rPr lang="fi-FI" sz="3200" dirty="0" err="1"/>
              <a:t>Breakdown</a:t>
            </a:r>
            <a:r>
              <a:rPr lang="fi-FI" sz="3200" dirty="0"/>
              <a:t> </a:t>
            </a:r>
            <a:r>
              <a:rPr lang="fi-FI" sz="3200" dirty="0" err="1"/>
              <a:t>Spectroscopy</a:t>
            </a:r>
            <a:r>
              <a:rPr lang="fi-FI" sz="3200" dirty="0"/>
              <a:t> (LIBS)</a:t>
            </a:r>
            <a:endParaRPr lang="LID4096" sz="32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7AE8F4-52EF-4922-B762-8E8438424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1707297"/>
            <a:ext cx="5044469" cy="4351338"/>
          </a:xfrm>
        </p:spPr>
        <p:txBody>
          <a:bodyPr/>
          <a:lstStyle/>
          <a:p>
            <a:r>
              <a:rPr lang="en-GB" sz="2000" dirty="0"/>
              <a:t>We developed a </a:t>
            </a:r>
            <a:r>
              <a:rPr lang="en-GB" sz="2000" b="1" dirty="0"/>
              <a:t>laser-based </a:t>
            </a:r>
            <a:r>
              <a:rPr lang="en-GB" sz="2000" dirty="0"/>
              <a:t>measurement method that enable comprehensive </a:t>
            </a:r>
            <a:r>
              <a:rPr lang="en-GB" sz="2000" b="1" dirty="0"/>
              <a:t>on-site monitoring of soil carbon </a:t>
            </a:r>
            <a:r>
              <a:rPr lang="en-GB" sz="2000" dirty="0"/>
              <a:t>content. 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Measurement at the sampling site</a:t>
            </a:r>
          </a:p>
          <a:p>
            <a:pPr lvl="1"/>
            <a:r>
              <a:rPr lang="en-GB" sz="2000" dirty="0"/>
              <a:t>Absolute carbon content</a:t>
            </a:r>
          </a:p>
          <a:p>
            <a:pPr lvl="1"/>
            <a:r>
              <a:rPr lang="en-GB" sz="2000" dirty="0"/>
              <a:t>Carbon depth distribution down to 1 m</a:t>
            </a:r>
          </a:p>
          <a:p>
            <a:pPr lvl="1">
              <a:buFont typeface="Wingdings" pitchFamily="2" charset="2"/>
              <a:buChar char="Ø"/>
            </a:pPr>
            <a:endParaRPr lang="en-GB" sz="2000" dirty="0"/>
          </a:p>
          <a:p>
            <a:r>
              <a:rPr lang="en-GB" sz="2000" dirty="0"/>
              <a:t>LIBS is information rich</a:t>
            </a:r>
          </a:p>
          <a:p>
            <a:pPr lvl="1"/>
            <a:r>
              <a:rPr lang="en-GB" sz="2000" dirty="0"/>
              <a:t>Nutrient content</a:t>
            </a:r>
          </a:p>
          <a:p>
            <a:pPr lvl="1"/>
            <a:r>
              <a:rPr lang="en-GB" sz="2000" dirty="0"/>
              <a:t>Soil classification</a:t>
            </a:r>
          </a:p>
          <a:p>
            <a:endParaRPr lang="LID4096" sz="200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BB879F7-BEDE-4FDA-8463-DB271A2409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DD2089-AC15-4B86-8EDB-72AAD29F4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6</a:t>
            </a:fld>
            <a:endParaRPr lang="fi-FI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465294-6D8F-0932-4BFA-1AFF4C0E2CF8}"/>
              </a:ext>
            </a:extLst>
          </p:cNvPr>
          <p:cNvGrpSpPr/>
          <p:nvPr/>
        </p:nvGrpSpPr>
        <p:grpSpPr>
          <a:xfrm>
            <a:off x="6737133" y="1678781"/>
            <a:ext cx="4405941" cy="2447781"/>
            <a:chOff x="6531877" y="1707297"/>
            <a:chExt cx="5084165" cy="2916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05EBB7F-8858-2C74-13A0-731D95A1F4EE}"/>
                </a:ext>
              </a:extLst>
            </p:cNvPr>
            <p:cNvGrpSpPr/>
            <p:nvPr/>
          </p:nvGrpSpPr>
          <p:grpSpPr>
            <a:xfrm>
              <a:off x="6531877" y="1707297"/>
              <a:ext cx="5084165" cy="2916000"/>
              <a:chOff x="6531877" y="1707297"/>
              <a:chExt cx="5084165" cy="2916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207350F-18AD-5F88-889C-DE448F204AE4}"/>
                  </a:ext>
                </a:extLst>
              </p:cNvPr>
              <p:cNvGrpSpPr/>
              <p:nvPr/>
            </p:nvGrpSpPr>
            <p:grpSpPr>
              <a:xfrm>
                <a:off x="6531877" y="1707297"/>
                <a:ext cx="5084165" cy="2916000"/>
                <a:chOff x="6531877" y="1707297"/>
                <a:chExt cx="5084165" cy="2916000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81FD533B-A58D-518B-BC56-FA9A63A5C3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693399" y="1707297"/>
                  <a:ext cx="4922643" cy="2916000"/>
                </a:xfrm>
                <a:prstGeom prst="rect">
                  <a:avLst/>
                </a:prstGeom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5E93A6D-557D-30E0-7A39-ED938C003EC8}"/>
                    </a:ext>
                  </a:extLst>
                </p:cNvPr>
                <p:cNvSpPr/>
                <p:nvPr/>
              </p:nvSpPr>
              <p:spPr>
                <a:xfrm>
                  <a:off x="7505205" y="3016332"/>
                  <a:ext cx="866899" cy="1508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829AF7C-44F8-318E-FBEE-CBC76F7E4B47}"/>
                    </a:ext>
                  </a:extLst>
                </p:cNvPr>
                <p:cNvSpPr/>
                <p:nvPr/>
              </p:nvSpPr>
              <p:spPr>
                <a:xfrm>
                  <a:off x="8218780" y="3656468"/>
                  <a:ext cx="866899" cy="1508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61D7706-6CDF-0D66-2594-CF872DBFCCEF}"/>
                    </a:ext>
                  </a:extLst>
                </p:cNvPr>
                <p:cNvSpPr/>
                <p:nvPr/>
              </p:nvSpPr>
              <p:spPr>
                <a:xfrm>
                  <a:off x="10671958" y="2752831"/>
                  <a:ext cx="866899" cy="1508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00C1763-EE22-F77D-290B-DE852DAB0BC4}"/>
                    </a:ext>
                  </a:extLst>
                </p:cNvPr>
                <p:cNvSpPr/>
                <p:nvPr/>
              </p:nvSpPr>
              <p:spPr>
                <a:xfrm>
                  <a:off x="6531877" y="3178795"/>
                  <a:ext cx="1258336" cy="10725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548C17-D539-764B-DE48-DF8E32BABEB3}"/>
                  </a:ext>
                </a:extLst>
              </p:cNvPr>
              <p:cNvSpPr/>
              <p:nvPr/>
            </p:nvSpPr>
            <p:spPr>
              <a:xfrm>
                <a:off x="6740899" y="3167185"/>
                <a:ext cx="495801" cy="39541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47FA46-BE57-9A3A-B770-D28FE51FF608}"/>
                  </a:ext>
                </a:extLst>
              </p:cNvPr>
              <p:cNvSpPr txBox="1"/>
              <p:nvPr/>
            </p:nvSpPr>
            <p:spPr>
              <a:xfrm>
                <a:off x="7208545" y="3236108"/>
                <a:ext cx="12583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Spectrometer</a:t>
                </a:r>
              </a:p>
            </p:txBody>
          </p:sp>
          <p:sp>
            <p:nvSpPr>
              <p:cNvPr id="14" name="Explosion 2 13">
                <a:extLst>
                  <a:ext uri="{FF2B5EF4-FFF2-40B4-BE49-F238E27FC236}">
                    <a16:creationId xmlns:a16="http://schemas.microsoft.com/office/drawing/2014/main" id="{C1E8D890-0121-A1F6-6CA6-DD0AD4605EC4}"/>
                  </a:ext>
                </a:extLst>
              </p:cNvPr>
              <p:cNvSpPr/>
              <p:nvPr/>
            </p:nvSpPr>
            <p:spPr>
              <a:xfrm>
                <a:off x="10046525" y="4073236"/>
                <a:ext cx="261258" cy="290945"/>
              </a:xfrm>
              <a:prstGeom prst="irregularSeal2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FB262B-DA4C-ADB7-55C0-465D7F4EDD4A}"/>
                  </a:ext>
                </a:extLst>
              </p:cNvPr>
              <p:cNvSpPr txBox="1"/>
              <p:nvPr/>
            </p:nvSpPr>
            <p:spPr>
              <a:xfrm>
                <a:off x="10252043" y="3989756"/>
                <a:ext cx="98695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Plasma</a:t>
                </a:r>
              </a:p>
            </p:txBody>
          </p:sp>
        </p:grp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31B998AD-5D7C-0906-C85A-4CC4FDBD0CC6}"/>
                </a:ext>
              </a:extLst>
            </p:cNvPr>
            <p:cNvSpPr/>
            <p:nvPr/>
          </p:nvSpPr>
          <p:spPr>
            <a:xfrm rot="5400000">
              <a:off x="9878221" y="3223459"/>
              <a:ext cx="634995" cy="11264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6716BA57-A9DB-5727-47A0-2EB4C19C7976}"/>
                </a:ext>
              </a:extLst>
            </p:cNvPr>
            <p:cNvSpPr/>
            <p:nvPr/>
          </p:nvSpPr>
          <p:spPr>
            <a:xfrm rot="13314170">
              <a:off x="9182025" y="3565982"/>
              <a:ext cx="468000" cy="7200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2A7511-2020-C4D7-47DA-27826B76B2F3}"/>
              </a:ext>
            </a:extLst>
          </p:cNvPr>
          <p:cNvGrpSpPr/>
          <p:nvPr/>
        </p:nvGrpSpPr>
        <p:grpSpPr>
          <a:xfrm>
            <a:off x="5652912" y="3785373"/>
            <a:ext cx="3302282" cy="2554454"/>
            <a:chOff x="5507288" y="3882684"/>
            <a:chExt cx="3259706" cy="2536038"/>
          </a:xfrm>
        </p:grpSpPr>
        <p:pic>
          <p:nvPicPr>
            <p:cNvPr id="22" name="Picture 21" descr="Chart, histogram&#10;&#10;Description automatically generated">
              <a:extLst>
                <a:ext uri="{FF2B5EF4-FFF2-40B4-BE49-F238E27FC236}">
                  <a16:creationId xmlns:a16="http://schemas.microsoft.com/office/drawing/2014/main" id="{80797E14-33A6-92F2-4A48-B554DDCA5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07288" y="3882684"/>
              <a:ext cx="3259706" cy="253603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2BE921-5F31-AE30-52F7-70C8CD74869C}"/>
                </a:ext>
              </a:extLst>
            </p:cNvPr>
            <p:cNvSpPr txBox="1"/>
            <p:nvPr/>
          </p:nvSpPr>
          <p:spPr>
            <a:xfrm>
              <a:off x="8025590" y="3982868"/>
              <a:ext cx="444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dirty="0"/>
                <a:t>Si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B0B795-D063-1A65-F4B2-AF7836C24EE7}"/>
                </a:ext>
              </a:extLst>
            </p:cNvPr>
            <p:cNvSpPr txBox="1"/>
            <p:nvPr/>
          </p:nvSpPr>
          <p:spPr>
            <a:xfrm>
              <a:off x="7859998" y="4821716"/>
              <a:ext cx="531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dirty="0"/>
                <a:t>Fe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8FAEBB7-FEA8-5A19-AAFB-60707D81F709}"/>
                </a:ext>
              </a:extLst>
            </p:cNvPr>
            <p:cNvSpPr txBox="1"/>
            <p:nvPr/>
          </p:nvSpPr>
          <p:spPr>
            <a:xfrm>
              <a:off x="6128827" y="4637050"/>
              <a:ext cx="1427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dirty="0"/>
                <a:t>C (193 nm)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C8041E4-E760-1FD7-C27D-7015A6C79E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4901" y="4981191"/>
              <a:ext cx="281286" cy="461437"/>
            </a:xfrm>
            <a:prstGeom prst="line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Down Arrow 26">
            <a:extLst>
              <a:ext uri="{FF2B5EF4-FFF2-40B4-BE49-F238E27FC236}">
                <a16:creationId xmlns:a16="http://schemas.microsoft.com/office/drawing/2014/main" id="{AE21A7B1-C66E-AE6D-B8E6-314545ECE078}"/>
              </a:ext>
            </a:extLst>
          </p:cNvPr>
          <p:cNvSpPr/>
          <p:nvPr/>
        </p:nvSpPr>
        <p:spPr>
          <a:xfrm>
            <a:off x="6973962" y="3346947"/>
            <a:ext cx="318042" cy="3963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38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A01A8-B1D0-4B77-8D74-C8529AB51B1E}"/>
              </a:ext>
            </a:extLst>
          </p:cNvPr>
          <p:cNvSpPr txBox="1"/>
          <p:nvPr/>
        </p:nvSpPr>
        <p:spPr>
          <a:xfrm>
            <a:off x="694446" y="625729"/>
            <a:ext cx="540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E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LIBS instrumentation built for soil carbon analysis</a:t>
            </a:r>
            <a:endParaRPr lang="fi-FI" sz="3200" b="1" dirty="0">
              <a:solidFill>
                <a:srgbClr val="4E0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äivämäärän paikkamerkki 4">
            <a:extLst>
              <a:ext uri="{FF2B5EF4-FFF2-40B4-BE49-F238E27FC236}">
                <a16:creationId xmlns:a16="http://schemas.microsoft.com/office/drawing/2014/main" id="{1A3837EE-B9AC-49CD-A984-5CC6E081FD69}"/>
              </a:ext>
            </a:extLst>
          </p:cNvPr>
          <p:cNvSpPr txBox="1">
            <a:spLocks/>
          </p:cNvSpPr>
          <p:nvPr/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D3B32C-BBA6-7D44-9A88-9A82091F3CF8}" type="datetime1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3.11.2023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1090244A-335F-4750-B630-BED8E19BD9E0}"/>
              </a:ext>
            </a:extLst>
          </p:cNvPr>
          <p:cNvSpPr txBox="1">
            <a:spLocks/>
          </p:cNvSpPr>
          <p:nvPr/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CDC8994D-33BE-6F4B-918B-78B2D731EB1C}" type="slidenum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machine on a table&#10;&#10;Description automatically generated">
            <a:extLst>
              <a:ext uri="{FF2B5EF4-FFF2-40B4-BE49-F238E27FC236}">
                <a16:creationId xmlns:a16="http://schemas.microsoft.com/office/drawing/2014/main" id="{B4D2ABF6-7AA6-8B6E-487D-909A76E42B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025" y="414605"/>
            <a:ext cx="3250398" cy="57494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 descr="A diagram of a rectangular object with a red square&#10;&#10;Description automatically generated">
            <a:extLst>
              <a:ext uri="{FF2B5EF4-FFF2-40B4-BE49-F238E27FC236}">
                <a16:creationId xmlns:a16="http://schemas.microsoft.com/office/drawing/2014/main" id="{4DFF1FD9-E6E7-2EB0-DBFA-D9B6F73E7D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10"/>
          <a:stretch/>
        </p:blipFill>
        <p:spPr>
          <a:xfrm>
            <a:off x="694446" y="2042536"/>
            <a:ext cx="5086011" cy="4344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9B201B-57BE-36EF-CD62-4FD1B9A041A8}"/>
              </a:ext>
            </a:extLst>
          </p:cNvPr>
          <p:cNvSpPr txBox="1"/>
          <p:nvPr/>
        </p:nvSpPr>
        <p:spPr>
          <a:xfrm>
            <a:off x="7301924" y="6305034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 Battery ~ 35 hours 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71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3D5D-33B9-59C2-06CD-0C8C6C2A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70" y="690921"/>
            <a:ext cx="8388815" cy="645616"/>
          </a:xfrm>
        </p:spPr>
        <p:txBody>
          <a:bodyPr/>
          <a:lstStyle/>
          <a:p>
            <a:r>
              <a:rPr lang="en-US" sz="3200" dirty="0"/>
              <a:t>Field-capable LIBS device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5A75D-DBE2-7A0D-C042-94A179D712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3.11.2023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30DC6-8711-BA19-1FBB-741D9A2AD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6E05FC-9C86-6F9B-6E55-DFFD89EE6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015" y="1475247"/>
            <a:ext cx="6778800" cy="50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9DBB83-B66D-97E0-5E96-98649635C749}"/>
              </a:ext>
            </a:extLst>
          </p:cNvPr>
          <p:cNvSpPr txBox="1"/>
          <p:nvPr/>
        </p:nvSpPr>
        <p:spPr>
          <a:xfrm>
            <a:off x="8779237" y="2396168"/>
            <a:ext cx="755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Laser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7F161-9963-DA85-6EA0-C5453D3DEC20}"/>
              </a:ext>
            </a:extLst>
          </p:cNvPr>
          <p:cNvSpPr txBox="1"/>
          <p:nvPr/>
        </p:nvSpPr>
        <p:spPr>
          <a:xfrm>
            <a:off x="4881292" y="5006856"/>
            <a:ext cx="1653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Spectrometer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AB192-15B0-E97F-693B-1D36832A595A}"/>
              </a:ext>
            </a:extLst>
          </p:cNvPr>
          <p:cNvSpPr txBox="1"/>
          <p:nvPr/>
        </p:nvSpPr>
        <p:spPr>
          <a:xfrm>
            <a:off x="9364146" y="4022604"/>
            <a:ext cx="1009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Sample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66B1F9-C0AC-5F4E-B70E-31BE0DF57B95}"/>
              </a:ext>
            </a:extLst>
          </p:cNvPr>
          <p:cNvCxnSpPr>
            <a:cxnSpLocks/>
          </p:cNvCxnSpPr>
          <p:nvPr/>
        </p:nvCxnSpPr>
        <p:spPr>
          <a:xfrm flipH="1" flipV="1">
            <a:off x="5723053" y="2386131"/>
            <a:ext cx="2374900" cy="20074"/>
          </a:xfrm>
          <a:prstGeom prst="line">
            <a:avLst/>
          </a:prstGeom>
          <a:ln w="76200">
            <a:solidFill>
              <a:srgbClr val="C00000">
                <a:alpha val="8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F13B9A-6AC2-E72B-D898-8F78AF5CB3EE}"/>
              </a:ext>
            </a:extLst>
          </p:cNvPr>
          <p:cNvCxnSpPr>
            <a:cxnSpLocks/>
          </p:cNvCxnSpPr>
          <p:nvPr/>
        </p:nvCxnSpPr>
        <p:spPr>
          <a:xfrm flipV="1">
            <a:off x="5575300" y="2386131"/>
            <a:ext cx="114300" cy="1901073"/>
          </a:xfrm>
          <a:prstGeom prst="line">
            <a:avLst/>
          </a:prstGeom>
          <a:ln w="76200">
            <a:solidFill>
              <a:srgbClr val="C00000">
                <a:alpha val="8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F62855-C028-35EF-09CA-A90BBADA951B}"/>
              </a:ext>
            </a:extLst>
          </p:cNvPr>
          <p:cNvCxnSpPr>
            <a:cxnSpLocks/>
          </p:cNvCxnSpPr>
          <p:nvPr/>
        </p:nvCxnSpPr>
        <p:spPr>
          <a:xfrm flipH="1">
            <a:off x="5575300" y="4234567"/>
            <a:ext cx="3552157" cy="52637"/>
          </a:xfrm>
          <a:prstGeom prst="line">
            <a:avLst/>
          </a:prstGeom>
          <a:ln w="76200">
            <a:solidFill>
              <a:srgbClr val="C00000">
                <a:alpha val="8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EB3DA6-9F17-FB53-F46F-430B200F7DF8}"/>
              </a:ext>
            </a:extLst>
          </p:cNvPr>
          <p:cNvCxnSpPr>
            <a:cxnSpLocks/>
          </p:cNvCxnSpPr>
          <p:nvPr/>
        </p:nvCxnSpPr>
        <p:spPr>
          <a:xfrm flipH="1">
            <a:off x="6877050" y="4311209"/>
            <a:ext cx="2022941" cy="1125537"/>
          </a:xfrm>
          <a:prstGeom prst="line">
            <a:avLst/>
          </a:prstGeom>
          <a:ln w="76200">
            <a:solidFill>
              <a:srgbClr val="FFFF00">
                <a:alpha val="8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7-point Star 14">
            <a:extLst>
              <a:ext uri="{FF2B5EF4-FFF2-40B4-BE49-F238E27FC236}">
                <a16:creationId xmlns:a16="http://schemas.microsoft.com/office/drawing/2014/main" id="{B3A3710A-0973-A178-A5FE-4522CB960C53}"/>
              </a:ext>
            </a:extLst>
          </p:cNvPr>
          <p:cNvSpPr/>
          <p:nvPr/>
        </p:nvSpPr>
        <p:spPr>
          <a:xfrm>
            <a:off x="8689080" y="3915484"/>
            <a:ext cx="421822" cy="560788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16A2039-9B80-3173-B2C4-37785E9F6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988" y="3429000"/>
            <a:ext cx="4247687" cy="318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18DD6B-64D0-F0C8-B399-44FACC3B04CC}"/>
              </a:ext>
            </a:extLst>
          </p:cNvPr>
          <p:cNvSpPr txBox="1"/>
          <p:nvPr/>
        </p:nvSpPr>
        <p:spPr>
          <a:xfrm>
            <a:off x="8779237" y="4530646"/>
            <a:ext cx="10096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Plasma plume</a:t>
            </a:r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8C877A52-40E2-3E2F-2BCA-2A550AFFB76F}"/>
              </a:ext>
            </a:extLst>
          </p:cNvPr>
          <p:cNvSpPr txBox="1">
            <a:spLocks/>
          </p:cNvSpPr>
          <p:nvPr/>
        </p:nvSpPr>
        <p:spPr>
          <a:xfrm>
            <a:off x="621370" y="1475247"/>
            <a:ext cx="3734153" cy="2001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895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285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/>
              <a:t>Laser 1064 </a:t>
            </a:r>
            <a:r>
              <a:rPr lang="fi-FI" sz="1800" dirty="0" err="1"/>
              <a:t>nm</a:t>
            </a:r>
            <a:r>
              <a:rPr lang="fi-FI" sz="1800" dirty="0"/>
              <a:t>, 50 </a:t>
            </a:r>
            <a:r>
              <a:rPr lang="fi-FI" sz="1800" dirty="0" err="1"/>
              <a:t>mJ</a:t>
            </a:r>
            <a:r>
              <a:rPr lang="fi-FI" sz="1800" dirty="0"/>
              <a:t>, 1-20 Hz</a:t>
            </a:r>
          </a:p>
          <a:p>
            <a:r>
              <a:rPr lang="fi-FI" sz="1800" dirty="0" err="1"/>
              <a:t>Spectrometers</a:t>
            </a:r>
            <a:endParaRPr lang="fi-FI" sz="1800" dirty="0"/>
          </a:p>
          <a:p>
            <a:pPr lvl="1"/>
            <a:r>
              <a:rPr lang="fi-FI" sz="1800" dirty="0"/>
              <a:t>178 – 400 </a:t>
            </a:r>
            <a:r>
              <a:rPr lang="fi-FI" sz="1800" dirty="0" err="1"/>
              <a:t>nm</a:t>
            </a:r>
            <a:r>
              <a:rPr lang="fi-FI" sz="1800" dirty="0"/>
              <a:t>  (C, </a:t>
            </a:r>
            <a:r>
              <a:rPr lang="fi-FI" sz="1800" dirty="0" err="1"/>
              <a:t>Si</a:t>
            </a:r>
            <a:r>
              <a:rPr lang="fi-FI" sz="1800" dirty="0"/>
              <a:t>, </a:t>
            </a:r>
            <a:r>
              <a:rPr lang="fi-FI" sz="1800" dirty="0" err="1"/>
              <a:t>Al</a:t>
            </a:r>
            <a:r>
              <a:rPr lang="fi-FI" sz="1800" dirty="0"/>
              <a:t>, … )</a:t>
            </a:r>
          </a:p>
          <a:p>
            <a:pPr lvl="1"/>
            <a:r>
              <a:rPr lang="fi-FI" sz="1800" dirty="0"/>
              <a:t>360 – 820 </a:t>
            </a:r>
            <a:r>
              <a:rPr lang="fi-FI" sz="1800" dirty="0" err="1"/>
              <a:t>nm</a:t>
            </a:r>
            <a:r>
              <a:rPr lang="fi-FI" sz="1800" dirty="0"/>
              <a:t>  (H, K, Na, … )</a:t>
            </a:r>
          </a:p>
          <a:p>
            <a:endParaRPr lang="LID4096" sz="1800"/>
          </a:p>
        </p:txBody>
      </p:sp>
    </p:spTree>
    <p:extLst>
      <p:ext uri="{BB962C8B-B14F-4D97-AF65-F5344CB8AC3E}">
        <p14:creationId xmlns:p14="http://schemas.microsoft.com/office/powerpoint/2010/main" val="1275999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äivämäärän paikkamerkki 4">
            <a:extLst>
              <a:ext uri="{FF2B5EF4-FFF2-40B4-BE49-F238E27FC236}">
                <a16:creationId xmlns:a16="http://schemas.microsoft.com/office/drawing/2014/main" id="{1A3837EE-B9AC-49CD-A984-5CC6E081FD69}"/>
              </a:ext>
            </a:extLst>
          </p:cNvPr>
          <p:cNvSpPr txBox="1">
            <a:spLocks/>
          </p:cNvSpPr>
          <p:nvPr/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D3B32C-BBA6-7D44-9A88-9A82091F3CF8}" type="datetime1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3.11.2023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1090244A-335F-4750-B630-BED8E19BD9E0}"/>
              </a:ext>
            </a:extLst>
          </p:cNvPr>
          <p:cNvSpPr txBox="1">
            <a:spLocks/>
          </p:cNvSpPr>
          <p:nvPr/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</a:t>
            </a:r>
            <a:fld id="{CDC8994D-33BE-6F4B-918B-78B2D731EB1C}" type="slidenum">
              <a:rPr lang="fi-FI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fi-FI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F83D9-1548-33B4-7A98-4E44A526B77A}"/>
              </a:ext>
            </a:extLst>
          </p:cNvPr>
          <p:cNvSpPr txBox="1"/>
          <p:nvPr/>
        </p:nvSpPr>
        <p:spPr>
          <a:xfrm>
            <a:off x="2265927" y="285583"/>
            <a:ext cx="82385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i-FI"/>
            </a:defPPr>
            <a:lvl1pPr algn="just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4E008E"/>
                </a:solidFill>
              </a:rPr>
              <a:t>Software programmed with LabVIEW</a:t>
            </a:r>
            <a:endParaRPr lang="fi-FI" sz="3600" dirty="0">
              <a:solidFill>
                <a:srgbClr val="4E008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66E4F-654E-0CCE-CE23-24B0DC4F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0" y="1178532"/>
            <a:ext cx="10607959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27994"/>
      </p:ext>
    </p:extLst>
  </p:cSld>
  <p:clrMapOvr>
    <a:masterClrMapping/>
  </p:clrMapOvr>
</p:sld>
</file>

<file path=ppt/theme/theme1.xml><?xml version="1.0" encoding="utf-8"?>
<a:theme xmlns:a="http://schemas.openxmlformats.org/drawingml/2006/main" name="TUNI Theme">
  <a:themeElements>
    <a:clrScheme name="TUNI-teema-pp">
      <a:dk1>
        <a:srgbClr val="000000"/>
      </a:dk1>
      <a:lt1>
        <a:srgbClr val="FFFFFF"/>
      </a:lt1>
      <a:dk2>
        <a:srgbClr val="4E008E"/>
      </a:dk2>
      <a:lt2>
        <a:srgbClr val="FFFFFF"/>
      </a:lt2>
      <a:accent1>
        <a:srgbClr val="4E008E"/>
      </a:accent1>
      <a:accent2>
        <a:srgbClr val="38B399"/>
      </a:accent2>
      <a:accent3>
        <a:srgbClr val="FFE349"/>
      </a:accent3>
      <a:accent4>
        <a:srgbClr val="CF286F"/>
      </a:accent4>
      <a:accent5>
        <a:srgbClr val="000000"/>
      </a:accent5>
      <a:accent6>
        <a:srgbClr val="79C0EB"/>
      </a:accent6>
      <a:hlink>
        <a:srgbClr val="0041BE"/>
      </a:hlink>
      <a:folHlink>
        <a:srgbClr val="CF28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ng_pp_TAU.pptx" id="{96D84897-22D4-4A3C-98A4-38121ADF7F4B}" vid="{92698803-A58C-4309-AA78-BDB1FD5B94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TUNI Theme</Template>
  <TotalTime>884</TotalTime>
  <Words>737</Words>
  <Application>Microsoft Macintosh PowerPoint</Application>
  <PresentationFormat>Widescreen</PresentationFormat>
  <Paragraphs>129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TUNI Theme</vt:lpstr>
      <vt:lpstr>Laserperusteinen maaperän hiilivaraston  nopea määritys – Hiililaser  Laser-based assessment of soil carbon content</vt:lpstr>
      <vt:lpstr>PowerPoint Presentation</vt:lpstr>
      <vt:lpstr>Sampling of fields – VALSE samples</vt:lpstr>
      <vt:lpstr>Soil sampling</vt:lpstr>
      <vt:lpstr>PowerPoint Presentation</vt:lpstr>
      <vt:lpstr>Laser-Induced Breakdown Spectroscopy (LIBS)</vt:lpstr>
      <vt:lpstr>PowerPoint Presentation</vt:lpstr>
      <vt:lpstr>Field-capable LIBS device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LIBS Calibration</vt:lpstr>
      <vt:lpstr>Spatial variation of a field carbon content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Spatial Variation in Total Soil Carbon using Laser-Induced Breakdown Spectroscopy </dc:title>
  <dc:creator>Jan Viljanen (TAU)</dc:creator>
  <cp:lastModifiedBy>Juha Toivonen (TAU)</cp:lastModifiedBy>
  <cp:revision>46</cp:revision>
  <dcterms:created xsi:type="dcterms:W3CDTF">2023-01-11T13:05:42Z</dcterms:created>
  <dcterms:modified xsi:type="dcterms:W3CDTF">2023-11-03T06:46:09Z</dcterms:modified>
</cp:coreProperties>
</file>