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279" r:id="rId3"/>
    <p:sldId id="280" r:id="rId4"/>
    <p:sldId id="281" r:id="rId5"/>
    <p:sldId id="272" r:id="rId6"/>
    <p:sldId id="282" r:id="rId7"/>
    <p:sldId id="268" r:id="rId8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E2E2"/>
    <a:srgbClr val="B3B3B3"/>
    <a:srgbClr val="304F88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howGuides="1">
      <p:cViewPr>
        <p:scale>
          <a:sx n="100" d="100"/>
          <a:sy n="100" d="100"/>
        </p:scale>
        <p:origin x="1896" y="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2CC46-DBFC-4999-B920-4E0A7D8CFC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F61C7F9-AAE2-45CC-B017-160A739029FD}">
      <dgm:prSet phldrT="[Teksti]"/>
      <dgm:spPr/>
      <dgm:t>
        <a:bodyPr/>
        <a:lstStyle/>
        <a:p>
          <a:r>
            <a:rPr lang="fi-FI" b="1" dirty="0" smtClean="0"/>
            <a:t>Tavoite 1: Valtioneuvostotason riskienhallinta on kuvattu.</a:t>
          </a:r>
          <a:endParaRPr lang="fi-FI" b="1" dirty="0"/>
        </a:p>
      </dgm:t>
    </dgm:pt>
    <dgm:pt modelId="{D17C653D-4744-4DDD-83DB-CA3DC6B736F5}" type="parTrans" cxnId="{F4FDA00C-C6B5-408D-932E-528F278387BD}">
      <dgm:prSet/>
      <dgm:spPr/>
      <dgm:t>
        <a:bodyPr/>
        <a:lstStyle/>
        <a:p>
          <a:endParaRPr lang="fi-FI"/>
        </a:p>
      </dgm:t>
    </dgm:pt>
    <dgm:pt modelId="{8A9F7E88-BFDC-4667-9B78-62C082754AE5}" type="sibTrans" cxnId="{F4FDA00C-C6B5-408D-932E-528F278387BD}">
      <dgm:prSet/>
      <dgm:spPr/>
      <dgm:t>
        <a:bodyPr/>
        <a:lstStyle/>
        <a:p>
          <a:endParaRPr lang="fi-FI"/>
        </a:p>
      </dgm:t>
    </dgm:pt>
    <dgm:pt modelId="{0B326791-E427-4334-ADCF-3F7F7587E4AA}">
      <dgm:prSet phldrT="[Teksti]"/>
      <dgm:spPr/>
      <dgm:t>
        <a:bodyPr/>
        <a:lstStyle/>
        <a:p>
          <a:r>
            <a:rPr lang="fi-FI" dirty="0" smtClean="0"/>
            <a:t>Riskienhallinnan kuvaus</a:t>
          </a:r>
          <a:endParaRPr lang="fi-FI" dirty="0"/>
        </a:p>
      </dgm:t>
    </dgm:pt>
    <dgm:pt modelId="{FA04F81F-58DD-406E-9B05-6B7B839E9AD6}" type="parTrans" cxnId="{06A51611-16B0-4F91-BC35-FAC54191EADA}">
      <dgm:prSet/>
      <dgm:spPr/>
      <dgm:t>
        <a:bodyPr/>
        <a:lstStyle/>
        <a:p>
          <a:endParaRPr lang="fi-FI"/>
        </a:p>
      </dgm:t>
    </dgm:pt>
    <dgm:pt modelId="{AE908397-D0C4-4621-A5C3-D1EF3EFF4A86}" type="sibTrans" cxnId="{06A51611-16B0-4F91-BC35-FAC54191EADA}">
      <dgm:prSet/>
      <dgm:spPr/>
      <dgm:t>
        <a:bodyPr/>
        <a:lstStyle/>
        <a:p>
          <a:endParaRPr lang="fi-FI"/>
        </a:p>
      </dgm:t>
    </dgm:pt>
    <dgm:pt modelId="{8AC4F8BA-5DA7-4F1B-B0B7-7A0433FF3C56}">
      <dgm:prSet phldrT="[Teksti]"/>
      <dgm:spPr/>
      <dgm:t>
        <a:bodyPr/>
        <a:lstStyle/>
        <a:p>
          <a:r>
            <a:rPr lang="fi-FI" b="1" dirty="0" smtClean="0"/>
            <a:t>Tavoite 2: Hallinnonalojen ja virastojen sisäisen valvonnan ja riskienhallinnan tilannekuva</a:t>
          </a:r>
          <a:endParaRPr lang="fi-FI" b="1" dirty="0"/>
        </a:p>
      </dgm:t>
    </dgm:pt>
    <dgm:pt modelId="{9810E371-8CCD-4931-8268-7F89775B8642}" type="parTrans" cxnId="{C531C58C-8370-438B-B96A-2EF85E988EAB}">
      <dgm:prSet/>
      <dgm:spPr/>
      <dgm:t>
        <a:bodyPr/>
        <a:lstStyle/>
        <a:p>
          <a:endParaRPr lang="fi-FI"/>
        </a:p>
      </dgm:t>
    </dgm:pt>
    <dgm:pt modelId="{AAB9C574-34F6-4F90-9B18-B0C47250E29F}" type="sibTrans" cxnId="{C531C58C-8370-438B-B96A-2EF85E988EAB}">
      <dgm:prSet/>
      <dgm:spPr/>
      <dgm:t>
        <a:bodyPr/>
        <a:lstStyle/>
        <a:p>
          <a:endParaRPr lang="fi-FI"/>
        </a:p>
      </dgm:t>
    </dgm:pt>
    <dgm:pt modelId="{7044A96B-A20E-4B13-8772-22458EEB4821}">
      <dgm:prSet phldrT="[Teksti]"/>
      <dgm:spPr/>
      <dgm:t>
        <a:bodyPr/>
        <a:lstStyle/>
        <a:p>
          <a:r>
            <a:rPr lang="fi-FI" dirty="0" smtClean="0"/>
            <a:t>Tarpeiden määrittely: kenelle tuotetaan (eli kuka on asiakas) ja mitkä ovat tietotarpeet</a:t>
          </a:r>
          <a:endParaRPr lang="fi-FI" dirty="0"/>
        </a:p>
      </dgm:t>
    </dgm:pt>
    <dgm:pt modelId="{46DA9349-0F5A-44AF-8250-B925B7543EB6}" type="parTrans" cxnId="{E7437CDB-7384-4C39-9C59-6A546FDC6274}">
      <dgm:prSet/>
      <dgm:spPr/>
      <dgm:t>
        <a:bodyPr/>
        <a:lstStyle/>
        <a:p>
          <a:endParaRPr lang="fi-FI"/>
        </a:p>
      </dgm:t>
    </dgm:pt>
    <dgm:pt modelId="{F3431345-059F-47E9-85CD-1E071C0D0C9C}" type="sibTrans" cxnId="{E7437CDB-7384-4C39-9C59-6A546FDC6274}">
      <dgm:prSet/>
      <dgm:spPr/>
      <dgm:t>
        <a:bodyPr/>
        <a:lstStyle/>
        <a:p>
          <a:endParaRPr lang="fi-FI"/>
        </a:p>
      </dgm:t>
    </dgm:pt>
    <dgm:pt modelId="{84D65919-A98A-4B48-9C23-733965FC0B90}">
      <dgm:prSet phldrT="[Teksti]"/>
      <dgm:spPr/>
      <dgm:t>
        <a:bodyPr/>
        <a:lstStyle/>
        <a:p>
          <a:r>
            <a:rPr lang="fi-FI" dirty="0" smtClean="0"/>
            <a:t>Mallin mukainen tiedonkeruu ja ensimmäinen tilannekuva</a:t>
          </a:r>
          <a:endParaRPr lang="fi-FI" dirty="0"/>
        </a:p>
      </dgm:t>
    </dgm:pt>
    <dgm:pt modelId="{0F010E8E-40AB-4174-A9B1-CE7032E800ED}" type="parTrans" cxnId="{A6F6BF30-C504-4FA6-87BF-4212497999DC}">
      <dgm:prSet/>
      <dgm:spPr/>
      <dgm:t>
        <a:bodyPr/>
        <a:lstStyle/>
        <a:p>
          <a:endParaRPr lang="fi-FI"/>
        </a:p>
      </dgm:t>
    </dgm:pt>
    <dgm:pt modelId="{93CD196A-D76E-4CF0-B763-59C2A56A00F1}" type="sibTrans" cxnId="{A6F6BF30-C504-4FA6-87BF-4212497999DC}">
      <dgm:prSet/>
      <dgm:spPr/>
      <dgm:t>
        <a:bodyPr/>
        <a:lstStyle/>
        <a:p>
          <a:endParaRPr lang="fi-FI"/>
        </a:p>
      </dgm:t>
    </dgm:pt>
    <dgm:pt modelId="{85A57127-7552-4257-866F-09C59A7EBB4F}">
      <dgm:prSet phldrT="[Teksti]"/>
      <dgm:spPr/>
      <dgm:t>
        <a:bodyPr/>
        <a:lstStyle/>
        <a:p>
          <a:r>
            <a:rPr lang="fi-FI" b="1" dirty="0" smtClean="0"/>
            <a:t>Tavoite 3: Neuvottelukunnan roolin aktivointi sekä sisäisen valvonnan ja riskienhallinnan hyvien käytäntöjen yhteen kokoaminen ja levittäminen</a:t>
          </a:r>
          <a:endParaRPr lang="fi-FI" b="1" dirty="0"/>
        </a:p>
      </dgm:t>
    </dgm:pt>
    <dgm:pt modelId="{3B51B663-D136-48F2-A3D2-B6653F3B6FBF}" type="parTrans" cxnId="{C02266F3-1D21-4BF9-B66C-0FC7D79CA8F1}">
      <dgm:prSet/>
      <dgm:spPr/>
      <dgm:t>
        <a:bodyPr/>
        <a:lstStyle/>
        <a:p>
          <a:endParaRPr lang="fi-FI"/>
        </a:p>
      </dgm:t>
    </dgm:pt>
    <dgm:pt modelId="{5519B982-D43E-4BE9-989D-EC54934FD1B2}" type="sibTrans" cxnId="{C02266F3-1D21-4BF9-B66C-0FC7D79CA8F1}">
      <dgm:prSet/>
      <dgm:spPr/>
      <dgm:t>
        <a:bodyPr/>
        <a:lstStyle/>
        <a:p>
          <a:endParaRPr lang="fi-FI"/>
        </a:p>
      </dgm:t>
    </dgm:pt>
    <dgm:pt modelId="{68D29931-5061-49B1-88D1-052089299C99}">
      <dgm:prSet phldrT="[Teksti]"/>
      <dgm:spPr/>
      <dgm:t>
        <a:bodyPr/>
        <a:lstStyle/>
        <a:p>
          <a:r>
            <a:rPr lang="fi-FI" dirty="0" smtClean="0"/>
            <a:t>Esitykset ajankohtaisista teemoista neuvottelukunnan kokousten yhteydessä</a:t>
          </a:r>
          <a:endParaRPr lang="fi-FI" dirty="0"/>
        </a:p>
      </dgm:t>
    </dgm:pt>
    <dgm:pt modelId="{19F0B4C7-2D7A-4503-9959-ADDA05295AD2}" type="parTrans" cxnId="{944CB554-0340-4EAF-A9AC-238DD7F124D3}">
      <dgm:prSet/>
      <dgm:spPr/>
      <dgm:t>
        <a:bodyPr/>
        <a:lstStyle/>
        <a:p>
          <a:endParaRPr lang="fi-FI"/>
        </a:p>
      </dgm:t>
    </dgm:pt>
    <dgm:pt modelId="{ACEFBDA6-9D81-47F8-9C5E-14DE538CAB42}" type="sibTrans" cxnId="{944CB554-0340-4EAF-A9AC-238DD7F124D3}">
      <dgm:prSet/>
      <dgm:spPr/>
      <dgm:t>
        <a:bodyPr/>
        <a:lstStyle/>
        <a:p>
          <a:endParaRPr lang="fi-FI"/>
        </a:p>
      </dgm:t>
    </dgm:pt>
    <dgm:pt modelId="{2A6E9DC8-86D0-4A1A-AFE9-D0A7AC6F42CF}">
      <dgm:prSet phldrT="[Teksti]"/>
      <dgm:spPr/>
      <dgm:t>
        <a:bodyPr/>
        <a:lstStyle/>
        <a:p>
          <a:r>
            <a:rPr lang="fi-FI" dirty="0" smtClean="0"/>
            <a:t>Yhteenveto neuvottelukunnan sidosryhmistä ja tiiviimpi yhteistyö keskeisimpien sidosryhmien kanssa</a:t>
          </a:r>
          <a:endParaRPr lang="fi-FI" dirty="0"/>
        </a:p>
      </dgm:t>
    </dgm:pt>
    <dgm:pt modelId="{5D6A49FC-A7DE-4109-9ADD-1703860075E7}" type="parTrans" cxnId="{9902130B-A6F0-4A8D-8CE7-58915197302C}">
      <dgm:prSet/>
      <dgm:spPr/>
      <dgm:t>
        <a:bodyPr/>
        <a:lstStyle/>
        <a:p>
          <a:endParaRPr lang="fi-FI"/>
        </a:p>
      </dgm:t>
    </dgm:pt>
    <dgm:pt modelId="{3DE283DF-1DB3-472C-AB81-98D89BF2E169}" type="sibTrans" cxnId="{9902130B-A6F0-4A8D-8CE7-58915197302C}">
      <dgm:prSet/>
      <dgm:spPr/>
      <dgm:t>
        <a:bodyPr/>
        <a:lstStyle/>
        <a:p>
          <a:endParaRPr lang="fi-FI"/>
        </a:p>
      </dgm:t>
    </dgm:pt>
    <dgm:pt modelId="{EA6774FF-2F78-4E8B-8B58-81580747C816}">
      <dgm:prSet phldrT="[Teksti]"/>
      <dgm:spPr/>
      <dgm:t>
        <a:bodyPr/>
        <a:lstStyle/>
        <a:p>
          <a:r>
            <a:rPr lang="fi-FI" dirty="0" smtClean="0"/>
            <a:t>Riskienhallinnan kuvauksen sekä ehdotuksen jatkotyöksi käsittely ja hyväksyminen kansliapäällikkö-kokouksessa</a:t>
          </a:r>
          <a:endParaRPr lang="fi-FI" dirty="0"/>
        </a:p>
      </dgm:t>
    </dgm:pt>
    <dgm:pt modelId="{7C8C5FAF-A0FE-4F38-B968-C27BF4B3DECB}" type="parTrans" cxnId="{C4D868EB-7C43-45BD-97C1-990F5173ECAE}">
      <dgm:prSet/>
      <dgm:spPr/>
      <dgm:t>
        <a:bodyPr/>
        <a:lstStyle/>
        <a:p>
          <a:endParaRPr lang="fi-FI"/>
        </a:p>
      </dgm:t>
    </dgm:pt>
    <dgm:pt modelId="{87F42480-6557-490F-A88E-0C961378FE24}" type="sibTrans" cxnId="{C4D868EB-7C43-45BD-97C1-990F5173ECAE}">
      <dgm:prSet/>
      <dgm:spPr/>
      <dgm:t>
        <a:bodyPr/>
        <a:lstStyle/>
        <a:p>
          <a:endParaRPr lang="fi-FI"/>
        </a:p>
      </dgm:t>
    </dgm:pt>
    <dgm:pt modelId="{72012689-FC70-4515-998F-8AF0E45EDA45}">
      <dgm:prSet phldrT="[Teksti]"/>
      <dgm:spPr/>
      <dgm:t>
        <a:bodyPr/>
        <a:lstStyle/>
        <a:p>
          <a:r>
            <a:rPr lang="fi-FI" dirty="0" smtClean="0"/>
            <a:t>Sisäisen valvonnan ja riskienhallinnan näkökulma on nykyistä vahvemmin osana tarkoitukseen soveltuvia hallinnon yhteisiä koulutuksia ja kehittämishankkeita</a:t>
          </a:r>
          <a:endParaRPr lang="fi-FI" dirty="0"/>
        </a:p>
      </dgm:t>
    </dgm:pt>
    <dgm:pt modelId="{86226FD8-246F-4028-BCF8-4D3CCC07C1F3}" type="parTrans" cxnId="{4A60BC79-1B08-4C8D-9FF6-0A61BCA349CC}">
      <dgm:prSet/>
      <dgm:spPr/>
      <dgm:t>
        <a:bodyPr/>
        <a:lstStyle/>
        <a:p>
          <a:endParaRPr lang="fi-FI"/>
        </a:p>
      </dgm:t>
    </dgm:pt>
    <dgm:pt modelId="{40C67A72-6F1D-452D-9F5F-287A7C960426}" type="sibTrans" cxnId="{4A60BC79-1B08-4C8D-9FF6-0A61BCA349CC}">
      <dgm:prSet/>
      <dgm:spPr/>
      <dgm:t>
        <a:bodyPr/>
        <a:lstStyle/>
        <a:p>
          <a:endParaRPr lang="fi-FI"/>
        </a:p>
      </dgm:t>
    </dgm:pt>
    <dgm:pt modelId="{40CDAD54-4CC1-4224-8EAC-FAA8827AB739}">
      <dgm:prSet phldrT="[Teksti]"/>
      <dgm:spPr/>
      <dgm:t>
        <a:bodyPr/>
        <a:lstStyle/>
        <a:p>
          <a:r>
            <a:rPr lang="fi-FI" dirty="0" smtClean="0"/>
            <a:t>Neuvottelukuntaan käsittelee sisäisen valvonnan riskienhallinnan näkökulmasta merkittäviä hankkeita, lainsäädäntömuutoksia yms. ja antaa niistä tapauskohtaiseen harkintaan perustuen lausuntonsa.</a:t>
          </a:r>
          <a:endParaRPr lang="fi-FI" dirty="0"/>
        </a:p>
      </dgm:t>
    </dgm:pt>
    <dgm:pt modelId="{FCF3A696-72A7-41C2-B7E4-45E4F3B9BE3F}" type="parTrans" cxnId="{73585D7F-4688-4D32-8405-7F4FE243FB1E}">
      <dgm:prSet/>
      <dgm:spPr/>
      <dgm:t>
        <a:bodyPr/>
        <a:lstStyle/>
        <a:p>
          <a:endParaRPr lang="fi-FI"/>
        </a:p>
      </dgm:t>
    </dgm:pt>
    <dgm:pt modelId="{B9E6C0EE-8B5B-4743-BC82-CA3778B5171B}" type="sibTrans" cxnId="{73585D7F-4688-4D32-8405-7F4FE243FB1E}">
      <dgm:prSet/>
      <dgm:spPr/>
      <dgm:t>
        <a:bodyPr/>
        <a:lstStyle/>
        <a:p>
          <a:endParaRPr lang="fi-FI"/>
        </a:p>
      </dgm:t>
    </dgm:pt>
    <dgm:pt modelId="{A7133E54-907C-489E-8BC5-8A0D75EC01C8}">
      <dgm:prSet phldrT="[Teksti]"/>
      <dgm:spPr/>
      <dgm:t>
        <a:bodyPr/>
        <a:lstStyle/>
        <a:p>
          <a:r>
            <a:rPr lang="fi-FI" dirty="0" smtClean="0"/>
            <a:t>Esiselvitys sisältäen tarkempien rajausten, tavoitteiden ja tuotosten määrittelyn</a:t>
          </a:r>
          <a:endParaRPr lang="fi-FI" dirty="0"/>
        </a:p>
      </dgm:t>
    </dgm:pt>
    <dgm:pt modelId="{4A6210E0-B550-4EAF-A2BA-B31B6609FABC}" type="parTrans" cxnId="{70BCBDA9-FDB0-4E67-8170-9470195DFDD8}">
      <dgm:prSet/>
      <dgm:spPr/>
      <dgm:t>
        <a:bodyPr/>
        <a:lstStyle/>
        <a:p>
          <a:endParaRPr lang="fi-FI"/>
        </a:p>
      </dgm:t>
    </dgm:pt>
    <dgm:pt modelId="{9689689F-FA38-4968-91F5-2ACDE3F38274}" type="sibTrans" cxnId="{70BCBDA9-FDB0-4E67-8170-9470195DFDD8}">
      <dgm:prSet/>
      <dgm:spPr/>
      <dgm:t>
        <a:bodyPr/>
        <a:lstStyle/>
        <a:p>
          <a:endParaRPr lang="fi-FI"/>
        </a:p>
      </dgm:t>
    </dgm:pt>
    <dgm:pt modelId="{BF55C80C-4593-404A-B5CF-09552807EEE7}">
      <dgm:prSet phldrT="[Teksti]"/>
      <dgm:spPr/>
      <dgm:t>
        <a:bodyPr/>
        <a:lstStyle/>
        <a:p>
          <a:r>
            <a:rPr lang="fi-FI" dirty="0" smtClean="0"/>
            <a:t>Malli tilannekuvan tuottamiseen ml. sisältö, prosessi, aikataulu ja vastuut  </a:t>
          </a:r>
          <a:endParaRPr lang="fi-FI" dirty="0"/>
        </a:p>
      </dgm:t>
    </dgm:pt>
    <dgm:pt modelId="{8D631BAB-B296-4E64-8C3E-E6AD1BCAA97E}" type="parTrans" cxnId="{98A18F43-55EA-4145-BA6F-3732F871D1C8}">
      <dgm:prSet/>
      <dgm:spPr/>
      <dgm:t>
        <a:bodyPr/>
        <a:lstStyle/>
        <a:p>
          <a:endParaRPr lang="fi-FI"/>
        </a:p>
      </dgm:t>
    </dgm:pt>
    <dgm:pt modelId="{0B903338-E945-4959-A7F3-A3CDF7DE0F26}" type="sibTrans" cxnId="{98A18F43-55EA-4145-BA6F-3732F871D1C8}">
      <dgm:prSet/>
      <dgm:spPr/>
      <dgm:t>
        <a:bodyPr/>
        <a:lstStyle/>
        <a:p>
          <a:endParaRPr lang="fi-FI"/>
        </a:p>
      </dgm:t>
    </dgm:pt>
    <dgm:pt modelId="{17460D76-3E03-4B4D-B912-BDDC384DEC3A}" type="pres">
      <dgm:prSet presAssocID="{9592CC46-DBFC-4999-B920-4E0A7D8CFC15}" presName="Name0" presStyleCnt="0">
        <dgm:presLayoutVars>
          <dgm:dir/>
          <dgm:animLvl val="lvl"/>
          <dgm:resizeHandles val="exact"/>
        </dgm:presLayoutVars>
      </dgm:prSet>
      <dgm:spPr/>
    </dgm:pt>
    <dgm:pt modelId="{69E4F272-01C2-4248-88B6-25796021177E}" type="pres">
      <dgm:prSet presAssocID="{8F61C7F9-AAE2-45CC-B017-160A739029FD}" presName="composite" presStyleCnt="0"/>
      <dgm:spPr/>
    </dgm:pt>
    <dgm:pt modelId="{0CEFE7F6-DF41-4FDF-95DF-D9B848C3415D}" type="pres">
      <dgm:prSet presAssocID="{8F61C7F9-AAE2-45CC-B017-160A739029F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C45ABB5-B45B-4437-9F7F-B1FD207F21DD}" type="pres">
      <dgm:prSet presAssocID="{8F61C7F9-AAE2-45CC-B017-160A739029F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610CC2F-1608-4D46-91EA-E974F0E3A5E9}" type="pres">
      <dgm:prSet presAssocID="{8A9F7E88-BFDC-4667-9B78-62C082754AE5}" presName="space" presStyleCnt="0"/>
      <dgm:spPr/>
    </dgm:pt>
    <dgm:pt modelId="{9531A2EA-ED7B-49E5-8349-432130C0341B}" type="pres">
      <dgm:prSet presAssocID="{8AC4F8BA-5DA7-4F1B-B0B7-7A0433FF3C56}" presName="composite" presStyleCnt="0"/>
      <dgm:spPr/>
    </dgm:pt>
    <dgm:pt modelId="{00074FD2-CCCA-4356-88C8-F4E7484A7622}" type="pres">
      <dgm:prSet presAssocID="{8AC4F8BA-5DA7-4F1B-B0B7-7A0433FF3C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6BEEE5-FC78-4CA6-895A-50878B77EF9C}" type="pres">
      <dgm:prSet presAssocID="{8AC4F8BA-5DA7-4F1B-B0B7-7A0433FF3C5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96900B3-51D2-4037-9F92-31D003715989}" type="pres">
      <dgm:prSet presAssocID="{AAB9C574-34F6-4F90-9B18-B0C47250E29F}" presName="space" presStyleCnt="0"/>
      <dgm:spPr/>
    </dgm:pt>
    <dgm:pt modelId="{0C66B091-B842-4E8D-87B2-32B82EFDC2C9}" type="pres">
      <dgm:prSet presAssocID="{85A57127-7552-4257-866F-09C59A7EBB4F}" presName="composite" presStyleCnt="0"/>
      <dgm:spPr/>
    </dgm:pt>
    <dgm:pt modelId="{352E26A3-A501-4B3B-8C0B-59E7CC4C0DDE}" type="pres">
      <dgm:prSet presAssocID="{85A57127-7552-4257-866F-09C59A7EBB4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89D61D3-8077-43B1-B929-D4E177236D22}" type="pres">
      <dgm:prSet presAssocID="{85A57127-7552-4257-866F-09C59A7EBB4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9AFBA2B-3731-49F9-8EE1-5CBFAB709E1F}" type="presOf" srcId="{40CDAD54-4CC1-4224-8EAC-FAA8827AB739}" destId="{D89D61D3-8077-43B1-B929-D4E177236D22}" srcOrd="0" destOrd="3" presId="urn:microsoft.com/office/officeart/2005/8/layout/hList1"/>
    <dgm:cxn modelId="{52EA3087-3B6B-4D07-87D2-1D5EADD9A638}" type="presOf" srcId="{BF55C80C-4593-404A-B5CF-09552807EEE7}" destId="{A76BEEE5-FC78-4CA6-895A-50878B77EF9C}" srcOrd="0" destOrd="1" presId="urn:microsoft.com/office/officeart/2005/8/layout/hList1"/>
    <dgm:cxn modelId="{98A18F43-55EA-4145-BA6F-3732F871D1C8}" srcId="{8AC4F8BA-5DA7-4F1B-B0B7-7A0433FF3C56}" destId="{BF55C80C-4593-404A-B5CF-09552807EEE7}" srcOrd="1" destOrd="0" parTransId="{8D631BAB-B296-4E64-8C3E-E6AD1BCAA97E}" sibTransId="{0B903338-E945-4959-A7F3-A3CDF7DE0F26}"/>
    <dgm:cxn modelId="{5DB6E718-CEB3-4FD5-9A04-81CE1BC119A3}" type="presOf" srcId="{2A6E9DC8-86D0-4A1A-AFE9-D0A7AC6F42CF}" destId="{D89D61D3-8077-43B1-B929-D4E177236D22}" srcOrd="0" destOrd="1" presId="urn:microsoft.com/office/officeart/2005/8/layout/hList1"/>
    <dgm:cxn modelId="{32CE3C0D-B525-433C-981C-2756ABBB1D84}" type="presOf" srcId="{9592CC46-DBFC-4999-B920-4E0A7D8CFC15}" destId="{17460D76-3E03-4B4D-B912-BDDC384DEC3A}" srcOrd="0" destOrd="0" presId="urn:microsoft.com/office/officeart/2005/8/layout/hList1"/>
    <dgm:cxn modelId="{50A991A9-CB3E-4F56-8E48-0B04CAC48D10}" type="presOf" srcId="{85A57127-7552-4257-866F-09C59A7EBB4F}" destId="{352E26A3-A501-4B3B-8C0B-59E7CC4C0DDE}" srcOrd="0" destOrd="0" presId="urn:microsoft.com/office/officeart/2005/8/layout/hList1"/>
    <dgm:cxn modelId="{003352BB-5B4B-453D-ADFB-01FF2B42AD90}" type="presOf" srcId="{8AC4F8BA-5DA7-4F1B-B0B7-7A0433FF3C56}" destId="{00074FD2-CCCA-4356-88C8-F4E7484A7622}" srcOrd="0" destOrd="0" presId="urn:microsoft.com/office/officeart/2005/8/layout/hList1"/>
    <dgm:cxn modelId="{C531C58C-8370-438B-B96A-2EF85E988EAB}" srcId="{9592CC46-DBFC-4999-B920-4E0A7D8CFC15}" destId="{8AC4F8BA-5DA7-4F1B-B0B7-7A0433FF3C56}" srcOrd="1" destOrd="0" parTransId="{9810E371-8CCD-4931-8268-7F89775B8642}" sibTransId="{AAB9C574-34F6-4F90-9B18-B0C47250E29F}"/>
    <dgm:cxn modelId="{FDC9F0E1-B05D-430B-A6BF-96352CF63A3D}" type="presOf" srcId="{0B326791-E427-4334-ADCF-3F7F7587E4AA}" destId="{FC45ABB5-B45B-4437-9F7F-B1FD207F21DD}" srcOrd="0" destOrd="1" presId="urn:microsoft.com/office/officeart/2005/8/layout/hList1"/>
    <dgm:cxn modelId="{A6F6BF30-C504-4FA6-87BF-4212497999DC}" srcId="{8AC4F8BA-5DA7-4F1B-B0B7-7A0433FF3C56}" destId="{84D65919-A98A-4B48-9C23-733965FC0B90}" srcOrd="2" destOrd="0" parTransId="{0F010E8E-40AB-4174-A9B1-CE7032E800ED}" sibTransId="{93CD196A-D76E-4CF0-B763-59C2A56A00F1}"/>
    <dgm:cxn modelId="{C4D868EB-7C43-45BD-97C1-990F5173ECAE}" srcId="{8F61C7F9-AAE2-45CC-B017-160A739029FD}" destId="{EA6774FF-2F78-4E8B-8B58-81580747C816}" srcOrd="2" destOrd="0" parTransId="{7C8C5FAF-A0FE-4F38-B968-C27BF4B3DECB}" sibTransId="{87F42480-6557-490F-A88E-0C961378FE24}"/>
    <dgm:cxn modelId="{4A60BC79-1B08-4C8D-9FF6-0A61BCA349CC}" srcId="{85A57127-7552-4257-866F-09C59A7EBB4F}" destId="{72012689-FC70-4515-998F-8AF0E45EDA45}" srcOrd="2" destOrd="0" parTransId="{86226FD8-246F-4028-BCF8-4D3CCC07C1F3}" sibTransId="{40C67A72-6F1D-452D-9F5F-287A7C960426}"/>
    <dgm:cxn modelId="{06A51611-16B0-4F91-BC35-FAC54191EADA}" srcId="{8F61C7F9-AAE2-45CC-B017-160A739029FD}" destId="{0B326791-E427-4334-ADCF-3F7F7587E4AA}" srcOrd="1" destOrd="0" parTransId="{FA04F81F-58DD-406E-9B05-6B7B839E9AD6}" sibTransId="{AE908397-D0C4-4621-A5C3-D1EF3EFF4A86}"/>
    <dgm:cxn modelId="{7F33B25A-3D6E-4F1E-A61B-D10044D246E6}" type="presOf" srcId="{8F61C7F9-AAE2-45CC-B017-160A739029FD}" destId="{0CEFE7F6-DF41-4FDF-95DF-D9B848C3415D}" srcOrd="0" destOrd="0" presId="urn:microsoft.com/office/officeart/2005/8/layout/hList1"/>
    <dgm:cxn modelId="{08C59ED6-C395-42F2-99FE-8154DCCCFB2E}" type="presOf" srcId="{EA6774FF-2F78-4E8B-8B58-81580747C816}" destId="{FC45ABB5-B45B-4437-9F7F-B1FD207F21DD}" srcOrd="0" destOrd="2" presId="urn:microsoft.com/office/officeart/2005/8/layout/hList1"/>
    <dgm:cxn modelId="{F4FDA00C-C6B5-408D-932E-528F278387BD}" srcId="{9592CC46-DBFC-4999-B920-4E0A7D8CFC15}" destId="{8F61C7F9-AAE2-45CC-B017-160A739029FD}" srcOrd="0" destOrd="0" parTransId="{D17C653D-4744-4DDD-83DB-CA3DC6B736F5}" sibTransId="{8A9F7E88-BFDC-4667-9B78-62C082754AE5}"/>
    <dgm:cxn modelId="{CE0A9E6F-349D-4B4A-AB71-B63E278A782D}" type="presOf" srcId="{84D65919-A98A-4B48-9C23-733965FC0B90}" destId="{A76BEEE5-FC78-4CA6-895A-50878B77EF9C}" srcOrd="0" destOrd="2" presId="urn:microsoft.com/office/officeart/2005/8/layout/hList1"/>
    <dgm:cxn modelId="{A5B95503-6934-4686-B30F-8E17C4302A92}" type="presOf" srcId="{68D29931-5061-49B1-88D1-052089299C99}" destId="{D89D61D3-8077-43B1-B929-D4E177236D22}" srcOrd="0" destOrd="0" presId="urn:microsoft.com/office/officeart/2005/8/layout/hList1"/>
    <dgm:cxn modelId="{944CB554-0340-4EAF-A9AC-238DD7F124D3}" srcId="{85A57127-7552-4257-866F-09C59A7EBB4F}" destId="{68D29931-5061-49B1-88D1-052089299C99}" srcOrd="0" destOrd="0" parTransId="{19F0B4C7-2D7A-4503-9959-ADDA05295AD2}" sibTransId="{ACEFBDA6-9D81-47F8-9C5E-14DE538CAB42}"/>
    <dgm:cxn modelId="{73585D7F-4688-4D32-8405-7F4FE243FB1E}" srcId="{85A57127-7552-4257-866F-09C59A7EBB4F}" destId="{40CDAD54-4CC1-4224-8EAC-FAA8827AB739}" srcOrd="3" destOrd="0" parTransId="{FCF3A696-72A7-41C2-B7E4-45E4F3B9BE3F}" sibTransId="{B9E6C0EE-8B5B-4743-BC82-CA3778B5171B}"/>
    <dgm:cxn modelId="{21FC1FCB-181E-46AD-BD43-EC67D2B5D642}" type="presOf" srcId="{7044A96B-A20E-4B13-8772-22458EEB4821}" destId="{A76BEEE5-FC78-4CA6-895A-50878B77EF9C}" srcOrd="0" destOrd="0" presId="urn:microsoft.com/office/officeart/2005/8/layout/hList1"/>
    <dgm:cxn modelId="{9902130B-A6F0-4A8D-8CE7-58915197302C}" srcId="{85A57127-7552-4257-866F-09C59A7EBB4F}" destId="{2A6E9DC8-86D0-4A1A-AFE9-D0A7AC6F42CF}" srcOrd="1" destOrd="0" parTransId="{5D6A49FC-A7DE-4109-9ADD-1703860075E7}" sibTransId="{3DE283DF-1DB3-472C-AB81-98D89BF2E169}"/>
    <dgm:cxn modelId="{E7437CDB-7384-4C39-9C59-6A546FDC6274}" srcId="{8AC4F8BA-5DA7-4F1B-B0B7-7A0433FF3C56}" destId="{7044A96B-A20E-4B13-8772-22458EEB4821}" srcOrd="0" destOrd="0" parTransId="{46DA9349-0F5A-44AF-8250-B925B7543EB6}" sibTransId="{F3431345-059F-47E9-85CD-1E071C0D0C9C}"/>
    <dgm:cxn modelId="{70BCBDA9-FDB0-4E67-8170-9470195DFDD8}" srcId="{8F61C7F9-AAE2-45CC-B017-160A739029FD}" destId="{A7133E54-907C-489E-8BC5-8A0D75EC01C8}" srcOrd="0" destOrd="0" parTransId="{4A6210E0-B550-4EAF-A2BA-B31B6609FABC}" sibTransId="{9689689F-FA38-4968-91F5-2ACDE3F38274}"/>
    <dgm:cxn modelId="{48ED68D1-6FC8-4C81-8B37-82C7CC2BC966}" type="presOf" srcId="{72012689-FC70-4515-998F-8AF0E45EDA45}" destId="{D89D61D3-8077-43B1-B929-D4E177236D22}" srcOrd="0" destOrd="2" presId="urn:microsoft.com/office/officeart/2005/8/layout/hList1"/>
    <dgm:cxn modelId="{C02266F3-1D21-4BF9-B66C-0FC7D79CA8F1}" srcId="{9592CC46-DBFC-4999-B920-4E0A7D8CFC15}" destId="{85A57127-7552-4257-866F-09C59A7EBB4F}" srcOrd="2" destOrd="0" parTransId="{3B51B663-D136-48F2-A3D2-B6653F3B6FBF}" sibTransId="{5519B982-D43E-4BE9-989D-EC54934FD1B2}"/>
    <dgm:cxn modelId="{0CB027C3-8C66-4498-A7A8-2489797B2901}" type="presOf" srcId="{A7133E54-907C-489E-8BC5-8A0D75EC01C8}" destId="{FC45ABB5-B45B-4437-9F7F-B1FD207F21DD}" srcOrd="0" destOrd="0" presId="urn:microsoft.com/office/officeart/2005/8/layout/hList1"/>
    <dgm:cxn modelId="{1EF65456-40A9-4B00-B43C-37E6237015A0}" type="presParOf" srcId="{17460D76-3E03-4B4D-B912-BDDC384DEC3A}" destId="{69E4F272-01C2-4248-88B6-25796021177E}" srcOrd="0" destOrd="0" presId="urn:microsoft.com/office/officeart/2005/8/layout/hList1"/>
    <dgm:cxn modelId="{14333C34-51F1-44FF-B73C-30337E8CBC74}" type="presParOf" srcId="{69E4F272-01C2-4248-88B6-25796021177E}" destId="{0CEFE7F6-DF41-4FDF-95DF-D9B848C3415D}" srcOrd="0" destOrd="0" presId="urn:microsoft.com/office/officeart/2005/8/layout/hList1"/>
    <dgm:cxn modelId="{637C47DC-297F-485D-B42B-66844F2D2F5C}" type="presParOf" srcId="{69E4F272-01C2-4248-88B6-25796021177E}" destId="{FC45ABB5-B45B-4437-9F7F-B1FD207F21DD}" srcOrd="1" destOrd="0" presId="urn:microsoft.com/office/officeart/2005/8/layout/hList1"/>
    <dgm:cxn modelId="{F302009F-5D1D-445E-9960-008331C9049B}" type="presParOf" srcId="{17460D76-3E03-4B4D-B912-BDDC384DEC3A}" destId="{E610CC2F-1608-4D46-91EA-E974F0E3A5E9}" srcOrd="1" destOrd="0" presId="urn:microsoft.com/office/officeart/2005/8/layout/hList1"/>
    <dgm:cxn modelId="{C72C383D-0804-4C96-9662-6BBB2F6806AD}" type="presParOf" srcId="{17460D76-3E03-4B4D-B912-BDDC384DEC3A}" destId="{9531A2EA-ED7B-49E5-8349-432130C0341B}" srcOrd="2" destOrd="0" presId="urn:microsoft.com/office/officeart/2005/8/layout/hList1"/>
    <dgm:cxn modelId="{C2C9A9A0-5C65-4CC4-959B-D0BA51DBF160}" type="presParOf" srcId="{9531A2EA-ED7B-49E5-8349-432130C0341B}" destId="{00074FD2-CCCA-4356-88C8-F4E7484A7622}" srcOrd="0" destOrd="0" presId="urn:microsoft.com/office/officeart/2005/8/layout/hList1"/>
    <dgm:cxn modelId="{8E2DB3A7-3B4B-4029-A18C-C008DB87E7C2}" type="presParOf" srcId="{9531A2EA-ED7B-49E5-8349-432130C0341B}" destId="{A76BEEE5-FC78-4CA6-895A-50878B77EF9C}" srcOrd="1" destOrd="0" presId="urn:microsoft.com/office/officeart/2005/8/layout/hList1"/>
    <dgm:cxn modelId="{059DFB23-F418-414C-BE69-6EEA9873B8BD}" type="presParOf" srcId="{17460D76-3E03-4B4D-B912-BDDC384DEC3A}" destId="{F96900B3-51D2-4037-9F92-31D003715989}" srcOrd="3" destOrd="0" presId="urn:microsoft.com/office/officeart/2005/8/layout/hList1"/>
    <dgm:cxn modelId="{32180B03-A52A-40FE-BC7B-724789DF74EF}" type="presParOf" srcId="{17460D76-3E03-4B4D-B912-BDDC384DEC3A}" destId="{0C66B091-B842-4E8D-87B2-32B82EFDC2C9}" srcOrd="4" destOrd="0" presId="urn:microsoft.com/office/officeart/2005/8/layout/hList1"/>
    <dgm:cxn modelId="{6DFF90AB-EC7C-4843-858B-5A525F5F3BD1}" type="presParOf" srcId="{0C66B091-B842-4E8D-87B2-32B82EFDC2C9}" destId="{352E26A3-A501-4B3B-8C0B-59E7CC4C0DDE}" srcOrd="0" destOrd="0" presId="urn:microsoft.com/office/officeart/2005/8/layout/hList1"/>
    <dgm:cxn modelId="{5F397299-D9F9-48C2-AC7F-CE6620813E20}" type="presParOf" srcId="{0C66B091-B842-4E8D-87B2-32B82EFDC2C9}" destId="{D89D61D3-8077-43B1-B929-D4E177236D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FE7F6-DF41-4FDF-95DF-D9B848C3415D}">
      <dsp:nvSpPr>
        <dsp:cNvPr id="0" name=""/>
        <dsp:cNvSpPr/>
      </dsp:nvSpPr>
      <dsp:spPr>
        <a:xfrm>
          <a:off x="2801" y="121732"/>
          <a:ext cx="2731367" cy="1034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Tavoite 1: Valtioneuvostotason riskienhallinta on kuvattu.</a:t>
          </a:r>
          <a:endParaRPr lang="fi-FI" sz="1400" b="1" kern="1200" dirty="0"/>
        </a:p>
      </dsp:txBody>
      <dsp:txXfrm>
        <a:off x="2801" y="121732"/>
        <a:ext cx="2731367" cy="1034989"/>
      </dsp:txXfrm>
    </dsp:sp>
    <dsp:sp modelId="{FC45ABB5-B45B-4437-9F7F-B1FD207F21DD}">
      <dsp:nvSpPr>
        <dsp:cNvPr id="0" name=""/>
        <dsp:cNvSpPr/>
      </dsp:nvSpPr>
      <dsp:spPr>
        <a:xfrm>
          <a:off x="2801" y="1156722"/>
          <a:ext cx="2731367" cy="4203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Esiselvitys sisältäen tarkempien rajausten, tavoitteiden ja tuotosten määrittelyn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Riskienhallinnan kuvaus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Riskienhallinnan kuvauksen sekä ehdotuksen jatkotyöksi käsittely ja hyväksyminen kansliapäällikkö-kokouksessa</a:t>
          </a:r>
          <a:endParaRPr lang="fi-FI" sz="1400" kern="1200" dirty="0"/>
        </a:p>
      </dsp:txBody>
      <dsp:txXfrm>
        <a:off x="2801" y="1156722"/>
        <a:ext cx="2731367" cy="4203281"/>
      </dsp:txXfrm>
    </dsp:sp>
    <dsp:sp modelId="{00074FD2-CCCA-4356-88C8-F4E7484A7622}">
      <dsp:nvSpPr>
        <dsp:cNvPr id="0" name=""/>
        <dsp:cNvSpPr/>
      </dsp:nvSpPr>
      <dsp:spPr>
        <a:xfrm>
          <a:off x="3116560" y="121732"/>
          <a:ext cx="2731367" cy="1034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Tavoite 2: Hallinnonalojen ja virastojen sisäisen valvonnan ja riskienhallinnan tilannekuva</a:t>
          </a:r>
          <a:endParaRPr lang="fi-FI" sz="1400" b="1" kern="1200" dirty="0"/>
        </a:p>
      </dsp:txBody>
      <dsp:txXfrm>
        <a:off x="3116560" y="121732"/>
        <a:ext cx="2731367" cy="1034989"/>
      </dsp:txXfrm>
    </dsp:sp>
    <dsp:sp modelId="{A76BEEE5-FC78-4CA6-895A-50878B77EF9C}">
      <dsp:nvSpPr>
        <dsp:cNvPr id="0" name=""/>
        <dsp:cNvSpPr/>
      </dsp:nvSpPr>
      <dsp:spPr>
        <a:xfrm>
          <a:off x="3116560" y="1156722"/>
          <a:ext cx="2731367" cy="4203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Tarpeiden määrittely: kenelle tuotetaan (eli kuka on asiakas) ja mitkä ovat tietotarpeet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Malli tilannekuvan tuottamiseen ml. sisältö, prosessi, aikataulu ja vastuut  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Mallin mukainen tiedonkeruu ja ensimmäinen tilannekuva</a:t>
          </a:r>
          <a:endParaRPr lang="fi-FI" sz="1400" kern="1200" dirty="0"/>
        </a:p>
      </dsp:txBody>
      <dsp:txXfrm>
        <a:off x="3116560" y="1156722"/>
        <a:ext cx="2731367" cy="4203281"/>
      </dsp:txXfrm>
    </dsp:sp>
    <dsp:sp modelId="{352E26A3-A501-4B3B-8C0B-59E7CC4C0DDE}">
      <dsp:nvSpPr>
        <dsp:cNvPr id="0" name=""/>
        <dsp:cNvSpPr/>
      </dsp:nvSpPr>
      <dsp:spPr>
        <a:xfrm>
          <a:off x="6230319" y="121732"/>
          <a:ext cx="2731367" cy="10349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Tavoite 3: Neuvottelukunnan roolin aktivointi sekä sisäisen valvonnan ja riskienhallinnan hyvien käytäntöjen yhteen kokoaminen ja levittäminen</a:t>
          </a:r>
          <a:endParaRPr lang="fi-FI" sz="1400" b="1" kern="1200" dirty="0"/>
        </a:p>
      </dsp:txBody>
      <dsp:txXfrm>
        <a:off x="6230319" y="121732"/>
        <a:ext cx="2731367" cy="1034989"/>
      </dsp:txXfrm>
    </dsp:sp>
    <dsp:sp modelId="{D89D61D3-8077-43B1-B929-D4E177236D22}">
      <dsp:nvSpPr>
        <dsp:cNvPr id="0" name=""/>
        <dsp:cNvSpPr/>
      </dsp:nvSpPr>
      <dsp:spPr>
        <a:xfrm>
          <a:off x="6230319" y="1156722"/>
          <a:ext cx="2731367" cy="42032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Esitykset ajankohtaisista teemoista neuvottelukunnan kokousten yhteydessä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Yhteenveto neuvottelukunnan sidosryhmistä ja tiiviimpi yhteistyö keskeisimpien sidosryhmien kanssa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Sisäisen valvonnan ja riskienhallinnan näkökulma on nykyistä vahvemmin osana tarkoitukseen soveltuvia hallinnon yhteisiä koulutuksia ja kehittämishankkeita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Neuvottelukuntaan käsittelee sisäisen valvonnan riskienhallinnan näkökulmasta merkittäviä hankkeita, lainsäädäntömuutoksia yms. ja antaa niistä tapauskohtaiseen harkintaan perustuen lausuntonsa.</a:t>
          </a:r>
          <a:endParaRPr lang="fi-FI" sz="1400" kern="1200" dirty="0"/>
        </a:p>
      </dsp:txBody>
      <dsp:txXfrm>
        <a:off x="6230319" y="1156722"/>
        <a:ext cx="2731367" cy="4203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29.11.2018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29.11.2018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29.11.2018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29.11.2018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6" y="488932"/>
            <a:ext cx="3421411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29.11.2018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29.11.2018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29.11.2018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64" y="6485746"/>
            <a:ext cx="2127600" cy="1728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29.11.2018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Sisäisen valvonnan ja riskienhallinnan neuvottelukunnan toimintasuunnitelma kaudelle 2018-2021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10</a:t>
            </a:r>
            <a:r>
              <a:rPr lang="fi-FI" dirty="0" smtClean="0"/>
              <a:t>.12.2018</a:t>
            </a:r>
            <a:endParaRPr lang="fi-FI" dirty="0"/>
          </a:p>
          <a:p>
            <a:r>
              <a:rPr lang="fi-FI" dirty="0" smtClean="0"/>
              <a:t>Neuvottelukunnan 1. kokous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Toimikauden visio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i="1" dirty="0" smtClean="0"/>
              <a:t>Valtiolla </a:t>
            </a:r>
            <a:r>
              <a:rPr lang="fi-FI" b="1" i="1" dirty="0"/>
              <a:t>on yhteinen kuvaus valtioneuvostotason riskienhallinnasta sekä yhteinen sisäisen valvonnan ja riskienhallinnan hallinnonala- ja virastotason tilannekuva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6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Toimikauden tavoitteet ja tulokset</a:t>
            </a:r>
            <a:endParaRPr lang="fi-FI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182622"/>
              </p:ext>
            </p:extLst>
          </p:nvPr>
        </p:nvGraphicFramePr>
        <p:xfrm>
          <a:off x="107504" y="1331640"/>
          <a:ext cx="8964489" cy="548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8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Neuvottelukunnan organisointi ja työtavat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Neuvottelukunta ja sen alaisuuteen asetettava sisäisen tarkastuksen jaosto</a:t>
            </a:r>
          </a:p>
          <a:p>
            <a:pPr lvl="1"/>
            <a:r>
              <a:rPr lang="fi-FI" sz="1600" dirty="0" smtClean="0"/>
              <a:t>Molemmat voivat asettaa työryhmä, kuulla asiantuntijoita, tehdä vierailuja jne.</a:t>
            </a:r>
          </a:p>
          <a:p>
            <a:r>
              <a:rPr lang="fi-FI" sz="2000" dirty="0" smtClean="0"/>
              <a:t>Neuvottelukunnan kokoukset lähtökohtaisesti neljästi vuodessa</a:t>
            </a:r>
          </a:p>
          <a:p>
            <a:r>
              <a:rPr lang="fi-FI" sz="2000" dirty="0" smtClean="0"/>
              <a:t>Tavoitteiden toteuttamiseksi vaadittavaa valmistelutyötä varten kootaan vapaaehtoispohjalta tiiviitä työryhmiä/tiimejä</a:t>
            </a:r>
          </a:p>
          <a:p>
            <a:r>
              <a:rPr lang="fi-FI" sz="2000" dirty="0" smtClean="0"/>
              <a:t>Kokousmateriaalit jaellaan ja tavoitteiden toteuttamiseen liittyvä työskentely tapahtuu Tiimeri-työtilassa</a:t>
            </a:r>
          </a:p>
          <a:p>
            <a:r>
              <a:rPr lang="fi-FI" sz="2000" dirty="0" smtClean="0"/>
              <a:t>Työtä tuotetaan loppuraportti, joka käsitellään kansliapäällikkökokouksessa. Kp-kokoukseen voidaan viedä myös kesken kauden merkittäviä linjausta tai sitouttamista vaativia asioita.</a:t>
            </a:r>
          </a:p>
          <a:p>
            <a:endParaRPr lang="fi-FI" dirty="0" smtClean="0"/>
          </a:p>
          <a:p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0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Käsiteltävien teemojen priorisointi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66225"/>
              </p:ext>
            </p:extLst>
          </p:nvPr>
        </p:nvGraphicFramePr>
        <p:xfrm>
          <a:off x="238235" y="1090595"/>
          <a:ext cx="8658740" cy="568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2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874">
                <a:tc>
                  <a:txBody>
                    <a:bodyPr/>
                    <a:lstStyle/>
                    <a:p>
                      <a:pPr algn="l"/>
                      <a:r>
                        <a:rPr lang="fi-FI" sz="1200" dirty="0" smtClean="0"/>
                        <a:t>Teema-ehdotus</a:t>
                      </a:r>
                      <a:endParaRPr lang="fi-FI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200" dirty="0" smtClean="0"/>
                        <a:t>Huomioita,</a:t>
                      </a:r>
                      <a:r>
                        <a:rPr lang="fi-FI" sz="1200" baseline="0" dirty="0" smtClean="0"/>
                        <a:t> priorisointia</a:t>
                      </a:r>
                      <a:endParaRPr lang="fi-FI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ISO31000 –standardin muutosten vaikutukset suositukseen riskienhallintapolitiikkamallista</a:t>
                      </a:r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167231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Virkamiesetiikka ja korruptio</a:t>
                      </a:r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Johtamisen kehittäminen valtionhallinnossa – sisäisen valvonnan ja riskienhallinnan näkökulma</a:t>
                      </a:r>
                    </a:p>
                  </a:txBody>
                  <a:tcPr marL="90000" marR="90000" marT="900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733282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lvl="0"/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Kokonaisvaltaisen riskienhallinnan ajattelutapa – yhtiöesimerkki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lvl="0"/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Valtion konsernitoimijat Palkeet ja Valtori sisäisen valvonnan ja riskienhallinnan näkökulmasta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951">
                <a:tc>
                  <a:txBody>
                    <a:bodyPr/>
                    <a:lstStyle/>
                    <a:p>
                      <a:pPr lvl="0"/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Virasto 2020-hanke: valtion toiminnan eri organisaatiomuotojen tarkastelut sisäisen valvonnan näkökulmasta (virastot, yhtiöt, liikelaitokset ja rahastot)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Säädösvalmistelun laatu ja riskit</a:t>
                      </a:r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70542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Taloushallinnon ja maksuliikkeen automaation riskienhallinnan järjestäminen – riskiprofilointi</a:t>
                      </a:r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913873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lvl="0"/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ICT-teema:</a:t>
                      </a:r>
                      <a:r>
                        <a:rPr lang="fi-F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Tiedonhallintalaki riskienhallinnan näkökulmasta</a:t>
                      </a:r>
                      <a:endParaRPr lang="fi-FI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3920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ICT-teema:</a:t>
                      </a:r>
                      <a:r>
                        <a:rPr lang="fi-F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Julkisen hallinnon digitaalisen turvallisuuden kehittämisohjelma vuosille 2018-2021</a:t>
                      </a:r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08387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ICT-teema:</a:t>
                      </a:r>
                      <a:r>
                        <a:rPr lang="fi-F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Ohjelmistorobotiikka ja tekoäly julkisessa hallinnossa – riskienhallinnan näkökulma</a:t>
                      </a:r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421385"/>
                  </a:ext>
                </a:extLst>
              </a:tr>
              <a:tr h="425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ICT-teema:</a:t>
                      </a:r>
                      <a:r>
                        <a:rPr lang="fi-F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Isojen ICT-hankkeiden valvonta ja riskienhallinta (</a:t>
                      </a:r>
                      <a:r>
                        <a:rPr lang="fi-FI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mahdollinen hyvä</a:t>
                      </a:r>
                      <a:r>
                        <a:rPr lang="fi-FI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case-esimerkki?)</a:t>
                      </a:r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i-FI" sz="800" dirty="0"/>
                    </a:p>
                  </a:txBody>
                  <a:tcPr marL="90000" marR="90000" marT="90000" marB="46800">
                    <a:solidFill>
                      <a:srgbClr val="E2E2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323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7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Työskentelyn aikataulutus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8" y="1052736"/>
            <a:ext cx="710565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</a:p>
          <a:p>
            <a:r>
              <a:rPr lang="fi-FI" smtClean="0"/>
              <a:t>Titteli loremipsum dolores sitamet</a:t>
            </a:r>
          </a:p>
          <a:p>
            <a:r>
              <a:rPr lang="fi-FI" smtClean="0"/>
              <a:t>Puh. 0295 16001 (vaihde)</a:t>
            </a:r>
          </a:p>
          <a:p>
            <a:r>
              <a:rPr lang="fi-FI" smtClean="0"/>
              <a:t>Lisätieto: etunimi.sukunimi@vm.fi</a:t>
            </a:r>
          </a:p>
          <a:p>
            <a:r>
              <a:rPr lang="fi-FI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eng_v2015-05-13">
  <a:themeElements>
    <a:clrScheme name="Mukautettu 10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ys1" id="{F562EBAC-639B-4205-895C-1512147BDA61}" vid="{BC69AEA6-3D49-4AC7-B9EF-7381D0D29F0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VM_malliesitys_eng</Template>
  <TotalTime>61</TotalTime>
  <Words>386</Words>
  <Application>Microsoft Office PowerPoint</Application>
  <PresentationFormat>Näytössä katseltava diaesitys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Verdana</vt:lpstr>
      <vt:lpstr>VM_malliesitys_eng_v2015-05-13</vt:lpstr>
      <vt:lpstr>Sisäisen valvonnan ja riskienhallinnan neuvottelukunnan toimintasuunnitelma kaudelle 2018-2021</vt:lpstr>
      <vt:lpstr>Toimikauden visio</vt:lpstr>
      <vt:lpstr>Toimikauden tavoitteet ja tulokset</vt:lpstr>
      <vt:lpstr>Neuvottelukunnan organisointi ja työtavat</vt:lpstr>
      <vt:lpstr>Käsiteltävien teemojen priorisointi</vt:lpstr>
      <vt:lpstr>Työskentelyn aikataulutus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Saarinen Mikko</dc:creator>
  <cp:lastModifiedBy>Saarinen Mikko</cp:lastModifiedBy>
  <cp:revision>24</cp:revision>
  <dcterms:created xsi:type="dcterms:W3CDTF">2018-11-29T09:13:29Z</dcterms:created>
  <dcterms:modified xsi:type="dcterms:W3CDTF">2018-11-29T10:15:28Z</dcterms:modified>
</cp:coreProperties>
</file>