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  <p:sldMasterId id="2147483854" r:id="rId2"/>
    <p:sldMasterId id="2147483865" r:id="rId3"/>
    <p:sldMasterId id="2147483877" r:id="rId4"/>
  </p:sldMasterIdLst>
  <p:notesMasterIdLst>
    <p:notesMasterId r:id="rId34"/>
  </p:notesMasterIdLst>
  <p:sldIdLst>
    <p:sldId id="469" r:id="rId5"/>
    <p:sldId id="501" r:id="rId6"/>
    <p:sldId id="535" r:id="rId7"/>
    <p:sldId id="536" r:id="rId8"/>
    <p:sldId id="537" r:id="rId9"/>
    <p:sldId id="538" r:id="rId10"/>
    <p:sldId id="539" r:id="rId11"/>
    <p:sldId id="540" r:id="rId12"/>
    <p:sldId id="541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0" r:id="rId22"/>
    <p:sldId id="551" r:id="rId23"/>
    <p:sldId id="552" r:id="rId24"/>
    <p:sldId id="553" r:id="rId25"/>
    <p:sldId id="554" r:id="rId26"/>
    <p:sldId id="555" r:id="rId27"/>
    <p:sldId id="556" r:id="rId28"/>
    <p:sldId id="557" r:id="rId29"/>
    <p:sldId id="558" r:id="rId30"/>
    <p:sldId id="559" r:id="rId31"/>
    <p:sldId id="560" r:id="rId32"/>
    <p:sldId id="561" r:id="rId33"/>
  </p:sldIdLst>
  <p:sldSz cx="9144000" cy="5143500" type="screen16x9"/>
  <p:notesSz cx="6858000" cy="9144000"/>
  <p:defaultTextStyle>
    <a:defPPr>
      <a:defRPr lang="fi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BD"/>
    <a:srgbClr val="FFFF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26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CF4C3-E759-427C-A33B-70EE5C2B95CD}" type="doc">
      <dgm:prSet loTypeId="urn:microsoft.com/office/officeart/2005/8/layout/defaul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5BD05633-22B2-4B3B-8F68-39562756E689}">
      <dgm:prSet phldrT="[Teksti]" custT="1"/>
      <dgm:spPr>
        <a:solidFill>
          <a:schemeClr val="accent4">
            <a:lumMod val="50000"/>
          </a:schemeClr>
        </a:solidFill>
      </dgm:spPr>
      <dgm:t>
        <a:bodyPr lIns="68400"/>
        <a:lstStyle/>
        <a:p>
          <a:r>
            <a:rPr lang="fi-FI" sz="1400" dirty="0"/>
            <a:t>1. Digitaalisen turvallisuuden johtaminen ja riskienhallinnan kehittäminen </a:t>
          </a:r>
        </a:p>
      </dgm:t>
    </dgm:pt>
    <dgm:pt modelId="{20574AC3-94BC-45A6-88C0-ADFC91AAC58B}" type="parTrans" cxnId="{952434CD-2ED0-4C1E-AB2E-0C956927310D}">
      <dgm:prSet/>
      <dgm:spPr/>
      <dgm:t>
        <a:bodyPr/>
        <a:lstStyle/>
        <a:p>
          <a:endParaRPr lang="fi-FI"/>
        </a:p>
      </dgm:t>
    </dgm:pt>
    <dgm:pt modelId="{31EE09BD-499C-4AFD-B662-986ABAC0D19D}" type="sibTrans" cxnId="{952434CD-2ED0-4C1E-AB2E-0C956927310D}">
      <dgm:prSet/>
      <dgm:spPr/>
      <dgm:t>
        <a:bodyPr/>
        <a:lstStyle/>
        <a:p>
          <a:endParaRPr lang="fi-FI"/>
        </a:p>
      </dgm:t>
    </dgm:pt>
    <dgm:pt modelId="{0F7E1970-C39F-4DB7-9C42-980D74E1D10B}">
      <dgm:prSet custT="1"/>
      <dgm:spPr>
        <a:solidFill>
          <a:srgbClr val="00B0F0"/>
        </a:solidFill>
      </dgm:spPr>
      <dgm:t>
        <a:bodyPr/>
        <a:lstStyle/>
        <a:p>
          <a:r>
            <a:rPr lang="fi-FI" sz="1400" dirty="0"/>
            <a:t>2. Digitaalisen turvallisuuden vaatimus- ja arviointikehikon toteuttaminen</a:t>
          </a:r>
        </a:p>
      </dgm:t>
    </dgm:pt>
    <dgm:pt modelId="{8908C2E2-7155-4F56-8377-CD3714B0D711}" type="parTrans" cxnId="{19C7BE7F-46EE-4A7E-BD49-8101A2E42726}">
      <dgm:prSet/>
      <dgm:spPr/>
      <dgm:t>
        <a:bodyPr/>
        <a:lstStyle/>
        <a:p>
          <a:endParaRPr lang="fi-FI"/>
        </a:p>
      </dgm:t>
    </dgm:pt>
    <dgm:pt modelId="{8F6C582C-A518-42F2-AA70-6468E36C3732}" type="sibTrans" cxnId="{19C7BE7F-46EE-4A7E-BD49-8101A2E42726}">
      <dgm:prSet/>
      <dgm:spPr/>
      <dgm:t>
        <a:bodyPr/>
        <a:lstStyle/>
        <a:p>
          <a:endParaRPr lang="fi-FI"/>
        </a:p>
      </dgm:t>
    </dgm:pt>
    <dgm:pt modelId="{BCF7CFD2-278C-40A3-A4D0-914950E91F16}">
      <dgm:prSet custT="1"/>
      <dgm:spPr>
        <a:solidFill>
          <a:srgbClr val="FFC000"/>
        </a:solidFill>
      </dgm:spPr>
      <dgm:t>
        <a:bodyPr lIns="68400" rIns="108000"/>
        <a:lstStyle/>
        <a:p>
          <a:r>
            <a:rPr lang="fi-FI" sz="1400" dirty="0"/>
            <a:t>4. Julkisen hallinnon digitaalisen turvallisuuden kokonaiskuvan raportoinnin kehittäminen</a:t>
          </a:r>
        </a:p>
      </dgm:t>
    </dgm:pt>
    <dgm:pt modelId="{624290CF-04D5-4B5A-AD32-2EBE11A28E3B}" type="parTrans" cxnId="{1C3D43E2-F014-482F-B39C-A8462957E1D5}">
      <dgm:prSet/>
      <dgm:spPr/>
      <dgm:t>
        <a:bodyPr/>
        <a:lstStyle/>
        <a:p>
          <a:endParaRPr lang="fi-FI"/>
        </a:p>
      </dgm:t>
    </dgm:pt>
    <dgm:pt modelId="{55494EB2-9060-4E39-A9A3-4E7A3F535380}" type="sibTrans" cxnId="{1C3D43E2-F014-482F-B39C-A8462957E1D5}">
      <dgm:prSet/>
      <dgm:spPr/>
      <dgm:t>
        <a:bodyPr/>
        <a:lstStyle/>
        <a:p>
          <a:endParaRPr lang="fi-FI"/>
        </a:p>
      </dgm:t>
    </dgm:pt>
    <dgm:pt modelId="{B0BCBA58-C106-4094-A493-B4E03F4FD978}">
      <dgm:prSet custT="1"/>
      <dgm:spPr>
        <a:solidFill>
          <a:srgbClr val="00B050"/>
        </a:solidFill>
      </dgm:spPr>
      <dgm:t>
        <a:bodyPr lIns="68400" rIns="108000"/>
        <a:lstStyle/>
        <a:p>
          <a:pPr>
            <a:buFont typeface="Symbol" panose="05050102010706020507" pitchFamily="18" charset="2"/>
            <a:buChar char=""/>
          </a:pPr>
          <a:r>
            <a:rPr lang="fi-FI" sz="1400" dirty="0"/>
            <a:t>3. Julkisen hallinnon digitaalisen turvallisuuden koulutusjärjestelmä sekä digiturvasovellus</a:t>
          </a:r>
        </a:p>
      </dgm:t>
    </dgm:pt>
    <dgm:pt modelId="{B4F75A45-EFEA-45FE-BE16-290FF79D6140}" type="parTrans" cxnId="{218E9770-001A-4DD1-AC71-5DBE28CB9E2B}">
      <dgm:prSet/>
      <dgm:spPr/>
      <dgm:t>
        <a:bodyPr/>
        <a:lstStyle/>
        <a:p>
          <a:endParaRPr lang="fi-FI"/>
        </a:p>
      </dgm:t>
    </dgm:pt>
    <dgm:pt modelId="{69F30755-2B19-4881-8DA0-65BCC2A00B6A}" type="sibTrans" cxnId="{218E9770-001A-4DD1-AC71-5DBE28CB9E2B}">
      <dgm:prSet/>
      <dgm:spPr/>
      <dgm:t>
        <a:bodyPr/>
        <a:lstStyle/>
        <a:p>
          <a:endParaRPr lang="fi-FI"/>
        </a:p>
      </dgm:t>
    </dgm:pt>
    <dgm:pt modelId="{F8EA0376-F732-4EF4-8FC1-A1F1F582A1FC}">
      <dgm:prSet custT="1"/>
      <dgm:spPr>
        <a:solidFill>
          <a:srgbClr val="F945C6"/>
        </a:solidFill>
      </dgm:spPr>
      <dgm:t>
        <a:bodyPr lIns="108000" rIns="108000"/>
        <a:lstStyle/>
        <a:p>
          <a:r>
            <a:rPr lang="fi-FI" sz="1400" dirty="0"/>
            <a:t>5. Digitaalisen turvallisuuden harjoitusohjelma vuosille 2018-2022</a:t>
          </a:r>
        </a:p>
      </dgm:t>
    </dgm:pt>
    <dgm:pt modelId="{11099863-8F87-4F7E-9064-8421A1A7E099}" type="parTrans" cxnId="{1D9E77D7-0AD8-42FA-9A37-6CE3BC07E75F}">
      <dgm:prSet/>
      <dgm:spPr/>
      <dgm:t>
        <a:bodyPr/>
        <a:lstStyle/>
        <a:p>
          <a:endParaRPr lang="fi-FI"/>
        </a:p>
      </dgm:t>
    </dgm:pt>
    <dgm:pt modelId="{D6581AD2-A9ED-46E8-B10B-34A46C86EFC0}" type="sibTrans" cxnId="{1D9E77D7-0AD8-42FA-9A37-6CE3BC07E75F}">
      <dgm:prSet/>
      <dgm:spPr/>
      <dgm:t>
        <a:bodyPr/>
        <a:lstStyle/>
        <a:p>
          <a:endParaRPr lang="fi-FI"/>
        </a:p>
      </dgm:t>
    </dgm:pt>
    <dgm:pt modelId="{B0052316-3B25-4484-9F5A-74637EBB26E0}" type="pres">
      <dgm:prSet presAssocID="{8CECF4C3-E759-427C-A33B-70EE5C2B95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6F3759F-BAFD-471C-A19C-2F2CC1819F22}" type="pres">
      <dgm:prSet presAssocID="{5BD05633-22B2-4B3B-8F68-39562756E68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DD625A4-5CEB-47B4-8214-1FC9BBFCAC2A}" type="pres">
      <dgm:prSet presAssocID="{31EE09BD-499C-4AFD-B662-986ABAC0D19D}" presName="sibTrans" presStyleCnt="0"/>
      <dgm:spPr/>
    </dgm:pt>
    <dgm:pt modelId="{2BF32D3A-6FBE-4FDF-B512-A2D78D241BA0}" type="pres">
      <dgm:prSet presAssocID="{0F7E1970-C39F-4DB7-9C42-980D74E1D10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A11F971-D18F-4FE4-A5CB-313C063DD306}" type="pres">
      <dgm:prSet presAssocID="{8F6C582C-A518-42F2-AA70-6468E36C3732}" presName="sibTrans" presStyleCnt="0"/>
      <dgm:spPr/>
    </dgm:pt>
    <dgm:pt modelId="{235B976F-6CFA-42B1-BFAC-BF51D7F5332D}" type="pres">
      <dgm:prSet presAssocID="{B0BCBA58-C106-4094-A493-B4E03F4FD9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25F1EEC-0216-44D3-8161-F544CED1B660}" type="pres">
      <dgm:prSet presAssocID="{69F30755-2B19-4881-8DA0-65BCC2A00B6A}" presName="sibTrans" presStyleCnt="0"/>
      <dgm:spPr/>
    </dgm:pt>
    <dgm:pt modelId="{155DF00B-F31F-4614-9B10-B3BE8CD92779}" type="pres">
      <dgm:prSet presAssocID="{BCF7CFD2-278C-40A3-A4D0-914950E91F1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7B0231F-6F60-4DF9-A1DE-31FDD7EFFF6D}" type="pres">
      <dgm:prSet presAssocID="{55494EB2-9060-4E39-A9A3-4E7A3F535380}" presName="sibTrans" presStyleCnt="0"/>
      <dgm:spPr/>
    </dgm:pt>
    <dgm:pt modelId="{BEDE6133-1FE2-48A4-9467-8D1C57065EC7}" type="pres">
      <dgm:prSet presAssocID="{F8EA0376-F732-4EF4-8FC1-A1F1F582A1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18E9770-001A-4DD1-AC71-5DBE28CB9E2B}" srcId="{8CECF4C3-E759-427C-A33B-70EE5C2B95CD}" destId="{B0BCBA58-C106-4094-A493-B4E03F4FD978}" srcOrd="2" destOrd="0" parTransId="{B4F75A45-EFEA-45FE-BE16-290FF79D6140}" sibTransId="{69F30755-2B19-4881-8DA0-65BCC2A00B6A}"/>
    <dgm:cxn modelId="{1D9E77D7-0AD8-42FA-9A37-6CE3BC07E75F}" srcId="{8CECF4C3-E759-427C-A33B-70EE5C2B95CD}" destId="{F8EA0376-F732-4EF4-8FC1-A1F1F582A1FC}" srcOrd="4" destOrd="0" parTransId="{11099863-8F87-4F7E-9064-8421A1A7E099}" sibTransId="{D6581AD2-A9ED-46E8-B10B-34A46C86EFC0}"/>
    <dgm:cxn modelId="{1C3D43E2-F014-482F-B39C-A8462957E1D5}" srcId="{8CECF4C3-E759-427C-A33B-70EE5C2B95CD}" destId="{BCF7CFD2-278C-40A3-A4D0-914950E91F16}" srcOrd="3" destOrd="0" parTransId="{624290CF-04D5-4B5A-AD32-2EBE11A28E3B}" sibTransId="{55494EB2-9060-4E39-A9A3-4E7A3F535380}"/>
    <dgm:cxn modelId="{0309C647-8AF5-4010-9C00-B0E111AAFC5D}" type="presOf" srcId="{B0BCBA58-C106-4094-A493-B4E03F4FD978}" destId="{235B976F-6CFA-42B1-BFAC-BF51D7F5332D}" srcOrd="0" destOrd="0" presId="urn:microsoft.com/office/officeart/2005/8/layout/default"/>
    <dgm:cxn modelId="{E99D8F72-8ADC-4EEB-9023-9A0A18EB37CA}" type="presOf" srcId="{8CECF4C3-E759-427C-A33B-70EE5C2B95CD}" destId="{B0052316-3B25-4484-9F5A-74637EBB26E0}" srcOrd="0" destOrd="0" presId="urn:microsoft.com/office/officeart/2005/8/layout/default"/>
    <dgm:cxn modelId="{98E67A5E-B1D6-423F-80E3-8B0EBBEC6346}" type="presOf" srcId="{F8EA0376-F732-4EF4-8FC1-A1F1F582A1FC}" destId="{BEDE6133-1FE2-48A4-9467-8D1C57065EC7}" srcOrd="0" destOrd="0" presId="urn:microsoft.com/office/officeart/2005/8/layout/default"/>
    <dgm:cxn modelId="{19C7BE7F-46EE-4A7E-BD49-8101A2E42726}" srcId="{8CECF4C3-E759-427C-A33B-70EE5C2B95CD}" destId="{0F7E1970-C39F-4DB7-9C42-980D74E1D10B}" srcOrd="1" destOrd="0" parTransId="{8908C2E2-7155-4F56-8377-CD3714B0D711}" sibTransId="{8F6C582C-A518-42F2-AA70-6468E36C3732}"/>
    <dgm:cxn modelId="{8CA6293B-188A-4940-8751-F94D3B2C8067}" type="presOf" srcId="{0F7E1970-C39F-4DB7-9C42-980D74E1D10B}" destId="{2BF32D3A-6FBE-4FDF-B512-A2D78D241BA0}" srcOrd="0" destOrd="0" presId="urn:microsoft.com/office/officeart/2005/8/layout/default"/>
    <dgm:cxn modelId="{06E0AD47-156B-4976-9E33-70E64CFE81C1}" type="presOf" srcId="{BCF7CFD2-278C-40A3-A4D0-914950E91F16}" destId="{155DF00B-F31F-4614-9B10-B3BE8CD92779}" srcOrd="0" destOrd="0" presId="urn:microsoft.com/office/officeart/2005/8/layout/default"/>
    <dgm:cxn modelId="{952434CD-2ED0-4C1E-AB2E-0C956927310D}" srcId="{8CECF4C3-E759-427C-A33B-70EE5C2B95CD}" destId="{5BD05633-22B2-4B3B-8F68-39562756E689}" srcOrd="0" destOrd="0" parTransId="{20574AC3-94BC-45A6-88C0-ADFC91AAC58B}" sibTransId="{31EE09BD-499C-4AFD-B662-986ABAC0D19D}"/>
    <dgm:cxn modelId="{46EB1F45-8057-45C9-B156-05851FCE6D43}" type="presOf" srcId="{5BD05633-22B2-4B3B-8F68-39562756E689}" destId="{C6F3759F-BAFD-471C-A19C-2F2CC1819F22}" srcOrd="0" destOrd="0" presId="urn:microsoft.com/office/officeart/2005/8/layout/default"/>
    <dgm:cxn modelId="{54616BA5-5B80-406D-8D93-C536DE76E1C7}" type="presParOf" srcId="{B0052316-3B25-4484-9F5A-74637EBB26E0}" destId="{C6F3759F-BAFD-471C-A19C-2F2CC1819F22}" srcOrd="0" destOrd="0" presId="urn:microsoft.com/office/officeart/2005/8/layout/default"/>
    <dgm:cxn modelId="{9A816594-79E3-4DAD-B01F-B240C6DF70F9}" type="presParOf" srcId="{B0052316-3B25-4484-9F5A-74637EBB26E0}" destId="{6DD625A4-5CEB-47B4-8214-1FC9BBFCAC2A}" srcOrd="1" destOrd="0" presId="urn:microsoft.com/office/officeart/2005/8/layout/default"/>
    <dgm:cxn modelId="{F7348456-B93B-4682-B27E-9C17E435F7F1}" type="presParOf" srcId="{B0052316-3B25-4484-9F5A-74637EBB26E0}" destId="{2BF32D3A-6FBE-4FDF-B512-A2D78D241BA0}" srcOrd="2" destOrd="0" presId="urn:microsoft.com/office/officeart/2005/8/layout/default"/>
    <dgm:cxn modelId="{383F4D87-AFE6-4365-98C2-2CF288579E35}" type="presParOf" srcId="{B0052316-3B25-4484-9F5A-74637EBB26E0}" destId="{4A11F971-D18F-4FE4-A5CB-313C063DD306}" srcOrd="3" destOrd="0" presId="urn:microsoft.com/office/officeart/2005/8/layout/default"/>
    <dgm:cxn modelId="{F2850857-CCAC-48E4-B31F-A70357C8F40C}" type="presParOf" srcId="{B0052316-3B25-4484-9F5A-74637EBB26E0}" destId="{235B976F-6CFA-42B1-BFAC-BF51D7F5332D}" srcOrd="4" destOrd="0" presId="urn:microsoft.com/office/officeart/2005/8/layout/default"/>
    <dgm:cxn modelId="{0698AC6C-1CE1-494F-985E-F1DCDDFD15AB}" type="presParOf" srcId="{B0052316-3B25-4484-9F5A-74637EBB26E0}" destId="{325F1EEC-0216-44D3-8161-F544CED1B660}" srcOrd="5" destOrd="0" presId="urn:microsoft.com/office/officeart/2005/8/layout/default"/>
    <dgm:cxn modelId="{B34FED43-3090-447F-BD06-91E97230D7B0}" type="presParOf" srcId="{B0052316-3B25-4484-9F5A-74637EBB26E0}" destId="{155DF00B-F31F-4614-9B10-B3BE8CD92779}" srcOrd="6" destOrd="0" presId="urn:microsoft.com/office/officeart/2005/8/layout/default"/>
    <dgm:cxn modelId="{7F515579-7AB4-4B31-B3A3-6876C1913C23}" type="presParOf" srcId="{B0052316-3B25-4484-9F5A-74637EBB26E0}" destId="{A7B0231F-6F60-4DF9-A1DE-31FDD7EFFF6D}" srcOrd="7" destOrd="0" presId="urn:microsoft.com/office/officeart/2005/8/layout/default"/>
    <dgm:cxn modelId="{C8ABA2DC-3FCC-4F21-8552-95028CE9C3F2}" type="presParOf" srcId="{B0052316-3B25-4484-9F5A-74637EBB26E0}" destId="{BEDE6133-1FE2-48A4-9467-8D1C57065EC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3759F-BAFD-471C-A19C-2F2CC1819F22}">
      <dsp:nvSpPr>
        <dsp:cNvPr id="0" name=""/>
        <dsp:cNvSpPr/>
      </dsp:nvSpPr>
      <dsp:spPr>
        <a:xfrm>
          <a:off x="0" y="765557"/>
          <a:ext cx="2433199" cy="145991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40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1. Digitaalisen turvallisuuden johtaminen ja riskienhallinnan kehittäminen </a:t>
          </a:r>
        </a:p>
      </dsp:txBody>
      <dsp:txXfrm>
        <a:off x="0" y="765557"/>
        <a:ext cx="2433199" cy="1459919"/>
      </dsp:txXfrm>
    </dsp:sp>
    <dsp:sp modelId="{2BF32D3A-6FBE-4FDF-B512-A2D78D241BA0}">
      <dsp:nvSpPr>
        <dsp:cNvPr id="0" name=""/>
        <dsp:cNvSpPr/>
      </dsp:nvSpPr>
      <dsp:spPr>
        <a:xfrm>
          <a:off x="2676519" y="765557"/>
          <a:ext cx="2433199" cy="1459919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2. Digitaalisen turvallisuuden vaatimus- ja arviointikehikon toteuttaminen</a:t>
          </a:r>
        </a:p>
      </dsp:txBody>
      <dsp:txXfrm>
        <a:off x="2676519" y="765557"/>
        <a:ext cx="2433199" cy="1459919"/>
      </dsp:txXfrm>
    </dsp:sp>
    <dsp:sp modelId="{235B976F-6CFA-42B1-BFAC-BF51D7F5332D}">
      <dsp:nvSpPr>
        <dsp:cNvPr id="0" name=""/>
        <dsp:cNvSpPr/>
      </dsp:nvSpPr>
      <dsp:spPr>
        <a:xfrm>
          <a:off x="5353039" y="765557"/>
          <a:ext cx="2433199" cy="1459919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400" tIns="53340" rIns="10800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fi-FI" sz="1400" kern="1200" dirty="0"/>
            <a:t>3. Julkisen hallinnon digitaalisen turvallisuuden koulutusjärjestelmä sekä digiturvasovellus</a:t>
          </a:r>
        </a:p>
      </dsp:txBody>
      <dsp:txXfrm>
        <a:off x="5353039" y="765557"/>
        <a:ext cx="2433199" cy="1459919"/>
      </dsp:txXfrm>
    </dsp:sp>
    <dsp:sp modelId="{155DF00B-F31F-4614-9B10-B3BE8CD92779}">
      <dsp:nvSpPr>
        <dsp:cNvPr id="0" name=""/>
        <dsp:cNvSpPr/>
      </dsp:nvSpPr>
      <dsp:spPr>
        <a:xfrm>
          <a:off x="1338259" y="2468796"/>
          <a:ext cx="2433199" cy="1459919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400" tIns="53340" rIns="10800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4. Julkisen hallinnon digitaalisen turvallisuuden kokonaiskuvan raportoinnin kehittäminen</a:t>
          </a:r>
        </a:p>
      </dsp:txBody>
      <dsp:txXfrm>
        <a:off x="1338259" y="2468796"/>
        <a:ext cx="2433199" cy="1459919"/>
      </dsp:txXfrm>
    </dsp:sp>
    <dsp:sp modelId="{BEDE6133-1FE2-48A4-9467-8D1C57065EC7}">
      <dsp:nvSpPr>
        <dsp:cNvPr id="0" name=""/>
        <dsp:cNvSpPr/>
      </dsp:nvSpPr>
      <dsp:spPr>
        <a:xfrm>
          <a:off x="4014779" y="2468796"/>
          <a:ext cx="2433199" cy="1459919"/>
        </a:xfrm>
        <a:prstGeom prst="rect">
          <a:avLst/>
        </a:prstGeom>
        <a:solidFill>
          <a:srgbClr val="F945C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" tIns="53340" rIns="10800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5. Digitaalisen turvallisuuden harjoitusohjelma vuosille 2018-2022</a:t>
          </a:r>
        </a:p>
      </dsp:txBody>
      <dsp:txXfrm>
        <a:off x="4014779" y="2468796"/>
        <a:ext cx="2433199" cy="1459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C8D44-AA07-4013-A1BF-31A45EC2AE5A}" type="datetimeFigureOut">
              <a:rPr lang="fi-FI" smtClean="0"/>
              <a:t>7.3.2019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D574-7122-4B77-AEFF-46EEC173D2C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219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Esityksen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 tai esityspaikka, -aika ja nimesi tähän</a:t>
            </a:r>
          </a:p>
        </p:txBody>
      </p:sp>
    </p:spTree>
    <p:extLst>
      <p:ext uri="{BB962C8B-B14F-4D97-AF65-F5344CB8AC3E}">
        <p14:creationId xmlns:p14="http://schemas.microsoft.com/office/powerpoint/2010/main" val="199631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2467"/>
            <a:ext cx="5401056" cy="2883408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68102" y="3024876"/>
            <a:ext cx="7337265" cy="59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yhteystietosi</a:t>
            </a:r>
          </a:p>
        </p:txBody>
      </p:sp>
      <p:sp>
        <p:nvSpPr>
          <p:cNvPr id="12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8102" y="1296485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lopputoivotus</a:t>
            </a:r>
          </a:p>
        </p:txBody>
      </p:sp>
    </p:spTree>
    <p:extLst>
      <p:ext uri="{BB962C8B-B14F-4D97-AF65-F5344CB8AC3E}">
        <p14:creationId xmlns:p14="http://schemas.microsoft.com/office/powerpoint/2010/main" val="3209471999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520"/>
            <a:ext cx="9144000" cy="32689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437624"/>
            <a:ext cx="7200800" cy="1335799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642757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868385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9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" y="367071"/>
            <a:ext cx="3416779" cy="6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5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757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034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44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4149" y="7200"/>
            <a:ext cx="5090400" cy="889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Esityksen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414149" y="1022400"/>
            <a:ext cx="5184000" cy="61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Mahdollinen alaotsikko tähän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93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176259"/>
            <a:ext cx="8229600" cy="93930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78970" y="1200151"/>
            <a:ext cx="8207829" cy="57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fi-FI" dirty="0"/>
              <a:t>Kirjoita tähän väliotsikko</a:t>
            </a:r>
          </a:p>
        </p:txBody>
      </p:sp>
      <p:sp>
        <p:nvSpPr>
          <p:cNvPr id="14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914526"/>
            <a:ext cx="8186737" cy="2345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0398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isällön paikkamerkki 5"/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Sisällön paikkamerkki 5"/>
          <p:cNvSpPr>
            <a:spLocks noGrp="1"/>
          </p:cNvSpPr>
          <p:nvPr>
            <p:ph sz="quarter" idx="11"/>
          </p:nvPr>
        </p:nvSpPr>
        <p:spPr>
          <a:xfrm>
            <a:off x="4688116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996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selittävää tekstiä</a:t>
            </a:r>
          </a:p>
        </p:txBody>
      </p:sp>
      <p:sp>
        <p:nvSpPr>
          <p:cNvPr id="17" name="Oval 3"/>
          <p:cNvSpPr/>
          <p:nvPr/>
        </p:nvSpPr>
        <p:spPr bwMode="hidden">
          <a:xfrm>
            <a:off x="195072" y="762000"/>
            <a:ext cx="2865634" cy="29248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2D2"/>
              </a:solidFill>
            </a:endParaRPr>
          </a:p>
        </p:txBody>
      </p:sp>
      <p:sp>
        <p:nvSpPr>
          <p:cNvPr id="18" name="Otsikko 2"/>
          <p:cNvSpPr>
            <a:spLocks noGrp="1"/>
          </p:cNvSpPr>
          <p:nvPr>
            <p:ph type="title" hasCustomPrompt="1"/>
          </p:nvPr>
        </p:nvSpPr>
        <p:spPr>
          <a:xfrm>
            <a:off x="463297" y="1194816"/>
            <a:ext cx="2310384" cy="217017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4177662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791217"/>
            <a:ext cx="2974151" cy="2772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912106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777005"/>
            <a:ext cx="3177608" cy="3069281"/>
          </a:xfrm>
          <a:prstGeom prst="rect">
            <a:avLst/>
          </a:prstGeom>
        </p:spPr>
      </p:pic>
      <p:sp>
        <p:nvSpPr>
          <p:cNvPr id="7" name="Tekstin paikkamerkki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14788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034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14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429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2467"/>
            <a:ext cx="5401056" cy="2883408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68102" y="3024876"/>
            <a:ext cx="7337265" cy="59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9C5FB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yhteystietosi</a:t>
            </a:r>
          </a:p>
        </p:txBody>
      </p:sp>
      <p:sp>
        <p:nvSpPr>
          <p:cNvPr id="12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8102" y="1296485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lopputoivotus</a:t>
            </a:r>
          </a:p>
        </p:txBody>
      </p:sp>
    </p:spTree>
    <p:extLst>
      <p:ext uri="{BB962C8B-B14F-4D97-AF65-F5344CB8AC3E}">
        <p14:creationId xmlns:p14="http://schemas.microsoft.com/office/powerpoint/2010/main" val="339847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078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034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75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55" y="0"/>
            <a:ext cx="5715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4236" y="1237962"/>
            <a:ext cx="4860031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Esityksen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54236" y="2423072"/>
            <a:ext cx="4860031" cy="7606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Esittäjän nimi</a:t>
            </a:r>
          </a:p>
          <a:p>
            <a:r>
              <a:rPr lang="fi-FI" dirty="0"/>
              <a:t>Päivämäärä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18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478970" y="1200151"/>
            <a:ext cx="8207829" cy="57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fi-FI" dirty="0"/>
              <a:t>Kirjoita tähän väliotsikko</a:t>
            </a:r>
          </a:p>
        </p:txBody>
      </p:sp>
      <p:sp>
        <p:nvSpPr>
          <p:cNvPr id="13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914526"/>
            <a:ext cx="8186737" cy="2345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Otsikk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4239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isällön paikkamerkki 5"/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Sisällön paikkamerkki 5"/>
          <p:cNvSpPr>
            <a:spLocks noGrp="1"/>
          </p:cNvSpPr>
          <p:nvPr>
            <p:ph sz="quarter" idx="11"/>
          </p:nvPr>
        </p:nvSpPr>
        <p:spPr>
          <a:xfrm>
            <a:off x="4688116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0413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selittävää tekstiä</a:t>
            </a:r>
          </a:p>
        </p:txBody>
      </p:sp>
      <p:sp>
        <p:nvSpPr>
          <p:cNvPr id="11" name="Oval 3"/>
          <p:cNvSpPr/>
          <p:nvPr/>
        </p:nvSpPr>
        <p:spPr bwMode="hidden">
          <a:xfrm>
            <a:off x="195072" y="762000"/>
            <a:ext cx="2865634" cy="29248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2D2"/>
              </a:solidFill>
            </a:endParaRPr>
          </a:p>
        </p:txBody>
      </p:sp>
      <p:sp>
        <p:nvSpPr>
          <p:cNvPr id="13" name="Otsikko 2"/>
          <p:cNvSpPr>
            <a:spLocks noGrp="1"/>
          </p:cNvSpPr>
          <p:nvPr>
            <p:ph type="title" hasCustomPrompt="1"/>
          </p:nvPr>
        </p:nvSpPr>
        <p:spPr>
          <a:xfrm>
            <a:off x="463297" y="1194816"/>
            <a:ext cx="2310384" cy="217017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888678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4" y="608692"/>
            <a:ext cx="3131457" cy="2962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601285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4271520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1" y="821871"/>
            <a:ext cx="3055449" cy="3053444"/>
          </a:xfrm>
          <a:prstGeom prst="rect">
            <a:avLst/>
          </a:prstGeom>
        </p:spPr>
      </p:pic>
      <p:sp>
        <p:nvSpPr>
          <p:cNvPr id="8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601285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820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0" y="156307"/>
            <a:ext cx="4802018" cy="476550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63296" y="1739408"/>
            <a:ext cx="4120896" cy="1101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fi-FI" dirty="0"/>
              <a:t>Esityksen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63296" y="2923200"/>
            <a:ext cx="4120896" cy="7606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 tai esityspaikka, -aika ja nimesi tähän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70428"/>
      </p:ext>
    </p:extLst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434919" cy="3998794"/>
          </a:xfrm>
          <a:prstGeom prst="rect">
            <a:avLst/>
          </a:prstGeom>
        </p:spPr>
      </p:pic>
      <p:sp>
        <p:nvSpPr>
          <p:cNvPr id="7" name="Tekstin paikkamerkki 18"/>
          <p:cNvSpPr>
            <a:spLocks noGrp="1"/>
          </p:cNvSpPr>
          <p:nvPr>
            <p:ph type="body" sz="quarter" idx="14" hasCustomPrompt="1"/>
          </p:nvPr>
        </p:nvSpPr>
        <p:spPr>
          <a:xfrm>
            <a:off x="3618000" y="2837896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182300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10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2467"/>
            <a:ext cx="5401056" cy="2883408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68102" y="3024876"/>
            <a:ext cx="7337265" cy="59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yhteystietosi</a:t>
            </a:r>
          </a:p>
        </p:txBody>
      </p:sp>
      <p:sp>
        <p:nvSpPr>
          <p:cNvPr id="12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8102" y="1296485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lopputoivotus</a:t>
            </a:r>
          </a:p>
        </p:txBody>
      </p:sp>
    </p:spTree>
    <p:extLst>
      <p:ext uri="{BB962C8B-B14F-4D97-AF65-F5344CB8AC3E}">
        <p14:creationId xmlns:p14="http://schemas.microsoft.com/office/powerpoint/2010/main" val="475203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0587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225550"/>
            <a:ext cx="8186737" cy="3034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55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8189" cy="517531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222000" y="465821"/>
            <a:ext cx="5400000" cy="1101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/>
            </a:lvl1pPr>
          </a:lstStyle>
          <a:p>
            <a:r>
              <a:rPr lang="fi-FI" dirty="0"/>
              <a:t>Esityksen 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222000" y="1650931"/>
            <a:ext cx="5400000" cy="7606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Mahdollinen alaotsikko tähän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47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Text Placeholder 2"/>
          <p:cNvSpPr>
            <a:spLocks noGrp="1"/>
          </p:cNvSpPr>
          <p:nvPr>
            <p:ph idx="1" hasCustomPrompt="1"/>
          </p:nvPr>
        </p:nvSpPr>
        <p:spPr>
          <a:xfrm>
            <a:off x="478970" y="1200151"/>
            <a:ext cx="8207829" cy="57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fi-FI" dirty="0"/>
              <a:t>Kirjoita tähän väliotsikko</a:t>
            </a:r>
          </a:p>
        </p:txBody>
      </p:sp>
      <p:sp>
        <p:nvSpPr>
          <p:cNvPr id="17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914526"/>
            <a:ext cx="8186737" cy="2345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576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isällön paikkamerkki 5"/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Sisällön paikkamerkki 5"/>
          <p:cNvSpPr>
            <a:spLocks noGrp="1"/>
          </p:cNvSpPr>
          <p:nvPr>
            <p:ph sz="quarter" idx="11"/>
          </p:nvPr>
        </p:nvSpPr>
        <p:spPr>
          <a:xfrm>
            <a:off x="4688116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0473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selittävää tekstiä</a:t>
            </a:r>
          </a:p>
        </p:txBody>
      </p:sp>
      <p:sp>
        <p:nvSpPr>
          <p:cNvPr id="16" name="Oval 3"/>
          <p:cNvSpPr/>
          <p:nvPr/>
        </p:nvSpPr>
        <p:spPr bwMode="hidden">
          <a:xfrm>
            <a:off x="195072" y="762000"/>
            <a:ext cx="2865634" cy="29248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2D2"/>
              </a:solidFill>
            </a:endParaRPr>
          </a:p>
        </p:txBody>
      </p:sp>
      <p:sp>
        <p:nvSpPr>
          <p:cNvPr id="17" name="Otsikko 2"/>
          <p:cNvSpPr>
            <a:spLocks noGrp="1"/>
          </p:cNvSpPr>
          <p:nvPr>
            <p:ph type="title" hasCustomPrompt="1"/>
          </p:nvPr>
        </p:nvSpPr>
        <p:spPr>
          <a:xfrm>
            <a:off x="463297" y="1194816"/>
            <a:ext cx="2310384" cy="21701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921511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1" y="624100"/>
            <a:ext cx="3255129" cy="3142356"/>
          </a:xfrm>
          <a:prstGeom prst="rect">
            <a:avLst/>
          </a:prstGeom>
        </p:spPr>
      </p:pic>
      <p:sp>
        <p:nvSpPr>
          <p:cNvPr id="13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601285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419563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78970" y="1200151"/>
            <a:ext cx="8207829" cy="57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500063" y="1914526"/>
            <a:ext cx="8186737" cy="2345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3784717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777005"/>
            <a:ext cx="3177608" cy="3069281"/>
          </a:xfrm>
          <a:prstGeom prst="rect">
            <a:avLst/>
          </a:prstGeom>
        </p:spPr>
      </p:pic>
      <p:sp>
        <p:nvSpPr>
          <p:cNvPr id="12" name="Tekstin paikkamerkki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5898412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996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2467"/>
            <a:ext cx="5401056" cy="2883408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68102" y="3024876"/>
            <a:ext cx="7337265" cy="59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yhteystietosi</a:t>
            </a:r>
          </a:p>
        </p:txBody>
      </p:sp>
      <p:sp>
        <p:nvSpPr>
          <p:cNvPr id="12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8102" y="1296485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lopputoivotus</a:t>
            </a:r>
          </a:p>
        </p:txBody>
      </p:sp>
    </p:spTree>
    <p:extLst>
      <p:ext uri="{BB962C8B-B14F-4D97-AF65-F5344CB8AC3E}">
        <p14:creationId xmlns:p14="http://schemas.microsoft.com/office/powerpoint/2010/main" val="139631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714" y="206375"/>
            <a:ext cx="8215086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4688116" y="1200150"/>
            <a:ext cx="3998684" cy="30597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591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3419856" y="1277610"/>
            <a:ext cx="4710624" cy="1728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selittävää tekstiä</a:t>
            </a:r>
          </a:p>
        </p:txBody>
      </p:sp>
      <p:sp>
        <p:nvSpPr>
          <p:cNvPr id="9" name="Oval 3"/>
          <p:cNvSpPr/>
          <p:nvPr/>
        </p:nvSpPr>
        <p:spPr bwMode="hidden">
          <a:xfrm>
            <a:off x="195072" y="762000"/>
            <a:ext cx="2865634" cy="29248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2D2"/>
              </a:solidFill>
            </a:endParaRPr>
          </a:p>
        </p:txBody>
      </p:sp>
      <p:sp>
        <p:nvSpPr>
          <p:cNvPr id="10" name="Otsikko 2"/>
          <p:cNvSpPr>
            <a:spLocks noGrp="1"/>
          </p:cNvSpPr>
          <p:nvPr>
            <p:ph type="title" hasCustomPrompt="1"/>
          </p:nvPr>
        </p:nvSpPr>
        <p:spPr>
          <a:xfrm>
            <a:off x="463297" y="1194816"/>
            <a:ext cx="2310384" cy="21701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954116295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0" y="914400"/>
            <a:ext cx="2697126" cy="2762910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3353280" y="1364400"/>
            <a:ext cx="4964400" cy="172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412217886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" y="824186"/>
            <a:ext cx="3018528" cy="2930950"/>
          </a:xfrm>
          <a:prstGeom prst="rect">
            <a:avLst/>
          </a:prstGeom>
        </p:spPr>
      </p:pic>
      <p:sp>
        <p:nvSpPr>
          <p:cNvPr id="9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3353280" y="1364400"/>
            <a:ext cx="4964400" cy="172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Kirjoita 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865997742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52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  <p:sp>
        <p:nvSpPr>
          <p:cNvPr id="17" name="Tekstiruutu 16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800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8" name="Picture 8" descr="VRK_pikselit_sininen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95733"/>
            <a:ext cx="2290771" cy="8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8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marR="0" indent="-457200" algn="l" defTabSz="4572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009FDA"/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>
              <a:lumMod val="50000"/>
            </a:schemeClr>
          </a:solidFill>
          <a:latin typeface="Corbel"/>
          <a:ea typeface="+mn-ea"/>
          <a:cs typeface="+mn-cs"/>
        </a:defRPr>
      </a:lvl1pPr>
      <a:lvl2pPr marL="828000" marR="0" indent="-342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FDA"/>
        </a:buClr>
        <a:buSzTx/>
        <a:buFont typeface="Corbel" panose="020B0503020204020204" pitchFamily="34" charset="0"/>
        <a:buChar char="–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224000" marR="0" indent="-342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FDA"/>
        </a:buClr>
        <a:buSzTx/>
        <a:buFont typeface="Wingdings" panose="05000000000000000000" pitchFamily="2" charset="2"/>
        <a:buChar char="§"/>
        <a:tabLst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19250" marR="0" indent="-34131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Tx/>
        <a:buFont typeface="Corbel" panose="020B0503020204020204" pitchFamily="34" charset="0"/>
        <a:buChar char="–"/>
        <a:tabLst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881188" marR="0" indent="-2304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FDA"/>
        </a:buClr>
        <a:buSzTx/>
        <a:buFont typeface="Courier New" panose="02070309020205020404" pitchFamily="49" charset="0"/>
        <a:buChar char="o"/>
        <a:tabLst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246313" indent="-230188" algn="l" defTabSz="457200" rtl="0" eaLnBrk="1" latinLnBrk="0" hangingPunct="1">
        <a:spcBef>
          <a:spcPts val="280"/>
        </a:spcBef>
        <a:buClr>
          <a:srgbClr val="009FDA"/>
        </a:buClr>
        <a:buFont typeface="Arial"/>
        <a:buChar char="•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508250" indent="-230188" algn="l" defTabSz="457200" rtl="0" eaLnBrk="1" latinLnBrk="0" hangingPunct="1">
        <a:spcBef>
          <a:spcPts val="280"/>
        </a:spcBef>
        <a:buClr>
          <a:srgbClr val="009FDA"/>
        </a:buClr>
        <a:buFont typeface="Arial"/>
        <a:buChar char="•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2782888" indent="-230188" algn="l" defTabSz="457200" rtl="0" eaLnBrk="1" latinLnBrk="0" hangingPunct="1">
        <a:spcBef>
          <a:spcPts val="280"/>
        </a:spcBef>
        <a:buClr>
          <a:srgbClr val="009FDA"/>
        </a:buClr>
        <a:buFont typeface="Arial"/>
        <a:buChar char="•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043238" indent="-230188" algn="l" defTabSz="457200" rtl="0" eaLnBrk="1" latinLnBrk="0" hangingPunct="1">
        <a:spcBef>
          <a:spcPts val="280"/>
        </a:spcBef>
        <a:buClr>
          <a:srgbClr val="009FDA"/>
        </a:buClr>
        <a:buFont typeface="Arial"/>
        <a:buChar char="•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  <p:sp>
        <p:nvSpPr>
          <p:cNvPr id="26" name="Tekstiruutu 25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800" dirty="0"/>
              <a:t> 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5" name="Otsikon paikkamerkki 4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pic>
        <p:nvPicPr>
          <p:cNvPr id="6" name="Picture 8" descr="VRK_pikselit_lila.png"/>
          <p:cNvPicPr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800"/>
            <a:ext cx="228960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marR="0" indent="-457200" algn="l" defTabSz="4572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9C5FB5"/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Corbel"/>
          <a:ea typeface="+mn-ea"/>
          <a:cs typeface="+mn-cs"/>
        </a:defRPr>
      </a:lvl1pPr>
      <a:lvl2pPr marL="828000" marR="0" indent="-342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C5FB5"/>
        </a:buClr>
        <a:buSzTx/>
        <a:buFont typeface="Corbel" panose="020B0503020204020204" pitchFamily="34" charset="0"/>
        <a:buChar char="–"/>
        <a:tabLst>
          <a:tab pos="5365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000" marR="0" indent="-342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C5FB5"/>
        </a:buClr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0" marR="0" indent="-342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C5FB5"/>
        </a:buClr>
        <a:buSzTx/>
        <a:buFont typeface="Corbel" panose="020B0503020204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82800" marR="0" indent="-2304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C5FB5"/>
        </a:buClr>
        <a:buSzTx/>
        <a:buFont typeface="Courier New" panose="02070309020205020404" pitchFamily="49" charset="0"/>
        <a:buChar char="o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400" indent="-230400" algn="l" defTabSz="457200" rtl="0" eaLnBrk="1" latinLnBrk="0" hangingPunct="1">
        <a:spcBef>
          <a:spcPct val="20000"/>
        </a:spcBef>
        <a:buClr>
          <a:srgbClr val="9C5FB5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09200" indent="-230400" algn="l" defTabSz="457200" rtl="0" eaLnBrk="1" latinLnBrk="0" hangingPunct="1">
        <a:spcBef>
          <a:spcPct val="20000"/>
        </a:spcBef>
        <a:buClr>
          <a:srgbClr val="9C5FB5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2800" indent="-230400" algn="l" defTabSz="457200" rtl="0" eaLnBrk="1" latinLnBrk="0" hangingPunct="1">
        <a:spcBef>
          <a:spcPct val="20000"/>
        </a:spcBef>
        <a:buClr>
          <a:srgbClr val="9C5FB5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000" indent="-230400" algn="l" defTabSz="457200" rtl="0" eaLnBrk="1" latinLnBrk="0" hangingPunct="1">
        <a:spcBef>
          <a:spcPct val="20000"/>
        </a:spcBef>
        <a:buClr>
          <a:srgbClr val="9C5FB5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5"/>
          </a:xfrm>
          <a:prstGeom prst="rect">
            <a:avLst/>
          </a:prstGeom>
        </p:spPr>
      </p:pic>
      <p:sp>
        <p:nvSpPr>
          <p:cNvPr id="23" name="Tekstiruutu 22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800" dirty="0"/>
              <a:t> 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  <a:p>
            <a:pPr lvl="0"/>
            <a:endParaRPr lang="fi-FI" dirty="0"/>
          </a:p>
        </p:txBody>
      </p:sp>
      <p:sp>
        <p:nvSpPr>
          <p:cNvPr id="11" name="Otsikon paikkamerkki 4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pic>
        <p:nvPicPr>
          <p:cNvPr id="6" name="Picture 2" descr="VRK_pikselit_vihrea.png"/>
          <p:cNvPicPr>
            <a:picLocks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800"/>
            <a:ext cx="228960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1000"/>
        </a:spcBef>
        <a:buClr>
          <a:srgbClr val="58A61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/>
          <a:ea typeface="+mn-ea"/>
          <a:cs typeface="+mn-cs"/>
        </a:defRPr>
      </a:lvl1pPr>
      <a:lvl2pPr marL="828000" indent="-342000" algn="l" defTabSz="457200" rtl="0" eaLnBrk="1" latinLnBrk="0" hangingPunct="1">
        <a:spcBef>
          <a:spcPct val="20000"/>
        </a:spcBef>
        <a:buClr>
          <a:srgbClr val="58A618"/>
        </a:buClr>
        <a:buFont typeface="Corbel" panose="020B0503020204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000" indent="-342000" algn="l" defTabSz="457200" rtl="0" eaLnBrk="1" latinLnBrk="0" hangingPunct="1">
        <a:spcBef>
          <a:spcPct val="20000"/>
        </a:spcBef>
        <a:buClr>
          <a:srgbClr val="58A618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0" indent="-342000" algn="l" defTabSz="457200" rtl="0" eaLnBrk="1" latinLnBrk="0" hangingPunct="1">
        <a:spcBef>
          <a:spcPct val="20000"/>
        </a:spcBef>
        <a:buClr>
          <a:srgbClr val="58A618"/>
        </a:buClr>
        <a:buFont typeface="Corbel" panose="020B0503020204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82800" indent="-230400" algn="l" defTabSz="457200" rtl="0" eaLnBrk="1" latinLnBrk="0" hangingPunct="1">
        <a:spcBef>
          <a:spcPct val="20000"/>
        </a:spcBef>
        <a:buClr>
          <a:srgbClr val="58A618"/>
        </a:buClr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400" indent="-230400" algn="l" defTabSz="457200" rtl="0" eaLnBrk="1" latinLnBrk="0" hangingPunct="1">
        <a:spcBef>
          <a:spcPct val="20000"/>
        </a:spcBef>
        <a:buClr>
          <a:srgbClr val="58A618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09200" indent="-230400" algn="l" defTabSz="457200" rtl="0" eaLnBrk="1" latinLnBrk="0" hangingPunct="1">
        <a:spcBef>
          <a:spcPct val="20000"/>
        </a:spcBef>
        <a:buClr>
          <a:srgbClr val="58A618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2800" indent="-230400" algn="l" defTabSz="457200" rtl="0" eaLnBrk="1" latinLnBrk="0" hangingPunct="1">
        <a:spcBef>
          <a:spcPct val="20000"/>
        </a:spcBef>
        <a:buClr>
          <a:srgbClr val="58A618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000" indent="-230400" algn="l" defTabSz="457200" rtl="0" eaLnBrk="1" latinLnBrk="0" hangingPunct="1">
        <a:spcBef>
          <a:spcPct val="20000"/>
        </a:spcBef>
        <a:buClr>
          <a:srgbClr val="58A618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34" y="4442459"/>
            <a:ext cx="1094821" cy="646146"/>
          </a:xfrm>
          <a:prstGeom prst="rect">
            <a:avLst/>
          </a:prstGeom>
        </p:spPr>
      </p:pic>
      <p:sp>
        <p:nvSpPr>
          <p:cNvPr id="20" name="Tekstiruutu 19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8" name="Picture 14" descr="VRK_pikselit_oranssi.png"/>
          <p:cNvPicPr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800"/>
            <a:ext cx="228960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8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1000"/>
        </a:spcBef>
        <a:buClr>
          <a:srgbClr val="FF66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/>
          <a:ea typeface="+mn-ea"/>
          <a:cs typeface="+mn-cs"/>
        </a:defRPr>
      </a:lvl1pPr>
      <a:lvl2pPr marL="828000" indent="-342000" algn="l" defTabSz="457200" rtl="0" eaLnBrk="1" latinLnBrk="0" hangingPunct="1">
        <a:spcBef>
          <a:spcPct val="20000"/>
        </a:spcBef>
        <a:buClr>
          <a:srgbClr val="FF6600"/>
        </a:buClr>
        <a:buFont typeface="Corbel" panose="020B0503020204020204" pitchFamily="34" charset="0"/>
        <a:buChar char="–"/>
        <a:defRPr sz="1800" kern="1200">
          <a:solidFill>
            <a:schemeClr val="tx1"/>
          </a:solidFill>
          <a:latin typeface="Corbel"/>
          <a:ea typeface="+mn-ea"/>
          <a:cs typeface="+mn-cs"/>
        </a:defRPr>
      </a:lvl2pPr>
      <a:lvl3pPr marL="1224000" indent="-342000" algn="l" defTabSz="4572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0" indent="-342000" algn="l" defTabSz="457200" rtl="0" eaLnBrk="1" latinLnBrk="0" hangingPunct="1">
        <a:spcBef>
          <a:spcPct val="20000"/>
        </a:spcBef>
        <a:buClr>
          <a:srgbClr val="FF6600"/>
        </a:buClr>
        <a:buFont typeface="Corbel" panose="020B0503020204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82800" indent="-230400" algn="l" defTabSz="457200" rtl="0" eaLnBrk="1" latinLnBrk="0" hangingPunct="1">
        <a:spcBef>
          <a:spcPct val="20000"/>
        </a:spcBef>
        <a:buClr>
          <a:srgbClr val="FF6600"/>
        </a:buClr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400" indent="-2304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09200" indent="-2304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2800" indent="-2304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000" indent="-2304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A76F63E7-3FC4-419A-9119-5CC54DE28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Julkisen hallinnon digitaalisen turvallisuuden kehittämishanke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73DC031E-1C9A-409D-A106-FE34651778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Kirsi </a:t>
            </a:r>
            <a:r>
              <a:rPr lang="fi-FI" dirty="0" err="1"/>
              <a:t>janhunen</a:t>
            </a:r>
            <a:endParaRPr lang="fi-FI" dirty="0"/>
          </a:p>
          <a:p>
            <a:r>
              <a:rPr lang="fi-FI" dirty="0"/>
              <a:t>Väestörekisterikeskus</a:t>
            </a:r>
          </a:p>
        </p:txBody>
      </p:sp>
    </p:spTree>
    <p:extLst>
      <p:ext uri="{BB962C8B-B14F-4D97-AF65-F5344CB8AC3E}">
        <p14:creationId xmlns:p14="http://schemas.microsoft.com/office/powerpoint/2010/main" val="2101522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VAHTI100 (projekti 2)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 lIns="144000"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Luodaan tukimateriaalia lainsäädännön käytännön toimeenpanoon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Parannetaan digitaalisen turvallisuuden </a:t>
            </a:r>
            <a:r>
              <a:rPr lang="fi-FI" dirty="0" err="1">
                <a:solidFill>
                  <a:schemeClr val="tx1"/>
                </a:solidFill>
              </a:rPr>
              <a:t>arvointitoimintaa</a:t>
            </a: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Helpotetaan erilaisten ohjausdokumenttien velvoittavuuden tulkintaa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Parannetaan tiedon löydettävyyttä</a:t>
            </a:r>
          </a:p>
        </p:txBody>
      </p:sp>
      <p:sp>
        <p:nvSpPr>
          <p:cNvPr id="17" name="Sisällön paikkamerkki 1">
            <a:extLst>
              <a:ext uri="{FF2B5EF4-FFF2-40B4-BE49-F238E27FC236}">
                <a16:creationId xmlns:a16="http://schemas.microsoft.com/office/drawing/2014/main" id="{7B23DEFC-703E-45B0-AEE3-F2A45EB11E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</p:spPr>
        <p:txBody>
          <a:bodyPr/>
          <a:lstStyle/>
          <a:p>
            <a:r>
              <a:rPr lang="fi-FI" dirty="0"/>
              <a:t>Tehtävät ja tavoitteet</a:t>
            </a:r>
          </a:p>
          <a:p>
            <a:r>
              <a:rPr lang="fi-FI" b="1" dirty="0"/>
              <a:t>Miten projekti parantaa digitaalista turvallisuutta?</a:t>
            </a:r>
          </a:p>
          <a:p>
            <a:r>
              <a:rPr lang="fi-FI" dirty="0"/>
              <a:t>Keskeiset tuotokset 2019</a:t>
            </a:r>
          </a:p>
          <a:p>
            <a:r>
              <a:rPr lang="fi-FI" dirty="0"/>
              <a:t>Erityistä projektissa</a:t>
            </a:r>
          </a:p>
        </p:txBody>
      </p:sp>
      <p:sp>
        <p:nvSpPr>
          <p:cNvPr id="19" name="Nuoli: Oikea 18">
            <a:extLst>
              <a:ext uri="{FF2B5EF4-FFF2-40B4-BE49-F238E27FC236}">
                <a16:creationId xmlns:a16="http://schemas.microsoft.com/office/drawing/2014/main" id="{0DA4FC45-4599-4BC6-84B6-F85DC97BD660}"/>
              </a:ext>
            </a:extLst>
          </p:cNvPr>
          <p:cNvSpPr/>
          <p:nvPr/>
        </p:nvSpPr>
        <p:spPr>
          <a:xfrm>
            <a:off x="4001386" y="1860693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307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VAHTI100 (projekti 2)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 vert="horz" lIns="14400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Tiedonhallintalain </a:t>
            </a:r>
            <a:r>
              <a:rPr lang="fi-FI" dirty="0" err="1">
                <a:solidFill>
                  <a:schemeClr val="tx1"/>
                </a:solidFill>
              </a:rPr>
              <a:t>HE:n</a:t>
            </a:r>
            <a:r>
              <a:rPr lang="fi-FI" dirty="0">
                <a:solidFill>
                  <a:schemeClr val="tx1"/>
                </a:solidFill>
              </a:rPr>
              <a:t> pohjalta laaditut VAHTI100-kortit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VAHTI100-kortteihin liittyvä arviointikriteeristö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Suunnitelma VAHTI100-kortteja täydentävästä ohjeistosta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Päivitetty VAHTI-sivusto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VAHTI100-koulutustilaisuudet ja -materiaalit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" name="Sisällön paikkamerkki 1">
            <a:extLst>
              <a:ext uri="{FF2B5EF4-FFF2-40B4-BE49-F238E27FC236}">
                <a16:creationId xmlns:a16="http://schemas.microsoft.com/office/drawing/2014/main" id="{B19AD509-C66F-4936-98CB-C07FFBE015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</p:spPr>
        <p:txBody>
          <a:bodyPr/>
          <a:lstStyle/>
          <a:p>
            <a:r>
              <a:rPr lang="fi-FI" dirty="0"/>
              <a:t>Tehtävät ja tavoitteet</a:t>
            </a:r>
          </a:p>
          <a:p>
            <a:r>
              <a:rPr lang="fi-FI" dirty="0"/>
              <a:t>Miten projekti parantaa digitaalista turvallisuutta?</a:t>
            </a:r>
          </a:p>
          <a:p>
            <a:r>
              <a:rPr lang="fi-FI" b="1" dirty="0"/>
              <a:t>Keskeiset tuotokset 2019</a:t>
            </a:r>
          </a:p>
          <a:p>
            <a:r>
              <a:rPr lang="fi-FI" dirty="0"/>
              <a:t>Erityistä projektissa</a:t>
            </a:r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9CD886AB-2FE4-4414-AFB4-4D684D1B1252}"/>
              </a:ext>
            </a:extLst>
          </p:cNvPr>
          <p:cNvSpPr/>
          <p:nvPr/>
        </p:nvSpPr>
        <p:spPr>
          <a:xfrm>
            <a:off x="4004931" y="2438394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092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VAHTI100 (projekti 2)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 vert="horz" lIns="144000" tIns="45720" rIns="91440" bIns="45720" rtlCol="0"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Luotava malli soveltuu käytettäväksi myös muun normiohjauksen ja informaatio-ohjauksen tukemiseen. 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Kokonaisuus uudistaa VAHTI-ohjeistoa ja tietoturvallisuuteen </a:t>
            </a:r>
            <a:r>
              <a:rPr lang="fi-FI">
                <a:solidFill>
                  <a:schemeClr val="tx1"/>
                </a:solidFill>
              </a:rPr>
              <a:t>liittyviä vaatimuksia.</a:t>
            </a: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" name="Sisällön paikkamerkki 1">
            <a:extLst>
              <a:ext uri="{FF2B5EF4-FFF2-40B4-BE49-F238E27FC236}">
                <a16:creationId xmlns:a16="http://schemas.microsoft.com/office/drawing/2014/main" id="{65215722-D5CA-4D74-802B-A484D5FA57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</p:spPr>
        <p:txBody>
          <a:bodyPr/>
          <a:lstStyle/>
          <a:p>
            <a:r>
              <a:rPr lang="fi-FI" dirty="0"/>
              <a:t>Tehtävät ja tavoitteet</a:t>
            </a:r>
          </a:p>
          <a:p>
            <a:r>
              <a:rPr lang="fi-FI" dirty="0"/>
              <a:t>Miten projekti parantaa digitaalista turvallisuutta?</a:t>
            </a:r>
          </a:p>
          <a:p>
            <a:r>
              <a:rPr lang="fi-FI" dirty="0"/>
              <a:t>Keskeiset tuotokset 2019</a:t>
            </a:r>
          </a:p>
          <a:p>
            <a:r>
              <a:rPr lang="fi-FI" b="1" dirty="0"/>
              <a:t>Erityistä projektissa</a:t>
            </a:r>
          </a:p>
        </p:txBody>
      </p:sp>
      <p:sp>
        <p:nvSpPr>
          <p:cNvPr id="16" name="Nuoli: Oikea 15">
            <a:extLst>
              <a:ext uri="{FF2B5EF4-FFF2-40B4-BE49-F238E27FC236}">
                <a16:creationId xmlns:a16="http://schemas.microsoft.com/office/drawing/2014/main" id="{47BE78F2-3C1C-48F6-97FF-0B243F828971}"/>
              </a:ext>
            </a:extLst>
          </p:cNvPr>
          <p:cNvSpPr/>
          <p:nvPr/>
        </p:nvSpPr>
        <p:spPr>
          <a:xfrm>
            <a:off x="3980129" y="2867752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86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BE9A993F-CA81-4684-A8B3-FEAC7C96A3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817" y="28159"/>
          <a:ext cx="7961024" cy="511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221">
                  <a:extLst>
                    <a:ext uri="{9D8B030D-6E8A-4147-A177-3AD203B41FA5}">
                      <a16:colId xmlns:a16="http://schemas.microsoft.com/office/drawing/2014/main" val="3516809407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1276658790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2862306197"/>
                    </a:ext>
                  </a:extLst>
                </a:gridCol>
                <a:gridCol w="660172">
                  <a:extLst>
                    <a:ext uri="{9D8B030D-6E8A-4147-A177-3AD203B41FA5}">
                      <a16:colId xmlns:a16="http://schemas.microsoft.com/office/drawing/2014/main" val="728048016"/>
                    </a:ext>
                  </a:extLst>
                </a:gridCol>
                <a:gridCol w="684775">
                  <a:extLst>
                    <a:ext uri="{9D8B030D-6E8A-4147-A177-3AD203B41FA5}">
                      <a16:colId xmlns:a16="http://schemas.microsoft.com/office/drawing/2014/main" val="2418225272"/>
                    </a:ext>
                  </a:extLst>
                </a:gridCol>
                <a:gridCol w="635570">
                  <a:extLst>
                    <a:ext uri="{9D8B030D-6E8A-4147-A177-3AD203B41FA5}">
                      <a16:colId xmlns:a16="http://schemas.microsoft.com/office/drawing/2014/main" val="2899214775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3831737014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1784346238"/>
                    </a:ext>
                  </a:extLst>
                </a:gridCol>
                <a:gridCol w="660172">
                  <a:extLst>
                    <a:ext uri="{9D8B030D-6E8A-4147-A177-3AD203B41FA5}">
                      <a16:colId xmlns:a16="http://schemas.microsoft.com/office/drawing/2014/main" val="2443778511"/>
                    </a:ext>
                  </a:extLst>
                </a:gridCol>
                <a:gridCol w="701177">
                  <a:extLst>
                    <a:ext uri="{9D8B030D-6E8A-4147-A177-3AD203B41FA5}">
                      <a16:colId xmlns:a16="http://schemas.microsoft.com/office/drawing/2014/main" val="1418173774"/>
                    </a:ext>
                  </a:extLst>
                </a:gridCol>
                <a:gridCol w="688875">
                  <a:extLst>
                    <a:ext uri="{9D8B030D-6E8A-4147-A177-3AD203B41FA5}">
                      <a16:colId xmlns:a16="http://schemas.microsoft.com/office/drawing/2014/main" val="618741796"/>
                    </a:ext>
                  </a:extLst>
                </a:gridCol>
                <a:gridCol w="672474">
                  <a:extLst>
                    <a:ext uri="{9D8B030D-6E8A-4147-A177-3AD203B41FA5}">
                      <a16:colId xmlns:a16="http://schemas.microsoft.com/office/drawing/2014/main" val="2571702187"/>
                    </a:ext>
                  </a:extLst>
                </a:gridCol>
              </a:tblGrid>
              <a:tr h="175519"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Tammi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Helmi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Maalis</a:t>
                      </a:r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Huhti</a:t>
                      </a:r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Touko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Heinä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Syys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Joulu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29668"/>
                  </a:ext>
                </a:extLst>
              </a:tr>
              <a:tr h="740230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36850"/>
                  </a:ext>
                </a:extLst>
              </a:tr>
              <a:tr h="1195751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686250"/>
                  </a:ext>
                </a:extLst>
              </a:tr>
              <a:tr h="905585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166114"/>
                  </a:ext>
                </a:extLst>
              </a:tr>
              <a:tr h="621656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55487"/>
                  </a:ext>
                </a:extLst>
              </a:tr>
              <a:tr h="812160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301877"/>
                  </a:ext>
                </a:extLst>
              </a:tr>
            </a:tbl>
          </a:graphicData>
        </a:graphic>
      </p:graphicFrame>
      <p:sp>
        <p:nvSpPr>
          <p:cNvPr id="8" name="Suorakulmio 7">
            <a:extLst>
              <a:ext uri="{FF2B5EF4-FFF2-40B4-BE49-F238E27FC236}">
                <a16:creationId xmlns:a16="http://schemas.microsoft.com/office/drawing/2014/main" id="{33A7ED45-F26A-4650-A1EB-150753D35FD8}"/>
              </a:ext>
            </a:extLst>
          </p:cNvPr>
          <p:cNvSpPr/>
          <p:nvPr/>
        </p:nvSpPr>
        <p:spPr>
          <a:xfrm>
            <a:off x="191603" y="1086800"/>
            <a:ext cx="1957282" cy="19102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 100 -kortit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F34FC89-46C8-45E1-995B-F65DFBBF0CC1}"/>
              </a:ext>
            </a:extLst>
          </p:cNvPr>
          <p:cNvSpPr/>
          <p:nvPr/>
        </p:nvSpPr>
        <p:spPr>
          <a:xfrm>
            <a:off x="195016" y="2286373"/>
            <a:ext cx="7933955" cy="1716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Koulutusratkaisu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B2D973A-8BAD-47E5-B902-328AA7B53C83}"/>
              </a:ext>
            </a:extLst>
          </p:cNvPr>
          <p:cNvSpPr/>
          <p:nvPr/>
        </p:nvSpPr>
        <p:spPr>
          <a:xfrm>
            <a:off x="3513610" y="2880213"/>
            <a:ext cx="4629562" cy="1664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Digiturvasovellus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A71A6C9-75FF-4CFE-9330-D9F4E74C50D2}"/>
              </a:ext>
            </a:extLst>
          </p:cNvPr>
          <p:cNvSpPr/>
          <p:nvPr/>
        </p:nvSpPr>
        <p:spPr>
          <a:xfrm>
            <a:off x="195017" y="4076616"/>
            <a:ext cx="1270290" cy="170170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Kysely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B12D1F3-4802-4511-84F2-270AC2EB4C84}"/>
              </a:ext>
            </a:extLst>
          </p:cNvPr>
          <p:cNvSpPr txBox="1"/>
          <p:nvPr/>
        </p:nvSpPr>
        <p:spPr>
          <a:xfrm rot="16200000">
            <a:off x="-485821" y="1535790"/>
            <a:ext cx="1172175" cy="169277"/>
          </a:xfrm>
          <a:prstGeom prst="rect">
            <a:avLst/>
          </a:prstGeom>
          <a:solidFill>
            <a:srgbClr val="0070C0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6B17E29-D7C3-4323-BD57-4BA074CABDE7}"/>
              </a:ext>
            </a:extLst>
          </p:cNvPr>
          <p:cNvSpPr txBox="1"/>
          <p:nvPr/>
        </p:nvSpPr>
        <p:spPr>
          <a:xfrm rot="16200000">
            <a:off x="-424084" y="2698171"/>
            <a:ext cx="1052324" cy="16927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C707BB2-B5D8-47B7-9C62-FD6D813EEDC5}"/>
              </a:ext>
            </a:extLst>
          </p:cNvPr>
          <p:cNvSpPr txBox="1"/>
          <p:nvPr/>
        </p:nvSpPr>
        <p:spPr>
          <a:xfrm rot="16200000">
            <a:off x="-209347" y="3594846"/>
            <a:ext cx="613445" cy="169277"/>
          </a:xfrm>
          <a:prstGeom prst="rect">
            <a:avLst/>
          </a:prstGeom>
          <a:solidFill>
            <a:schemeClr val="accent2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EBECE37-62FF-4025-B6BF-31CEB9BE9D00}"/>
              </a:ext>
            </a:extLst>
          </p:cNvPr>
          <p:cNvSpPr txBox="1"/>
          <p:nvPr/>
        </p:nvSpPr>
        <p:spPr>
          <a:xfrm rot="16200000">
            <a:off x="-446320" y="4482920"/>
            <a:ext cx="1095563" cy="169277"/>
          </a:xfrm>
          <a:prstGeom prst="rect">
            <a:avLst/>
          </a:prstGeom>
          <a:solidFill>
            <a:srgbClr val="FF19BD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989874EA-A6A6-4EA1-A60E-30DFBEEE6BAE}"/>
              </a:ext>
            </a:extLst>
          </p:cNvPr>
          <p:cNvSpPr txBox="1"/>
          <p:nvPr/>
        </p:nvSpPr>
        <p:spPr>
          <a:xfrm>
            <a:off x="8270028" y="2326512"/>
            <a:ext cx="869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/>
              <a:t>Toteutus tai tuotos juoksevalla numerolla. Ensimmäinen numero viitta projektiin. Kustakin löytyy tarkempi kuvaus.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A179BB3D-D3E0-4CF7-9E65-78229BC5CC78}"/>
              </a:ext>
            </a:extLst>
          </p:cNvPr>
          <p:cNvSpPr/>
          <p:nvPr/>
        </p:nvSpPr>
        <p:spPr>
          <a:xfrm>
            <a:off x="8354454" y="2192341"/>
            <a:ext cx="232012" cy="14686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 err="1"/>
              <a:t>n.n</a:t>
            </a:r>
            <a:endParaRPr lang="fi-FI" sz="800" dirty="0"/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3C762C20-9002-490C-AD82-29B602247FC9}"/>
              </a:ext>
            </a:extLst>
          </p:cNvPr>
          <p:cNvSpPr/>
          <p:nvPr/>
        </p:nvSpPr>
        <p:spPr>
          <a:xfrm>
            <a:off x="2172118" y="1275839"/>
            <a:ext cx="2860626" cy="1715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Suunnitelma täydentävistä ohjeista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C9BE4867-CF7D-4C54-A02F-714A34EE5AEB}"/>
              </a:ext>
            </a:extLst>
          </p:cNvPr>
          <p:cNvSpPr/>
          <p:nvPr/>
        </p:nvSpPr>
        <p:spPr>
          <a:xfrm>
            <a:off x="2174542" y="1482832"/>
            <a:ext cx="5406244" cy="18266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VAHTI100-kortteihin perustuva arviointikriteeristö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2B546133-D14E-4E5B-85FC-2368595F4431}"/>
              </a:ext>
            </a:extLst>
          </p:cNvPr>
          <p:cNvSpPr/>
          <p:nvPr/>
        </p:nvSpPr>
        <p:spPr>
          <a:xfrm>
            <a:off x="1885322" y="1020165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2.1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DB9E41EB-E871-4831-A02A-F40733065E62}"/>
              </a:ext>
            </a:extLst>
          </p:cNvPr>
          <p:cNvSpPr/>
          <p:nvPr/>
        </p:nvSpPr>
        <p:spPr>
          <a:xfrm>
            <a:off x="4795517" y="1172095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2.2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EB3EBC16-965C-456E-9403-760CA7A6FE55}"/>
              </a:ext>
            </a:extLst>
          </p:cNvPr>
          <p:cNvSpPr/>
          <p:nvPr/>
        </p:nvSpPr>
        <p:spPr>
          <a:xfrm>
            <a:off x="7312582" y="1379586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2.3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006383B-152D-4C5E-996C-9823C9EE1F52}"/>
              </a:ext>
            </a:extLst>
          </p:cNvPr>
          <p:cNvSpPr/>
          <p:nvPr/>
        </p:nvSpPr>
        <p:spPr>
          <a:xfrm>
            <a:off x="1484613" y="1726586"/>
            <a:ext cx="6096173" cy="1746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Päivitetty VAHTI-sivusto</a:t>
            </a: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667D1EBB-8971-4544-8BD8-96C519C07895}"/>
              </a:ext>
            </a:extLst>
          </p:cNvPr>
          <p:cNvSpPr/>
          <p:nvPr/>
        </p:nvSpPr>
        <p:spPr>
          <a:xfrm>
            <a:off x="7307483" y="1658502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2.4</a:t>
            </a: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9632EDB4-349F-4AEA-BD4B-4A2EB76E8D70}"/>
              </a:ext>
            </a:extLst>
          </p:cNvPr>
          <p:cNvSpPr/>
          <p:nvPr/>
        </p:nvSpPr>
        <p:spPr>
          <a:xfrm>
            <a:off x="2857456" y="1989105"/>
            <a:ext cx="5271516" cy="1834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VAHTI100 koulutustilaisuudet ja materiaalit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76F9AB16-FBC0-4846-BFC9-65E1514060FB}"/>
              </a:ext>
            </a:extLst>
          </p:cNvPr>
          <p:cNvSpPr/>
          <p:nvPr/>
        </p:nvSpPr>
        <p:spPr>
          <a:xfrm>
            <a:off x="7305206" y="1910984"/>
            <a:ext cx="275579" cy="12327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2.5</a:t>
            </a:r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23B23428-BABC-4F06-8C8B-D67A62342901}"/>
              </a:ext>
            </a:extLst>
          </p:cNvPr>
          <p:cNvSpPr/>
          <p:nvPr/>
        </p:nvSpPr>
        <p:spPr>
          <a:xfrm>
            <a:off x="3513609" y="2569011"/>
            <a:ext cx="4629562" cy="1648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Koulutusratkaisun jalkautus ja viestintä</a:t>
            </a:r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41633E1F-B036-4C64-9EB4-96742E0A9A8C}"/>
              </a:ext>
            </a:extLst>
          </p:cNvPr>
          <p:cNvSpPr/>
          <p:nvPr/>
        </p:nvSpPr>
        <p:spPr>
          <a:xfrm>
            <a:off x="1498216" y="2229276"/>
            <a:ext cx="195008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3.1</a:t>
            </a: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EBACDB39-99B5-44C2-B626-2C7D271D5FAE}"/>
              </a:ext>
            </a:extLst>
          </p:cNvPr>
          <p:cNvSpPr/>
          <p:nvPr/>
        </p:nvSpPr>
        <p:spPr>
          <a:xfrm>
            <a:off x="1872148" y="2228297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3.2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3FA44FD1-394A-41A6-B8B3-78C24F4692CA}"/>
              </a:ext>
            </a:extLst>
          </p:cNvPr>
          <p:cNvSpPr/>
          <p:nvPr/>
        </p:nvSpPr>
        <p:spPr>
          <a:xfrm>
            <a:off x="3513609" y="2228297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3.3</a:t>
            </a: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D24B8D61-CFA8-484F-B3A1-7FAD58DB6EEB}"/>
              </a:ext>
            </a:extLst>
          </p:cNvPr>
          <p:cNvSpPr/>
          <p:nvPr/>
        </p:nvSpPr>
        <p:spPr>
          <a:xfrm>
            <a:off x="3515225" y="2466173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3.4</a:t>
            </a: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910DD1ED-DB9E-4185-A016-8929CE8C7600}"/>
              </a:ext>
            </a:extLst>
          </p:cNvPr>
          <p:cNvSpPr/>
          <p:nvPr/>
        </p:nvSpPr>
        <p:spPr>
          <a:xfrm>
            <a:off x="3872791" y="2751190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3.5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E40F2AD0-FD32-4403-9298-1B42A198D3CA}"/>
              </a:ext>
            </a:extLst>
          </p:cNvPr>
          <p:cNvSpPr/>
          <p:nvPr/>
        </p:nvSpPr>
        <p:spPr>
          <a:xfrm>
            <a:off x="5444429" y="2755739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3.6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8012BFA7-92B3-43C8-B1B6-AEB2C399DF75}"/>
              </a:ext>
            </a:extLst>
          </p:cNvPr>
          <p:cNvSpPr/>
          <p:nvPr/>
        </p:nvSpPr>
        <p:spPr>
          <a:xfrm>
            <a:off x="209216" y="3502076"/>
            <a:ext cx="7933955" cy="1419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                                           Digitaalisen turvallisuuden kokonaiskuvaratkaisu</a:t>
            </a: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12905EE9-D79C-4AA2-87A9-94576073CD93}"/>
              </a:ext>
            </a:extLst>
          </p:cNvPr>
          <p:cNvSpPr/>
          <p:nvPr/>
        </p:nvSpPr>
        <p:spPr>
          <a:xfrm>
            <a:off x="4827316" y="3768983"/>
            <a:ext cx="3301655" cy="1640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Koulutustyöpajat (kokonaiskuvaratkaisun opastus)</a:t>
            </a:r>
          </a:p>
        </p:txBody>
      </p:sp>
      <p:sp>
        <p:nvSpPr>
          <p:cNvPr id="54" name="Suorakulmio 53">
            <a:extLst>
              <a:ext uri="{FF2B5EF4-FFF2-40B4-BE49-F238E27FC236}">
                <a16:creationId xmlns:a16="http://schemas.microsoft.com/office/drawing/2014/main" id="{BBB8D25E-1528-46E4-AF29-459169C0D9C2}"/>
              </a:ext>
            </a:extLst>
          </p:cNvPr>
          <p:cNvSpPr/>
          <p:nvPr/>
        </p:nvSpPr>
        <p:spPr>
          <a:xfrm>
            <a:off x="1958979" y="3383461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4.1</a:t>
            </a:r>
          </a:p>
        </p:txBody>
      </p:sp>
      <p:sp>
        <p:nvSpPr>
          <p:cNvPr id="55" name="Suorakulmio 54">
            <a:extLst>
              <a:ext uri="{FF2B5EF4-FFF2-40B4-BE49-F238E27FC236}">
                <a16:creationId xmlns:a16="http://schemas.microsoft.com/office/drawing/2014/main" id="{E1071E9C-B454-4FB2-932A-54192F905AF7}"/>
              </a:ext>
            </a:extLst>
          </p:cNvPr>
          <p:cNvSpPr/>
          <p:nvPr/>
        </p:nvSpPr>
        <p:spPr>
          <a:xfrm>
            <a:off x="2857456" y="3382482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4.2</a:t>
            </a:r>
          </a:p>
        </p:txBody>
      </p:sp>
      <p:sp>
        <p:nvSpPr>
          <p:cNvPr id="57" name="Suorakulmio 56">
            <a:extLst>
              <a:ext uri="{FF2B5EF4-FFF2-40B4-BE49-F238E27FC236}">
                <a16:creationId xmlns:a16="http://schemas.microsoft.com/office/drawing/2014/main" id="{38217D1C-59BF-46F8-BFEB-B72E3AC8E2E9}"/>
              </a:ext>
            </a:extLst>
          </p:cNvPr>
          <p:cNvSpPr/>
          <p:nvPr/>
        </p:nvSpPr>
        <p:spPr>
          <a:xfrm>
            <a:off x="6541347" y="3372270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4.3</a:t>
            </a:r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08DF3C57-D3FC-4453-A092-9D9090B4850F}"/>
              </a:ext>
            </a:extLst>
          </p:cNvPr>
          <p:cNvSpPr/>
          <p:nvPr/>
        </p:nvSpPr>
        <p:spPr>
          <a:xfrm>
            <a:off x="7829033" y="3665156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4.4</a:t>
            </a:r>
          </a:p>
        </p:txBody>
      </p:sp>
      <p:sp>
        <p:nvSpPr>
          <p:cNvPr id="61" name="Suorakulmio 60">
            <a:extLst>
              <a:ext uri="{FF2B5EF4-FFF2-40B4-BE49-F238E27FC236}">
                <a16:creationId xmlns:a16="http://schemas.microsoft.com/office/drawing/2014/main" id="{70BEABE1-FF5B-47B6-A29E-D08944BFBED9}"/>
              </a:ext>
            </a:extLst>
          </p:cNvPr>
          <p:cNvSpPr/>
          <p:nvPr/>
        </p:nvSpPr>
        <p:spPr>
          <a:xfrm>
            <a:off x="1219616" y="3969028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5.1</a:t>
            </a:r>
          </a:p>
        </p:txBody>
      </p:sp>
      <p:sp>
        <p:nvSpPr>
          <p:cNvPr id="62" name="Suorakulmio 61">
            <a:extLst>
              <a:ext uri="{FF2B5EF4-FFF2-40B4-BE49-F238E27FC236}">
                <a16:creationId xmlns:a16="http://schemas.microsoft.com/office/drawing/2014/main" id="{E1569304-B974-4A84-94ED-02978601D5E8}"/>
              </a:ext>
            </a:extLst>
          </p:cNvPr>
          <p:cNvSpPr/>
          <p:nvPr/>
        </p:nvSpPr>
        <p:spPr>
          <a:xfrm>
            <a:off x="195016" y="4347738"/>
            <a:ext cx="3934385" cy="148501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Harjoitustoiminnan malli</a:t>
            </a:r>
          </a:p>
        </p:txBody>
      </p:sp>
      <p:sp>
        <p:nvSpPr>
          <p:cNvPr id="63" name="Suorakulmio 62">
            <a:extLst>
              <a:ext uri="{FF2B5EF4-FFF2-40B4-BE49-F238E27FC236}">
                <a16:creationId xmlns:a16="http://schemas.microsoft.com/office/drawing/2014/main" id="{88045643-1EAC-4E73-A371-5084634699DC}"/>
              </a:ext>
            </a:extLst>
          </p:cNvPr>
          <p:cNvSpPr/>
          <p:nvPr/>
        </p:nvSpPr>
        <p:spPr>
          <a:xfrm>
            <a:off x="3897043" y="4240148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5.2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E9DE1F84-2526-4CD2-8469-D03468CC9396}"/>
              </a:ext>
            </a:extLst>
          </p:cNvPr>
          <p:cNvSpPr/>
          <p:nvPr/>
        </p:nvSpPr>
        <p:spPr>
          <a:xfrm>
            <a:off x="3500098" y="4610026"/>
            <a:ext cx="4628873" cy="180186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Toimintasuunnitelma</a:t>
            </a: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B46434A0-8AED-4735-9308-8FD935350963}"/>
              </a:ext>
            </a:extLst>
          </p:cNvPr>
          <p:cNvSpPr/>
          <p:nvPr/>
        </p:nvSpPr>
        <p:spPr>
          <a:xfrm>
            <a:off x="6803284" y="4502437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5.3</a:t>
            </a:r>
          </a:p>
        </p:txBody>
      </p:sp>
      <p:sp>
        <p:nvSpPr>
          <p:cNvPr id="66" name="Suorakulmio 65">
            <a:extLst>
              <a:ext uri="{FF2B5EF4-FFF2-40B4-BE49-F238E27FC236}">
                <a16:creationId xmlns:a16="http://schemas.microsoft.com/office/drawing/2014/main" id="{4AD9FCA1-3596-47D6-B114-38B4856C5ED5}"/>
              </a:ext>
            </a:extLst>
          </p:cNvPr>
          <p:cNvSpPr/>
          <p:nvPr/>
        </p:nvSpPr>
        <p:spPr>
          <a:xfrm>
            <a:off x="1498215" y="4881146"/>
            <a:ext cx="6630755" cy="148501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Tukipalvelut</a:t>
            </a:r>
          </a:p>
        </p:txBody>
      </p:sp>
      <p:sp>
        <p:nvSpPr>
          <p:cNvPr id="67" name="Suorakulmio 66">
            <a:extLst>
              <a:ext uri="{FF2B5EF4-FFF2-40B4-BE49-F238E27FC236}">
                <a16:creationId xmlns:a16="http://schemas.microsoft.com/office/drawing/2014/main" id="{583EB77B-9D21-4419-9C4E-36D3F83CF5C1}"/>
              </a:ext>
            </a:extLst>
          </p:cNvPr>
          <p:cNvSpPr/>
          <p:nvPr/>
        </p:nvSpPr>
        <p:spPr>
          <a:xfrm>
            <a:off x="2507732" y="4773557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5.4</a:t>
            </a:r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A22C7FF8-93A6-4BFC-B3D9-5EF4EE949770}"/>
              </a:ext>
            </a:extLst>
          </p:cNvPr>
          <p:cNvSpPr txBox="1"/>
          <p:nvPr/>
        </p:nvSpPr>
        <p:spPr>
          <a:xfrm>
            <a:off x="8197322" y="134674"/>
            <a:ext cx="86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JUDO</a:t>
            </a:r>
          </a:p>
          <a:p>
            <a:r>
              <a:rPr lang="fi-FI" sz="1100" dirty="0"/>
              <a:t>Road map</a:t>
            </a:r>
          </a:p>
          <a:p>
            <a:r>
              <a:rPr lang="fi-FI" sz="1200" dirty="0"/>
              <a:t>2019</a:t>
            </a:r>
          </a:p>
        </p:txBody>
      </p:sp>
      <p:sp>
        <p:nvSpPr>
          <p:cNvPr id="58" name="Suorakulmio 57">
            <a:extLst>
              <a:ext uri="{FF2B5EF4-FFF2-40B4-BE49-F238E27FC236}">
                <a16:creationId xmlns:a16="http://schemas.microsoft.com/office/drawing/2014/main" id="{B41B58BD-F56A-4D45-8F1B-8FD04BB5C2FC}"/>
              </a:ext>
            </a:extLst>
          </p:cNvPr>
          <p:cNvSpPr/>
          <p:nvPr/>
        </p:nvSpPr>
        <p:spPr>
          <a:xfrm>
            <a:off x="7234247" y="2766374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3.7</a:t>
            </a:r>
          </a:p>
        </p:txBody>
      </p:sp>
      <p:sp>
        <p:nvSpPr>
          <p:cNvPr id="56" name="Suorakulmio 55">
            <a:extLst>
              <a:ext uri="{FF2B5EF4-FFF2-40B4-BE49-F238E27FC236}">
                <a16:creationId xmlns:a16="http://schemas.microsoft.com/office/drawing/2014/main" id="{A9C86A8E-57A2-43C3-9FEB-74633905F086}"/>
              </a:ext>
            </a:extLst>
          </p:cNvPr>
          <p:cNvSpPr/>
          <p:nvPr/>
        </p:nvSpPr>
        <p:spPr>
          <a:xfrm>
            <a:off x="3522892" y="3104172"/>
            <a:ext cx="4629562" cy="1664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Digiturvasovelluksen jalkautus ja viestintä</a:t>
            </a:r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E6075676-230D-40AE-943C-BF7E3A0D4F60}"/>
              </a:ext>
            </a:extLst>
          </p:cNvPr>
          <p:cNvSpPr/>
          <p:nvPr/>
        </p:nvSpPr>
        <p:spPr>
          <a:xfrm>
            <a:off x="7237793" y="3010734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3.8</a:t>
            </a:r>
          </a:p>
        </p:txBody>
      </p:sp>
      <p:sp>
        <p:nvSpPr>
          <p:cNvPr id="68" name="Suorakulmio 67">
            <a:extLst>
              <a:ext uri="{FF2B5EF4-FFF2-40B4-BE49-F238E27FC236}">
                <a16:creationId xmlns:a16="http://schemas.microsoft.com/office/drawing/2014/main" id="{A65BF556-CB32-4E36-84DB-8A5481354E46}"/>
              </a:ext>
            </a:extLst>
          </p:cNvPr>
          <p:cNvSpPr/>
          <p:nvPr/>
        </p:nvSpPr>
        <p:spPr>
          <a:xfrm>
            <a:off x="195016" y="365535"/>
            <a:ext cx="3934385" cy="17830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Digiturvallisuuden käsikirja</a:t>
            </a:r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44DB73C4-FF0E-40DE-9BBC-301334A48E67}"/>
              </a:ext>
            </a:extLst>
          </p:cNvPr>
          <p:cNvSpPr txBox="1"/>
          <p:nvPr/>
        </p:nvSpPr>
        <p:spPr>
          <a:xfrm rot="16200000">
            <a:off x="-234428" y="560018"/>
            <a:ext cx="661193" cy="16927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1" name="Suorakulmio 70">
            <a:extLst>
              <a:ext uri="{FF2B5EF4-FFF2-40B4-BE49-F238E27FC236}">
                <a16:creationId xmlns:a16="http://schemas.microsoft.com/office/drawing/2014/main" id="{4AE97479-2E82-4A76-B56B-D46D41715246}"/>
              </a:ext>
            </a:extLst>
          </p:cNvPr>
          <p:cNvSpPr/>
          <p:nvPr/>
        </p:nvSpPr>
        <p:spPr>
          <a:xfrm>
            <a:off x="1484613" y="789185"/>
            <a:ext cx="6658558" cy="16480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Digiturvaharjoitus</a:t>
            </a:r>
          </a:p>
        </p:txBody>
      </p:sp>
      <p:sp>
        <p:nvSpPr>
          <p:cNvPr id="73" name="Suorakulmio 72">
            <a:extLst>
              <a:ext uri="{FF2B5EF4-FFF2-40B4-BE49-F238E27FC236}">
                <a16:creationId xmlns:a16="http://schemas.microsoft.com/office/drawing/2014/main" id="{EC57594E-893F-4354-9295-7B8B351DBA44}"/>
              </a:ext>
            </a:extLst>
          </p:cNvPr>
          <p:cNvSpPr/>
          <p:nvPr/>
        </p:nvSpPr>
        <p:spPr>
          <a:xfrm>
            <a:off x="2168359" y="569436"/>
            <a:ext cx="5979482" cy="16643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                                        Organisaatioille suunnattu koulutus ja työpajat</a:t>
            </a:r>
          </a:p>
        </p:txBody>
      </p:sp>
      <p:sp>
        <p:nvSpPr>
          <p:cNvPr id="74" name="Suorakulmio 73">
            <a:extLst>
              <a:ext uri="{FF2B5EF4-FFF2-40B4-BE49-F238E27FC236}">
                <a16:creationId xmlns:a16="http://schemas.microsoft.com/office/drawing/2014/main" id="{19FC1BEF-5B1F-4966-B091-140EC2A1DF67}"/>
              </a:ext>
            </a:extLst>
          </p:cNvPr>
          <p:cNvSpPr/>
          <p:nvPr/>
        </p:nvSpPr>
        <p:spPr>
          <a:xfrm>
            <a:off x="3871071" y="306973"/>
            <a:ext cx="195008" cy="1040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1.1</a:t>
            </a:r>
          </a:p>
        </p:txBody>
      </p:sp>
      <p:sp>
        <p:nvSpPr>
          <p:cNvPr id="75" name="Suorakulmio 74">
            <a:extLst>
              <a:ext uri="{FF2B5EF4-FFF2-40B4-BE49-F238E27FC236}">
                <a16:creationId xmlns:a16="http://schemas.microsoft.com/office/drawing/2014/main" id="{D84D340F-3FD6-4FC5-8125-B693C7DFA726}"/>
              </a:ext>
            </a:extLst>
          </p:cNvPr>
          <p:cNvSpPr/>
          <p:nvPr/>
        </p:nvSpPr>
        <p:spPr>
          <a:xfrm>
            <a:off x="4979491" y="502136"/>
            <a:ext cx="224227" cy="1163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1.2</a:t>
            </a:r>
          </a:p>
        </p:txBody>
      </p:sp>
      <p:sp>
        <p:nvSpPr>
          <p:cNvPr id="76" name="Suorakulmio 75">
            <a:extLst>
              <a:ext uri="{FF2B5EF4-FFF2-40B4-BE49-F238E27FC236}">
                <a16:creationId xmlns:a16="http://schemas.microsoft.com/office/drawing/2014/main" id="{A6F79410-C2A1-4FB1-9EC9-8E8B6AAA9F64}"/>
              </a:ext>
            </a:extLst>
          </p:cNvPr>
          <p:cNvSpPr/>
          <p:nvPr/>
        </p:nvSpPr>
        <p:spPr>
          <a:xfrm>
            <a:off x="2563299" y="533271"/>
            <a:ext cx="224227" cy="1163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/>
          <a:lstStyle/>
          <a:p>
            <a:pPr algn="ctr"/>
            <a:r>
              <a:rPr lang="fi-FI" sz="800" dirty="0"/>
              <a:t>1.2</a:t>
            </a:r>
          </a:p>
        </p:txBody>
      </p:sp>
      <p:sp>
        <p:nvSpPr>
          <p:cNvPr id="77" name="Suorakulmio 76">
            <a:extLst>
              <a:ext uri="{FF2B5EF4-FFF2-40B4-BE49-F238E27FC236}">
                <a16:creationId xmlns:a16="http://schemas.microsoft.com/office/drawing/2014/main" id="{5EDEA679-F0E0-4CDA-8FBB-2779475AA292}"/>
              </a:ext>
            </a:extLst>
          </p:cNvPr>
          <p:cNvSpPr/>
          <p:nvPr/>
        </p:nvSpPr>
        <p:spPr>
          <a:xfrm>
            <a:off x="7028824" y="754563"/>
            <a:ext cx="224227" cy="1261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1.3</a:t>
            </a:r>
          </a:p>
        </p:txBody>
      </p:sp>
      <p:sp>
        <p:nvSpPr>
          <p:cNvPr id="79" name="Suorakulmio 78">
            <a:extLst>
              <a:ext uri="{FF2B5EF4-FFF2-40B4-BE49-F238E27FC236}">
                <a16:creationId xmlns:a16="http://schemas.microsoft.com/office/drawing/2014/main" id="{4FA848BA-D166-4C8D-8F5A-DA28F66107C8}"/>
              </a:ext>
            </a:extLst>
          </p:cNvPr>
          <p:cNvSpPr/>
          <p:nvPr/>
        </p:nvSpPr>
        <p:spPr>
          <a:xfrm>
            <a:off x="7498419" y="3378366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4.4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99AB41A-D03C-467A-A949-44A30C9D4F94}"/>
              </a:ext>
            </a:extLst>
          </p:cNvPr>
          <p:cNvSpPr txBox="1"/>
          <p:nvPr/>
        </p:nvSpPr>
        <p:spPr>
          <a:xfrm>
            <a:off x="8164831" y="1072289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Luonnos</a:t>
            </a:r>
          </a:p>
        </p:txBody>
      </p:sp>
      <p:sp>
        <p:nvSpPr>
          <p:cNvPr id="59" name="Suorakulmio 58">
            <a:extLst>
              <a:ext uri="{FF2B5EF4-FFF2-40B4-BE49-F238E27FC236}">
                <a16:creationId xmlns:a16="http://schemas.microsoft.com/office/drawing/2014/main" id="{8F1E69ED-62D0-492E-B753-BFB683A9E0F1}"/>
              </a:ext>
            </a:extLst>
          </p:cNvPr>
          <p:cNvSpPr/>
          <p:nvPr/>
        </p:nvSpPr>
        <p:spPr>
          <a:xfrm>
            <a:off x="3218753" y="1942884"/>
            <a:ext cx="275579" cy="12327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2.5</a:t>
            </a:r>
          </a:p>
        </p:txBody>
      </p:sp>
      <p:sp>
        <p:nvSpPr>
          <p:cNvPr id="83" name="Suorakulmio 82">
            <a:extLst>
              <a:ext uri="{FF2B5EF4-FFF2-40B4-BE49-F238E27FC236}">
                <a16:creationId xmlns:a16="http://schemas.microsoft.com/office/drawing/2014/main" id="{E418B9A7-8807-4560-95D4-D40DB0C97C9D}"/>
              </a:ext>
            </a:extLst>
          </p:cNvPr>
          <p:cNvSpPr/>
          <p:nvPr/>
        </p:nvSpPr>
        <p:spPr>
          <a:xfrm>
            <a:off x="0" y="2260406"/>
            <a:ext cx="8164831" cy="29044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Nuoli: Oikea 77">
            <a:extLst>
              <a:ext uri="{FF2B5EF4-FFF2-40B4-BE49-F238E27FC236}">
                <a16:creationId xmlns:a16="http://schemas.microsoft.com/office/drawing/2014/main" id="{9E041960-8515-4F66-8ACD-65C1C8C8C659}"/>
              </a:ext>
            </a:extLst>
          </p:cNvPr>
          <p:cNvSpPr/>
          <p:nvPr/>
        </p:nvSpPr>
        <p:spPr>
          <a:xfrm rot="16200000">
            <a:off x="4233100" y="2192869"/>
            <a:ext cx="377777" cy="489109"/>
          </a:xfrm>
          <a:prstGeom prst="rightArrow">
            <a:avLst/>
          </a:prstGeom>
          <a:ln>
            <a:solidFill>
              <a:srgbClr val="FF19B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43100"/>
            <a:endParaRPr lang="fi-FI" sz="1000">
              <a:solidFill>
                <a:schemeClr val="dk1"/>
              </a:solidFill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9AA1FBAD-E69C-45C0-9CCD-BF632CE4827F}"/>
              </a:ext>
            </a:extLst>
          </p:cNvPr>
          <p:cNvSpPr/>
          <p:nvPr/>
        </p:nvSpPr>
        <p:spPr>
          <a:xfrm>
            <a:off x="1660516" y="2619974"/>
            <a:ext cx="5819421" cy="1015663"/>
          </a:xfrm>
          <a:prstGeom prst="rect">
            <a:avLst/>
          </a:prstGeom>
          <a:ln>
            <a:solidFill>
              <a:srgbClr val="FF19B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43100"/>
            <a:r>
              <a:rPr lang="fi-FI" sz="1000" b="1" dirty="0">
                <a:solidFill>
                  <a:schemeClr val="dk1"/>
                </a:solidFill>
              </a:rPr>
              <a:t>Projekti 2, VAHTI100 </a:t>
            </a:r>
          </a:p>
          <a:p>
            <a:pPr marL="143100"/>
            <a:r>
              <a:rPr lang="fi-FI" sz="1000" dirty="0">
                <a:solidFill>
                  <a:schemeClr val="dk1"/>
                </a:solidFill>
              </a:rPr>
              <a:t>2.1 Tiedonhallintalain </a:t>
            </a:r>
            <a:r>
              <a:rPr lang="fi-FI" sz="1000" dirty="0" err="1">
                <a:solidFill>
                  <a:schemeClr val="dk1"/>
                </a:solidFill>
              </a:rPr>
              <a:t>HE:n</a:t>
            </a:r>
            <a:r>
              <a:rPr lang="fi-FI" sz="1000" dirty="0">
                <a:solidFill>
                  <a:schemeClr val="dk1"/>
                </a:solidFill>
              </a:rPr>
              <a:t> pohjalta laaditut VAHTI100-kortit</a:t>
            </a:r>
          </a:p>
          <a:p>
            <a:pPr marL="143100"/>
            <a:r>
              <a:rPr lang="fi-FI" sz="1000" dirty="0">
                <a:solidFill>
                  <a:schemeClr val="dk1"/>
                </a:solidFill>
              </a:rPr>
              <a:t>2.2 Suunnitelma VAHTI100-kortteja täydentävistä ohjeista</a:t>
            </a:r>
          </a:p>
          <a:p>
            <a:pPr marL="143100"/>
            <a:r>
              <a:rPr lang="fi-FI" sz="1000" dirty="0">
                <a:solidFill>
                  <a:schemeClr val="dk1"/>
                </a:solidFill>
              </a:rPr>
              <a:t>2.3VAHTI100-kortteihin perustuva arviointikriteeristö</a:t>
            </a:r>
          </a:p>
          <a:p>
            <a:pPr marL="143100"/>
            <a:r>
              <a:rPr lang="fi-FI" sz="1000" dirty="0">
                <a:solidFill>
                  <a:schemeClr val="dk1"/>
                </a:solidFill>
              </a:rPr>
              <a:t>2.4 Päivitetty VAHTI-sivusto</a:t>
            </a:r>
          </a:p>
          <a:p>
            <a:pPr marL="143100"/>
            <a:r>
              <a:rPr lang="fi-FI" sz="1000" dirty="0">
                <a:solidFill>
                  <a:schemeClr val="dk1"/>
                </a:solidFill>
              </a:rPr>
              <a:t>2.5 VAHTI100-koulutustilaisuudet ja –materiaalit</a:t>
            </a:r>
          </a:p>
        </p:txBody>
      </p:sp>
      <p:sp>
        <p:nvSpPr>
          <p:cNvPr id="82" name="Suorakulmio 81">
            <a:extLst>
              <a:ext uri="{FF2B5EF4-FFF2-40B4-BE49-F238E27FC236}">
                <a16:creationId xmlns:a16="http://schemas.microsoft.com/office/drawing/2014/main" id="{5BFC9DCB-B0AA-4F5D-94EB-CC91DE7ACC76}"/>
              </a:ext>
            </a:extLst>
          </p:cNvPr>
          <p:cNvSpPr/>
          <p:nvPr/>
        </p:nvSpPr>
        <p:spPr>
          <a:xfrm>
            <a:off x="0" y="1001220"/>
            <a:ext cx="8164831" cy="1235743"/>
          </a:xfrm>
          <a:prstGeom prst="rect">
            <a:avLst/>
          </a:prstGeom>
          <a:noFill/>
          <a:ln w="28575">
            <a:solidFill>
              <a:srgbClr val="FF19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Suorakulmio 83">
            <a:extLst>
              <a:ext uri="{FF2B5EF4-FFF2-40B4-BE49-F238E27FC236}">
                <a16:creationId xmlns:a16="http://schemas.microsoft.com/office/drawing/2014/main" id="{29976327-3043-4D6F-BEBB-F5056755D876}"/>
              </a:ext>
            </a:extLst>
          </p:cNvPr>
          <p:cNvSpPr/>
          <p:nvPr/>
        </p:nvSpPr>
        <p:spPr>
          <a:xfrm>
            <a:off x="3545" y="290321"/>
            <a:ext cx="8164831" cy="69785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69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0EBD75F-9ED2-4AC4-9AEB-271B89E8DB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b="1" dirty="0"/>
              <a:t>Tehtävät ja tavoitteet</a:t>
            </a:r>
          </a:p>
          <a:p>
            <a:r>
              <a:rPr lang="fi-FI" dirty="0"/>
              <a:t>Miten projekti parantaa digitaalista turvallisuutta?</a:t>
            </a:r>
          </a:p>
          <a:p>
            <a:r>
              <a:rPr lang="fi-FI" dirty="0"/>
              <a:t>Keskeiset tuotokset 2019</a:t>
            </a:r>
          </a:p>
          <a:p>
            <a:r>
              <a:rPr lang="fi-FI" dirty="0"/>
              <a:t>Erityistä projektissa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Digiturvallisuuden koulutusratkaisu (projekti 3)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buNone/>
            </a:pPr>
            <a:r>
              <a:rPr lang="fi-FI" sz="1800" dirty="0"/>
              <a:t>Luodaan julkisen hallinnon yhteinen digitaalisen turvallisuuden eri osa-alueet kattava koulutusympäristö.</a:t>
            </a:r>
          </a:p>
          <a:p>
            <a:pPr marL="0" indent="0">
              <a:buNone/>
            </a:pPr>
            <a:r>
              <a:rPr lang="fi-FI" sz="1800" dirty="0"/>
              <a:t>Luodaan koulutussisällöt eri kohderyhmille lainsäädännön toimeenpanon sekä julkisen hallinnon ja sen alihankkijoiden henkilöstön osaamisen ja tietoisuuden kehittämiseksi.</a:t>
            </a:r>
          </a:p>
          <a:p>
            <a:pPr marL="0" indent="0">
              <a:buNone/>
            </a:pPr>
            <a:r>
              <a:rPr lang="fi-FI" sz="1800" dirty="0"/>
              <a:t>Luodaan digiturvasovellus, jonka avulla voidaan </a:t>
            </a:r>
            <a:r>
              <a:rPr lang="fi-FI" sz="1800" dirty="0" err="1"/>
              <a:t>pelillistämisen</a:t>
            </a:r>
            <a:r>
              <a:rPr lang="fi-FI" sz="1800" dirty="0"/>
              <a:t> keinoin ohjeistaa ja kouluttaa henkilöstöä kohtaamaan arjen erilaisia digitaaliseen ja fyysiseen toimintaympäristöön liittyviä uhkia ja neuvotaan niissä toimimiseen.</a:t>
            </a: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BE11895F-2DB9-43EC-833F-1401B3AD658B}"/>
              </a:ext>
            </a:extLst>
          </p:cNvPr>
          <p:cNvSpPr/>
          <p:nvPr/>
        </p:nvSpPr>
        <p:spPr>
          <a:xfrm>
            <a:off x="4012015" y="1254643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949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Digiturvallisuuden koulutusratkaisu (projekti 3)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i-FI" sz="1800" dirty="0"/>
              <a:t>Parannetaan henkilöstön, asiantuntijoiden ja johdon digiturvaosaamista.</a:t>
            </a:r>
          </a:p>
          <a:p>
            <a:pPr marL="0" indent="0">
              <a:buNone/>
            </a:pPr>
            <a:r>
              <a:rPr lang="fi-FI" sz="1800" dirty="0"/>
              <a:t>Annetaan organisaatioille työkaluja digiturva-asenteen ja kulttuurin luomiseen</a:t>
            </a:r>
          </a:p>
          <a:p>
            <a:pPr marL="0" indent="0">
              <a:buNone/>
            </a:pPr>
            <a:r>
              <a:rPr lang="fi-FI" sz="1800" dirty="0"/>
              <a:t>Annetaan julkisen hallinnon organisaatioille työkaluja lainsäädännön koulutusvaatimusten täyttämiseen. </a:t>
            </a:r>
          </a:p>
        </p:txBody>
      </p:sp>
      <p:sp>
        <p:nvSpPr>
          <p:cNvPr id="17" name="Sisällön paikkamerkki 1">
            <a:extLst>
              <a:ext uri="{FF2B5EF4-FFF2-40B4-BE49-F238E27FC236}">
                <a16:creationId xmlns:a16="http://schemas.microsoft.com/office/drawing/2014/main" id="{7B23DEFC-703E-45B0-AEE3-F2A45EB11E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</p:spPr>
        <p:txBody>
          <a:bodyPr/>
          <a:lstStyle/>
          <a:p>
            <a:r>
              <a:rPr lang="fi-FI" dirty="0"/>
              <a:t>Tehtävät ja tavoitteet</a:t>
            </a:r>
          </a:p>
          <a:p>
            <a:r>
              <a:rPr lang="fi-FI" b="1" dirty="0"/>
              <a:t>Miten projekti parantaa digitaalista turvallisuutta?</a:t>
            </a:r>
          </a:p>
          <a:p>
            <a:r>
              <a:rPr lang="fi-FI" dirty="0"/>
              <a:t>Keskeiset tuotokset 2019</a:t>
            </a:r>
          </a:p>
          <a:p>
            <a:r>
              <a:rPr lang="fi-FI" dirty="0"/>
              <a:t>Erityistä projektissa</a:t>
            </a:r>
          </a:p>
        </p:txBody>
      </p:sp>
      <p:sp>
        <p:nvSpPr>
          <p:cNvPr id="19" name="Nuoli: Oikea 18">
            <a:extLst>
              <a:ext uri="{FF2B5EF4-FFF2-40B4-BE49-F238E27FC236}">
                <a16:creationId xmlns:a16="http://schemas.microsoft.com/office/drawing/2014/main" id="{0DA4FC45-4599-4BC6-84B6-F85DC97BD660}"/>
              </a:ext>
            </a:extLst>
          </p:cNvPr>
          <p:cNvSpPr/>
          <p:nvPr/>
        </p:nvSpPr>
        <p:spPr>
          <a:xfrm>
            <a:off x="4001386" y="1860693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227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Digiturvallisuuden koulutusratkaisu (projekti 3)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Koulutusympäristö</a:t>
            </a:r>
          </a:p>
          <a:p>
            <a:r>
              <a:rPr lang="fi-FI" dirty="0">
                <a:solidFill>
                  <a:schemeClr val="tx1"/>
                </a:solidFill>
              </a:rPr>
              <a:t>Ratkaisujen ja hyvien käytänteiden tutkiminen (yhteenveto)</a:t>
            </a:r>
          </a:p>
          <a:p>
            <a:r>
              <a:rPr lang="fi-FI" dirty="0">
                <a:solidFill>
                  <a:schemeClr val="tx1"/>
                </a:solidFill>
              </a:rPr>
              <a:t>Suunnitelma koulutusmoduuleista ja -kokonaisuudesta</a:t>
            </a:r>
          </a:p>
          <a:p>
            <a:r>
              <a:rPr lang="fi-FI" dirty="0">
                <a:solidFill>
                  <a:schemeClr val="tx1"/>
                </a:solidFill>
              </a:rPr>
              <a:t>Ensimmäinen digiturvan koulutussisällön toteutus kesään mennessä, muita koulutuksia loppuvuoden aikana</a:t>
            </a:r>
          </a:p>
          <a:p>
            <a:r>
              <a:rPr lang="fi-FI" dirty="0">
                <a:solidFill>
                  <a:schemeClr val="tx1"/>
                </a:solidFill>
              </a:rPr>
              <a:t>Koulutusympäristön jalkauttaminen ja viestintä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Digiturvasovellus</a:t>
            </a:r>
          </a:p>
          <a:p>
            <a:r>
              <a:rPr lang="fi-FI" dirty="0">
                <a:solidFill>
                  <a:schemeClr val="tx1"/>
                </a:solidFill>
              </a:rPr>
              <a:t>Digiturvasovelluksen vaatimusmäärittely</a:t>
            </a:r>
          </a:p>
          <a:p>
            <a:r>
              <a:rPr lang="fi-FI" dirty="0">
                <a:solidFill>
                  <a:schemeClr val="tx1"/>
                </a:solidFill>
              </a:rPr>
              <a:t>Toteutussuunnitelma</a:t>
            </a:r>
          </a:p>
          <a:p>
            <a:r>
              <a:rPr lang="fi-FI" dirty="0">
                <a:solidFill>
                  <a:schemeClr val="tx1"/>
                </a:solidFill>
              </a:rPr>
              <a:t>Sovelluksen </a:t>
            </a:r>
            <a:r>
              <a:rPr lang="fi-FI" dirty="0" err="1">
                <a:solidFill>
                  <a:schemeClr val="tx1"/>
                </a:solidFill>
              </a:rPr>
              <a:t>beta</a:t>
            </a:r>
            <a:r>
              <a:rPr lang="fi-FI" dirty="0">
                <a:solidFill>
                  <a:schemeClr val="tx1"/>
                </a:solidFill>
              </a:rPr>
              <a:t>-version toteutus (vuorovaikutteinen koulutusympäristön kanssa) ja julkaisu</a:t>
            </a:r>
          </a:p>
          <a:p>
            <a:r>
              <a:rPr lang="fi-FI" dirty="0">
                <a:solidFill>
                  <a:schemeClr val="tx1"/>
                </a:solidFill>
              </a:rPr>
              <a:t>Digiturvasovelluksen jalkauttaminen ja viestintä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1" name="Sisällön paikkamerkki 1">
            <a:extLst>
              <a:ext uri="{FF2B5EF4-FFF2-40B4-BE49-F238E27FC236}">
                <a16:creationId xmlns:a16="http://schemas.microsoft.com/office/drawing/2014/main" id="{B19AD509-C66F-4936-98CB-C07FFBE015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</p:spPr>
        <p:txBody>
          <a:bodyPr/>
          <a:lstStyle/>
          <a:p>
            <a:r>
              <a:rPr lang="fi-FI" dirty="0"/>
              <a:t>Tehtävät ja tavoitteet</a:t>
            </a:r>
          </a:p>
          <a:p>
            <a:r>
              <a:rPr lang="fi-FI" dirty="0"/>
              <a:t>Miten projekti parantaa digitaalista turvallisuutta?</a:t>
            </a:r>
          </a:p>
          <a:p>
            <a:r>
              <a:rPr lang="fi-FI" b="1" dirty="0"/>
              <a:t>Keskeiset tuotokset 2019</a:t>
            </a:r>
          </a:p>
          <a:p>
            <a:r>
              <a:rPr lang="fi-FI" dirty="0"/>
              <a:t>Erityistä projektissa</a:t>
            </a:r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9CD886AB-2FE4-4414-AFB4-4D684D1B1252}"/>
              </a:ext>
            </a:extLst>
          </p:cNvPr>
          <p:cNvSpPr/>
          <p:nvPr/>
        </p:nvSpPr>
        <p:spPr>
          <a:xfrm>
            <a:off x="4004931" y="2438394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361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Digiturvallisuuden koulutusratkaisu (projekti 3)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Synkronisoidaan mahdollisesti digiturvallisuuden kokonaiskuvajärjestelmän kanssa.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Osa sisällöstä sovitetaan ja tarjotaan myös kansalaisille.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1" name="Sisällön paikkamerkki 1">
            <a:extLst>
              <a:ext uri="{FF2B5EF4-FFF2-40B4-BE49-F238E27FC236}">
                <a16:creationId xmlns:a16="http://schemas.microsoft.com/office/drawing/2014/main" id="{65215722-D5CA-4D74-802B-A484D5FA57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</p:spPr>
        <p:txBody>
          <a:bodyPr/>
          <a:lstStyle/>
          <a:p>
            <a:r>
              <a:rPr lang="fi-FI" dirty="0"/>
              <a:t>Tehtävät ja tavoitteet</a:t>
            </a:r>
          </a:p>
          <a:p>
            <a:r>
              <a:rPr lang="fi-FI" dirty="0"/>
              <a:t>Miten projekti parantaa digitaalista turvallisuutta?</a:t>
            </a:r>
          </a:p>
          <a:p>
            <a:r>
              <a:rPr lang="fi-FI" dirty="0"/>
              <a:t>Keskeiset tuotokset 2019</a:t>
            </a:r>
          </a:p>
          <a:p>
            <a:r>
              <a:rPr lang="fi-FI" b="1" dirty="0"/>
              <a:t>Erityistä projektissa</a:t>
            </a:r>
          </a:p>
        </p:txBody>
      </p:sp>
      <p:sp>
        <p:nvSpPr>
          <p:cNvPr id="16" name="Nuoli: Oikea 15">
            <a:extLst>
              <a:ext uri="{FF2B5EF4-FFF2-40B4-BE49-F238E27FC236}">
                <a16:creationId xmlns:a16="http://schemas.microsoft.com/office/drawing/2014/main" id="{47BE78F2-3C1C-48F6-97FF-0B243F828971}"/>
              </a:ext>
            </a:extLst>
          </p:cNvPr>
          <p:cNvSpPr/>
          <p:nvPr/>
        </p:nvSpPr>
        <p:spPr>
          <a:xfrm>
            <a:off x="3980129" y="2875186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28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BE9A993F-CA81-4684-A8B3-FEAC7C96A3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817" y="28159"/>
          <a:ext cx="7961024" cy="511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221">
                  <a:extLst>
                    <a:ext uri="{9D8B030D-6E8A-4147-A177-3AD203B41FA5}">
                      <a16:colId xmlns:a16="http://schemas.microsoft.com/office/drawing/2014/main" val="3516809407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1276658790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2862306197"/>
                    </a:ext>
                  </a:extLst>
                </a:gridCol>
                <a:gridCol w="660172">
                  <a:extLst>
                    <a:ext uri="{9D8B030D-6E8A-4147-A177-3AD203B41FA5}">
                      <a16:colId xmlns:a16="http://schemas.microsoft.com/office/drawing/2014/main" val="728048016"/>
                    </a:ext>
                  </a:extLst>
                </a:gridCol>
                <a:gridCol w="684775">
                  <a:extLst>
                    <a:ext uri="{9D8B030D-6E8A-4147-A177-3AD203B41FA5}">
                      <a16:colId xmlns:a16="http://schemas.microsoft.com/office/drawing/2014/main" val="2418225272"/>
                    </a:ext>
                  </a:extLst>
                </a:gridCol>
                <a:gridCol w="635570">
                  <a:extLst>
                    <a:ext uri="{9D8B030D-6E8A-4147-A177-3AD203B41FA5}">
                      <a16:colId xmlns:a16="http://schemas.microsoft.com/office/drawing/2014/main" val="2899214775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3831737014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1784346238"/>
                    </a:ext>
                  </a:extLst>
                </a:gridCol>
                <a:gridCol w="660172">
                  <a:extLst>
                    <a:ext uri="{9D8B030D-6E8A-4147-A177-3AD203B41FA5}">
                      <a16:colId xmlns:a16="http://schemas.microsoft.com/office/drawing/2014/main" val="2443778511"/>
                    </a:ext>
                  </a:extLst>
                </a:gridCol>
                <a:gridCol w="701177">
                  <a:extLst>
                    <a:ext uri="{9D8B030D-6E8A-4147-A177-3AD203B41FA5}">
                      <a16:colId xmlns:a16="http://schemas.microsoft.com/office/drawing/2014/main" val="1418173774"/>
                    </a:ext>
                  </a:extLst>
                </a:gridCol>
                <a:gridCol w="688875">
                  <a:extLst>
                    <a:ext uri="{9D8B030D-6E8A-4147-A177-3AD203B41FA5}">
                      <a16:colId xmlns:a16="http://schemas.microsoft.com/office/drawing/2014/main" val="618741796"/>
                    </a:ext>
                  </a:extLst>
                </a:gridCol>
                <a:gridCol w="672474">
                  <a:extLst>
                    <a:ext uri="{9D8B030D-6E8A-4147-A177-3AD203B41FA5}">
                      <a16:colId xmlns:a16="http://schemas.microsoft.com/office/drawing/2014/main" val="2571702187"/>
                    </a:ext>
                  </a:extLst>
                </a:gridCol>
              </a:tblGrid>
              <a:tr h="175519"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Tammi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Helmi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Maalis</a:t>
                      </a:r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Huhti</a:t>
                      </a:r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Touko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Heinä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Syys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Joulu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29668"/>
                  </a:ext>
                </a:extLst>
              </a:tr>
              <a:tr h="740230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36850"/>
                  </a:ext>
                </a:extLst>
              </a:tr>
              <a:tr h="1195751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686250"/>
                  </a:ext>
                </a:extLst>
              </a:tr>
              <a:tr h="905585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166114"/>
                  </a:ext>
                </a:extLst>
              </a:tr>
              <a:tr h="621656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55487"/>
                  </a:ext>
                </a:extLst>
              </a:tr>
              <a:tr h="812160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301877"/>
                  </a:ext>
                </a:extLst>
              </a:tr>
            </a:tbl>
          </a:graphicData>
        </a:graphic>
      </p:graphicFrame>
      <p:sp>
        <p:nvSpPr>
          <p:cNvPr id="8" name="Suorakulmio 7">
            <a:extLst>
              <a:ext uri="{FF2B5EF4-FFF2-40B4-BE49-F238E27FC236}">
                <a16:creationId xmlns:a16="http://schemas.microsoft.com/office/drawing/2014/main" id="{33A7ED45-F26A-4650-A1EB-150753D35FD8}"/>
              </a:ext>
            </a:extLst>
          </p:cNvPr>
          <p:cNvSpPr/>
          <p:nvPr/>
        </p:nvSpPr>
        <p:spPr>
          <a:xfrm>
            <a:off x="191603" y="1086800"/>
            <a:ext cx="1957282" cy="19102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 100 -kortit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F34FC89-46C8-45E1-995B-F65DFBBF0CC1}"/>
              </a:ext>
            </a:extLst>
          </p:cNvPr>
          <p:cNvSpPr/>
          <p:nvPr/>
        </p:nvSpPr>
        <p:spPr>
          <a:xfrm>
            <a:off x="195016" y="2286373"/>
            <a:ext cx="7933955" cy="1716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Koulutusratkaisu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B2D973A-8BAD-47E5-B902-328AA7B53C83}"/>
              </a:ext>
            </a:extLst>
          </p:cNvPr>
          <p:cNvSpPr/>
          <p:nvPr/>
        </p:nvSpPr>
        <p:spPr>
          <a:xfrm>
            <a:off x="3513610" y="2880213"/>
            <a:ext cx="4629562" cy="1664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Digiturvasovellus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A71A6C9-75FF-4CFE-9330-D9F4E74C50D2}"/>
              </a:ext>
            </a:extLst>
          </p:cNvPr>
          <p:cNvSpPr/>
          <p:nvPr/>
        </p:nvSpPr>
        <p:spPr>
          <a:xfrm>
            <a:off x="195017" y="4076616"/>
            <a:ext cx="1270290" cy="170170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Kysely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B12D1F3-4802-4511-84F2-270AC2EB4C84}"/>
              </a:ext>
            </a:extLst>
          </p:cNvPr>
          <p:cNvSpPr txBox="1"/>
          <p:nvPr/>
        </p:nvSpPr>
        <p:spPr>
          <a:xfrm rot="16200000">
            <a:off x="-485821" y="1535790"/>
            <a:ext cx="1172175" cy="169277"/>
          </a:xfrm>
          <a:prstGeom prst="rect">
            <a:avLst/>
          </a:prstGeom>
          <a:solidFill>
            <a:srgbClr val="0070C0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6B17E29-D7C3-4323-BD57-4BA074CABDE7}"/>
              </a:ext>
            </a:extLst>
          </p:cNvPr>
          <p:cNvSpPr txBox="1"/>
          <p:nvPr/>
        </p:nvSpPr>
        <p:spPr>
          <a:xfrm rot="16200000">
            <a:off x="-424084" y="2698171"/>
            <a:ext cx="1052324" cy="16927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C707BB2-B5D8-47B7-9C62-FD6D813EEDC5}"/>
              </a:ext>
            </a:extLst>
          </p:cNvPr>
          <p:cNvSpPr txBox="1"/>
          <p:nvPr/>
        </p:nvSpPr>
        <p:spPr>
          <a:xfrm rot="16200000">
            <a:off x="-209347" y="3594846"/>
            <a:ext cx="613445" cy="169277"/>
          </a:xfrm>
          <a:prstGeom prst="rect">
            <a:avLst/>
          </a:prstGeom>
          <a:solidFill>
            <a:schemeClr val="accent2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EBECE37-62FF-4025-B6BF-31CEB9BE9D00}"/>
              </a:ext>
            </a:extLst>
          </p:cNvPr>
          <p:cNvSpPr txBox="1"/>
          <p:nvPr/>
        </p:nvSpPr>
        <p:spPr>
          <a:xfrm rot="16200000">
            <a:off x="-446320" y="4482920"/>
            <a:ext cx="1095563" cy="169277"/>
          </a:xfrm>
          <a:prstGeom prst="rect">
            <a:avLst/>
          </a:prstGeom>
          <a:solidFill>
            <a:srgbClr val="FF19BD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989874EA-A6A6-4EA1-A60E-30DFBEEE6BAE}"/>
              </a:ext>
            </a:extLst>
          </p:cNvPr>
          <p:cNvSpPr txBox="1"/>
          <p:nvPr/>
        </p:nvSpPr>
        <p:spPr>
          <a:xfrm>
            <a:off x="8270028" y="2326512"/>
            <a:ext cx="869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/>
              <a:t>Toteutus tai tuotos juoksevalla numerolla. Ensimmäinen numero viitta projektiin. Kustakin löytyy tarkempi kuvaus.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A179BB3D-D3E0-4CF7-9E65-78229BC5CC78}"/>
              </a:ext>
            </a:extLst>
          </p:cNvPr>
          <p:cNvSpPr/>
          <p:nvPr/>
        </p:nvSpPr>
        <p:spPr>
          <a:xfrm>
            <a:off x="8354454" y="2192341"/>
            <a:ext cx="232012" cy="14686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 err="1"/>
              <a:t>n.n</a:t>
            </a:r>
            <a:endParaRPr lang="fi-FI" sz="800" dirty="0"/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3C762C20-9002-490C-AD82-29B602247FC9}"/>
              </a:ext>
            </a:extLst>
          </p:cNvPr>
          <p:cNvSpPr/>
          <p:nvPr/>
        </p:nvSpPr>
        <p:spPr>
          <a:xfrm>
            <a:off x="2172118" y="1275839"/>
            <a:ext cx="2860626" cy="1715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Suunnitelma täydentävistä ohjeista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C9BE4867-CF7D-4C54-A02F-714A34EE5AEB}"/>
              </a:ext>
            </a:extLst>
          </p:cNvPr>
          <p:cNvSpPr/>
          <p:nvPr/>
        </p:nvSpPr>
        <p:spPr>
          <a:xfrm>
            <a:off x="2174542" y="1482832"/>
            <a:ext cx="5406244" cy="18266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VAHTI100-kortteihin perustuva arviointikriteeristö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2B546133-D14E-4E5B-85FC-2368595F4431}"/>
              </a:ext>
            </a:extLst>
          </p:cNvPr>
          <p:cNvSpPr/>
          <p:nvPr/>
        </p:nvSpPr>
        <p:spPr>
          <a:xfrm>
            <a:off x="1885322" y="1020165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2.1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DB9E41EB-E871-4831-A02A-F40733065E62}"/>
              </a:ext>
            </a:extLst>
          </p:cNvPr>
          <p:cNvSpPr/>
          <p:nvPr/>
        </p:nvSpPr>
        <p:spPr>
          <a:xfrm>
            <a:off x="4795517" y="1172095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2.2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EB3EBC16-965C-456E-9403-760CA7A6FE55}"/>
              </a:ext>
            </a:extLst>
          </p:cNvPr>
          <p:cNvSpPr/>
          <p:nvPr/>
        </p:nvSpPr>
        <p:spPr>
          <a:xfrm>
            <a:off x="7312582" y="1379586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2.3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006383B-152D-4C5E-996C-9823C9EE1F52}"/>
              </a:ext>
            </a:extLst>
          </p:cNvPr>
          <p:cNvSpPr/>
          <p:nvPr/>
        </p:nvSpPr>
        <p:spPr>
          <a:xfrm>
            <a:off x="1484613" y="1726586"/>
            <a:ext cx="6096173" cy="1746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Päivitetty VAHTI-sivusto</a:t>
            </a: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667D1EBB-8971-4544-8BD8-96C519C07895}"/>
              </a:ext>
            </a:extLst>
          </p:cNvPr>
          <p:cNvSpPr/>
          <p:nvPr/>
        </p:nvSpPr>
        <p:spPr>
          <a:xfrm>
            <a:off x="7307483" y="1658502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2.4</a:t>
            </a: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9632EDB4-349F-4AEA-BD4B-4A2EB76E8D70}"/>
              </a:ext>
            </a:extLst>
          </p:cNvPr>
          <p:cNvSpPr/>
          <p:nvPr/>
        </p:nvSpPr>
        <p:spPr>
          <a:xfrm>
            <a:off x="2857456" y="1989105"/>
            <a:ext cx="5271516" cy="1834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VAHTI100 koulutustilaisuudet ja materiaalit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76F9AB16-FBC0-4846-BFC9-65E1514060FB}"/>
              </a:ext>
            </a:extLst>
          </p:cNvPr>
          <p:cNvSpPr/>
          <p:nvPr/>
        </p:nvSpPr>
        <p:spPr>
          <a:xfrm>
            <a:off x="7305206" y="1910984"/>
            <a:ext cx="275579" cy="12327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2.5</a:t>
            </a:r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23B23428-BABC-4F06-8C8B-D67A62342901}"/>
              </a:ext>
            </a:extLst>
          </p:cNvPr>
          <p:cNvSpPr/>
          <p:nvPr/>
        </p:nvSpPr>
        <p:spPr>
          <a:xfrm>
            <a:off x="3513609" y="2569011"/>
            <a:ext cx="4629562" cy="1648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Koulutusratkaisun jalkautus ja viestintä</a:t>
            </a:r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41633E1F-B036-4C64-9EB4-96742E0A9A8C}"/>
              </a:ext>
            </a:extLst>
          </p:cNvPr>
          <p:cNvSpPr/>
          <p:nvPr/>
        </p:nvSpPr>
        <p:spPr>
          <a:xfrm>
            <a:off x="1498216" y="2229276"/>
            <a:ext cx="195008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3.1</a:t>
            </a: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EBACDB39-99B5-44C2-B626-2C7D271D5FAE}"/>
              </a:ext>
            </a:extLst>
          </p:cNvPr>
          <p:cNvSpPr/>
          <p:nvPr/>
        </p:nvSpPr>
        <p:spPr>
          <a:xfrm>
            <a:off x="1872148" y="2228297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3.2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3FA44FD1-394A-41A6-B8B3-78C24F4692CA}"/>
              </a:ext>
            </a:extLst>
          </p:cNvPr>
          <p:cNvSpPr/>
          <p:nvPr/>
        </p:nvSpPr>
        <p:spPr>
          <a:xfrm>
            <a:off x="3889290" y="2228297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3.3</a:t>
            </a: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D24B8D61-CFA8-484F-B3A1-7FAD58DB6EEB}"/>
              </a:ext>
            </a:extLst>
          </p:cNvPr>
          <p:cNvSpPr/>
          <p:nvPr/>
        </p:nvSpPr>
        <p:spPr>
          <a:xfrm>
            <a:off x="3515225" y="2466173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3.4</a:t>
            </a: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910DD1ED-DB9E-4185-A016-8929CE8C7600}"/>
              </a:ext>
            </a:extLst>
          </p:cNvPr>
          <p:cNvSpPr/>
          <p:nvPr/>
        </p:nvSpPr>
        <p:spPr>
          <a:xfrm>
            <a:off x="3872791" y="2751190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3.5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E40F2AD0-FD32-4403-9298-1B42A198D3CA}"/>
              </a:ext>
            </a:extLst>
          </p:cNvPr>
          <p:cNvSpPr/>
          <p:nvPr/>
        </p:nvSpPr>
        <p:spPr>
          <a:xfrm>
            <a:off x="5444429" y="2755739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3.6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8012BFA7-92B3-43C8-B1B6-AEB2C399DF75}"/>
              </a:ext>
            </a:extLst>
          </p:cNvPr>
          <p:cNvSpPr/>
          <p:nvPr/>
        </p:nvSpPr>
        <p:spPr>
          <a:xfrm>
            <a:off x="209216" y="3502076"/>
            <a:ext cx="7933955" cy="1419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                                           Digitaalisen turvallisuuden kokonaiskuvaratkaisu</a:t>
            </a: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12905EE9-D79C-4AA2-87A9-94576073CD93}"/>
              </a:ext>
            </a:extLst>
          </p:cNvPr>
          <p:cNvSpPr/>
          <p:nvPr/>
        </p:nvSpPr>
        <p:spPr>
          <a:xfrm>
            <a:off x="4827316" y="3768983"/>
            <a:ext cx="3301655" cy="1640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Koulutustyöpajat (kokonaiskuvaratkaisun opastus)</a:t>
            </a:r>
          </a:p>
        </p:txBody>
      </p:sp>
      <p:sp>
        <p:nvSpPr>
          <p:cNvPr id="54" name="Suorakulmio 53">
            <a:extLst>
              <a:ext uri="{FF2B5EF4-FFF2-40B4-BE49-F238E27FC236}">
                <a16:creationId xmlns:a16="http://schemas.microsoft.com/office/drawing/2014/main" id="{BBB8D25E-1528-46E4-AF29-459169C0D9C2}"/>
              </a:ext>
            </a:extLst>
          </p:cNvPr>
          <p:cNvSpPr/>
          <p:nvPr/>
        </p:nvSpPr>
        <p:spPr>
          <a:xfrm>
            <a:off x="1958979" y="3383461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4.1</a:t>
            </a:r>
          </a:p>
        </p:txBody>
      </p:sp>
      <p:sp>
        <p:nvSpPr>
          <p:cNvPr id="55" name="Suorakulmio 54">
            <a:extLst>
              <a:ext uri="{FF2B5EF4-FFF2-40B4-BE49-F238E27FC236}">
                <a16:creationId xmlns:a16="http://schemas.microsoft.com/office/drawing/2014/main" id="{E1071E9C-B454-4FB2-932A-54192F905AF7}"/>
              </a:ext>
            </a:extLst>
          </p:cNvPr>
          <p:cNvSpPr/>
          <p:nvPr/>
        </p:nvSpPr>
        <p:spPr>
          <a:xfrm>
            <a:off x="2857456" y="3382482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4.2</a:t>
            </a:r>
          </a:p>
        </p:txBody>
      </p:sp>
      <p:sp>
        <p:nvSpPr>
          <p:cNvPr id="57" name="Suorakulmio 56">
            <a:extLst>
              <a:ext uri="{FF2B5EF4-FFF2-40B4-BE49-F238E27FC236}">
                <a16:creationId xmlns:a16="http://schemas.microsoft.com/office/drawing/2014/main" id="{38217D1C-59BF-46F8-BFEB-B72E3AC8E2E9}"/>
              </a:ext>
            </a:extLst>
          </p:cNvPr>
          <p:cNvSpPr/>
          <p:nvPr/>
        </p:nvSpPr>
        <p:spPr>
          <a:xfrm>
            <a:off x="6541347" y="3372270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4.3</a:t>
            </a:r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08DF3C57-D3FC-4453-A092-9D9090B4850F}"/>
              </a:ext>
            </a:extLst>
          </p:cNvPr>
          <p:cNvSpPr/>
          <p:nvPr/>
        </p:nvSpPr>
        <p:spPr>
          <a:xfrm>
            <a:off x="7829033" y="3665156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4.4</a:t>
            </a:r>
          </a:p>
        </p:txBody>
      </p:sp>
      <p:sp>
        <p:nvSpPr>
          <p:cNvPr id="61" name="Suorakulmio 60">
            <a:extLst>
              <a:ext uri="{FF2B5EF4-FFF2-40B4-BE49-F238E27FC236}">
                <a16:creationId xmlns:a16="http://schemas.microsoft.com/office/drawing/2014/main" id="{70BEABE1-FF5B-47B6-A29E-D08944BFBED9}"/>
              </a:ext>
            </a:extLst>
          </p:cNvPr>
          <p:cNvSpPr/>
          <p:nvPr/>
        </p:nvSpPr>
        <p:spPr>
          <a:xfrm>
            <a:off x="1219616" y="3969028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5.1</a:t>
            </a:r>
          </a:p>
        </p:txBody>
      </p:sp>
      <p:sp>
        <p:nvSpPr>
          <p:cNvPr id="62" name="Suorakulmio 61">
            <a:extLst>
              <a:ext uri="{FF2B5EF4-FFF2-40B4-BE49-F238E27FC236}">
                <a16:creationId xmlns:a16="http://schemas.microsoft.com/office/drawing/2014/main" id="{E1569304-B974-4A84-94ED-02978601D5E8}"/>
              </a:ext>
            </a:extLst>
          </p:cNvPr>
          <p:cNvSpPr/>
          <p:nvPr/>
        </p:nvSpPr>
        <p:spPr>
          <a:xfrm>
            <a:off x="195016" y="4347738"/>
            <a:ext cx="3934385" cy="148501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Harjoitustoiminnan malli</a:t>
            </a:r>
          </a:p>
        </p:txBody>
      </p:sp>
      <p:sp>
        <p:nvSpPr>
          <p:cNvPr id="63" name="Suorakulmio 62">
            <a:extLst>
              <a:ext uri="{FF2B5EF4-FFF2-40B4-BE49-F238E27FC236}">
                <a16:creationId xmlns:a16="http://schemas.microsoft.com/office/drawing/2014/main" id="{88045643-1EAC-4E73-A371-5084634699DC}"/>
              </a:ext>
            </a:extLst>
          </p:cNvPr>
          <p:cNvSpPr/>
          <p:nvPr/>
        </p:nvSpPr>
        <p:spPr>
          <a:xfrm>
            <a:off x="3897043" y="4240148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5.2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E9DE1F84-2526-4CD2-8469-D03468CC9396}"/>
              </a:ext>
            </a:extLst>
          </p:cNvPr>
          <p:cNvSpPr/>
          <p:nvPr/>
        </p:nvSpPr>
        <p:spPr>
          <a:xfrm>
            <a:off x="3500098" y="4610026"/>
            <a:ext cx="4628873" cy="180186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Toimintasuunnitelma</a:t>
            </a: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B46434A0-8AED-4735-9308-8FD935350963}"/>
              </a:ext>
            </a:extLst>
          </p:cNvPr>
          <p:cNvSpPr/>
          <p:nvPr/>
        </p:nvSpPr>
        <p:spPr>
          <a:xfrm>
            <a:off x="6803284" y="4502437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5.3</a:t>
            </a:r>
          </a:p>
        </p:txBody>
      </p:sp>
      <p:sp>
        <p:nvSpPr>
          <p:cNvPr id="66" name="Suorakulmio 65">
            <a:extLst>
              <a:ext uri="{FF2B5EF4-FFF2-40B4-BE49-F238E27FC236}">
                <a16:creationId xmlns:a16="http://schemas.microsoft.com/office/drawing/2014/main" id="{4AD9FCA1-3596-47D6-B114-38B4856C5ED5}"/>
              </a:ext>
            </a:extLst>
          </p:cNvPr>
          <p:cNvSpPr/>
          <p:nvPr/>
        </p:nvSpPr>
        <p:spPr>
          <a:xfrm>
            <a:off x="1498215" y="4881146"/>
            <a:ext cx="6630755" cy="148501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Tukipalvelut</a:t>
            </a:r>
          </a:p>
        </p:txBody>
      </p:sp>
      <p:sp>
        <p:nvSpPr>
          <p:cNvPr id="67" name="Suorakulmio 66">
            <a:extLst>
              <a:ext uri="{FF2B5EF4-FFF2-40B4-BE49-F238E27FC236}">
                <a16:creationId xmlns:a16="http://schemas.microsoft.com/office/drawing/2014/main" id="{583EB77B-9D21-4419-9C4E-36D3F83CF5C1}"/>
              </a:ext>
            </a:extLst>
          </p:cNvPr>
          <p:cNvSpPr/>
          <p:nvPr/>
        </p:nvSpPr>
        <p:spPr>
          <a:xfrm>
            <a:off x="2507732" y="4773557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5.4</a:t>
            </a:r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A22C7FF8-93A6-4BFC-B3D9-5EF4EE949770}"/>
              </a:ext>
            </a:extLst>
          </p:cNvPr>
          <p:cNvSpPr txBox="1"/>
          <p:nvPr/>
        </p:nvSpPr>
        <p:spPr>
          <a:xfrm>
            <a:off x="8197322" y="134674"/>
            <a:ext cx="86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JUDO</a:t>
            </a:r>
          </a:p>
          <a:p>
            <a:r>
              <a:rPr lang="fi-FI" sz="1200" dirty="0"/>
              <a:t>Road map</a:t>
            </a:r>
          </a:p>
          <a:p>
            <a:r>
              <a:rPr lang="fi-FI" sz="1200" dirty="0"/>
              <a:t>2019</a:t>
            </a:r>
          </a:p>
        </p:txBody>
      </p:sp>
      <p:sp>
        <p:nvSpPr>
          <p:cNvPr id="58" name="Suorakulmio 57">
            <a:extLst>
              <a:ext uri="{FF2B5EF4-FFF2-40B4-BE49-F238E27FC236}">
                <a16:creationId xmlns:a16="http://schemas.microsoft.com/office/drawing/2014/main" id="{B41B58BD-F56A-4D45-8F1B-8FD04BB5C2FC}"/>
              </a:ext>
            </a:extLst>
          </p:cNvPr>
          <p:cNvSpPr/>
          <p:nvPr/>
        </p:nvSpPr>
        <p:spPr>
          <a:xfrm>
            <a:off x="7234247" y="2766374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3.7</a:t>
            </a:r>
          </a:p>
        </p:txBody>
      </p:sp>
      <p:sp>
        <p:nvSpPr>
          <p:cNvPr id="56" name="Suorakulmio 55">
            <a:extLst>
              <a:ext uri="{FF2B5EF4-FFF2-40B4-BE49-F238E27FC236}">
                <a16:creationId xmlns:a16="http://schemas.microsoft.com/office/drawing/2014/main" id="{A9C86A8E-57A2-43C3-9FEB-74633905F086}"/>
              </a:ext>
            </a:extLst>
          </p:cNvPr>
          <p:cNvSpPr/>
          <p:nvPr/>
        </p:nvSpPr>
        <p:spPr>
          <a:xfrm>
            <a:off x="3522892" y="3104172"/>
            <a:ext cx="4629562" cy="1664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Digiturvasovelluksen jalkautus ja viestintä</a:t>
            </a:r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E6075676-230D-40AE-943C-BF7E3A0D4F60}"/>
              </a:ext>
            </a:extLst>
          </p:cNvPr>
          <p:cNvSpPr/>
          <p:nvPr/>
        </p:nvSpPr>
        <p:spPr>
          <a:xfrm>
            <a:off x="7237793" y="3010734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3.8</a:t>
            </a:r>
          </a:p>
        </p:txBody>
      </p:sp>
      <p:sp>
        <p:nvSpPr>
          <p:cNvPr id="68" name="Suorakulmio 67">
            <a:extLst>
              <a:ext uri="{FF2B5EF4-FFF2-40B4-BE49-F238E27FC236}">
                <a16:creationId xmlns:a16="http://schemas.microsoft.com/office/drawing/2014/main" id="{A65BF556-CB32-4E36-84DB-8A5481354E46}"/>
              </a:ext>
            </a:extLst>
          </p:cNvPr>
          <p:cNvSpPr/>
          <p:nvPr/>
        </p:nvSpPr>
        <p:spPr>
          <a:xfrm>
            <a:off x="195016" y="365535"/>
            <a:ext cx="3934385" cy="17830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Digiturvallisuuden käsikirja</a:t>
            </a:r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44DB73C4-FF0E-40DE-9BBC-301334A48E67}"/>
              </a:ext>
            </a:extLst>
          </p:cNvPr>
          <p:cNvSpPr txBox="1"/>
          <p:nvPr/>
        </p:nvSpPr>
        <p:spPr>
          <a:xfrm rot="16200000">
            <a:off x="-234428" y="560018"/>
            <a:ext cx="661193" cy="16927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1" name="Suorakulmio 70">
            <a:extLst>
              <a:ext uri="{FF2B5EF4-FFF2-40B4-BE49-F238E27FC236}">
                <a16:creationId xmlns:a16="http://schemas.microsoft.com/office/drawing/2014/main" id="{4AE97479-2E82-4A76-B56B-D46D41715246}"/>
              </a:ext>
            </a:extLst>
          </p:cNvPr>
          <p:cNvSpPr/>
          <p:nvPr/>
        </p:nvSpPr>
        <p:spPr>
          <a:xfrm>
            <a:off x="1484613" y="789185"/>
            <a:ext cx="6658558" cy="16480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Digiturvaharjoitus</a:t>
            </a:r>
          </a:p>
        </p:txBody>
      </p:sp>
      <p:sp>
        <p:nvSpPr>
          <p:cNvPr id="73" name="Suorakulmio 72">
            <a:extLst>
              <a:ext uri="{FF2B5EF4-FFF2-40B4-BE49-F238E27FC236}">
                <a16:creationId xmlns:a16="http://schemas.microsoft.com/office/drawing/2014/main" id="{EC57594E-893F-4354-9295-7B8B351DBA44}"/>
              </a:ext>
            </a:extLst>
          </p:cNvPr>
          <p:cNvSpPr/>
          <p:nvPr/>
        </p:nvSpPr>
        <p:spPr>
          <a:xfrm>
            <a:off x="2168359" y="569436"/>
            <a:ext cx="5979482" cy="16643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                                        Organisaatioille suunnattu koulutus ja työpajat</a:t>
            </a:r>
          </a:p>
        </p:txBody>
      </p:sp>
      <p:sp>
        <p:nvSpPr>
          <p:cNvPr id="74" name="Suorakulmio 73">
            <a:extLst>
              <a:ext uri="{FF2B5EF4-FFF2-40B4-BE49-F238E27FC236}">
                <a16:creationId xmlns:a16="http://schemas.microsoft.com/office/drawing/2014/main" id="{19FC1BEF-5B1F-4966-B091-140EC2A1DF67}"/>
              </a:ext>
            </a:extLst>
          </p:cNvPr>
          <p:cNvSpPr/>
          <p:nvPr/>
        </p:nvSpPr>
        <p:spPr>
          <a:xfrm>
            <a:off x="3871071" y="306973"/>
            <a:ext cx="195008" cy="1040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1.1</a:t>
            </a:r>
          </a:p>
        </p:txBody>
      </p:sp>
      <p:sp>
        <p:nvSpPr>
          <p:cNvPr id="75" name="Suorakulmio 74">
            <a:extLst>
              <a:ext uri="{FF2B5EF4-FFF2-40B4-BE49-F238E27FC236}">
                <a16:creationId xmlns:a16="http://schemas.microsoft.com/office/drawing/2014/main" id="{D84D340F-3FD6-4FC5-8125-B693C7DFA726}"/>
              </a:ext>
            </a:extLst>
          </p:cNvPr>
          <p:cNvSpPr/>
          <p:nvPr/>
        </p:nvSpPr>
        <p:spPr>
          <a:xfrm>
            <a:off x="4979491" y="502136"/>
            <a:ext cx="224227" cy="1163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1.2</a:t>
            </a:r>
          </a:p>
        </p:txBody>
      </p:sp>
      <p:sp>
        <p:nvSpPr>
          <p:cNvPr id="76" name="Suorakulmio 75">
            <a:extLst>
              <a:ext uri="{FF2B5EF4-FFF2-40B4-BE49-F238E27FC236}">
                <a16:creationId xmlns:a16="http://schemas.microsoft.com/office/drawing/2014/main" id="{A6F79410-C2A1-4FB1-9EC9-8E8B6AAA9F64}"/>
              </a:ext>
            </a:extLst>
          </p:cNvPr>
          <p:cNvSpPr/>
          <p:nvPr/>
        </p:nvSpPr>
        <p:spPr>
          <a:xfrm>
            <a:off x="2563299" y="533271"/>
            <a:ext cx="224227" cy="1163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/>
          <a:lstStyle/>
          <a:p>
            <a:pPr algn="ctr"/>
            <a:r>
              <a:rPr lang="fi-FI" sz="800" dirty="0"/>
              <a:t>1.2</a:t>
            </a:r>
          </a:p>
        </p:txBody>
      </p:sp>
      <p:sp>
        <p:nvSpPr>
          <p:cNvPr id="77" name="Suorakulmio 76">
            <a:extLst>
              <a:ext uri="{FF2B5EF4-FFF2-40B4-BE49-F238E27FC236}">
                <a16:creationId xmlns:a16="http://schemas.microsoft.com/office/drawing/2014/main" id="{5EDEA679-F0E0-4CDA-8FBB-2779475AA292}"/>
              </a:ext>
            </a:extLst>
          </p:cNvPr>
          <p:cNvSpPr/>
          <p:nvPr/>
        </p:nvSpPr>
        <p:spPr>
          <a:xfrm>
            <a:off x="7028824" y="754563"/>
            <a:ext cx="224227" cy="1261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1.3</a:t>
            </a:r>
          </a:p>
        </p:txBody>
      </p:sp>
      <p:sp>
        <p:nvSpPr>
          <p:cNvPr id="79" name="Suorakulmio 78">
            <a:extLst>
              <a:ext uri="{FF2B5EF4-FFF2-40B4-BE49-F238E27FC236}">
                <a16:creationId xmlns:a16="http://schemas.microsoft.com/office/drawing/2014/main" id="{4FA848BA-D166-4C8D-8F5A-DA28F66107C8}"/>
              </a:ext>
            </a:extLst>
          </p:cNvPr>
          <p:cNvSpPr/>
          <p:nvPr/>
        </p:nvSpPr>
        <p:spPr>
          <a:xfrm>
            <a:off x="7498419" y="3378366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4.4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99AB41A-D03C-467A-A949-44A30C9D4F94}"/>
              </a:ext>
            </a:extLst>
          </p:cNvPr>
          <p:cNvSpPr txBox="1"/>
          <p:nvPr/>
        </p:nvSpPr>
        <p:spPr>
          <a:xfrm>
            <a:off x="8164831" y="1072289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Luonnos</a:t>
            </a:r>
          </a:p>
        </p:txBody>
      </p:sp>
      <p:sp>
        <p:nvSpPr>
          <p:cNvPr id="59" name="Suorakulmio 58">
            <a:extLst>
              <a:ext uri="{FF2B5EF4-FFF2-40B4-BE49-F238E27FC236}">
                <a16:creationId xmlns:a16="http://schemas.microsoft.com/office/drawing/2014/main" id="{8F1E69ED-62D0-492E-B753-BFB683A9E0F1}"/>
              </a:ext>
            </a:extLst>
          </p:cNvPr>
          <p:cNvSpPr/>
          <p:nvPr/>
        </p:nvSpPr>
        <p:spPr>
          <a:xfrm>
            <a:off x="3218753" y="1942884"/>
            <a:ext cx="275579" cy="12327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2.5</a:t>
            </a:r>
          </a:p>
        </p:txBody>
      </p:sp>
      <p:sp>
        <p:nvSpPr>
          <p:cNvPr id="82" name="Suorakulmio 81">
            <a:extLst>
              <a:ext uri="{FF2B5EF4-FFF2-40B4-BE49-F238E27FC236}">
                <a16:creationId xmlns:a16="http://schemas.microsoft.com/office/drawing/2014/main" id="{9567EB56-6029-4C23-9C5C-59124E17B038}"/>
              </a:ext>
            </a:extLst>
          </p:cNvPr>
          <p:cNvSpPr/>
          <p:nvPr/>
        </p:nvSpPr>
        <p:spPr>
          <a:xfrm>
            <a:off x="3545" y="290321"/>
            <a:ext cx="8164831" cy="191605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69E096AB-B49C-488F-94C4-FB5CCF7F66E5}"/>
              </a:ext>
            </a:extLst>
          </p:cNvPr>
          <p:cNvSpPr/>
          <p:nvPr/>
        </p:nvSpPr>
        <p:spPr>
          <a:xfrm>
            <a:off x="743328" y="350295"/>
            <a:ext cx="5514718" cy="1785104"/>
          </a:xfrm>
          <a:prstGeom prst="rect">
            <a:avLst/>
          </a:prstGeom>
          <a:ln>
            <a:solidFill>
              <a:srgbClr val="FF19B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86000" lvl="1" indent="0">
              <a:buNone/>
            </a:pPr>
            <a:r>
              <a:rPr lang="fi-FI" sz="1000" b="1" dirty="0"/>
              <a:t>Projekti 3, Koulutusratkaisu</a:t>
            </a:r>
          </a:p>
          <a:p>
            <a:pPr marL="486000" lvl="1" indent="0">
              <a:buNone/>
            </a:pPr>
            <a:r>
              <a:rPr lang="fi-FI" sz="1000" i="1" dirty="0"/>
              <a:t>Koulutusympäristö</a:t>
            </a:r>
          </a:p>
          <a:p>
            <a:pPr marL="486000" lvl="1" indent="0">
              <a:buNone/>
            </a:pPr>
            <a:r>
              <a:rPr lang="fi-FI" sz="1000" dirty="0"/>
              <a:t>3.1 Ratkaisujen ja hyvien käytänteiden tutkiminen (yhteenveto)</a:t>
            </a:r>
          </a:p>
          <a:p>
            <a:pPr marL="486000" lvl="1" indent="0">
              <a:buNone/>
            </a:pPr>
            <a:r>
              <a:rPr lang="fi-FI" sz="1000" dirty="0"/>
              <a:t>3.2 Suunnitelma koulutusmoduuleista</a:t>
            </a:r>
          </a:p>
          <a:p>
            <a:pPr marL="486000" lvl="1" indent="0">
              <a:buNone/>
            </a:pPr>
            <a:r>
              <a:rPr lang="fi-FI" sz="1000" dirty="0"/>
              <a:t>3.3 Ensimmäinen digiturvan koulutussisällön toteutus</a:t>
            </a:r>
          </a:p>
          <a:p>
            <a:pPr marL="486000" lvl="1" indent="0">
              <a:buNone/>
            </a:pPr>
            <a:r>
              <a:rPr lang="fi-FI" sz="1000" dirty="0"/>
              <a:t>3.4 Koulutusjärjestelmän jalkauttaminen ja viestintä (koulutusratkaisun käytön opastus)</a:t>
            </a:r>
            <a:endParaRPr lang="fi-FI" sz="1000" i="1" dirty="0"/>
          </a:p>
          <a:p>
            <a:pPr marL="486000" lvl="1" indent="0">
              <a:buNone/>
            </a:pPr>
            <a:r>
              <a:rPr lang="fi-FI" sz="1000" i="1" dirty="0"/>
              <a:t>Digiturvasovellus</a:t>
            </a:r>
          </a:p>
          <a:p>
            <a:pPr marL="486000" lvl="1" indent="0">
              <a:buNone/>
            </a:pPr>
            <a:r>
              <a:rPr lang="fi-FI" sz="1000" dirty="0"/>
              <a:t>3.5 Digiturvasovelluksen vaatimusmäärittely</a:t>
            </a:r>
          </a:p>
          <a:p>
            <a:pPr marL="486000" lvl="1" indent="0">
              <a:buNone/>
            </a:pPr>
            <a:r>
              <a:rPr lang="fi-FI" sz="1000" dirty="0"/>
              <a:t>3.6 Toteutussuunnitelma</a:t>
            </a:r>
          </a:p>
          <a:p>
            <a:pPr marL="486000" lvl="1" indent="0">
              <a:buNone/>
            </a:pPr>
            <a:r>
              <a:rPr lang="fi-FI" sz="1000" dirty="0"/>
              <a:t>3.7 Sovelluksen </a:t>
            </a:r>
            <a:r>
              <a:rPr lang="fi-FI" sz="1000" dirty="0" err="1"/>
              <a:t>beta</a:t>
            </a:r>
            <a:r>
              <a:rPr lang="fi-FI" sz="1000" dirty="0"/>
              <a:t>-version toteutus (vuorovaikutteinen koulutusympäristön kanssa)</a:t>
            </a:r>
          </a:p>
          <a:p>
            <a:pPr marL="486000" lvl="1" indent="0">
              <a:buNone/>
            </a:pPr>
            <a:r>
              <a:rPr lang="fi-FI" sz="1000" dirty="0"/>
              <a:t>3.8 Digiturvasovelluksen jalkauttaminen ja viestintä</a:t>
            </a:r>
          </a:p>
        </p:txBody>
      </p:sp>
      <p:sp>
        <p:nvSpPr>
          <p:cNvPr id="81" name="Suorakulmio 80">
            <a:extLst>
              <a:ext uri="{FF2B5EF4-FFF2-40B4-BE49-F238E27FC236}">
                <a16:creationId xmlns:a16="http://schemas.microsoft.com/office/drawing/2014/main" id="{5282CD19-48FE-4D9A-A7BC-16BAB9E587E6}"/>
              </a:ext>
            </a:extLst>
          </p:cNvPr>
          <p:cNvSpPr/>
          <p:nvPr/>
        </p:nvSpPr>
        <p:spPr>
          <a:xfrm>
            <a:off x="0" y="2207371"/>
            <a:ext cx="8164831" cy="1160976"/>
          </a:xfrm>
          <a:prstGeom prst="rect">
            <a:avLst/>
          </a:prstGeom>
          <a:noFill/>
          <a:ln w="28575">
            <a:solidFill>
              <a:srgbClr val="FF19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Suorakulmio 82">
            <a:extLst>
              <a:ext uri="{FF2B5EF4-FFF2-40B4-BE49-F238E27FC236}">
                <a16:creationId xmlns:a16="http://schemas.microsoft.com/office/drawing/2014/main" id="{9F6A3044-D12F-4AD2-92D6-D32CA2D7F019}"/>
              </a:ext>
            </a:extLst>
          </p:cNvPr>
          <p:cNvSpPr/>
          <p:nvPr/>
        </p:nvSpPr>
        <p:spPr>
          <a:xfrm>
            <a:off x="3545" y="3382483"/>
            <a:ext cx="8164831" cy="17691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3136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0EBD75F-9ED2-4AC4-9AEB-271B89E8DB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b="1" dirty="0"/>
              <a:t>Tehtävät ja tavoitteet</a:t>
            </a:r>
          </a:p>
          <a:p>
            <a:r>
              <a:rPr lang="fi-FI" dirty="0"/>
              <a:t>Miten projekti parantaa digitaalista turvallisuutta?</a:t>
            </a:r>
          </a:p>
          <a:p>
            <a:r>
              <a:rPr lang="fi-FI" dirty="0"/>
              <a:t>Keskeiset tuotokset 2019</a:t>
            </a:r>
          </a:p>
          <a:p>
            <a:r>
              <a:rPr lang="fi-FI" dirty="0"/>
              <a:t>Erityistä projektissa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Digitaalisen turvallisuuden kokonaiskuva </a:t>
            </a:r>
            <a:br>
              <a:rPr lang="fi-FI" dirty="0"/>
            </a:br>
            <a:r>
              <a:rPr lang="fi-FI" dirty="0"/>
              <a:t>(projekti 4)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>
            <a:normAutofit/>
          </a:bodyPr>
          <a:lstStyle/>
          <a:p>
            <a:pPr marL="115200" indent="0">
              <a:buNone/>
            </a:pPr>
            <a:r>
              <a:rPr lang="fi-FI" sz="1800" dirty="0"/>
              <a:t>Projektin tarkoituksena on kehittää toimintamallit ja välineet, joilla julkisesta hallinnosta saadaan parempi ja ajantasaisempi kuva digitaalisen turvallisuuden tilasta. </a:t>
            </a:r>
            <a:endParaRPr lang="fi-FI" sz="1050" dirty="0"/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BE11895F-2DB9-43EC-833F-1401B3AD658B}"/>
              </a:ext>
            </a:extLst>
          </p:cNvPr>
          <p:cNvSpPr/>
          <p:nvPr/>
        </p:nvSpPr>
        <p:spPr>
          <a:xfrm>
            <a:off x="4012015" y="1254643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917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53A24E3-9F54-4B87-A94F-31641356883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Valtiovarainministeriö asetti julkisen hallinnon digitaalisen turvallisuuden toimeenpano-ohjelman. Sen tavoitteena on varmistaa, että julkishallinnon digitaaliset palvelut toimivat ja että niihin luotetaan. </a:t>
            </a:r>
          </a:p>
          <a:p>
            <a:r>
              <a:rPr lang="fi-FI" dirty="0"/>
              <a:t>Kehittämisohjelmalla tuetaan ja mahdollistetaan digitalisaation toteuttaminen turvallisesti julkishallinnon palveluissa ja muussa sen toiminnassa. </a:t>
            </a:r>
          </a:p>
          <a:p>
            <a:r>
              <a:rPr lang="fi-FI" dirty="0"/>
              <a:t>Valtiovarainministeriö pyysi Väestörekisterikeskusta käynnistämään ohjelman toimeenpanon. Tätä varten asetettiin </a:t>
            </a:r>
            <a:r>
              <a:rPr lang="fi-FI" dirty="0" err="1"/>
              <a:t>VRK:n</a:t>
            </a:r>
            <a:r>
              <a:rPr lang="fi-FI" dirty="0"/>
              <a:t> toimesta ohjelman mukaisesti JUDO-nimellä kulkeva </a:t>
            </a:r>
            <a:r>
              <a:rPr lang="fi-FI" dirty="0" err="1"/>
              <a:t>toimeenpanohanke</a:t>
            </a:r>
            <a:r>
              <a:rPr lang="fi-FI" dirty="0"/>
              <a:t> 21.12.2019.</a:t>
            </a:r>
          </a:p>
          <a:p>
            <a:r>
              <a:rPr lang="fi-FI" dirty="0"/>
              <a:t>Hanke tulee tukemaan organisaatioita digitaalisen turvallisuuden toteuttamisessa.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EB29635-AEC8-4E8D-8E97-BADCF8C9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asettaminen</a:t>
            </a:r>
          </a:p>
        </p:txBody>
      </p:sp>
    </p:spTree>
    <p:extLst>
      <p:ext uri="{BB962C8B-B14F-4D97-AF65-F5344CB8AC3E}">
        <p14:creationId xmlns:p14="http://schemas.microsoft.com/office/powerpoint/2010/main" val="3765373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Digitaalisen turvallisuuden kokonaiskuva </a:t>
            </a:r>
            <a:br>
              <a:rPr lang="fi-FI" dirty="0"/>
            </a:br>
            <a:r>
              <a:rPr lang="fi-FI" dirty="0"/>
              <a:t>(projekti 4)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115200" indent="0">
              <a:buNone/>
            </a:pPr>
            <a:r>
              <a:rPr lang="fi-FI" sz="1800" dirty="0"/>
              <a:t>Kokonaiskuvan avulla saadaan ajankohtainen tilannekuva, joka mahdollistaa myös paremman tulevaisuuden ennustamisen sekä puuttumisen sellaisiin kohteisiin ja tilanteisiin, jotka tuntuvat aiheuttavan ongelmia digitaalisen turvallisuuden osa-alueissa julkisen hallinnon organisaatioissa.</a:t>
            </a:r>
          </a:p>
        </p:txBody>
      </p:sp>
      <p:sp>
        <p:nvSpPr>
          <p:cNvPr id="17" name="Sisällön paikkamerkki 1">
            <a:extLst>
              <a:ext uri="{FF2B5EF4-FFF2-40B4-BE49-F238E27FC236}">
                <a16:creationId xmlns:a16="http://schemas.microsoft.com/office/drawing/2014/main" id="{7B23DEFC-703E-45B0-AEE3-F2A45EB11E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</p:spPr>
        <p:txBody>
          <a:bodyPr/>
          <a:lstStyle/>
          <a:p>
            <a:r>
              <a:rPr lang="fi-FI" dirty="0"/>
              <a:t>Tehtävät ja tavoitteet</a:t>
            </a:r>
          </a:p>
          <a:p>
            <a:r>
              <a:rPr lang="fi-FI" b="1" dirty="0"/>
              <a:t>Miten projekti parantaa digitaalista turvallisuutta?</a:t>
            </a:r>
          </a:p>
          <a:p>
            <a:r>
              <a:rPr lang="fi-FI" dirty="0"/>
              <a:t>Keskeiset tuotokset 2019</a:t>
            </a:r>
          </a:p>
          <a:p>
            <a:r>
              <a:rPr lang="fi-FI" dirty="0"/>
              <a:t>Erityistä projektissa</a:t>
            </a:r>
          </a:p>
        </p:txBody>
      </p:sp>
      <p:sp>
        <p:nvSpPr>
          <p:cNvPr id="19" name="Nuoli: Oikea 18">
            <a:extLst>
              <a:ext uri="{FF2B5EF4-FFF2-40B4-BE49-F238E27FC236}">
                <a16:creationId xmlns:a16="http://schemas.microsoft.com/office/drawing/2014/main" id="{0DA4FC45-4599-4BC6-84B6-F85DC97BD660}"/>
              </a:ext>
            </a:extLst>
          </p:cNvPr>
          <p:cNvSpPr/>
          <p:nvPr/>
        </p:nvSpPr>
        <p:spPr>
          <a:xfrm>
            <a:off x="4001386" y="1860693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388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Digitaalisen turvallisuuden kokonaiskuva </a:t>
            </a:r>
            <a:br>
              <a:rPr lang="fi-FI" dirty="0"/>
            </a:br>
            <a:r>
              <a:rPr lang="fi-FI" dirty="0"/>
              <a:t>(projekti 4)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115200" indent="0">
              <a:buNone/>
            </a:pPr>
            <a:r>
              <a:rPr lang="fi-FI" sz="1800" dirty="0"/>
              <a:t>Ratkaisujen ja hyvien käytänteiden tutkiminen (yhteenveto)</a:t>
            </a:r>
          </a:p>
          <a:p>
            <a:pPr marL="115200" indent="0">
              <a:buNone/>
            </a:pPr>
            <a:r>
              <a:rPr lang="fi-FI" sz="1800" dirty="0"/>
              <a:t>Vaatimusmäärittely</a:t>
            </a:r>
          </a:p>
          <a:p>
            <a:pPr marL="115200" indent="0">
              <a:buNone/>
            </a:pPr>
            <a:r>
              <a:rPr lang="fi-FI" sz="1800" dirty="0"/>
              <a:t>Pilotti-/</a:t>
            </a:r>
            <a:r>
              <a:rPr lang="fi-FI" sz="1800" dirty="0" err="1"/>
              <a:t>demoratkaisun</a:t>
            </a:r>
            <a:r>
              <a:rPr lang="fi-FI" sz="1800" dirty="0"/>
              <a:t> suunnittelu</a:t>
            </a:r>
          </a:p>
          <a:p>
            <a:pPr marL="115200" indent="0">
              <a:buNone/>
            </a:pPr>
            <a:r>
              <a:rPr lang="fi-FI" sz="1800" dirty="0"/>
              <a:t>Pilotti tai demo</a:t>
            </a:r>
          </a:p>
          <a:p>
            <a:pPr marL="115200" indent="0">
              <a:buNone/>
            </a:pPr>
            <a:endParaRPr lang="fi-FI" sz="1800" dirty="0"/>
          </a:p>
        </p:txBody>
      </p:sp>
      <p:sp>
        <p:nvSpPr>
          <p:cNvPr id="11" name="Sisällön paikkamerkki 1">
            <a:extLst>
              <a:ext uri="{FF2B5EF4-FFF2-40B4-BE49-F238E27FC236}">
                <a16:creationId xmlns:a16="http://schemas.microsoft.com/office/drawing/2014/main" id="{B19AD509-C66F-4936-98CB-C07FFBE015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</p:spPr>
        <p:txBody>
          <a:bodyPr/>
          <a:lstStyle/>
          <a:p>
            <a:r>
              <a:rPr lang="fi-FI" dirty="0"/>
              <a:t>Tehtävät ja tavoitteet</a:t>
            </a:r>
          </a:p>
          <a:p>
            <a:r>
              <a:rPr lang="fi-FI" dirty="0"/>
              <a:t>Miten projekti parantaa digitaalista tuvallisuutta?</a:t>
            </a:r>
          </a:p>
          <a:p>
            <a:r>
              <a:rPr lang="fi-FI" b="1" dirty="0"/>
              <a:t>Keskeiset tuotokset 2019</a:t>
            </a:r>
          </a:p>
          <a:p>
            <a:r>
              <a:rPr lang="fi-FI" dirty="0"/>
              <a:t>Erityistä projektissa</a:t>
            </a:r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9CD886AB-2FE4-4414-AFB4-4D684D1B1252}"/>
              </a:ext>
            </a:extLst>
          </p:cNvPr>
          <p:cNvSpPr/>
          <p:nvPr/>
        </p:nvSpPr>
        <p:spPr>
          <a:xfrm>
            <a:off x="4004931" y="2438394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177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Digitaalisen turvallisuuden kokonaiskuva </a:t>
            </a:r>
            <a:br>
              <a:rPr lang="fi-FI" dirty="0"/>
            </a:br>
            <a:r>
              <a:rPr lang="fi-FI" dirty="0"/>
              <a:t>(projekti 4)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115200" indent="0">
              <a:buNone/>
            </a:pPr>
            <a:r>
              <a:rPr lang="fi-FI" sz="1800" dirty="0"/>
              <a:t>Projektissa kehitettävä ratkaisu pyritään saamaan mahdollisimman yhteensopivaksi kokonaisturvallisuuden ratkaisujen kanssa.</a:t>
            </a:r>
          </a:p>
          <a:p>
            <a:pPr marL="115200" indent="0">
              <a:buNone/>
            </a:pPr>
            <a:r>
              <a:rPr lang="fi-FI" sz="1800" dirty="0"/>
              <a:t>Projektissa informaatioarkkitehtuuri on </a:t>
            </a:r>
            <a:r>
              <a:rPr lang="fi-FI" sz="1800"/>
              <a:t>keskeisessä roolissa.</a:t>
            </a:r>
            <a:endParaRPr lang="fi-FI" sz="1800" dirty="0"/>
          </a:p>
        </p:txBody>
      </p:sp>
      <p:sp>
        <p:nvSpPr>
          <p:cNvPr id="11" name="Sisällön paikkamerkki 1">
            <a:extLst>
              <a:ext uri="{FF2B5EF4-FFF2-40B4-BE49-F238E27FC236}">
                <a16:creationId xmlns:a16="http://schemas.microsoft.com/office/drawing/2014/main" id="{65215722-D5CA-4D74-802B-A484D5FA57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</p:spPr>
        <p:txBody>
          <a:bodyPr/>
          <a:lstStyle/>
          <a:p>
            <a:r>
              <a:rPr lang="fi-FI" dirty="0"/>
              <a:t>Tehtävät ja tavoitteet</a:t>
            </a:r>
          </a:p>
          <a:p>
            <a:r>
              <a:rPr lang="fi-FI" dirty="0"/>
              <a:t>Miten projekti parantaa digitaalista tuvallisuutta?</a:t>
            </a:r>
          </a:p>
          <a:p>
            <a:r>
              <a:rPr lang="fi-FI" dirty="0"/>
              <a:t>Keskeiset tuotokset 2019</a:t>
            </a:r>
          </a:p>
          <a:p>
            <a:r>
              <a:rPr lang="fi-FI" b="1" dirty="0"/>
              <a:t>Erityistä projektissa</a:t>
            </a:r>
          </a:p>
        </p:txBody>
      </p:sp>
      <p:sp>
        <p:nvSpPr>
          <p:cNvPr id="16" name="Nuoli: Oikea 15">
            <a:extLst>
              <a:ext uri="{FF2B5EF4-FFF2-40B4-BE49-F238E27FC236}">
                <a16:creationId xmlns:a16="http://schemas.microsoft.com/office/drawing/2014/main" id="{47BE78F2-3C1C-48F6-97FF-0B243F828971}"/>
              </a:ext>
            </a:extLst>
          </p:cNvPr>
          <p:cNvSpPr/>
          <p:nvPr/>
        </p:nvSpPr>
        <p:spPr>
          <a:xfrm>
            <a:off x="3980129" y="2867749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5013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BE9A993F-CA81-4684-A8B3-FEAC7C96A3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817" y="28159"/>
          <a:ext cx="7961024" cy="511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221">
                  <a:extLst>
                    <a:ext uri="{9D8B030D-6E8A-4147-A177-3AD203B41FA5}">
                      <a16:colId xmlns:a16="http://schemas.microsoft.com/office/drawing/2014/main" val="3516809407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1276658790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2862306197"/>
                    </a:ext>
                  </a:extLst>
                </a:gridCol>
                <a:gridCol w="660172">
                  <a:extLst>
                    <a:ext uri="{9D8B030D-6E8A-4147-A177-3AD203B41FA5}">
                      <a16:colId xmlns:a16="http://schemas.microsoft.com/office/drawing/2014/main" val="728048016"/>
                    </a:ext>
                  </a:extLst>
                </a:gridCol>
                <a:gridCol w="684775">
                  <a:extLst>
                    <a:ext uri="{9D8B030D-6E8A-4147-A177-3AD203B41FA5}">
                      <a16:colId xmlns:a16="http://schemas.microsoft.com/office/drawing/2014/main" val="2418225272"/>
                    </a:ext>
                  </a:extLst>
                </a:gridCol>
                <a:gridCol w="635570">
                  <a:extLst>
                    <a:ext uri="{9D8B030D-6E8A-4147-A177-3AD203B41FA5}">
                      <a16:colId xmlns:a16="http://schemas.microsoft.com/office/drawing/2014/main" val="2899214775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3831737014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1784346238"/>
                    </a:ext>
                  </a:extLst>
                </a:gridCol>
                <a:gridCol w="660172">
                  <a:extLst>
                    <a:ext uri="{9D8B030D-6E8A-4147-A177-3AD203B41FA5}">
                      <a16:colId xmlns:a16="http://schemas.microsoft.com/office/drawing/2014/main" val="2443778511"/>
                    </a:ext>
                  </a:extLst>
                </a:gridCol>
                <a:gridCol w="701177">
                  <a:extLst>
                    <a:ext uri="{9D8B030D-6E8A-4147-A177-3AD203B41FA5}">
                      <a16:colId xmlns:a16="http://schemas.microsoft.com/office/drawing/2014/main" val="1418173774"/>
                    </a:ext>
                  </a:extLst>
                </a:gridCol>
                <a:gridCol w="688875">
                  <a:extLst>
                    <a:ext uri="{9D8B030D-6E8A-4147-A177-3AD203B41FA5}">
                      <a16:colId xmlns:a16="http://schemas.microsoft.com/office/drawing/2014/main" val="618741796"/>
                    </a:ext>
                  </a:extLst>
                </a:gridCol>
                <a:gridCol w="672474">
                  <a:extLst>
                    <a:ext uri="{9D8B030D-6E8A-4147-A177-3AD203B41FA5}">
                      <a16:colId xmlns:a16="http://schemas.microsoft.com/office/drawing/2014/main" val="2571702187"/>
                    </a:ext>
                  </a:extLst>
                </a:gridCol>
              </a:tblGrid>
              <a:tr h="175519"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Tammi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Helmi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Maalis</a:t>
                      </a:r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Huhti</a:t>
                      </a:r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Touko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Heinä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Syys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Joulu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29668"/>
                  </a:ext>
                </a:extLst>
              </a:tr>
              <a:tr h="740230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36850"/>
                  </a:ext>
                </a:extLst>
              </a:tr>
              <a:tr h="1195751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686250"/>
                  </a:ext>
                </a:extLst>
              </a:tr>
              <a:tr h="905585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166114"/>
                  </a:ext>
                </a:extLst>
              </a:tr>
              <a:tr h="621656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55487"/>
                  </a:ext>
                </a:extLst>
              </a:tr>
              <a:tr h="812160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301877"/>
                  </a:ext>
                </a:extLst>
              </a:tr>
            </a:tbl>
          </a:graphicData>
        </a:graphic>
      </p:graphicFrame>
      <p:sp>
        <p:nvSpPr>
          <p:cNvPr id="8" name="Suorakulmio 7">
            <a:extLst>
              <a:ext uri="{FF2B5EF4-FFF2-40B4-BE49-F238E27FC236}">
                <a16:creationId xmlns:a16="http://schemas.microsoft.com/office/drawing/2014/main" id="{33A7ED45-F26A-4650-A1EB-150753D35FD8}"/>
              </a:ext>
            </a:extLst>
          </p:cNvPr>
          <p:cNvSpPr/>
          <p:nvPr/>
        </p:nvSpPr>
        <p:spPr>
          <a:xfrm>
            <a:off x="191603" y="1086800"/>
            <a:ext cx="1957282" cy="19102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 100 -kortit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F34FC89-46C8-45E1-995B-F65DFBBF0CC1}"/>
              </a:ext>
            </a:extLst>
          </p:cNvPr>
          <p:cNvSpPr/>
          <p:nvPr/>
        </p:nvSpPr>
        <p:spPr>
          <a:xfrm>
            <a:off x="195016" y="2286373"/>
            <a:ext cx="7933955" cy="1716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Koulutusratkaisu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B2D973A-8BAD-47E5-B902-328AA7B53C83}"/>
              </a:ext>
            </a:extLst>
          </p:cNvPr>
          <p:cNvSpPr/>
          <p:nvPr/>
        </p:nvSpPr>
        <p:spPr>
          <a:xfrm>
            <a:off x="3513610" y="2880213"/>
            <a:ext cx="4629562" cy="1664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Digiturvasovellus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A71A6C9-75FF-4CFE-9330-D9F4E74C50D2}"/>
              </a:ext>
            </a:extLst>
          </p:cNvPr>
          <p:cNvSpPr/>
          <p:nvPr/>
        </p:nvSpPr>
        <p:spPr>
          <a:xfrm>
            <a:off x="195017" y="4076616"/>
            <a:ext cx="1270290" cy="170170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Kysely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B12D1F3-4802-4511-84F2-270AC2EB4C84}"/>
              </a:ext>
            </a:extLst>
          </p:cNvPr>
          <p:cNvSpPr txBox="1"/>
          <p:nvPr/>
        </p:nvSpPr>
        <p:spPr>
          <a:xfrm rot="16200000">
            <a:off x="-485821" y="1535790"/>
            <a:ext cx="1172175" cy="169277"/>
          </a:xfrm>
          <a:prstGeom prst="rect">
            <a:avLst/>
          </a:prstGeom>
          <a:solidFill>
            <a:srgbClr val="0070C0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6B17E29-D7C3-4323-BD57-4BA074CABDE7}"/>
              </a:ext>
            </a:extLst>
          </p:cNvPr>
          <p:cNvSpPr txBox="1"/>
          <p:nvPr/>
        </p:nvSpPr>
        <p:spPr>
          <a:xfrm rot="16200000">
            <a:off x="-424084" y="2698171"/>
            <a:ext cx="1052324" cy="16927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C707BB2-B5D8-47B7-9C62-FD6D813EEDC5}"/>
              </a:ext>
            </a:extLst>
          </p:cNvPr>
          <p:cNvSpPr txBox="1"/>
          <p:nvPr/>
        </p:nvSpPr>
        <p:spPr>
          <a:xfrm rot="16200000">
            <a:off x="-209347" y="3594846"/>
            <a:ext cx="613445" cy="169277"/>
          </a:xfrm>
          <a:prstGeom prst="rect">
            <a:avLst/>
          </a:prstGeom>
          <a:solidFill>
            <a:schemeClr val="accent2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EBECE37-62FF-4025-B6BF-31CEB9BE9D00}"/>
              </a:ext>
            </a:extLst>
          </p:cNvPr>
          <p:cNvSpPr txBox="1"/>
          <p:nvPr/>
        </p:nvSpPr>
        <p:spPr>
          <a:xfrm rot="16200000">
            <a:off x="-446320" y="4482920"/>
            <a:ext cx="1095563" cy="169277"/>
          </a:xfrm>
          <a:prstGeom prst="rect">
            <a:avLst/>
          </a:prstGeom>
          <a:solidFill>
            <a:srgbClr val="FF19BD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989874EA-A6A6-4EA1-A60E-30DFBEEE6BAE}"/>
              </a:ext>
            </a:extLst>
          </p:cNvPr>
          <p:cNvSpPr txBox="1"/>
          <p:nvPr/>
        </p:nvSpPr>
        <p:spPr>
          <a:xfrm>
            <a:off x="8270028" y="2326512"/>
            <a:ext cx="869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/>
              <a:t>Toteutus tai tuotos juoksevalla numerolla. Ensimmäinen numero viitta projektiin. Kustakin löytyy tarkempi kuvaus.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A179BB3D-D3E0-4CF7-9E65-78229BC5CC78}"/>
              </a:ext>
            </a:extLst>
          </p:cNvPr>
          <p:cNvSpPr/>
          <p:nvPr/>
        </p:nvSpPr>
        <p:spPr>
          <a:xfrm>
            <a:off x="8354454" y="2192341"/>
            <a:ext cx="232012" cy="14686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 err="1"/>
              <a:t>n.n</a:t>
            </a:r>
            <a:endParaRPr lang="fi-FI" sz="800" dirty="0"/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3C762C20-9002-490C-AD82-29B602247FC9}"/>
              </a:ext>
            </a:extLst>
          </p:cNvPr>
          <p:cNvSpPr/>
          <p:nvPr/>
        </p:nvSpPr>
        <p:spPr>
          <a:xfrm>
            <a:off x="2172118" y="1275839"/>
            <a:ext cx="2860626" cy="1715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Suunnitelma täydentävistä ohjeista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C9BE4867-CF7D-4C54-A02F-714A34EE5AEB}"/>
              </a:ext>
            </a:extLst>
          </p:cNvPr>
          <p:cNvSpPr/>
          <p:nvPr/>
        </p:nvSpPr>
        <p:spPr>
          <a:xfrm>
            <a:off x="2174542" y="1482832"/>
            <a:ext cx="5406244" cy="18266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VAHTI100-kortteihin perustuva arviointikriteeristö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2B546133-D14E-4E5B-85FC-2368595F4431}"/>
              </a:ext>
            </a:extLst>
          </p:cNvPr>
          <p:cNvSpPr/>
          <p:nvPr/>
        </p:nvSpPr>
        <p:spPr>
          <a:xfrm>
            <a:off x="1885322" y="1020165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2.1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DB9E41EB-E871-4831-A02A-F40733065E62}"/>
              </a:ext>
            </a:extLst>
          </p:cNvPr>
          <p:cNvSpPr/>
          <p:nvPr/>
        </p:nvSpPr>
        <p:spPr>
          <a:xfrm>
            <a:off x="4795517" y="1172095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2.2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EB3EBC16-965C-456E-9403-760CA7A6FE55}"/>
              </a:ext>
            </a:extLst>
          </p:cNvPr>
          <p:cNvSpPr/>
          <p:nvPr/>
        </p:nvSpPr>
        <p:spPr>
          <a:xfrm>
            <a:off x="7312582" y="1379586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2.3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006383B-152D-4C5E-996C-9823C9EE1F52}"/>
              </a:ext>
            </a:extLst>
          </p:cNvPr>
          <p:cNvSpPr/>
          <p:nvPr/>
        </p:nvSpPr>
        <p:spPr>
          <a:xfrm>
            <a:off x="1484613" y="1726586"/>
            <a:ext cx="6096173" cy="1746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Päivitetty VAHTI-sivusto</a:t>
            </a: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667D1EBB-8971-4544-8BD8-96C519C07895}"/>
              </a:ext>
            </a:extLst>
          </p:cNvPr>
          <p:cNvSpPr/>
          <p:nvPr/>
        </p:nvSpPr>
        <p:spPr>
          <a:xfrm>
            <a:off x="7307483" y="1658502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2.4</a:t>
            </a: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9632EDB4-349F-4AEA-BD4B-4A2EB76E8D70}"/>
              </a:ext>
            </a:extLst>
          </p:cNvPr>
          <p:cNvSpPr/>
          <p:nvPr/>
        </p:nvSpPr>
        <p:spPr>
          <a:xfrm>
            <a:off x="2857456" y="1989105"/>
            <a:ext cx="5271516" cy="1834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VAHTI100 koulutustilaisuudet ja materiaalit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76F9AB16-FBC0-4846-BFC9-65E1514060FB}"/>
              </a:ext>
            </a:extLst>
          </p:cNvPr>
          <p:cNvSpPr/>
          <p:nvPr/>
        </p:nvSpPr>
        <p:spPr>
          <a:xfrm>
            <a:off x="7305206" y="1910984"/>
            <a:ext cx="275579" cy="12327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2.5</a:t>
            </a:r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23B23428-BABC-4F06-8C8B-D67A62342901}"/>
              </a:ext>
            </a:extLst>
          </p:cNvPr>
          <p:cNvSpPr/>
          <p:nvPr/>
        </p:nvSpPr>
        <p:spPr>
          <a:xfrm>
            <a:off x="3513609" y="2569011"/>
            <a:ext cx="4629562" cy="1648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Koulutusratkaisun jalkautus ja viestintä</a:t>
            </a:r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41633E1F-B036-4C64-9EB4-96742E0A9A8C}"/>
              </a:ext>
            </a:extLst>
          </p:cNvPr>
          <p:cNvSpPr/>
          <p:nvPr/>
        </p:nvSpPr>
        <p:spPr>
          <a:xfrm>
            <a:off x="1498216" y="2229276"/>
            <a:ext cx="195008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3.1</a:t>
            </a: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EBACDB39-99B5-44C2-B626-2C7D271D5FAE}"/>
              </a:ext>
            </a:extLst>
          </p:cNvPr>
          <p:cNvSpPr/>
          <p:nvPr/>
        </p:nvSpPr>
        <p:spPr>
          <a:xfrm>
            <a:off x="1872148" y="2228297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3.2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3FA44FD1-394A-41A6-B8B3-78C24F4692CA}"/>
              </a:ext>
            </a:extLst>
          </p:cNvPr>
          <p:cNvSpPr/>
          <p:nvPr/>
        </p:nvSpPr>
        <p:spPr>
          <a:xfrm>
            <a:off x="3513609" y="2228297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3.3</a:t>
            </a: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D24B8D61-CFA8-484F-B3A1-7FAD58DB6EEB}"/>
              </a:ext>
            </a:extLst>
          </p:cNvPr>
          <p:cNvSpPr/>
          <p:nvPr/>
        </p:nvSpPr>
        <p:spPr>
          <a:xfrm>
            <a:off x="3515225" y="2466173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3.4</a:t>
            </a: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910DD1ED-DB9E-4185-A016-8929CE8C7600}"/>
              </a:ext>
            </a:extLst>
          </p:cNvPr>
          <p:cNvSpPr/>
          <p:nvPr/>
        </p:nvSpPr>
        <p:spPr>
          <a:xfrm>
            <a:off x="3872791" y="2751190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3.5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E40F2AD0-FD32-4403-9298-1B42A198D3CA}"/>
              </a:ext>
            </a:extLst>
          </p:cNvPr>
          <p:cNvSpPr/>
          <p:nvPr/>
        </p:nvSpPr>
        <p:spPr>
          <a:xfrm>
            <a:off x="5444429" y="2755739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3.6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8012BFA7-92B3-43C8-B1B6-AEB2C399DF75}"/>
              </a:ext>
            </a:extLst>
          </p:cNvPr>
          <p:cNvSpPr/>
          <p:nvPr/>
        </p:nvSpPr>
        <p:spPr>
          <a:xfrm>
            <a:off x="209216" y="3502076"/>
            <a:ext cx="7933955" cy="1419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                                           Digitaalisen turvallisuuden kokonaiskuvaratkaisu</a:t>
            </a: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12905EE9-D79C-4AA2-87A9-94576073CD93}"/>
              </a:ext>
            </a:extLst>
          </p:cNvPr>
          <p:cNvSpPr/>
          <p:nvPr/>
        </p:nvSpPr>
        <p:spPr>
          <a:xfrm>
            <a:off x="4827316" y="3768983"/>
            <a:ext cx="3301655" cy="1640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Koulutustyöpajat (kokonaiskuvaratkaisun opastus)</a:t>
            </a:r>
          </a:p>
        </p:txBody>
      </p:sp>
      <p:sp>
        <p:nvSpPr>
          <p:cNvPr id="54" name="Suorakulmio 53">
            <a:extLst>
              <a:ext uri="{FF2B5EF4-FFF2-40B4-BE49-F238E27FC236}">
                <a16:creationId xmlns:a16="http://schemas.microsoft.com/office/drawing/2014/main" id="{BBB8D25E-1528-46E4-AF29-459169C0D9C2}"/>
              </a:ext>
            </a:extLst>
          </p:cNvPr>
          <p:cNvSpPr/>
          <p:nvPr/>
        </p:nvSpPr>
        <p:spPr>
          <a:xfrm>
            <a:off x="1958979" y="3383461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4.1</a:t>
            </a:r>
          </a:p>
        </p:txBody>
      </p:sp>
      <p:sp>
        <p:nvSpPr>
          <p:cNvPr id="55" name="Suorakulmio 54">
            <a:extLst>
              <a:ext uri="{FF2B5EF4-FFF2-40B4-BE49-F238E27FC236}">
                <a16:creationId xmlns:a16="http://schemas.microsoft.com/office/drawing/2014/main" id="{E1071E9C-B454-4FB2-932A-54192F905AF7}"/>
              </a:ext>
            </a:extLst>
          </p:cNvPr>
          <p:cNvSpPr/>
          <p:nvPr/>
        </p:nvSpPr>
        <p:spPr>
          <a:xfrm>
            <a:off x="2857456" y="3382482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4.2</a:t>
            </a:r>
          </a:p>
        </p:txBody>
      </p:sp>
      <p:sp>
        <p:nvSpPr>
          <p:cNvPr id="57" name="Suorakulmio 56">
            <a:extLst>
              <a:ext uri="{FF2B5EF4-FFF2-40B4-BE49-F238E27FC236}">
                <a16:creationId xmlns:a16="http://schemas.microsoft.com/office/drawing/2014/main" id="{38217D1C-59BF-46F8-BFEB-B72E3AC8E2E9}"/>
              </a:ext>
            </a:extLst>
          </p:cNvPr>
          <p:cNvSpPr/>
          <p:nvPr/>
        </p:nvSpPr>
        <p:spPr>
          <a:xfrm>
            <a:off x="6541347" y="3372270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4.3</a:t>
            </a:r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08DF3C57-D3FC-4453-A092-9D9090B4850F}"/>
              </a:ext>
            </a:extLst>
          </p:cNvPr>
          <p:cNvSpPr/>
          <p:nvPr/>
        </p:nvSpPr>
        <p:spPr>
          <a:xfrm>
            <a:off x="7829033" y="3665156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4.4</a:t>
            </a:r>
          </a:p>
        </p:txBody>
      </p:sp>
      <p:sp>
        <p:nvSpPr>
          <p:cNvPr id="61" name="Suorakulmio 60">
            <a:extLst>
              <a:ext uri="{FF2B5EF4-FFF2-40B4-BE49-F238E27FC236}">
                <a16:creationId xmlns:a16="http://schemas.microsoft.com/office/drawing/2014/main" id="{70BEABE1-FF5B-47B6-A29E-D08944BFBED9}"/>
              </a:ext>
            </a:extLst>
          </p:cNvPr>
          <p:cNvSpPr/>
          <p:nvPr/>
        </p:nvSpPr>
        <p:spPr>
          <a:xfrm>
            <a:off x="1219616" y="3969028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5.1</a:t>
            </a:r>
          </a:p>
        </p:txBody>
      </p:sp>
      <p:sp>
        <p:nvSpPr>
          <p:cNvPr id="62" name="Suorakulmio 61">
            <a:extLst>
              <a:ext uri="{FF2B5EF4-FFF2-40B4-BE49-F238E27FC236}">
                <a16:creationId xmlns:a16="http://schemas.microsoft.com/office/drawing/2014/main" id="{E1569304-B974-4A84-94ED-02978601D5E8}"/>
              </a:ext>
            </a:extLst>
          </p:cNvPr>
          <p:cNvSpPr/>
          <p:nvPr/>
        </p:nvSpPr>
        <p:spPr>
          <a:xfrm>
            <a:off x="195016" y="4347738"/>
            <a:ext cx="3934385" cy="148501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Harjoitustoiminnan malli</a:t>
            </a:r>
          </a:p>
        </p:txBody>
      </p:sp>
      <p:sp>
        <p:nvSpPr>
          <p:cNvPr id="63" name="Suorakulmio 62">
            <a:extLst>
              <a:ext uri="{FF2B5EF4-FFF2-40B4-BE49-F238E27FC236}">
                <a16:creationId xmlns:a16="http://schemas.microsoft.com/office/drawing/2014/main" id="{88045643-1EAC-4E73-A371-5084634699DC}"/>
              </a:ext>
            </a:extLst>
          </p:cNvPr>
          <p:cNvSpPr/>
          <p:nvPr/>
        </p:nvSpPr>
        <p:spPr>
          <a:xfrm>
            <a:off x="3897043" y="4240148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5.2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E9DE1F84-2526-4CD2-8469-D03468CC9396}"/>
              </a:ext>
            </a:extLst>
          </p:cNvPr>
          <p:cNvSpPr/>
          <p:nvPr/>
        </p:nvSpPr>
        <p:spPr>
          <a:xfrm>
            <a:off x="3500098" y="4610026"/>
            <a:ext cx="4628873" cy="180186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Toimintasuunnitelma</a:t>
            </a: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B46434A0-8AED-4735-9308-8FD935350963}"/>
              </a:ext>
            </a:extLst>
          </p:cNvPr>
          <p:cNvSpPr/>
          <p:nvPr/>
        </p:nvSpPr>
        <p:spPr>
          <a:xfrm>
            <a:off x="6803284" y="4502437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5.3</a:t>
            </a:r>
          </a:p>
        </p:txBody>
      </p:sp>
      <p:sp>
        <p:nvSpPr>
          <p:cNvPr id="66" name="Suorakulmio 65">
            <a:extLst>
              <a:ext uri="{FF2B5EF4-FFF2-40B4-BE49-F238E27FC236}">
                <a16:creationId xmlns:a16="http://schemas.microsoft.com/office/drawing/2014/main" id="{4AD9FCA1-3596-47D6-B114-38B4856C5ED5}"/>
              </a:ext>
            </a:extLst>
          </p:cNvPr>
          <p:cNvSpPr/>
          <p:nvPr/>
        </p:nvSpPr>
        <p:spPr>
          <a:xfrm>
            <a:off x="1498215" y="4881146"/>
            <a:ext cx="6630755" cy="148501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Tukipalvelut</a:t>
            </a:r>
          </a:p>
        </p:txBody>
      </p:sp>
      <p:sp>
        <p:nvSpPr>
          <p:cNvPr id="67" name="Suorakulmio 66">
            <a:extLst>
              <a:ext uri="{FF2B5EF4-FFF2-40B4-BE49-F238E27FC236}">
                <a16:creationId xmlns:a16="http://schemas.microsoft.com/office/drawing/2014/main" id="{583EB77B-9D21-4419-9C4E-36D3F83CF5C1}"/>
              </a:ext>
            </a:extLst>
          </p:cNvPr>
          <p:cNvSpPr/>
          <p:nvPr/>
        </p:nvSpPr>
        <p:spPr>
          <a:xfrm>
            <a:off x="2507732" y="4773557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5.4</a:t>
            </a:r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A22C7FF8-93A6-4BFC-B3D9-5EF4EE949770}"/>
              </a:ext>
            </a:extLst>
          </p:cNvPr>
          <p:cNvSpPr txBox="1"/>
          <p:nvPr/>
        </p:nvSpPr>
        <p:spPr>
          <a:xfrm>
            <a:off x="8197322" y="134674"/>
            <a:ext cx="86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JUDO</a:t>
            </a:r>
          </a:p>
          <a:p>
            <a:r>
              <a:rPr lang="fi-FI" sz="1200" dirty="0"/>
              <a:t>Road map</a:t>
            </a:r>
          </a:p>
          <a:p>
            <a:r>
              <a:rPr lang="fi-FI" sz="1200" dirty="0"/>
              <a:t>2019</a:t>
            </a:r>
          </a:p>
        </p:txBody>
      </p:sp>
      <p:sp>
        <p:nvSpPr>
          <p:cNvPr id="58" name="Suorakulmio 57">
            <a:extLst>
              <a:ext uri="{FF2B5EF4-FFF2-40B4-BE49-F238E27FC236}">
                <a16:creationId xmlns:a16="http://schemas.microsoft.com/office/drawing/2014/main" id="{B41B58BD-F56A-4D45-8F1B-8FD04BB5C2FC}"/>
              </a:ext>
            </a:extLst>
          </p:cNvPr>
          <p:cNvSpPr/>
          <p:nvPr/>
        </p:nvSpPr>
        <p:spPr>
          <a:xfrm>
            <a:off x="7234247" y="2766374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3.7</a:t>
            </a:r>
          </a:p>
        </p:txBody>
      </p:sp>
      <p:sp>
        <p:nvSpPr>
          <p:cNvPr id="56" name="Suorakulmio 55">
            <a:extLst>
              <a:ext uri="{FF2B5EF4-FFF2-40B4-BE49-F238E27FC236}">
                <a16:creationId xmlns:a16="http://schemas.microsoft.com/office/drawing/2014/main" id="{A9C86A8E-57A2-43C3-9FEB-74633905F086}"/>
              </a:ext>
            </a:extLst>
          </p:cNvPr>
          <p:cNvSpPr/>
          <p:nvPr/>
        </p:nvSpPr>
        <p:spPr>
          <a:xfrm>
            <a:off x="3522892" y="3104172"/>
            <a:ext cx="4629562" cy="1664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Digiturvasovelluksen jalkautus ja viestintä</a:t>
            </a:r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E6075676-230D-40AE-943C-BF7E3A0D4F60}"/>
              </a:ext>
            </a:extLst>
          </p:cNvPr>
          <p:cNvSpPr/>
          <p:nvPr/>
        </p:nvSpPr>
        <p:spPr>
          <a:xfrm>
            <a:off x="7237793" y="3010734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3.8</a:t>
            </a:r>
          </a:p>
        </p:txBody>
      </p:sp>
      <p:sp>
        <p:nvSpPr>
          <p:cNvPr id="68" name="Suorakulmio 67">
            <a:extLst>
              <a:ext uri="{FF2B5EF4-FFF2-40B4-BE49-F238E27FC236}">
                <a16:creationId xmlns:a16="http://schemas.microsoft.com/office/drawing/2014/main" id="{A65BF556-CB32-4E36-84DB-8A5481354E46}"/>
              </a:ext>
            </a:extLst>
          </p:cNvPr>
          <p:cNvSpPr/>
          <p:nvPr/>
        </p:nvSpPr>
        <p:spPr>
          <a:xfrm>
            <a:off x="195016" y="365535"/>
            <a:ext cx="3934385" cy="17830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Digiturvallisuuden käsikirja</a:t>
            </a:r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44DB73C4-FF0E-40DE-9BBC-301334A48E67}"/>
              </a:ext>
            </a:extLst>
          </p:cNvPr>
          <p:cNvSpPr txBox="1"/>
          <p:nvPr/>
        </p:nvSpPr>
        <p:spPr>
          <a:xfrm rot="16200000">
            <a:off x="-234428" y="560018"/>
            <a:ext cx="661193" cy="16927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1" name="Suorakulmio 70">
            <a:extLst>
              <a:ext uri="{FF2B5EF4-FFF2-40B4-BE49-F238E27FC236}">
                <a16:creationId xmlns:a16="http://schemas.microsoft.com/office/drawing/2014/main" id="{4AE97479-2E82-4A76-B56B-D46D41715246}"/>
              </a:ext>
            </a:extLst>
          </p:cNvPr>
          <p:cNvSpPr/>
          <p:nvPr/>
        </p:nvSpPr>
        <p:spPr>
          <a:xfrm>
            <a:off x="1484613" y="789185"/>
            <a:ext cx="6658558" cy="16480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Digiturvaharjoitus</a:t>
            </a:r>
          </a:p>
        </p:txBody>
      </p:sp>
      <p:sp>
        <p:nvSpPr>
          <p:cNvPr id="73" name="Suorakulmio 72">
            <a:extLst>
              <a:ext uri="{FF2B5EF4-FFF2-40B4-BE49-F238E27FC236}">
                <a16:creationId xmlns:a16="http://schemas.microsoft.com/office/drawing/2014/main" id="{EC57594E-893F-4354-9295-7B8B351DBA44}"/>
              </a:ext>
            </a:extLst>
          </p:cNvPr>
          <p:cNvSpPr/>
          <p:nvPr/>
        </p:nvSpPr>
        <p:spPr>
          <a:xfrm>
            <a:off x="2168359" y="569436"/>
            <a:ext cx="5979482" cy="16643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                                        Organisaatioille suunnattu koulutus ja työpajat</a:t>
            </a:r>
          </a:p>
        </p:txBody>
      </p:sp>
      <p:sp>
        <p:nvSpPr>
          <p:cNvPr id="74" name="Suorakulmio 73">
            <a:extLst>
              <a:ext uri="{FF2B5EF4-FFF2-40B4-BE49-F238E27FC236}">
                <a16:creationId xmlns:a16="http://schemas.microsoft.com/office/drawing/2014/main" id="{19FC1BEF-5B1F-4966-B091-140EC2A1DF67}"/>
              </a:ext>
            </a:extLst>
          </p:cNvPr>
          <p:cNvSpPr/>
          <p:nvPr/>
        </p:nvSpPr>
        <p:spPr>
          <a:xfrm>
            <a:off x="3871071" y="306973"/>
            <a:ext cx="195008" cy="1040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1.1</a:t>
            </a:r>
          </a:p>
        </p:txBody>
      </p:sp>
      <p:sp>
        <p:nvSpPr>
          <p:cNvPr id="75" name="Suorakulmio 74">
            <a:extLst>
              <a:ext uri="{FF2B5EF4-FFF2-40B4-BE49-F238E27FC236}">
                <a16:creationId xmlns:a16="http://schemas.microsoft.com/office/drawing/2014/main" id="{D84D340F-3FD6-4FC5-8125-B693C7DFA726}"/>
              </a:ext>
            </a:extLst>
          </p:cNvPr>
          <p:cNvSpPr/>
          <p:nvPr/>
        </p:nvSpPr>
        <p:spPr>
          <a:xfrm>
            <a:off x="4979491" y="502136"/>
            <a:ext cx="224227" cy="1163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1.2</a:t>
            </a:r>
          </a:p>
        </p:txBody>
      </p:sp>
      <p:sp>
        <p:nvSpPr>
          <p:cNvPr id="76" name="Suorakulmio 75">
            <a:extLst>
              <a:ext uri="{FF2B5EF4-FFF2-40B4-BE49-F238E27FC236}">
                <a16:creationId xmlns:a16="http://schemas.microsoft.com/office/drawing/2014/main" id="{A6F79410-C2A1-4FB1-9EC9-8E8B6AAA9F64}"/>
              </a:ext>
            </a:extLst>
          </p:cNvPr>
          <p:cNvSpPr/>
          <p:nvPr/>
        </p:nvSpPr>
        <p:spPr>
          <a:xfrm>
            <a:off x="2563299" y="533271"/>
            <a:ext cx="224227" cy="1163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/>
          <a:lstStyle/>
          <a:p>
            <a:pPr algn="ctr"/>
            <a:r>
              <a:rPr lang="fi-FI" sz="800" dirty="0"/>
              <a:t>1.2</a:t>
            </a:r>
          </a:p>
        </p:txBody>
      </p:sp>
      <p:sp>
        <p:nvSpPr>
          <p:cNvPr id="77" name="Suorakulmio 76">
            <a:extLst>
              <a:ext uri="{FF2B5EF4-FFF2-40B4-BE49-F238E27FC236}">
                <a16:creationId xmlns:a16="http://schemas.microsoft.com/office/drawing/2014/main" id="{5EDEA679-F0E0-4CDA-8FBB-2779475AA292}"/>
              </a:ext>
            </a:extLst>
          </p:cNvPr>
          <p:cNvSpPr/>
          <p:nvPr/>
        </p:nvSpPr>
        <p:spPr>
          <a:xfrm>
            <a:off x="7028824" y="754563"/>
            <a:ext cx="224227" cy="1261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1.3</a:t>
            </a:r>
          </a:p>
        </p:txBody>
      </p:sp>
      <p:sp>
        <p:nvSpPr>
          <p:cNvPr id="79" name="Suorakulmio 78">
            <a:extLst>
              <a:ext uri="{FF2B5EF4-FFF2-40B4-BE49-F238E27FC236}">
                <a16:creationId xmlns:a16="http://schemas.microsoft.com/office/drawing/2014/main" id="{4FA848BA-D166-4C8D-8F5A-DA28F66107C8}"/>
              </a:ext>
            </a:extLst>
          </p:cNvPr>
          <p:cNvSpPr/>
          <p:nvPr/>
        </p:nvSpPr>
        <p:spPr>
          <a:xfrm>
            <a:off x="7498419" y="3378366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4.4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99AB41A-D03C-467A-A949-44A30C9D4F94}"/>
              </a:ext>
            </a:extLst>
          </p:cNvPr>
          <p:cNvSpPr txBox="1"/>
          <p:nvPr/>
        </p:nvSpPr>
        <p:spPr>
          <a:xfrm>
            <a:off x="8164831" y="1072289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Luonnos</a:t>
            </a:r>
          </a:p>
        </p:txBody>
      </p:sp>
      <p:sp>
        <p:nvSpPr>
          <p:cNvPr id="59" name="Suorakulmio 58">
            <a:extLst>
              <a:ext uri="{FF2B5EF4-FFF2-40B4-BE49-F238E27FC236}">
                <a16:creationId xmlns:a16="http://schemas.microsoft.com/office/drawing/2014/main" id="{8F1E69ED-62D0-492E-B753-BFB683A9E0F1}"/>
              </a:ext>
            </a:extLst>
          </p:cNvPr>
          <p:cNvSpPr/>
          <p:nvPr/>
        </p:nvSpPr>
        <p:spPr>
          <a:xfrm>
            <a:off x="3218753" y="1942884"/>
            <a:ext cx="275579" cy="12327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2.5</a:t>
            </a:r>
          </a:p>
        </p:txBody>
      </p:sp>
      <p:sp>
        <p:nvSpPr>
          <p:cNvPr id="83" name="Suorakulmio 82">
            <a:extLst>
              <a:ext uri="{FF2B5EF4-FFF2-40B4-BE49-F238E27FC236}">
                <a16:creationId xmlns:a16="http://schemas.microsoft.com/office/drawing/2014/main" id="{C9E87482-C244-486F-B0C2-9AF8B18FABBA}"/>
              </a:ext>
            </a:extLst>
          </p:cNvPr>
          <p:cNvSpPr/>
          <p:nvPr/>
        </p:nvSpPr>
        <p:spPr>
          <a:xfrm>
            <a:off x="3545" y="290321"/>
            <a:ext cx="8164831" cy="304542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Suorakulmio 81">
            <a:extLst>
              <a:ext uri="{FF2B5EF4-FFF2-40B4-BE49-F238E27FC236}">
                <a16:creationId xmlns:a16="http://schemas.microsoft.com/office/drawing/2014/main" id="{CA9A913B-18FE-4810-BCD7-E30B5D579549}"/>
              </a:ext>
            </a:extLst>
          </p:cNvPr>
          <p:cNvSpPr/>
          <p:nvPr/>
        </p:nvSpPr>
        <p:spPr>
          <a:xfrm>
            <a:off x="0" y="3347550"/>
            <a:ext cx="8164831" cy="647318"/>
          </a:xfrm>
          <a:prstGeom prst="rect">
            <a:avLst/>
          </a:prstGeom>
          <a:noFill/>
          <a:ln w="28575">
            <a:solidFill>
              <a:srgbClr val="FF19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Nuoli: Oikea 83">
            <a:extLst>
              <a:ext uri="{FF2B5EF4-FFF2-40B4-BE49-F238E27FC236}">
                <a16:creationId xmlns:a16="http://schemas.microsoft.com/office/drawing/2014/main" id="{669B3B34-28C3-4B90-9B90-9073B9E5262B}"/>
              </a:ext>
            </a:extLst>
          </p:cNvPr>
          <p:cNvSpPr/>
          <p:nvPr/>
        </p:nvSpPr>
        <p:spPr>
          <a:xfrm rot="5400000">
            <a:off x="3495875" y="2882068"/>
            <a:ext cx="307994" cy="489109"/>
          </a:xfrm>
          <a:prstGeom prst="rightArrow">
            <a:avLst/>
          </a:prstGeom>
          <a:ln>
            <a:solidFill>
              <a:srgbClr val="FF19B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43100"/>
            <a:endParaRPr lang="fi-FI" sz="1000">
              <a:solidFill>
                <a:schemeClr val="dk1"/>
              </a:solidFill>
            </a:endParaRPr>
          </a:p>
        </p:txBody>
      </p:sp>
      <p:sp>
        <p:nvSpPr>
          <p:cNvPr id="85" name="Suorakulmio 84">
            <a:extLst>
              <a:ext uri="{FF2B5EF4-FFF2-40B4-BE49-F238E27FC236}">
                <a16:creationId xmlns:a16="http://schemas.microsoft.com/office/drawing/2014/main" id="{01AE79E0-A56F-4BF1-9E34-CD726479E9D1}"/>
              </a:ext>
            </a:extLst>
          </p:cNvPr>
          <p:cNvSpPr/>
          <p:nvPr/>
        </p:nvSpPr>
        <p:spPr>
          <a:xfrm>
            <a:off x="1552926" y="2111773"/>
            <a:ext cx="4572000" cy="861774"/>
          </a:xfrm>
          <a:prstGeom prst="rect">
            <a:avLst/>
          </a:prstGeom>
          <a:ln>
            <a:solidFill>
              <a:srgbClr val="FF19B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43100"/>
            <a:r>
              <a:rPr lang="fi-FI" sz="1000" b="1" dirty="0">
                <a:solidFill>
                  <a:schemeClr val="dk1"/>
                </a:solidFill>
              </a:rPr>
              <a:t>Projekti 4, Digitaalisen turvallisuuden kokonaiskuva</a:t>
            </a:r>
          </a:p>
          <a:p>
            <a:pPr marL="143100"/>
            <a:r>
              <a:rPr lang="fi-FI" sz="1000" dirty="0">
                <a:solidFill>
                  <a:schemeClr val="dk1"/>
                </a:solidFill>
              </a:rPr>
              <a:t>4.1 Ratkaisujen ja hyvien käytänteiden tutkiminen (yhteenveto)</a:t>
            </a:r>
          </a:p>
          <a:p>
            <a:pPr marL="143100"/>
            <a:r>
              <a:rPr lang="fi-FI" sz="1000" dirty="0">
                <a:solidFill>
                  <a:schemeClr val="dk1"/>
                </a:solidFill>
              </a:rPr>
              <a:t>4.2 Vaatimusmäärittely</a:t>
            </a:r>
          </a:p>
          <a:p>
            <a:pPr marL="143100"/>
            <a:r>
              <a:rPr lang="fi-FI" sz="1000" dirty="0">
                <a:solidFill>
                  <a:schemeClr val="dk1"/>
                </a:solidFill>
              </a:rPr>
              <a:t>4.3 Pilottiratkaisun alustava suunnittelu (arkkitehtuuri, tietomalli, rajapinnat jne.)</a:t>
            </a:r>
          </a:p>
          <a:p>
            <a:pPr marL="143100"/>
            <a:r>
              <a:rPr lang="fi-FI" sz="1000" dirty="0">
                <a:solidFill>
                  <a:schemeClr val="dk1"/>
                </a:solidFill>
              </a:rPr>
              <a:t>4.4 Pilotti tai demo</a:t>
            </a:r>
          </a:p>
        </p:txBody>
      </p:sp>
      <p:sp>
        <p:nvSpPr>
          <p:cNvPr id="86" name="Suorakulmio 85">
            <a:extLst>
              <a:ext uri="{FF2B5EF4-FFF2-40B4-BE49-F238E27FC236}">
                <a16:creationId xmlns:a16="http://schemas.microsoft.com/office/drawing/2014/main" id="{AD492662-8BAA-4118-8601-9F18C9934D4B}"/>
              </a:ext>
            </a:extLst>
          </p:cNvPr>
          <p:cNvSpPr/>
          <p:nvPr/>
        </p:nvSpPr>
        <p:spPr>
          <a:xfrm>
            <a:off x="-14175" y="4006677"/>
            <a:ext cx="8164831" cy="114144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9609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0EBD75F-9ED2-4AC4-9AEB-271B89E8DB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b="1" dirty="0"/>
              <a:t>Tehtävät ja tavoitteet</a:t>
            </a:r>
          </a:p>
          <a:p>
            <a:r>
              <a:rPr lang="fi-FI" dirty="0"/>
              <a:t>Miten projekti parantaa digitaalista turvallisuutta?</a:t>
            </a:r>
          </a:p>
          <a:p>
            <a:r>
              <a:rPr lang="fi-FI" dirty="0"/>
              <a:t>Keskeiset tuotokset 2019</a:t>
            </a:r>
          </a:p>
          <a:p>
            <a:r>
              <a:rPr lang="fi-FI" dirty="0"/>
              <a:t>Erityistä projektissa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Digitaalisen turvallisuuden harjoitustoiminnan kehittäminen (projekti 5)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15200" indent="0">
              <a:buNone/>
            </a:pPr>
            <a:r>
              <a:rPr lang="fi-FI" sz="1800" dirty="0"/>
              <a:t>Selvittää julkisen hallinnon digitaalisen turvallisuuden harjoitustoiminnan nykytila.</a:t>
            </a:r>
          </a:p>
          <a:p>
            <a:pPr marL="115200" indent="0">
              <a:buNone/>
            </a:pPr>
            <a:r>
              <a:rPr lang="fi-FI" sz="1800" dirty="0"/>
              <a:t>Luoda digitaalisen turvallisuuden harjoitustoiminnan malli julkishallintoon.</a:t>
            </a:r>
          </a:p>
          <a:p>
            <a:pPr marL="115200" indent="0">
              <a:buNone/>
            </a:pPr>
            <a:r>
              <a:rPr lang="fi-FI" sz="1800" dirty="0"/>
              <a:t>Laatia toimintasuunnitelma vuosille 2019 - 2021.</a:t>
            </a:r>
          </a:p>
          <a:p>
            <a:pPr marL="115200" indent="0">
              <a:buNone/>
            </a:pPr>
            <a:r>
              <a:rPr lang="fi-FI" sz="1800" dirty="0"/>
              <a:t>Tarvittavien tukipalveluiden kilpailuttaminen ja tuotteistaminen palveluksi.</a:t>
            </a:r>
          </a:p>
          <a:p>
            <a:pPr marL="115200" indent="0">
              <a:buNone/>
            </a:pPr>
            <a:endParaRPr lang="fi-FI" sz="1800" dirty="0"/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BE11895F-2DB9-43EC-833F-1401B3AD658B}"/>
              </a:ext>
            </a:extLst>
          </p:cNvPr>
          <p:cNvSpPr/>
          <p:nvPr/>
        </p:nvSpPr>
        <p:spPr>
          <a:xfrm>
            <a:off x="4012015" y="1254643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8068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Digitaalisen turvallisuuden harjoitustoiminnan kehittäminen (projekti 5)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115200" indent="0">
              <a:buNone/>
            </a:pPr>
            <a:r>
              <a:rPr lang="fi-FI" sz="1800" dirty="0"/>
              <a:t>Harjoitusten avulla julkisen hallinnon organisaatiot pystyvät kehittämään omaa digitaalista turvallisuutta, toiminnan jatkuvuutta ja varautumista erilaisiin häiriötilanteisiin. </a:t>
            </a:r>
          </a:p>
          <a:p>
            <a:pPr marL="115200" indent="0">
              <a:buNone/>
            </a:pPr>
            <a:r>
              <a:rPr lang="fi-FI" sz="1800" dirty="0"/>
              <a:t>Harjoittelu toteuttaa myös julkisen hallinnon digitaalisen turvallisuuden kehittämisohjelman tavoitteita.</a:t>
            </a:r>
          </a:p>
        </p:txBody>
      </p:sp>
      <p:sp>
        <p:nvSpPr>
          <p:cNvPr id="17" name="Sisällön paikkamerkki 1">
            <a:extLst>
              <a:ext uri="{FF2B5EF4-FFF2-40B4-BE49-F238E27FC236}">
                <a16:creationId xmlns:a16="http://schemas.microsoft.com/office/drawing/2014/main" id="{7B23DEFC-703E-45B0-AEE3-F2A45EB11E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</p:spPr>
        <p:txBody>
          <a:bodyPr/>
          <a:lstStyle/>
          <a:p>
            <a:r>
              <a:rPr lang="fi-FI" dirty="0"/>
              <a:t>Tehtävät ja tavoitteet</a:t>
            </a:r>
          </a:p>
          <a:p>
            <a:r>
              <a:rPr lang="fi-FI" b="1" dirty="0"/>
              <a:t>Miten projekti parantaa digitaalista turvallisuutta?</a:t>
            </a:r>
          </a:p>
          <a:p>
            <a:r>
              <a:rPr lang="fi-FI" dirty="0"/>
              <a:t>Keskeiset tuotokset 2019</a:t>
            </a:r>
          </a:p>
          <a:p>
            <a:r>
              <a:rPr lang="fi-FI" dirty="0"/>
              <a:t>Erityistä projektissa</a:t>
            </a:r>
          </a:p>
        </p:txBody>
      </p:sp>
      <p:sp>
        <p:nvSpPr>
          <p:cNvPr id="19" name="Nuoli: Oikea 18">
            <a:extLst>
              <a:ext uri="{FF2B5EF4-FFF2-40B4-BE49-F238E27FC236}">
                <a16:creationId xmlns:a16="http://schemas.microsoft.com/office/drawing/2014/main" id="{0DA4FC45-4599-4BC6-84B6-F85DC97BD660}"/>
              </a:ext>
            </a:extLst>
          </p:cNvPr>
          <p:cNvSpPr/>
          <p:nvPr/>
        </p:nvSpPr>
        <p:spPr>
          <a:xfrm>
            <a:off x="4001386" y="1860693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132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Digitaalisen turvallisuuden harjoitustoiminnan kehittäminen (projekti 5)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115200" indent="0">
              <a:buNone/>
            </a:pPr>
            <a:r>
              <a:rPr lang="fi-FI" sz="1800" dirty="0"/>
              <a:t>Suunnitellut tuotokset vuodelle 2019.</a:t>
            </a:r>
          </a:p>
          <a:p>
            <a:pPr marL="400950" indent="-285750"/>
            <a:r>
              <a:rPr lang="fi-FI" sz="1800" dirty="0"/>
              <a:t>Kysely harjoitustoiminnan nykytilasta ja tarpeista julkiseen hallintoon</a:t>
            </a:r>
          </a:p>
          <a:p>
            <a:pPr marL="400950" indent="-285750"/>
            <a:r>
              <a:rPr lang="fi-FI" sz="1800" dirty="0"/>
              <a:t>Harjoitustoiminnan malli</a:t>
            </a:r>
          </a:p>
          <a:p>
            <a:pPr marL="400950" indent="-285750"/>
            <a:r>
              <a:rPr lang="fi-FI" sz="1800" dirty="0"/>
              <a:t>Harjoitustoiminnan toimintasuunnitelma</a:t>
            </a:r>
          </a:p>
          <a:p>
            <a:pPr marL="400950" indent="-285750"/>
            <a:r>
              <a:rPr lang="fi-FI" sz="1800" dirty="0"/>
              <a:t>Tukipalveluiden tuotteistaminen</a:t>
            </a:r>
          </a:p>
          <a:p>
            <a:pPr marL="115200" indent="0">
              <a:buNone/>
            </a:pPr>
            <a:endParaRPr lang="fi-FI" sz="1800" dirty="0"/>
          </a:p>
        </p:txBody>
      </p:sp>
      <p:sp>
        <p:nvSpPr>
          <p:cNvPr id="11" name="Sisällön paikkamerkki 1">
            <a:extLst>
              <a:ext uri="{FF2B5EF4-FFF2-40B4-BE49-F238E27FC236}">
                <a16:creationId xmlns:a16="http://schemas.microsoft.com/office/drawing/2014/main" id="{B19AD509-C66F-4936-98CB-C07FFBE015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</p:spPr>
        <p:txBody>
          <a:bodyPr/>
          <a:lstStyle/>
          <a:p>
            <a:r>
              <a:rPr lang="fi-FI" dirty="0"/>
              <a:t>Tehtävät ja tavoitteet</a:t>
            </a:r>
          </a:p>
          <a:p>
            <a:r>
              <a:rPr lang="fi-FI" dirty="0"/>
              <a:t>Miten projekti parantaa digitaalista turvallisuutta?</a:t>
            </a:r>
          </a:p>
          <a:p>
            <a:r>
              <a:rPr lang="fi-FI" b="1" dirty="0"/>
              <a:t>Keskeiset tuotokset 2019</a:t>
            </a:r>
          </a:p>
          <a:p>
            <a:r>
              <a:rPr lang="fi-FI" dirty="0"/>
              <a:t>Erityistä projektissa</a:t>
            </a:r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9CD886AB-2FE4-4414-AFB4-4D684D1B1252}"/>
              </a:ext>
            </a:extLst>
          </p:cNvPr>
          <p:cNvSpPr/>
          <p:nvPr/>
        </p:nvSpPr>
        <p:spPr>
          <a:xfrm>
            <a:off x="4004931" y="2438394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7662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Digitaalisen turvallisuuden harjoitustoiminnan kehittäminen (projekti 5)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115200" indent="0">
              <a:buNone/>
            </a:pPr>
            <a:r>
              <a:rPr lang="fi-FI" sz="1800" dirty="0"/>
              <a:t>Projekti tekee yhteistyötä mm. Huoltovarmuuskeskuksen ja Kyberturvallisuuskeskuksen kanssa.</a:t>
            </a:r>
          </a:p>
          <a:p>
            <a:pPr marL="115200" indent="0">
              <a:buNone/>
            </a:pPr>
            <a:r>
              <a:rPr lang="fi-FI" sz="1800" dirty="0"/>
              <a:t>Organisaatioiden raportointi harjoitustoiminnasta toteutetaan osana projektin 4 kyselyä.</a:t>
            </a:r>
          </a:p>
          <a:p>
            <a:pPr marL="115200" indent="0">
              <a:buNone/>
            </a:pPr>
            <a:r>
              <a:rPr lang="fi-FI" sz="1800" dirty="0"/>
              <a:t>Projekti osallistuu KYHA19 valtionhallinto ja KYHA19 turvallisuusverkkotoimijat harjoitusten suunnitteluun ja koordinointiin. </a:t>
            </a:r>
          </a:p>
        </p:txBody>
      </p:sp>
      <p:sp>
        <p:nvSpPr>
          <p:cNvPr id="11" name="Sisällön paikkamerkki 1">
            <a:extLst>
              <a:ext uri="{FF2B5EF4-FFF2-40B4-BE49-F238E27FC236}">
                <a16:creationId xmlns:a16="http://schemas.microsoft.com/office/drawing/2014/main" id="{65215722-D5CA-4D74-802B-A484D5FA57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</p:spPr>
        <p:txBody>
          <a:bodyPr/>
          <a:lstStyle/>
          <a:p>
            <a:r>
              <a:rPr lang="fi-FI" dirty="0"/>
              <a:t>Tehtävät ja tavoitteet</a:t>
            </a:r>
          </a:p>
          <a:p>
            <a:r>
              <a:rPr lang="fi-FI" dirty="0"/>
              <a:t>Miten projekti parantaa digitaalista turvallisuutta?</a:t>
            </a:r>
          </a:p>
          <a:p>
            <a:r>
              <a:rPr lang="fi-FI" dirty="0"/>
              <a:t>Keskeiset tuotokset 2019</a:t>
            </a:r>
          </a:p>
          <a:p>
            <a:r>
              <a:rPr lang="fi-FI" b="1" dirty="0"/>
              <a:t>Erityistä projektissa</a:t>
            </a:r>
          </a:p>
        </p:txBody>
      </p:sp>
      <p:sp>
        <p:nvSpPr>
          <p:cNvPr id="16" name="Nuoli: Oikea 15">
            <a:extLst>
              <a:ext uri="{FF2B5EF4-FFF2-40B4-BE49-F238E27FC236}">
                <a16:creationId xmlns:a16="http://schemas.microsoft.com/office/drawing/2014/main" id="{47BE78F2-3C1C-48F6-97FF-0B243F828971}"/>
              </a:ext>
            </a:extLst>
          </p:cNvPr>
          <p:cNvSpPr/>
          <p:nvPr/>
        </p:nvSpPr>
        <p:spPr>
          <a:xfrm>
            <a:off x="3980129" y="2860323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6102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BE9A993F-CA81-4684-A8B3-FEAC7C96A3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817" y="28159"/>
          <a:ext cx="7961024" cy="511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221">
                  <a:extLst>
                    <a:ext uri="{9D8B030D-6E8A-4147-A177-3AD203B41FA5}">
                      <a16:colId xmlns:a16="http://schemas.microsoft.com/office/drawing/2014/main" val="3516809407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1276658790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2862306197"/>
                    </a:ext>
                  </a:extLst>
                </a:gridCol>
                <a:gridCol w="660172">
                  <a:extLst>
                    <a:ext uri="{9D8B030D-6E8A-4147-A177-3AD203B41FA5}">
                      <a16:colId xmlns:a16="http://schemas.microsoft.com/office/drawing/2014/main" val="728048016"/>
                    </a:ext>
                  </a:extLst>
                </a:gridCol>
                <a:gridCol w="684775">
                  <a:extLst>
                    <a:ext uri="{9D8B030D-6E8A-4147-A177-3AD203B41FA5}">
                      <a16:colId xmlns:a16="http://schemas.microsoft.com/office/drawing/2014/main" val="2418225272"/>
                    </a:ext>
                  </a:extLst>
                </a:gridCol>
                <a:gridCol w="635570">
                  <a:extLst>
                    <a:ext uri="{9D8B030D-6E8A-4147-A177-3AD203B41FA5}">
                      <a16:colId xmlns:a16="http://schemas.microsoft.com/office/drawing/2014/main" val="2899214775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3831737014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1784346238"/>
                    </a:ext>
                  </a:extLst>
                </a:gridCol>
                <a:gridCol w="660172">
                  <a:extLst>
                    <a:ext uri="{9D8B030D-6E8A-4147-A177-3AD203B41FA5}">
                      <a16:colId xmlns:a16="http://schemas.microsoft.com/office/drawing/2014/main" val="2443778511"/>
                    </a:ext>
                  </a:extLst>
                </a:gridCol>
                <a:gridCol w="701177">
                  <a:extLst>
                    <a:ext uri="{9D8B030D-6E8A-4147-A177-3AD203B41FA5}">
                      <a16:colId xmlns:a16="http://schemas.microsoft.com/office/drawing/2014/main" val="1418173774"/>
                    </a:ext>
                  </a:extLst>
                </a:gridCol>
                <a:gridCol w="688875">
                  <a:extLst>
                    <a:ext uri="{9D8B030D-6E8A-4147-A177-3AD203B41FA5}">
                      <a16:colId xmlns:a16="http://schemas.microsoft.com/office/drawing/2014/main" val="618741796"/>
                    </a:ext>
                  </a:extLst>
                </a:gridCol>
                <a:gridCol w="672474">
                  <a:extLst>
                    <a:ext uri="{9D8B030D-6E8A-4147-A177-3AD203B41FA5}">
                      <a16:colId xmlns:a16="http://schemas.microsoft.com/office/drawing/2014/main" val="2571702187"/>
                    </a:ext>
                  </a:extLst>
                </a:gridCol>
              </a:tblGrid>
              <a:tr h="175519"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Tammi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Helmi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Maalis</a:t>
                      </a:r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Huhti</a:t>
                      </a:r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Touko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Heinä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Syys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Joulu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29668"/>
                  </a:ext>
                </a:extLst>
              </a:tr>
              <a:tr h="740230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36850"/>
                  </a:ext>
                </a:extLst>
              </a:tr>
              <a:tr h="1195751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686250"/>
                  </a:ext>
                </a:extLst>
              </a:tr>
              <a:tr h="905585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166114"/>
                  </a:ext>
                </a:extLst>
              </a:tr>
              <a:tr h="621656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55487"/>
                  </a:ext>
                </a:extLst>
              </a:tr>
              <a:tr h="812160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301877"/>
                  </a:ext>
                </a:extLst>
              </a:tr>
            </a:tbl>
          </a:graphicData>
        </a:graphic>
      </p:graphicFrame>
      <p:sp>
        <p:nvSpPr>
          <p:cNvPr id="8" name="Suorakulmio 7">
            <a:extLst>
              <a:ext uri="{FF2B5EF4-FFF2-40B4-BE49-F238E27FC236}">
                <a16:creationId xmlns:a16="http://schemas.microsoft.com/office/drawing/2014/main" id="{33A7ED45-F26A-4650-A1EB-150753D35FD8}"/>
              </a:ext>
            </a:extLst>
          </p:cNvPr>
          <p:cNvSpPr/>
          <p:nvPr/>
        </p:nvSpPr>
        <p:spPr>
          <a:xfrm>
            <a:off x="191603" y="1086800"/>
            <a:ext cx="1957282" cy="19102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 100 -kortit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F34FC89-46C8-45E1-995B-F65DFBBF0CC1}"/>
              </a:ext>
            </a:extLst>
          </p:cNvPr>
          <p:cNvSpPr/>
          <p:nvPr/>
        </p:nvSpPr>
        <p:spPr>
          <a:xfrm>
            <a:off x="195016" y="2286373"/>
            <a:ext cx="7933955" cy="1716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Koulutusratkaisu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B2D973A-8BAD-47E5-B902-328AA7B53C83}"/>
              </a:ext>
            </a:extLst>
          </p:cNvPr>
          <p:cNvSpPr/>
          <p:nvPr/>
        </p:nvSpPr>
        <p:spPr>
          <a:xfrm>
            <a:off x="3513610" y="2880213"/>
            <a:ext cx="4629562" cy="1664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Digiturvasovellus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B12D1F3-4802-4511-84F2-270AC2EB4C84}"/>
              </a:ext>
            </a:extLst>
          </p:cNvPr>
          <p:cNvSpPr txBox="1"/>
          <p:nvPr/>
        </p:nvSpPr>
        <p:spPr>
          <a:xfrm rot="16200000">
            <a:off x="-485821" y="1535790"/>
            <a:ext cx="1172175" cy="169277"/>
          </a:xfrm>
          <a:prstGeom prst="rect">
            <a:avLst/>
          </a:prstGeom>
          <a:solidFill>
            <a:srgbClr val="0070C0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6B17E29-D7C3-4323-BD57-4BA074CABDE7}"/>
              </a:ext>
            </a:extLst>
          </p:cNvPr>
          <p:cNvSpPr txBox="1"/>
          <p:nvPr/>
        </p:nvSpPr>
        <p:spPr>
          <a:xfrm rot="16200000">
            <a:off x="-424083" y="2698172"/>
            <a:ext cx="1052324" cy="16927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C707BB2-B5D8-47B7-9C62-FD6D813EEDC5}"/>
              </a:ext>
            </a:extLst>
          </p:cNvPr>
          <p:cNvSpPr txBox="1"/>
          <p:nvPr/>
        </p:nvSpPr>
        <p:spPr>
          <a:xfrm rot="16200000">
            <a:off x="-209347" y="3594846"/>
            <a:ext cx="613445" cy="169277"/>
          </a:xfrm>
          <a:prstGeom prst="rect">
            <a:avLst/>
          </a:prstGeom>
          <a:solidFill>
            <a:schemeClr val="accent2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989874EA-A6A6-4EA1-A60E-30DFBEEE6BAE}"/>
              </a:ext>
            </a:extLst>
          </p:cNvPr>
          <p:cNvSpPr txBox="1"/>
          <p:nvPr/>
        </p:nvSpPr>
        <p:spPr>
          <a:xfrm>
            <a:off x="8270028" y="2326512"/>
            <a:ext cx="869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/>
              <a:t>Toteutus tai tuotos juoksevalla numerolla. Ensimmäinen numero viitta projektiin. Kustakin löytyy tarkempi kuvaus.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A179BB3D-D3E0-4CF7-9E65-78229BC5CC78}"/>
              </a:ext>
            </a:extLst>
          </p:cNvPr>
          <p:cNvSpPr/>
          <p:nvPr/>
        </p:nvSpPr>
        <p:spPr>
          <a:xfrm>
            <a:off x="8354454" y="2192341"/>
            <a:ext cx="232012" cy="14686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 err="1"/>
              <a:t>n.n</a:t>
            </a:r>
            <a:endParaRPr lang="fi-FI" sz="800" dirty="0"/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3C762C20-9002-490C-AD82-29B602247FC9}"/>
              </a:ext>
            </a:extLst>
          </p:cNvPr>
          <p:cNvSpPr/>
          <p:nvPr/>
        </p:nvSpPr>
        <p:spPr>
          <a:xfrm>
            <a:off x="2172118" y="1275839"/>
            <a:ext cx="2860626" cy="1715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Suunnitelma täydentävistä ohjeista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C9BE4867-CF7D-4C54-A02F-714A34EE5AEB}"/>
              </a:ext>
            </a:extLst>
          </p:cNvPr>
          <p:cNvSpPr/>
          <p:nvPr/>
        </p:nvSpPr>
        <p:spPr>
          <a:xfrm>
            <a:off x="2174542" y="1482832"/>
            <a:ext cx="5406244" cy="18266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VAHTI100-kortteihin perustuva arviointikriteeristö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2B546133-D14E-4E5B-85FC-2368595F4431}"/>
              </a:ext>
            </a:extLst>
          </p:cNvPr>
          <p:cNvSpPr/>
          <p:nvPr/>
        </p:nvSpPr>
        <p:spPr>
          <a:xfrm>
            <a:off x="1885322" y="1020165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2.1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DB9E41EB-E871-4831-A02A-F40733065E62}"/>
              </a:ext>
            </a:extLst>
          </p:cNvPr>
          <p:cNvSpPr/>
          <p:nvPr/>
        </p:nvSpPr>
        <p:spPr>
          <a:xfrm>
            <a:off x="4795517" y="1172095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2.2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EB3EBC16-965C-456E-9403-760CA7A6FE55}"/>
              </a:ext>
            </a:extLst>
          </p:cNvPr>
          <p:cNvSpPr/>
          <p:nvPr/>
        </p:nvSpPr>
        <p:spPr>
          <a:xfrm>
            <a:off x="7312582" y="1379586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2.3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006383B-152D-4C5E-996C-9823C9EE1F52}"/>
              </a:ext>
            </a:extLst>
          </p:cNvPr>
          <p:cNvSpPr/>
          <p:nvPr/>
        </p:nvSpPr>
        <p:spPr>
          <a:xfrm>
            <a:off x="1484613" y="1726586"/>
            <a:ext cx="6096173" cy="1746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Päivitetty VAHTI-sivusto</a:t>
            </a: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667D1EBB-8971-4544-8BD8-96C519C07895}"/>
              </a:ext>
            </a:extLst>
          </p:cNvPr>
          <p:cNvSpPr/>
          <p:nvPr/>
        </p:nvSpPr>
        <p:spPr>
          <a:xfrm>
            <a:off x="7307483" y="1658502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2.4</a:t>
            </a: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9632EDB4-349F-4AEA-BD4B-4A2EB76E8D70}"/>
              </a:ext>
            </a:extLst>
          </p:cNvPr>
          <p:cNvSpPr/>
          <p:nvPr/>
        </p:nvSpPr>
        <p:spPr>
          <a:xfrm>
            <a:off x="2857456" y="1989105"/>
            <a:ext cx="5271516" cy="1834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VAHTI100 koulutustilaisuudet ja materiaalit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76F9AB16-FBC0-4846-BFC9-65E1514060FB}"/>
              </a:ext>
            </a:extLst>
          </p:cNvPr>
          <p:cNvSpPr/>
          <p:nvPr/>
        </p:nvSpPr>
        <p:spPr>
          <a:xfrm>
            <a:off x="7305206" y="1910984"/>
            <a:ext cx="275579" cy="12327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2.5</a:t>
            </a:r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23B23428-BABC-4F06-8C8B-D67A62342901}"/>
              </a:ext>
            </a:extLst>
          </p:cNvPr>
          <p:cNvSpPr/>
          <p:nvPr/>
        </p:nvSpPr>
        <p:spPr>
          <a:xfrm>
            <a:off x="3513609" y="2569011"/>
            <a:ext cx="4629562" cy="1648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Koulutusratkaisun jalkautus ja viestintä</a:t>
            </a:r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41633E1F-B036-4C64-9EB4-96742E0A9A8C}"/>
              </a:ext>
            </a:extLst>
          </p:cNvPr>
          <p:cNvSpPr/>
          <p:nvPr/>
        </p:nvSpPr>
        <p:spPr>
          <a:xfrm>
            <a:off x="1498216" y="2229276"/>
            <a:ext cx="195008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3.1</a:t>
            </a: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EBACDB39-99B5-44C2-B626-2C7D271D5FAE}"/>
              </a:ext>
            </a:extLst>
          </p:cNvPr>
          <p:cNvSpPr/>
          <p:nvPr/>
        </p:nvSpPr>
        <p:spPr>
          <a:xfrm>
            <a:off x="1872148" y="2228297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3.2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3FA44FD1-394A-41A6-B8B3-78C24F4692CA}"/>
              </a:ext>
            </a:extLst>
          </p:cNvPr>
          <p:cNvSpPr/>
          <p:nvPr/>
        </p:nvSpPr>
        <p:spPr>
          <a:xfrm>
            <a:off x="3513609" y="2228297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3.3</a:t>
            </a: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D24B8D61-CFA8-484F-B3A1-7FAD58DB6EEB}"/>
              </a:ext>
            </a:extLst>
          </p:cNvPr>
          <p:cNvSpPr/>
          <p:nvPr/>
        </p:nvSpPr>
        <p:spPr>
          <a:xfrm>
            <a:off x="3515225" y="2466173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3.4</a:t>
            </a: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910DD1ED-DB9E-4185-A016-8929CE8C7600}"/>
              </a:ext>
            </a:extLst>
          </p:cNvPr>
          <p:cNvSpPr/>
          <p:nvPr/>
        </p:nvSpPr>
        <p:spPr>
          <a:xfrm>
            <a:off x="3872791" y="2751190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3.5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E40F2AD0-FD32-4403-9298-1B42A198D3CA}"/>
              </a:ext>
            </a:extLst>
          </p:cNvPr>
          <p:cNvSpPr/>
          <p:nvPr/>
        </p:nvSpPr>
        <p:spPr>
          <a:xfrm>
            <a:off x="5444429" y="2755739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3.6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8012BFA7-92B3-43C8-B1B6-AEB2C399DF75}"/>
              </a:ext>
            </a:extLst>
          </p:cNvPr>
          <p:cNvSpPr/>
          <p:nvPr/>
        </p:nvSpPr>
        <p:spPr>
          <a:xfrm>
            <a:off x="209216" y="3502076"/>
            <a:ext cx="7933955" cy="1419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                                           Digitaalisen turvallisuuden kokonaiskuvaratkaisu</a:t>
            </a: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12905EE9-D79C-4AA2-87A9-94576073CD93}"/>
              </a:ext>
            </a:extLst>
          </p:cNvPr>
          <p:cNvSpPr/>
          <p:nvPr/>
        </p:nvSpPr>
        <p:spPr>
          <a:xfrm>
            <a:off x="4827316" y="3768983"/>
            <a:ext cx="3301655" cy="1640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Koulutustyöpajat (kokonaiskuvaratkaisun opastus)</a:t>
            </a:r>
          </a:p>
        </p:txBody>
      </p:sp>
      <p:sp>
        <p:nvSpPr>
          <p:cNvPr id="54" name="Suorakulmio 53">
            <a:extLst>
              <a:ext uri="{FF2B5EF4-FFF2-40B4-BE49-F238E27FC236}">
                <a16:creationId xmlns:a16="http://schemas.microsoft.com/office/drawing/2014/main" id="{BBB8D25E-1528-46E4-AF29-459169C0D9C2}"/>
              </a:ext>
            </a:extLst>
          </p:cNvPr>
          <p:cNvSpPr/>
          <p:nvPr/>
        </p:nvSpPr>
        <p:spPr>
          <a:xfrm>
            <a:off x="1958979" y="3383461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4.1</a:t>
            </a:r>
          </a:p>
        </p:txBody>
      </p:sp>
      <p:sp>
        <p:nvSpPr>
          <p:cNvPr id="55" name="Suorakulmio 54">
            <a:extLst>
              <a:ext uri="{FF2B5EF4-FFF2-40B4-BE49-F238E27FC236}">
                <a16:creationId xmlns:a16="http://schemas.microsoft.com/office/drawing/2014/main" id="{E1071E9C-B454-4FB2-932A-54192F905AF7}"/>
              </a:ext>
            </a:extLst>
          </p:cNvPr>
          <p:cNvSpPr/>
          <p:nvPr/>
        </p:nvSpPr>
        <p:spPr>
          <a:xfrm>
            <a:off x="2857456" y="3382482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4.2</a:t>
            </a:r>
          </a:p>
        </p:txBody>
      </p:sp>
      <p:sp>
        <p:nvSpPr>
          <p:cNvPr id="57" name="Suorakulmio 56">
            <a:extLst>
              <a:ext uri="{FF2B5EF4-FFF2-40B4-BE49-F238E27FC236}">
                <a16:creationId xmlns:a16="http://schemas.microsoft.com/office/drawing/2014/main" id="{38217D1C-59BF-46F8-BFEB-B72E3AC8E2E9}"/>
              </a:ext>
            </a:extLst>
          </p:cNvPr>
          <p:cNvSpPr/>
          <p:nvPr/>
        </p:nvSpPr>
        <p:spPr>
          <a:xfrm>
            <a:off x="6541347" y="3372270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4.3</a:t>
            </a:r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08DF3C57-D3FC-4453-A092-9D9090B4850F}"/>
              </a:ext>
            </a:extLst>
          </p:cNvPr>
          <p:cNvSpPr/>
          <p:nvPr/>
        </p:nvSpPr>
        <p:spPr>
          <a:xfrm>
            <a:off x="7829033" y="3665156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4.4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E9DE1F84-2526-4CD2-8469-D03468CC9396}"/>
              </a:ext>
            </a:extLst>
          </p:cNvPr>
          <p:cNvSpPr/>
          <p:nvPr/>
        </p:nvSpPr>
        <p:spPr>
          <a:xfrm>
            <a:off x="3500098" y="4610026"/>
            <a:ext cx="4628873" cy="180186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Toimintasuunnitelma</a:t>
            </a: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B46434A0-8AED-4735-9308-8FD935350963}"/>
              </a:ext>
            </a:extLst>
          </p:cNvPr>
          <p:cNvSpPr/>
          <p:nvPr/>
        </p:nvSpPr>
        <p:spPr>
          <a:xfrm>
            <a:off x="6803284" y="4502437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5.3</a:t>
            </a:r>
          </a:p>
        </p:txBody>
      </p:sp>
      <p:sp>
        <p:nvSpPr>
          <p:cNvPr id="66" name="Suorakulmio 65">
            <a:extLst>
              <a:ext uri="{FF2B5EF4-FFF2-40B4-BE49-F238E27FC236}">
                <a16:creationId xmlns:a16="http://schemas.microsoft.com/office/drawing/2014/main" id="{4AD9FCA1-3596-47D6-B114-38B4856C5ED5}"/>
              </a:ext>
            </a:extLst>
          </p:cNvPr>
          <p:cNvSpPr/>
          <p:nvPr/>
        </p:nvSpPr>
        <p:spPr>
          <a:xfrm>
            <a:off x="1498215" y="4881146"/>
            <a:ext cx="6630755" cy="148501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Tukipalvelut</a:t>
            </a:r>
          </a:p>
        </p:txBody>
      </p:sp>
      <p:sp>
        <p:nvSpPr>
          <p:cNvPr id="67" name="Suorakulmio 66">
            <a:extLst>
              <a:ext uri="{FF2B5EF4-FFF2-40B4-BE49-F238E27FC236}">
                <a16:creationId xmlns:a16="http://schemas.microsoft.com/office/drawing/2014/main" id="{583EB77B-9D21-4419-9C4E-36D3F83CF5C1}"/>
              </a:ext>
            </a:extLst>
          </p:cNvPr>
          <p:cNvSpPr/>
          <p:nvPr/>
        </p:nvSpPr>
        <p:spPr>
          <a:xfrm>
            <a:off x="2507732" y="4773557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5.4</a:t>
            </a:r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A22C7FF8-93A6-4BFC-B3D9-5EF4EE949770}"/>
              </a:ext>
            </a:extLst>
          </p:cNvPr>
          <p:cNvSpPr txBox="1"/>
          <p:nvPr/>
        </p:nvSpPr>
        <p:spPr>
          <a:xfrm>
            <a:off x="8197322" y="134674"/>
            <a:ext cx="86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JUDO</a:t>
            </a:r>
          </a:p>
          <a:p>
            <a:r>
              <a:rPr lang="fi-FI" sz="1200" dirty="0"/>
              <a:t>Road map</a:t>
            </a:r>
          </a:p>
          <a:p>
            <a:r>
              <a:rPr lang="fi-FI" sz="1200" dirty="0"/>
              <a:t>2019</a:t>
            </a:r>
          </a:p>
        </p:txBody>
      </p:sp>
      <p:sp>
        <p:nvSpPr>
          <p:cNvPr id="58" name="Suorakulmio 57">
            <a:extLst>
              <a:ext uri="{FF2B5EF4-FFF2-40B4-BE49-F238E27FC236}">
                <a16:creationId xmlns:a16="http://schemas.microsoft.com/office/drawing/2014/main" id="{B41B58BD-F56A-4D45-8F1B-8FD04BB5C2FC}"/>
              </a:ext>
            </a:extLst>
          </p:cNvPr>
          <p:cNvSpPr/>
          <p:nvPr/>
        </p:nvSpPr>
        <p:spPr>
          <a:xfrm>
            <a:off x="7234247" y="2766374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3.7</a:t>
            </a:r>
          </a:p>
        </p:txBody>
      </p:sp>
      <p:sp>
        <p:nvSpPr>
          <p:cNvPr id="56" name="Suorakulmio 55">
            <a:extLst>
              <a:ext uri="{FF2B5EF4-FFF2-40B4-BE49-F238E27FC236}">
                <a16:creationId xmlns:a16="http://schemas.microsoft.com/office/drawing/2014/main" id="{A9C86A8E-57A2-43C3-9FEB-74633905F086}"/>
              </a:ext>
            </a:extLst>
          </p:cNvPr>
          <p:cNvSpPr/>
          <p:nvPr/>
        </p:nvSpPr>
        <p:spPr>
          <a:xfrm>
            <a:off x="3522892" y="3104172"/>
            <a:ext cx="4629562" cy="1664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Digiturvasovelluksen jalkautus ja viestintä</a:t>
            </a:r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E6075676-230D-40AE-943C-BF7E3A0D4F60}"/>
              </a:ext>
            </a:extLst>
          </p:cNvPr>
          <p:cNvSpPr/>
          <p:nvPr/>
        </p:nvSpPr>
        <p:spPr>
          <a:xfrm>
            <a:off x="7237793" y="3010734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3.8</a:t>
            </a:r>
          </a:p>
        </p:txBody>
      </p:sp>
      <p:sp>
        <p:nvSpPr>
          <p:cNvPr id="68" name="Suorakulmio 67">
            <a:extLst>
              <a:ext uri="{FF2B5EF4-FFF2-40B4-BE49-F238E27FC236}">
                <a16:creationId xmlns:a16="http://schemas.microsoft.com/office/drawing/2014/main" id="{A65BF556-CB32-4E36-84DB-8A5481354E46}"/>
              </a:ext>
            </a:extLst>
          </p:cNvPr>
          <p:cNvSpPr/>
          <p:nvPr/>
        </p:nvSpPr>
        <p:spPr>
          <a:xfrm>
            <a:off x="195016" y="365535"/>
            <a:ext cx="3934385" cy="17830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Digiturvallisuuden käsikirja</a:t>
            </a:r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44DB73C4-FF0E-40DE-9BBC-301334A48E67}"/>
              </a:ext>
            </a:extLst>
          </p:cNvPr>
          <p:cNvSpPr txBox="1"/>
          <p:nvPr/>
        </p:nvSpPr>
        <p:spPr>
          <a:xfrm rot="16200000">
            <a:off x="-234428" y="560018"/>
            <a:ext cx="661193" cy="16927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1" name="Suorakulmio 70">
            <a:extLst>
              <a:ext uri="{FF2B5EF4-FFF2-40B4-BE49-F238E27FC236}">
                <a16:creationId xmlns:a16="http://schemas.microsoft.com/office/drawing/2014/main" id="{4AE97479-2E82-4A76-B56B-D46D41715246}"/>
              </a:ext>
            </a:extLst>
          </p:cNvPr>
          <p:cNvSpPr/>
          <p:nvPr/>
        </p:nvSpPr>
        <p:spPr>
          <a:xfrm>
            <a:off x="1484613" y="789185"/>
            <a:ext cx="6658558" cy="16480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Digiturvaharjoitus</a:t>
            </a:r>
          </a:p>
        </p:txBody>
      </p:sp>
      <p:sp>
        <p:nvSpPr>
          <p:cNvPr id="73" name="Suorakulmio 72">
            <a:extLst>
              <a:ext uri="{FF2B5EF4-FFF2-40B4-BE49-F238E27FC236}">
                <a16:creationId xmlns:a16="http://schemas.microsoft.com/office/drawing/2014/main" id="{EC57594E-893F-4354-9295-7B8B351DBA44}"/>
              </a:ext>
            </a:extLst>
          </p:cNvPr>
          <p:cNvSpPr/>
          <p:nvPr/>
        </p:nvSpPr>
        <p:spPr>
          <a:xfrm>
            <a:off x="2168359" y="569436"/>
            <a:ext cx="5979482" cy="16643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                                        Organisaatioille suunnattu koulutus ja työpajat</a:t>
            </a:r>
          </a:p>
        </p:txBody>
      </p:sp>
      <p:sp>
        <p:nvSpPr>
          <p:cNvPr id="74" name="Suorakulmio 73">
            <a:extLst>
              <a:ext uri="{FF2B5EF4-FFF2-40B4-BE49-F238E27FC236}">
                <a16:creationId xmlns:a16="http://schemas.microsoft.com/office/drawing/2014/main" id="{19FC1BEF-5B1F-4966-B091-140EC2A1DF67}"/>
              </a:ext>
            </a:extLst>
          </p:cNvPr>
          <p:cNvSpPr/>
          <p:nvPr/>
        </p:nvSpPr>
        <p:spPr>
          <a:xfrm>
            <a:off x="3871071" y="306973"/>
            <a:ext cx="195008" cy="1040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1.1</a:t>
            </a:r>
          </a:p>
        </p:txBody>
      </p:sp>
      <p:sp>
        <p:nvSpPr>
          <p:cNvPr id="75" name="Suorakulmio 74">
            <a:extLst>
              <a:ext uri="{FF2B5EF4-FFF2-40B4-BE49-F238E27FC236}">
                <a16:creationId xmlns:a16="http://schemas.microsoft.com/office/drawing/2014/main" id="{D84D340F-3FD6-4FC5-8125-B693C7DFA726}"/>
              </a:ext>
            </a:extLst>
          </p:cNvPr>
          <p:cNvSpPr/>
          <p:nvPr/>
        </p:nvSpPr>
        <p:spPr>
          <a:xfrm>
            <a:off x="4979491" y="502136"/>
            <a:ext cx="224227" cy="1163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1.2</a:t>
            </a:r>
          </a:p>
        </p:txBody>
      </p:sp>
      <p:sp>
        <p:nvSpPr>
          <p:cNvPr id="76" name="Suorakulmio 75">
            <a:extLst>
              <a:ext uri="{FF2B5EF4-FFF2-40B4-BE49-F238E27FC236}">
                <a16:creationId xmlns:a16="http://schemas.microsoft.com/office/drawing/2014/main" id="{A6F79410-C2A1-4FB1-9EC9-8E8B6AAA9F64}"/>
              </a:ext>
            </a:extLst>
          </p:cNvPr>
          <p:cNvSpPr/>
          <p:nvPr/>
        </p:nvSpPr>
        <p:spPr>
          <a:xfrm>
            <a:off x="2563299" y="533271"/>
            <a:ext cx="224227" cy="1163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/>
          <a:lstStyle/>
          <a:p>
            <a:pPr algn="ctr"/>
            <a:r>
              <a:rPr lang="fi-FI" sz="800" dirty="0"/>
              <a:t>1.2</a:t>
            </a:r>
          </a:p>
        </p:txBody>
      </p:sp>
      <p:sp>
        <p:nvSpPr>
          <p:cNvPr id="77" name="Suorakulmio 76">
            <a:extLst>
              <a:ext uri="{FF2B5EF4-FFF2-40B4-BE49-F238E27FC236}">
                <a16:creationId xmlns:a16="http://schemas.microsoft.com/office/drawing/2014/main" id="{5EDEA679-F0E0-4CDA-8FBB-2779475AA292}"/>
              </a:ext>
            </a:extLst>
          </p:cNvPr>
          <p:cNvSpPr/>
          <p:nvPr/>
        </p:nvSpPr>
        <p:spPr>
          <a:xfrm>
            <a:off x="7028824" y="754563"/>
            <a:ext cx="224227" cy="1261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1.3</a:t>
            </a:r>
          </a:p>
        </p:txBody>
      </p:sp>
      <p:sp>
        <p:nvSpPr>
          <p:cNvPr id="79" name="Suorakulmio 78">
            <a:extLst>
              <a:ext uri="{FF2B5EF4-FFF2-40B4-BE49-F238E27FC236}">
                <a16:creationId xmlns:a16="http://schemas.microsoft.com/office/drawing/2014/main" id="{4FA848BA-D166-4C8D-8F5A-DA28F66107C8}"/>
              </a:ext>
            </a:extLst>
          </p:cNvPr>
          <p:cNvSpPr/>
          <p:nvPr/>
        </p:nvSpPr>
        <p:spPr>
          <a:xfrm>
            <a:off x="7498419" y="3378366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4.4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99AB41A-D03C-467A-A949-44A30C9D4F94}"/>
              </a:ext>
            </a:extLst>
          </p:cNvPr>
          <p:cNvSpPr txBox="1"/>
          <p:nvPr/>
        </p:nvSpPr>
        <p:spPr>
          <a:xfrm>
            <a:off x="8164831" y="1072289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Luonnos</a:t>
            </a:r>
          </a:p>
        </p:txBody>
      </p:sp>
      <p:sp>
        <p:nvSpPr>
          <p:cNvPr id="59" name="Suorakulmio 58">
            <a:extLst>
              <a:ext uri="{FF2B5EF4-FFF2-40B4-BE49-F238E27FC236}">
                <a16:creationId xmlns:a16="http://schemas.microsoft.com/office/drawing/2014/main" id="{8F1E69ED-62D0-492E-B753-BFB683A9E0F1}"/>
              </a:ext>
            </a:extLst>
          </p:cNvPr>
          <p:cNvSpPr/>
          <p:nvPr/>
        </p:nvSpPr>
        <p:spPr>
          <a:xfrm>
            <a:off x="3218753" y="1942884"/>
            <a:ext cx="275579" cy="12327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2.5</a:t>
            </a:r>
          </a:p>
        </p:txBody>
      </p:sp>
      <p:sp>
        <p:nvSpPr>
          <p:cNvPr id="83" name="Suorakulmio 82">
            <a:extLst>
              <a:ext uri="{FF2B5EF4-FFF2-40B4-BE49-F238E27FC236}">
                <a16:creationId xmlns:a16="http://schemas.microsoft.com/office/drawing/2014/main" id="{0A1C3AE3-2660-4949-96B1-B10A6AA65C20}"/>
              </a:ext>
            </a:extLst>
          </p:cNvPr>
          <p:cNvSpPr/>
          <p:nvPr/>
        </p:nvSpPr>
        <p:spPr>
          <a:xfrm>
            <a:off x="3545" y="290321"/>
            <a:ext cx="8164831" cy="368108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Nuoli: Oikea 77">
            <a:extLst>
              <a:ext uri="{FF2B5EF4-FFF2-40B4-BE49-F238E27FC236}">
                <a16:creationId xmlns:a16="http://schemas.microsoft.com/office/drawing/2014/main" id="{61A3415D-308D-4656-A7C4-8E9BE567B2CB}"/>
              </a:ext>
            </a:extLst>
          </p:cNvPr>
          <p:cNvSpPr/>
          <p:nvPr/>
        </p:nvSpPr>
        <p:spPr>
          <a:xfrm rot="5400000">
            <a:off x="4492748" y="3546976"/>
            <a:ext cx="377777" cy="489109"/>
          </a:xfrm>
          <a:prstGeom prst="rightArrow">
            <a:avLst/>
          </a:prstGeom>
          <a:ln>
            <a:solidFill>
              <a:srgbClr val="FF19B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43100"/>
            <a:endParaRPr lang="fi-FI" sz="1000">
              <a:solidFill>
                <a:schemeClr val="dk1"/>
              </a:solidFill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70086B5A-1311-4FA4-A479-0D5C231B9148}"/>
              </a:ext>
            </a:extLst>
          </p:cNvPr>
          <p:cNvSpPr/>
          <p:nvPr/>
        </p:nvSpPr>
        <p:spPr>
          <a:xfrm>
            <a:off x="2618271" y="2739570"/>
            <a:ext cx="5456453" cy="861774"/>
          </a:xfrm>
          <a:prstGeom prst="rect">
            <a:avLst/>
          </a:prstGeom>
          <a:ln>
            <a:solidFill>
              <a:srgbClr val="FF19B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43100"/>
            <a:r>
              <a:rPr lang="fi-FI" sz="1000" b="1" dirty="0">
                <a:solidFill>
                  <a:schemeClr val="dk1"/>
                </a:solidFill>
              </a:rPr>
              <a:t>Projekti 5, Digitaalisen turvallisuuden harjoitustoiminnan kehittäminen</a:t>
            </a:r>
          </a:p>
          <a:p>
            <a:pPr marL="143100"/>
            <a:r>
              <a:rPr lang="fi-FI" sz="1000" b="1" dirty="0">
                <a:solidFill>
                  <a:schemeClr val="dk1"/>
                </a:solidFill>
              </a:rPr>
              <a:t>5.1 Kysely julkisen hallinnon organisaatioille koskien harjoitustoiminnan nykytilaa ja tarpeita</a:t>
            </a:r>
          </a:p>
          <a:p>
            <a:pPr marL="143100"/>
            <a:r>
              <a:rPr lang="fi-FI" sz="1000" dirty="0">
                <a:solidFill>
                  <a:schemeClr val="dk1"/>
                </a:solidFill>
              </a:rPr>
              <a:t>5.2 Harjoitustoiminnan malli </a:t>
            </a:r>
            <a:r>
              <a:rPr lang="fi-FI" sz="1000" dirty="0" err="1">
                <a:solidFill>
                  <a:schemeClr val="dk1"/>
                </a:solidFill>
              </a:rPr>
              <a:t>vrs</a:t>
            </a:r>
            <a:r>
              <a:rPr lang="fi-FI" sz="1000" dirty="0">
                <a:solidFill>
                  <a:schemeClr val="dk1"/>
                </a:solidFill>
              </a:rPr>
              <a:t>. 1</a:t>
            </a:r>
          </a:p>
          <a:p>
            <a:pPr marL="143100"/>
            <a:r>
              <a:rPr lang="fi-FI" sz="1000" dirty="0">
                <a:solidFill>
                  <a:schemeClr val="dk1"/>
                </a:solidFill>
              </a:rPr>
              <a:t>5.3 Harjoitustoiminnan toimintasuunnitelma vuosille 2019-2021</a:t>
            </a:r>
          </a:p>
          <a:p>
            <a:pPr marL="143100"/>
            <a:r>
              <a:rPr lang="fi-FI" sz="1000" dirty="0">
                <a:solidFill>
                  <a:schemeClr val="dk1"/>
                </a:solidFill>
              </a:rPr>
              <a:t>5.4 Harjoitustoiminnan tukipalveluiden konseptointi ja tuotteistus</a:t>
            </a:r>
          </a:p>
        </p:txBody>
      </p:sp>
      <p:sp>
        <p:nvSpPr>
          <p:cNvPr id="82" name="Suorakulmio 81">
            <a:extLst>
              <a:ext uri="{FF2B5EF4-FFF2-40B4-BE49-F238E27FC236}">
                <a16:creationId xmlns:a16="http://schemas.microsoft.com/office/drawing/2014/main" id="{034D6CC6-ACB4-4343-84FC-0BD8235EAFED}"/>
              </a:ext>
            </a:extLst>
          </p:cNvPr>
          <p:cNvSpPr/>
          <p:nvPr/>
        </p:nvSpPr>
        <p:spPr>
          <a:xfrm>
            <a:off x="0" y="3977161"/>
            <a:ext cx="8164831" cy="1165007"/>
          </a:xfrm>
          <a:prstGeom prst="rect">
            <a:avLst/>
          </a:prstGeom>
          <a:noFill/>
          <a:ln w="28575">
            <a:solidFill>
              <a:srgbClr val="FF19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Tekstiruutu 88">
            <a:extLst>
              <a:ext uri="{FF2B5EF4-FFF2-40B4-BE49-F238E27FC236}">
                <a16:creationId xmlns:a16="http://schemas.microsoft.com/office/drawing/2014/main" id="{9BE7F7F3-5752-4FF1-9ADB-71CA99C8C4BB}"/>
              </a:ext>
            </a:extLst>
          </p:cNvPr>
          <p:cNvSpPr txBox="1"/>
          <p:nvPr/>
        </p:nvSpPr>
        <p:spPr>
          <a:xfrm rot="16200000">
            <a:off x="-488555" y="4472814"/>
            <a:ext cx="1172095" cy="169277"/>
          </a:xfrm>
          <a:prstGeom prst="rect">
            <a:avLst/>
          </a:prstGeom>
          <a:solidFill>
            <a:srgbClr val="FF19BD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94" name="Tekstiruutu 93">
            <a:extLst>
              <a:ext uri="{FF2B5EF4-FFF2-40B4-BE49-F238E27FC236}">
                <a16:creationId xmlns:a16="http://schemas.microsoft.com/office/drawing/2014/main" id="{51AC9226-1534-4D4F-A527-8688F3F5237C}"/>
              </a:ext>
            </a:extLst>
          </p:cNvPr>
          <p:cNvSpPr txBox="1"/>
          <p:nvPr/>
        </p:nvSpPr>
        <p:spPr>
          <a:xfrm rot="16200000">
            <a:off x="-488555" y="4472814"/>
            <a:ext cx="1172095" cy="169277"/>
          </a:xfrm>
          <a:prstGeom prst="rect">
            <a:avLst/>
          </a:prstGeom>
          <a:solidFill>
            <a:srgbClr val="FF19BD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96" name="Suorakulmio 95">
            <a:extLst>
              <a:ext uri="{FF2B5EF4-FFF2-40B4-BE49-F238E27FC236}">
                <a16:creationId xmlns:a16="http://schemas.microsoft.com/office/drawing/2014/main" id="{F1894CFE-32B9-4761-965C-5FEA2B65C1AE}"/>
              </a:ext>
            </a:extLst>
          </p:cNvPr>
          <p:cNvSpPr/>
          <p:nvPr/>
        </p:nvSpPr>
        <p:spPr>
          <a:xfrm>
            <a:off x="195016" y="4369002"/>
            <a:ext cx="3934385" cy="177134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Harjoitustoiminnan malli</a:t>
            </a:r>
          </a:p>
        </p:txBody>
      </p:sp>
      <p:sp>
        <p:nvSpPr>
          <p:cNvPr id="97" name="Suorakulmio 96">
            <a:extLst>
              <a:ext uri="{FF2B5EF4-FFF2-40B4-BE49-F238E27FC236}">
                <a16:creationId xmlns:a16="http://schemas.microsoft.com/office/drawing/2014/main" id="{54BA1AD8-DE03-4795-AFF8-649F135AF633}"/>
              </a:ext>
            </a:extLst>
          </p:cNvPr>
          <p:cNvSpPr/>
          <p:nvPr/>
        </p:nvSpPr>
        <p:spPr>
          <a:xfrm>
            <a:off x="3897043" y="4261412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5.2</a:t>
            </a:r>
          </a:p>
        </p:txBody>
      </p:sp>
      <p:sp>
        <p:nvSpPr>
          <p:cNvPr id="98" name="Suorakulmio 97">
            <a:extLst>
              <a:ext uri="{FF2B5EF4-FFF2-40B4-BE49-F238E27FC236}">
                <a16:creationId xmlns:a16="http://schemas.microsoft.com/office/drawing/2014/main" id="{5DDE7253-D956-4E31-A8C1-489D4BAA0E29}"/>
              </a:ext>
            </a:extLst>
          </p:cNvPr>
          <p:cNvSpPr/>
          <p:nvPr/>
        </p:nvSpPr>
        <p:spPr>
          <a:xfrm>
            <a:off x="195017" y="4097880"/>
            <a:ext cx="1270290" cy="170170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Kysely</a:t>
            </a:r>
          </a:p>
        </p:txBody>
      </p:sp>
      <p:sp>
        <p:nvSpPr>
          <p:cNvPr id="99" name="Suorakulmio 98">
            <a:extLst>
              <a:ext uri="{FF2B5EF4-FFF2-40B4-BE49-F238E27FC236}">
                <a16:creationId xmlns:a16="http://schemas.microsoft.com/office/drawing/2014/main" id="{D6D25A43-1A1F-4B6F-8A81-A8B1A9574A27}"/>
              </a:ext>
            </a:extLst>
          </p:cNvPr>
          <p:cNvSpPr/>
          <p:nvPr/>
        </p:nvSpPr>
        <p:spPr>
          <a:xfrm>
            <a:off x="1219616" y="3990292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2181476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BE9A993F-CA81-4684-A8B3-FEAC7C96A3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817" y="28159"/>
          <a:ext cx="7961024" cy="511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221">
                  <a:extLst>
                    <a:ext uri="{9D8B030D-6E8A-4147-A177-3AD203B41FA5}">
                      <a16:colId xmlns:a16="http://schemas.microsoft.com/office/drawing/2014/main" val="3516809407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1276658790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2862306197"/>
                    </a:ext>
                  </a:extLst>
                </a:gridCol>
                <a:gridCol w="660172">
                  <a:extLst>
                    <a:ext uri="{9D8B030D-6E8A-4147-A177-3AD203B41FA5}">
                      <a16:colId xmlns:a16="http://schemas.microsoft.com/office/drawing/2014/main" val="728048016"/>
                    </a:ext>
                  </a:extLst>
                </a:gridCol>
                <a:gridCol w="684775">
                  <a:extLst>
                    <a:ext uri="{9D8B030D-6E8A-4147-A177-3AD203B41FA5}">
                      <a16:colId xmlns:a16="http://schemas.microsoft.com/office/drawing/2014/main" val="2418225272"/>
                    </a:ext>
                  </a:extLst>
                </a:gridCol>
                <a:gridCol w="635570">
                  <a:extLst>
                    <a:ext uri="{9D8B030D-6E8A-4147-A177-3AD203B41FA5}">
                      <a16:colId xmlns:a16="http://schemas.microsoft.com/office/drawing/2014/main" val="2899214775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3831737014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1784346238"/>
                    </a:ext>
                  </a:extLst>
                </a:gridCol>
                <a:gridCol w="660172">
                  <a:extLst>
                    <a:ext uri="{9D8B030D-6E8A-4147-A177-3AD203B41FA5}">
                      <a16:colId xmlns:a16="http://schemas.microsoft.com/office/drawing/2014/main" val="2443778511"/>
                    </a:ext>
                  </a:extLst>
                </a:gridCol>
                <a:gridCol w="701177">
                  <a:extLst>
                    <a:ext uri="{9D8B030D-6E8A-4147-A177-3AD203B41FA5}">
                      <a16:colId xmlns:a16="http://schemas.microsoft.com/office/drawing/2014/main" val="1418173774"/>
                    </a:ext>
                  </a:extLst>
                </a:gridCol>
                <a:gridCol w="688875">
                  <a:extLst>
                    <a:ext uri="{9D8B030D-6E8A-4147-A177-3AD203B41FA5}">
                      <a16:colId xmlns:a16="http://schemas.microsoft.com/office/drawing/2014/main" val="618741796"/>
                    </a:ext>
                  </a:extLst>
                </a:gridCol>
                <a:gridCol w="672474">
                  <a:extLst>
                    <a:ext uri="{9D8B030D-6E8A-4147-A177-3AD203B41FA5}">
                      <a16:colId xmlns:a16="http://schemas.microsoft.com/office/drawing/2014/main" val="2571702187"/>
                    </a:ext>
                  </a:extLst>
                </a:gridCol>
              </a:tblGrid>
              <a:tr h="175519"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Tammi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Helmi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Maalis</a:t>
                      </a:r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Huhti</a:t>
                      </a:r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Touko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Heinä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Syys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Joulu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29668"/>
                  </a:ext>
                </a:extLst>
              </a:tr>
              <a:tr h="740230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36850"/>
                  </a:ext>
                </a:extLst>
              </a:tr>
              <a:tr h="1195751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686250"/>
                  </a:ext>
                </a:extLst>
              </a:tr>
              <a:tr h="905585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166114"/>
                  </a:ext>
                </a:extLst>
              </a:tr>
              <a:tr h="621656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55487"/>
                  </a:ext>
                </a:extLst>
              </a:tr>
              <a:tr h="812160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301877"/>
                  </a:ext>
                </a:extLst>
              </a:tr>
            </a:tbl>
          </a:graphicData>
        </a:graphic>
      </p:graphicFrame>
      <p:sp>
        <p:nvSpPr>
          <p:cNvPr id="8" name="Suorakulmio 7">
            <a:extLst>
              <a:ext uri="{FF2B5EF4-FFF2-40B4-BE49-F238E27FC236}">
                <a16:creationId xmlns:a16="http://schemas.microsoft.com/office/drawing/2014/main" id="{33A7ED45-F26A-4650-A1EB-150753D35FD8}"/>
              </a:ext>
            </a:extLst>
          </p:cNvPr>
          <p:cNvSpPr/>
          <p:nvPr/>
        </p:nvSpPr>
        <p:spPr>
          <a:xfrm>
            <a:off x="191603" y="1086800"/>
            <a:ext cx="1957282" cy="19102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 100 -kortit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F34FC89-46C8-45E1-995B-F65DFBBF0CC1}"/>
              </a:ext>
            </a:extLst>
          </p:cNvPr>
          <p:cNvSpPr/>
          <p:nvPr/>
        </p:nvSpPr>
        <p:spPr>
          <a:xfrm>
            <a:off x="195016" y="2286373"/>
            <a:ext cx="7933955" cy="1716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Koulutusratkaisu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B2D973A-8BAD-47E5-B902-328AA7B53C83}"/>
              </a:ext>
            </a:extLst>
          </p:cNvPr>
          <p:cNvSpPr/>
          <p:nvPr/>
        </p:nvSpPr>
        <p:spPr>
          <a:xfrm>
            <a:off x="3513610" y="2880213"/>
            <a:ext cx="4629562" cy="1664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Digiturvasovellus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A71A6C9-75FF-4CFE-9330-D9F4E74C50D2}"/>
              </a:ext>
            </a:extLst>
          </p:cNvPr>
          <p:cNvSpPr/>
          <p:nvPr/>
        </p:nvSpPr>
        <p:spPr>
          <a:xfrm>
            <a:off x="195017" y="4076616"/>
            <a:ext cx="1270290" cy="170170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Kysely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B12D1F3-4802-4511-84F2-270AC2EB4C84}"/>
              </a:ext>
            </a:extLst>
          </p:cNvPr>
          <p:cNvSpPr txBox="1"/>
          <p:nvPr/>
        </p:nvSpPr>
        <p:spPr>
          <a:xfrm rot="16200000">
            <a:off x="-485821" y="1535790"/>
            <a:ext cx="1172175" cy="169277"/>
          </a:xfrm>
          <a:prstGeom prst="rect">
            <a:avLst/>
          </a:prstGeom>
          <a:solidFill>
            <a:srgbClr val="0070C0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6B17E29-D7C3-4323-BD57-4BA074CABDE7}"/>
              </a:ext>
            </a:extLst>
          </p:cNvPr>
          <p:cNvSpPr txBox="1"/>
          <p:nvPr/>
        </p:nvSpPr>
        <p:spPr>
          <a:xfrm rot="16200000">
            <a:off x="-424084" y="2698171"/>
            <a:ext cx="1052324" cy="16927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C707BB2-B5D8-47B7-9C62-FD6D813EEDC5}"/>
              </a:ext>
            </a:extLst>
          </p:cNvPr>
          <p:cNvSpPr txBox="1"/>
          <p:nvPr/>
        </p:nvSpPr>
        <p:spPr>
          <a:xfrm rot="16200000">
            <a:off x="-209347" y="3594846"/>
            <a:ext cx="613445" cy="169277"/>
          </a:xfrm>
          <a:prstGeom prst="rect">
            <a:avLst/>
          </a:prstGeom>
          <a:solidFill>
            <a:schemeClr val="accent2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EBECE37-62FF-4025-B6BF-31CEB9BE9D00}"/>
              </a:ext>
            </a:extLst>
          </p:cNvPr>
          <p:cNvSpPr txBox="1"/>
          <p:nvPr/>
        </p:nvSpPr>
        <p:spPr>
          <a:xfrm rot="16200000">
            <a:off x="-446320" y="4482920"/>
            <a:ext cx="1095563" cy="169277"/>
          </a:xfrm>
          <a:prstGeom prst="rect">
            <a:avLst/>
          </a:prstGeom>
          <a:solidFill>
            <a:srgbClr val="FF19BD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989874EA-A6A6-4EA1-A60E-30DFBEEE6BAE}"/>
              </a:ext>
            </a:extLst>
          </p:cNvPr>
          <p:cNvSpPr txBox="1"/>
          <p:nvPr/>
        </p:nvSpPr>
        <p:spPr>
          <a:xfrm>
            <a:off x="8270028" y="2326512"/>
            <a:ext cx="869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/>
              <a:t>Toteutus tai tuotos juoksevalla numerolla. Ensimmäinen numero viitta projektiin. Kustakin löytyy tarkempi kuvaus.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A179BB3D-D3E0-4CF7-9E65-78229BC5CC78}"/>
              </a:ext>
            </a:extLst>
          </p:cNvPr>
          <p:cNvSpPr/>
          <p:nvPr/>
        </p:nvSpPr>
        <p:spPr>
          <a:xfrm>
            <a:off x="8354454" y="2192341"/>
            <a:ext cx="232012" cy="14686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 err="1"/>
              <a:t>n.n</a:t>
            </a:r>
            <a:endParaRPr lang="fi-FI" sz="800" dirty="0"/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3C762C20-9002-490C-AD82-29B602247FC9}"/>
              </a:ext>
            </a:extLst>
          </p:cNvPr>
          <p:cNvSpPr/>
          <p:nvPr/>
        </p:nvSpPr>
        <p:spPr>
          <a:xfrm>
            <a:off x="2172118" y="1275839"/>
            <a:ext cx="2860626" cy="1715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Suunnitelma täydentävistä ohjeista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C9BE4867-CF7D-4C54-A02F-714A34EE5AEB}"/>
              </a:ext>
            </a:extLst>
          </p:cNvPr>
          <p:cNvSpPr/>
          <p:nvPr/>
        </p:nvSpPr>
        <p:spPr>
          <a:xfrm>
            <a:off x="2174542" y="1482832"/>
            <a:ext cx="5406244" cy="18266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VAHTI100-kortteihin perustuva arviointikriteeristö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2B546133-D14E-4E5B-85FC-2368595F4431}"/>
              </a:ext>
            </a:extLst>
          </p:cNvPr>
          <p:cNvSpPr/>
          <p:nvPr/>
        </p:nvSpPr>
        <p:spPr>
          <a:xfrm>
            <a:off x="1885322" y="1020165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2.1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DB9E41EB-E871-4831-A02A-F40733065E62}"/>
              </a:ext>
            </a:extLst>
          </p:cNvPr>
          <p:cNvSpPr/>
          <p:nvPr/>
        </p:nvSpPr>
        <p:spPr>
          <a:xfrm>
            <a:off x="4795517" y="1172095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2.2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EB3EBC16-965C-456E-9403-760CA7A6FE55}"/>
              </a:ext>
            </a:extLst>
          </p:cNvPr>
          <p:cNvSpPr/>
          <p:nvPr/>
        </p:nvSpPr>
        <p:spPr>
          <a:xfrm>
            <a:off x="7312582" y="1379586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2.3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006383B-152D-4C5E-996C-9823C9EE1F52}"/>
              </a:ext>
            </a:extLst>
          </p:cNvPr>
          <p:cNvSpPr/>
          <p:nvPr/>
        </p:nvSpPr>
        <p:spPr>
          <a:xfrm>
            <a:off x="1484613" y="1726586"/>
            <a:ext cx="6096173" cy="1746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Päivitetty VAHTI-sivusto</a:t>
            </a: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667D1EBB-8971-4544-8BD8-96C519C07895}"/>
              </a:ext>
            </a:extLst>
          </p:cNvPr>
          <p:cNvSpPr/>
          <p:nvPr/>
        </p:nvSpPr>
        <p:spPr>
          <a:xfrm>
            <a:off x="7307483" y="1658502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2.4</a:t>
            </a: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9632EDB4-349F-4AEA-BD4B-4A2EB76E8D70}"/>
              </a:ext>
            </a:extLst>
          </p:cNvPr>
          <p:cNvSpPr/>
          <p:nvPr/>
        </p:nvSpPr>
        <p:spPr>
          <a:xfrm>
            <a:off x="2857456" y="1989105"/>
            <a:ext cx="5271516" cy="1834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VAHTI100 koulutustilaisuudet ja materiaalit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76F9AB16-FBC0-4846-BFC9-65E1514060FB}"/>
              </a:ext>
            </a:extLst>
          </p:cNvPr>
          <p:cNvSpPr/>
          <p:nvPr/>
        </p:nvSpPr>
        <p:spPr>
          <a:xfrm>
            <a:off x="7305206" y="1910984"/>
            <a:ext cx="275579" cy="12327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2.5</a:t>
            </a:r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23B23428-BABC-4F06-8C8B-D67A62342901}"/>
              </a:ext>
            </a:extLst>
          </p:cNvPr>
          <p:cNvSpPr/>
          <p:nvPr/>
        </p:nvSpPr>
        <p:spPr>
          <a:xfrm>
            <a:off x="3513609" y="2569011"/>
            <a:ext cx="4629562" cy="1648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Koulutusratkaisun jalkautus ja viestintä</a:t>
            </a:r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41633E1F-B036-4C64-9EB4-96742E0A9A8C}"/>
              </a:ext>
            </a:extLst>
          </p:cNvPr>
          <p:cNvSpPr/>
          <p:nvPr/>
        </p:nvSpPr>
        <p:spPr>
          <a:xfrm>
            <a:off x="1498216" y="2229276"/>
            <a:ext cx="195008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3.1</a:t>
            </a: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EBACDB39-99B5-44C2-B626-2C7D271D5FAE}"/>
              </a:ext>
            </a:extLst>
          </p:cNvPr>
          <p:cNvSpPr/>
          <p:nvPr/>
        </p:nvSpPr>
        <p:spPr>
          <a:xfrm>
            <a:off x="1872148" y="2228297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3.2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3FA44FD1-394A-41A6-B8B3-78C24F4692CA}"/>
              </a:ext>
            </a:extLst>
          </p:cNvPr>
          <p:cNvSpPr/>
          <p:nvPr/>
        </p:nvSpPr>
        <p:spPr>
          <a:xfrm>
            <a:off x="3513609" y="2228297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3.3</a:t>
            </a: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D24B8D61-CFA8-484F-B3A1-7FAD58DB6EEB}"/>
              </a:ext>
            </a:extLst>
          </p:cNvPr>
          <p:cNvSpPr/>
          <p:nvPr/>
        </p:nvSpPr>
        <p:spPr>
          <a:xfrm>
            <a:off x="3515225" y="2466173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3.4</a:t>
            </a: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910DD1ED-DB9E-4185-A016-8929CE8C7600}"/>
              </a:ext>
            </a:extLst>
          </p:cNvPr>
          <p:cNvSpPr/>
          <p:nvPr/>
        </p:nvSpPr>
        <p:spPr>
          <a:xfrm>
            <a:off x="3872791" y="2751190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3.5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E40F2AD0-FD32-4403-9298-1B42A198D3CA}"/>
              </a:ext>
            </a:extLst>
          </p:cNvPr>
          <p:cNvSpPr/>
          <p:nvPr/>
        </p:nvSpPr>
        <p:spPr>
          <a:xfrm>
            <a:off x="5444429" y="2755739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3.6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8012BFA7-92B3-43C8-B1B6-AEB2C399DF75}"/>
              </a:ext>
            </a:extLst>
          </p:cNvPr>
          <p:cNvSpPr/>
          <p:nvPr/>
        </p:nvSpPr>
        <p:spPr>
          <a:xfrm>
            <a:off x="209216" y="3502076"/>
            <a:ext cx="7933955" cy="1419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                                           Digitaalisen turvallisuuden kokonaiskuvaratkaisu</a:t>
            </a: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12905EE9-D79C-4AA2-87A9-94576073CD93}"/>
              </a:ext>
            </a:extLst>
          </p:cNvPr>
          <p:cNvSpPr/>
          <p:nvPr/>
        </p:nvSpPr>
        <p:spPr>
          <a:xfrm>
            <a:off x="4827316" y="3768983"/>
            <a:ext cx="3301655" cy="1640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Koulutustyöpajat (kokonaiskuvaratkaisun opastus)</a:t>
            </a:r>
          </a:p>
        </p:txBody>
      </p:sp>
      <p:sp>
        <p:nvSpPr>
          <p:cNvPr id="54" name="Suorakulmio 53">
            <a:extLst>
              <a:ext uri="{FF2B5EF4-FFF2-40B4-BE49-F238E27FC236}">
                <a16:creationId xmlns:a16="http://schemas.microsoft.com/office/drawing/2014/main" id="{BBB8D25E-1528-46E4-AF29-459169C0D9C2}"/>
              </a:ext>
            </a:extLst>
          </p:cNvPr>
          <p:cNvSpPr/>
          <p:nvPr/>
        </p:nvSpPr>
        <p:spPr>
          <a:xfrm>
            <a:off x="1958979" y="3383461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4.1</a:t>
            </a:r>
          </a:p>
        </p:txBody>
      </p:sp>
      <p:sp>
        <p:nvSpPr>
          <p:cNvPr id="55" name="Suorakulmio 54">
            <a:extLst>
              <a:ext uri="{FF2B5EF4-FFF2-40B4-BE49-F238E27FC236}">
                <a16:creationId xmlns:a16="http://schemas.microsoft.com/office/drawing/2014/main" id="{E1071E9C-B454-4FB2-932A-54192F905AF7}"/>
              </a:ext>
            </a:extLst>
          </p:cNvPr>
          <p:cNvSpPr/>
          <p:nvPr/>
        </p:nvSpPr>
        <p:spPr>
          <a:xfrm>
            <a:off x="2857456" y="3382482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4.2</a:t>
            </a:r>
          </a:p>
        </p:txBody>
      </p:sp>
      <p:sp>
        <p:nvSpPr>
          <p:cNvPr id="57" name="Suorakulmio 56">
            <a:extLst>
              <a:ext uri="{FF2B5EF4-FFF2-40B4-BE49-F238E27FC236}">
                <a16:creationId xmlns:a16="http://schemas.microsoft.com/office/drawing/2014/main" id="{38217D1C-59BF-46F8-BFEB-B72E3AC8E2E9}"/>
              </a:ext>
            </a:extLst>
          </p:cNvPr>
          <p:cNvSpPr/>
          <p:nvPr/>
        </p:nvSpPr>
        <p:spPr>
          <a:xfrm>
            <a:off x="6541347" y="3372270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4.3</a:t>
            </a:r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08DF3C57-D3FC-4453-A092-9D9090B4850F}"/>
              </a:ext>
            </a:extLst>
          </p:cNvPr>
          <p:cNvSpPr/>
          <p:nvPr/>
        </p:nvSpPr>
        <p:spPr>
          <a:xfrm>
            <a:off x="7829033" y="3665156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4.4</a:t>
            </a:r>
          </a:p>
        </p:txBody>
      </p:sp>
      <p:sp>
        <p:nvSpPr>
          <p:cNvPr id="61" name="Suorakulmio 60">
            <a:extLst>
              <a:ext uri="{FF2B5EF4-FFF2-40B4-BE49-F238E27FC236}">
                <a16:creationId xmlns:a16="http://schemas.microsoft.com/office/drawing/2014/main" id="{70BEABE1-FF5B-47B6-A29E-D08944BFBED9}"/>
              </a:ext>
            </a:extLst>
          </p:cNvPr>
          <p:cNvSpPr/>
          <p:nvPr/>
        </p:nvSpPr>
        <p:spPr>
          <a:xfrm>
            <a:off x="1219616" y="3969028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5.1</a:t>
            </a:r>
          </a:p>
        </p:txBody>
      </p:sp>
      <p:sp>
        <p:nvSpPr>
          <p:cNvPr id="62" name="Suorakulmio 61">
            <a:extLst>
              <a:ext uri="{FF2B5EF4-FFF2-40B4-BE49-F238E27FC236}">
                <a16:creationId xmlns:a16="http://schemas.microsoft.com/office/drawing/2014/main" id="{E1569304-B974-4A84-94ED-02978601D5E8}"/>
              </a:ext>
            </a:extLst>
          </p:cNvPr>
          <p:cNvSpPr/>
          <p:nvPr/>
        </p:nvSpPr>
        <p:spPr>
          <a:xfrm>
            <a:off x="195016" y="4347738"/>
            <a:ext cx="3934385" cy="148501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Harjoitustoiminnan malli</a:t>
            </a:r>
          </a:p>
        </p:txBody>
      </p:sp>
      <p:sp>
        <p:nvSpPr>
          <p:cNvPr id="63" name="Suorakulmio 62">
            <a:extLst>
              <a:ext uri="{FF2B5EF4-FFF2-40B4-BE49-F238E27FC236}">
                <a16:creationId xmlns:a16="http://schemas.microsoft.com/office/drawing/2014/main" id="{88045643-1EAC-4E73-A371-5084634699DC}"/>
              </a:ext>
            </a:extLst>
          </p:cNvPr>
          <p:cNvSpPr/>
          <p:nvPr/>
        </p:nvSpPr>
        <p:spPr>
          <a:xfrm>
            <a:off x="3897043" y="4240148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5.2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E9DE1F84-2526-4CD2-8469-D03468CC9396}"/>
              </a:ext>
            </a:extLst>
          </p:cNvPr>
          <p:cNvSpPr/>
          <p:nvPr/>
        </p:nvSpPr>
        <p:spPr>
          <a:xfrm>
            <a:off x="3500098" y="4610026"/>
            <a:ext cx="4628873" cy="180186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Toimintasuunnitelma</a:t>
            </a: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B46434A0-8AED-4735-9308-8FD935350963}"/>
              </a:ext>
            </a:extLst>
          </p:cNvPr>
          <p:cNvSpPr/>
          <p:nvPr/>
        </p:nvSpPr>
        <p:spPr>
          <a:xfrm>
            <a:off x="6803284" y="4502437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5.3</a:t>
            </a:r>
          </a:p>
        </p:txBody>
      </p:sp>
      <p:sp>
        <p:nvSpPr>
          <p:cNvPr id="66" name="Suorakulmio 65">
            <a:extLst>
              <a:ext uri="{FF2B5EF4-FFF2-40B4-BE49-F238E27FC236}">
                <a16:creationId xmlns:a16="http://schemas.microsoft.com/office/drawing/2014/main" id="{4AD9FCA1-3596-47D6-B114-38B4856C5ED5}"/>
              </a:ext>
            </a:extLst>
          </p:cNvPr>
          <p:cNvSpPr/>
          <p:nvPr/>
        </p:nvSpPr>
        <p:spPr>
          <a:xfrm>
            <a:off x="1498215" y="4881146"/>
            <a:ext cx="6630755" cy="148501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Tukipalvelut</a:t>
            </a:r>
          </a:p>
        </p:txBody>
      </p:sp>
      <p:sp>
        <p:nvSpPr>
          <p:cNvPr id="67" name="Suorakulmio 66">
            <a:extLst>
              <a:ext uri="{FF2B5EF4-FFF2-40B4-BE49-F238E27FC236}">
                <a16:creationId xmlns:a16="http://schemas.microsoft.com/office/drawing/2014/main" id="{583EB77B-9D21-4419-9C4E-36D3F83CF5C1}"/>
              </a:ext>
            </a:extLst>
          </p:cNvPr>
          <p:cNvSpPr/>
          <p:nvPr/>
        </p:nvSpPr>
        <p:spPr>
          <a:xfrm>
            <a:off x="2507732" y="4773557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5.4</a:t>
            </a:r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A22C7FF8-93A6-4BFC-B3D9-5EF4EE949770}"/>
              </a:ext>
            </a:extLst>
          </p:cNvPr>
          <p:cNvSpPr txBox="1"/>
          <p:nvPr/>
        </p:nvSpPr>
        <p:spPr>
          <a:xfrm>
            <a:off x="8197322" y="134674"/>
            <a:ext cx="86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JUDO</a:t>
            </a:r>
          </a:p>
          <a:p>
            <a:r>
              <a:rPr lang="fi-FI" sz="1200" dirty="0"/>
              <a:t>Road map</a:t>
            </a:r>
          </a:p>
          <a:p>
            <a:r>
              <a:rPr lang="fi-FI" sz="1200" dirty="0"/>
              <a:t>2019</a:t>
            </a:r>
          </a:p>
        </p:txBody>
      </p:sp>
      <p:sp>
        <p:nvSpPr>
          <p:cNvPr id="58" name="Suorakulmio 57">
            <a:extLst>
              <a:ext uri="{FF2B5EF4-FFF2-40B4-BE49-F238E27FC236}">
                <a16:creationId xmlns:a16="http://schemas.microsoft.com/office/drawing/2014/main" id="{B41B58BD-F56A-4D45-8F1B-8FD04BB5C2FC}"/>
              </a:ext>
            </a:extLst>
          </p:cNvPr>
          <p:cNvSpPr/>
          <p:nvPr/>
        </p:nvSpPr>
        <p:spPr>
          <a:xfrm>
            <a:off x="7234247" y="2766374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3.7</a:t>
            </a:r>
          </a:p>
        </p:txBody>
      </p:sp>
      <p:sp>
        <p:nvSpPr>
          <p:cNvPr id="56" name="Suorakulmio 55">
            <a:extLst>
              <a:ext uri="{FF2B5EF4-FFF2-40B4-BE49-F238E27FC236}">
                <a16:creationId xmlns:a16="http://schemas.microsoft.com/office/drawing/2014/main" id="{A9C86A8E-57A2-43C3-9FEB-74633905F086}"/>
              </a:ext>
            </a:extLst>
          </p:cNvPr>
          <p:cNvSpPr/>
          <p:nvPr/>
        </p:nvSpPr>
        <p:spPr>
          <a:xfrm>
            <a:off x="3522892" y="3104172"/>
            <a:ext cx="4629562" cy="1664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Digiturvasovelluksen jalkautus ja viestintä</a:t>
            </a:r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E6075676-230D-40AE-943C-BF7E3A0D4F60}"/>
              </a:ext>
            </a:extLst>
          </p:cNvPr>
          <p:cNvSpPr/>
          <p:nvPr/>
        </p:nvSpPr>
        <p:spPr>
          <a:xfrm>
            <a:off x="7237793" y="3010734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3.8</a:t>
            </a:r>
          </a:p>
        </p:txBody>
      </p:sp>
      <p:sp>
        <p:nvSpPr>
          <p:cNvPr id="68" name="Suorakulmio 67">
            <a:extLst>
              <a:ext uri="{FF2B5EF4-FFF2-40B4-BE49-F238E27FC236}">
                <a16:creationId xmlns:a16="http://schemas.microsoft.com/office/drawing/2014/main" id="{A65BF556-CB32-4E36-84DB-8A5481354E46}"/>
              </a:ext>
            </a:extLst>
          </p:cNvPr>
          <p:cNvSpPr/>
          <p:nvPr/>
        </p:nvSpPr>
        <p:spPr>
          <a:xfrm>
            <a:off x="195016" y="365535"/>
            <a:ext cx="5249413" cy="14873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Digiturvallisuuden käsikirja</a:t>
            </a:r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44DB73C4-FF0E-40DE-9BBC-301334A48E67}"/>
              </a:ext>
            </a:extLst>
          </p:cNvPr>
          <p:cNvSpPr txBox="1"/>
          <p:nvPr/>
        </p:nvSpPr>
        <p:spPr>
          <a:xfrm rot="16200000">
            <a:off x="-234428" y="560018"/>
            <a:ext cx="661193" cy="16927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1" name="Suorakulmio 70">
            <a:extLst>
              <a:ext uri="{FF2B5EF4-FFF2-40B4-BE49-F238E27FC236}">
                <a16:creationId xmlns:a16="http://schemas.microsoft.com/office/drawing/2014/main" id="{4AE97479-2E82-4A76-B56B-D46D41715246}"/>
              </a:ext>
            </a:extLst>
          </p:cNvPr>
          <p:cNvSpPr/>
          <p:nvPr/>
        </p:nvSpPr>
        <p:spPr>
          <a:xfrm>
            <a:off x="1484613" y="789185"/>
            <a:ext cx="6658558" cy="16480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Digiturvaharjoitus</a:t>
            </a:r>
          </a:p>
        </p:txBody>
      </p:sp>
      <p:sp>
        <p:nvSpPr>
          <p:cNvPr id="73" name="Suorakulmio 72">
            <a:extLst>
              <a:ext uri="{FF2B5EF4-FFF2-40B4-BE49-F238E27FC236}">
                <a16:creationId xmlns:a16="http://schemas.microsoft.com/office/drawing/2014/main" id="{EC57594E-893F-4354-9295-7B8B351DBA44}"/>
              </a:ext>
            </a:extLst>
          </p:cNvPr>
          <p:cNvSpPr/>
          <p:nvPr/>
        </p:nvSpPr>
        <p:spPr>
          <a:xfrm>
            <a:off x="2168359" y="569436"/>
            <a:ext cx="5979482" cy="16643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                                        Organisaatioille suunnattu koulutus ja työpajat</a:t>
            </a:r>
          </a:p>
        </p:txBody>
      </p:sp>
      <p:sp>
        <p:nvSpPr>
          <p:cNvPr id="74" name="Suorakulmio 73">
            <a:extLst>
              <a:ext uri="{FF2B5EF4-FFF2-40B4-BE49-F238E27FC236}">
                <a16:creationId xmlns:a16="http://schemas.microsoft.com/office/drawing/2014/main" id="{19FC1BEF-5B1F-4966-B091-140EC2A1DF67}"/>
              </a:ext>
            </a:extLst>
          </p:cNvPr>
          <p:cNvSpPr/>
          <p:nvPr/>
        </p:nvSpPr>
        <p:spPr>
          <a:xfrm>
            <a:off x="4998308" y="306973"/>
            <a:ext cx="195008" cy="1040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1.1</a:t>
            </a:r>
          </a:p>
        </p:txBody>
      </p:sp>
      <p:sp>
        <p:nvSpPr>
          <p:cNvPr id="75" name="Suorakulmio 74">
            <a:extLst>
              <a:ext uri="{FF2B5EF4-FFF2-40B4-BE49-F238E27FC236}">
                <a16:creationId xmlns:a16="http://schemas.microsoft.com/office/drawing/2014/main" id="{D84D340F-3FD6-4FC5-8125-B693C7DFA726}"/>
              </a:ext>
            </a:extLst>
          </p:cNvPr>
          <p:cNvSpPr/>
          <p:nvPr/>
        </p:nvSpPr>
        <p:spPr>
          <a:xfrm>
            <a:off x="4979491" y="502136"/>
            <a:ext cx="224227" cy="1163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1.2</a:t>
            </a:r>
          </a:p>
        </p:txBody>
      </p:sp>
      <p:sp>
        <p:nvSpPr>
          <p:cNvPr id="76" name="Suorakulmio 75">
            <a:extLst>
              <a:ext uri="{FF2B5EF4-FFF2-40B4-BE49-F238E27FC236}">
                <a16:creationId xmlns:a16="http://schemas.microsoft.com/office/drawing/2014/main" id="{A6F79410-C2A1-4FB1-9EC9-8E8B6AAA9F64}"/>
              </a:ext>
            </a:extLst>
          </p:cNvPr>
          <p:cNvSpPr/>
          <p:nvPr/>
        </p:nvSpPr>
        <p:spPr>
          <a:xfrm>
            <a:off x="2853920" y="533271"/>
            <a:ext cx="224227" cy="1163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/>
          <a:lstStyle/>
          <a:p>
            <a:pPr algn="ctr"/>
            <a:r>
              <a:rPr lang="fi-FI" sz="800" dirty="0"/>
              <a:t>1.2</a:t>
            </a:r>
          </a:p>
        </p:txBody>
      </p:sp>
      <p:sp>
        <p:nvSpPr>
          <p:cNvPr id="77" name="Suorakulmio 76">
            <a:extLst>
              <a:ext uri="{FF2B5EF4-FFF2-40B4-BE49-F238E27FC236}">
                <a16:creationId xmlns:a16="http://schemas.microsoft.com/office/drawing/2014/main" id="{5EDEA679-F0E0-4CDA-8FBB-2779475AA292}"/>
              </a:ext>
            </a:extLst>
          </p:cNvPr>
          <p:cNvSpPr/>
          <p:nvPr/>
        </p:nvSpPr>
        <p:spPr>
          <a:xfrm>
            <a:off x="7028824" y="754563"/>
            <a:ext cx="224227" cy="1261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1.3</a:t>
            </a:r>
          </a:p>
        </p:txBody>
      </p:sp>
      <p:sp>
        <p:nvSpPr>
          <p:cNvPr id="79" name="Suorakulmio 78">
            <a:extLst>
              <a:ext uri="{FF2B5EF4-FFF2-40B4-BE49-F238E27FC236}">
                <a16:creationId xmlns:a16="http://schemas.microsoft.com/office/drawing/2014/main" id="{4FA848BA-D166-4C8D-8F5A-DA28F66107C8}"/>
              </a:ext>
            </a:extLst>
          </p:cNvPr>
          <p:cNvSpPr/>
          <p:nvPr/>
        </p:nvSpPr>
        <p:spPr>
          <a:xfrm>
            <a:off x="7498419" y="3378366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4.4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99AB41A-D03C-467A-A949-44A30C9D4F94}"/>
              </a:ext>
            </a:extLst>
          </p:cNvPr>
          <p:cNvSpPr txBox="1"/>
          <p:nvPr/>
        </p:nvSpPr>
        <p:spPr>
          <a:xfrm>
            <a:off x="8164831" y="1072289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Luonnos</a:t>
            </a:r>
          </a:p>
        </p:txBody>
      </p:sp>
      <p:sp>
        <p:nvSpPr>
          <p:cNvPr id="59" name="Suorakulmio 58">
            <a:extLst>
              <a:ext uri="{FF2B5EF4-FFF2-40B4-BE49-F238E27FC236}">
                <a16:creationId xmlns:a16="http://schemas.microsoft.com/office/drawing/2014/main" id="{8F1E69ED-62D0-492E-B753-BFB683A9E0F1}"/>
              </a:ext>
            </a:extLst>
          </p:cNvPr>
          <p:cNvSpPr/>
          <p:nvPr/>
        </p:nvSpPr>
        <p:spPr>
          <a:xfrm>
            <a:off x="3218753" y="1942884"/>
            <a:ext cx="275579" cy="12327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2.5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68BE9854-6860-4FF3-BE75-C542B5933C69}"/>
              </a:ext>
            </a:extLst>
          </p:cNvPr>
          <p:cNvSpPr/>
          <p:nvPr/>
        </p:nvSpPr>
        <p:spPr>
          <a:xfrm>
            <a:off x="8192652" y="542174"/>
            <a:ext cx="526046" cy="24701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539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Kaaviokuva 7">
            <a:extLst>
              <a:ext uri="{FF2B5EF4-FFF2-40B4-BE49-F238E27FC236}">
                <a16:creationId xmlns:a16="http://schemas.microsoft.com/office/drawing/2014/main" id="{61F52D22-DF0F-4BF2-BA13-337FA48E9A73}"/>
              </a:ext>
            </a:extLst>
          </p:cNvPr>
          <p:cNvGraphicFramePr/>
          <p:nvPr>
            <p:extLst/>
          </p:nvPr>
        </p:nvGraphicFramePr>
        <p:xfrm>
          <a:off x="883194" y="312066"/>
          <a:ext cx="7786239" cy="469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C3F49826-B3A2-4F55-9EF2-80D42A42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JUDO-hankkeen viisi projektia</a:t>
            </a:r>
          </a:p>
        </p:txBody>
      </p:sp>
    </p:spTree>
    <p:extLst>
      <p:ext uri="{BB962C8B-B14F-4D97-AF65-F5344CB8AC3E}">
        <p14:creationId xmlns:p14="http://schemas.microsoft.com/office/powerpoint/2010/main" val="376054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0EBD75F-9ED2-4AC4-9AEB-271B89E8DB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b="1" dirty="0"/>
              <a:t>Tehtävät ja tavoitteet</a:t>
            </a:r>
          </a:p>
          <a:p>
            <a:r>
              <a:rPr lang="fi-FI" dirty="0"/>
              <a:t>Miten projekti parantaa digitaalista turvallisuutta?</a:t>
            </a:r>
          </a:p>
          <a:p>
            <a:r>
              <a:rPr lang="fi-FI" dirty="0"/>
              <a:t>Keskeiset tuotokset 2019</a:t>
            </a:r>
          </a:p>
          <a:p>
            <a:r>
              <a:rPr lang="fi-FI" dirty="0"/>
              <a:t>Erityistä projektissa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Digitaalisen turvallisuuden johtaminen ja riskienhallinnan kehittäminen (projekti 1)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 lIns="144000">
            <a:normAutofit/>
          </a:bodyPr>
          <a:lstStyle/>
          <a:p>
            <a:pPr marL="0" indent="0">
              <a:buNone/>
            </a:pPr>
            <a:r>
              <a:rPr lang="fi-FI" sz="1800" dirty="0"/>
              <a:t>Luodaan yhteinen julkisen hallinnon digitaalisen turvallisuuden johtamisen ja hallinnan malli, jossa varmistetaan, että organisaatioissa on  toimiva prosessi riskienhallinnan   toteuttamiseksi. </a:t>
            </a:r>
          </a:p>
          <a:p>
            <a:pPr marL="0" indent="0">
              <a:buNone/>
            </a:pPr>
            <a:r>
              <a:rPr lang="fi-FI" sz="1800" dirty="0"/>
              <a:t>Nämä jalkautetaan organisaatioihin yhteishanke-mallilla. Mallin toteuttamista edistetään vuosittaisella TAISTO-harjoituksella 2019-2021.</a:t>
            </a:r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BE11895F-2DB9-43EC-833F-1401B3AD658B}"/>
              </a:ext>
            </a:extLst>
          </p:cNvPr>
          <p:cNvSpPr/>
          <p:nvPr/>
        </p:nvSpPr>
        <p:spPr>
          <a:xfrm>
            <a:off x="4012015" y="1254643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882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Digitaalisen turvallisuuden johtaminen ja riskienhallinnan kehittäminen (projekti 1)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 vert="horz" lIns="144000" tIns="45720" rIns="91440" bIns="45720" rtlCol="0">
            <a:normAutofit/>
          </a:bodyPr>
          <a:lstStyle/>
          <a:p>
            <a:pPr marL="0" indent="0">
              <a:buNone/>
            </a:pPr>
            <a:r>
              <a:rPr lang="fi-FI" sz="1800" dirty="0"/>
              <a:t>Julkisen hallinnon organisaatiot saavat käyttöön yhdenmukaiset tavat johtaa ja kehittää digitaalista turvallisuutta, joka parantaa organisaatioiden ja sitä kautta julkisen hallinnon digitaalista turvallisuutta.  </a:t>
            </a:r>
          </a:p>
          <a:p>
            <a:pPr marL="0" indent="0">
              <a:buNone/>
            </a:pPr>
            <a:r>
              <a:rPr lang="fi-FI" sz="1800" dirty="0"/>
              <a:t>Harjoitustoiminnan avulla parannetaan organisaatioiden valmiuksia reagoida ja toimia erilaisissa digiturvallisuuteen liittyvissä häiriöissä ja poikkeamissa. </a:t>
            </a:r>
          </a:p>
        </p:txBody>
      </p:sp>
      <p:sp>
        <p:nvSpPr>
          <p:cNvPr id="17" name="Sisällön paikkamerkki 1">
            <a:extLst>
              <a:ext uri="{FF2B5EF4-FFF2-40B4-BE49-F238E27FC236}">
                <a16:creationId xmlns:a16="http://schemas.microsoft.com/office/drawing/2014/main" id="{7B23DEFC-703E-45B0-AEE3-F2A45EB11E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</p:spPr>
        <p:txBody>
          <a:bodyPr/>
          <a:lstStyle/>
          <a:p>
            <a:r>
              <a:rPr lang="fi-FI" dirty="0"/>
              <a:t>Tehtävät ja tavoitteet</a:t>
            </a:r>
          </a:p>
          <a:p>
            <a:r>
              <a:rPr lang="fi-FI" b="1" dirty="0"/>
              <a:t>Miten projekti parantaa digitaalista turvallisuutta?</a:t>
            </a:r>
          </a:p>
          <a:p>
            <a:r>
              <a:rPr lang="fi-FI" dirty="0"/>
              <a:t>Keskeiset tuotokset 2019</a:t>
            </a:r>
          </a:p>
          <a:p>
            <a:r>
              <a:rPr lang="fi-FI" dirty="0"/>
              <a:t>Erityistä projektissa</a:t>
            </a:r>
          </a:p>
        </p:txBody>
      </p:sp>
      <p:sp>
        <p:nvSpPr>
          <p:cNvPr id="19" name="Nuoli: Oikea 18">
            <a:extLst>
              <a:ext uri="{FF2B5EF4-FFF2-40B4-BE49-F238E27FC236}">
                <a16:creationId xmlns:a16="http://schemas.microsoft.com/office/drawing/2014/main" id="{0DA4FC45-4599-4BC6-84B6-F85DC97BD660}"/>
              </a:ext>
            </a:extLst>
          </p:cNvPr>
          <p:cNvSpPr/>
          <p:nvPr/>
        </p:nvSpPr>
        <p:spPr>
          <a:xfrm>
            <a:off x="4001386" y="1860693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55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Digitaalisen turvallisuuden johtaminen ja riskienhallinnan kehittäminen (projekti 1)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 vert="horz" lIns="144000" tIns="45720" rIns="91440" bIns="45720" rtlCol="0">
            <a:normAutofit/>
          </a:bodyPr>
          <a:lstStyle/>
          <a:p>
            <a:pPr marL="0" indent="0">
              <a:buNone/>
            </a:pPr>
            <a:r>
              <a:rPr lang="fi-FI" sz="1800" dirty="0"/>
              <a:t>Digiturvallisuuden käsikirja</a:t>
            </a:r>
          </a:p>
          <a:p>
            <a:pPr marL="0" indent="0">
              <a:buNone/>
            </a:pPr>
            <a:r>
              <a:rPr lang="fi-FI" sz="1800" dirty="0"/>
              <a:t>6/2019 mennessä käynnistyvä yhteishanke käsikirjan jalkauttamiseksi julkiseen hallintoon sekä sitä tukevat verkkokoulutusmoduulit loppuvuoden aikana</a:t>
            </a:r>
          </a:p>
          <a:p>
            <a:pPr marL="0" indent="0">
              <a:buNone/>
            </a:pPr>
            <a:r>
              <a:rPr lang="fi-FI" sz="1800" dirty="0"/>
              <a:t>Koulutussisällön tuottaminen koulutusympäristöön</a:t>
            </a:r>
          </a:p>
          <a:p>
            <a:pPr marL="0" indent="0">
              <a:buNone/>
            </a:pPr>
            <a:r>
              <a:rPr lang="fi-FI" sz="1800" dirty="0"/>
              <a:t>TAISTO19-harjoitus</a:t>
            </a: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11" name="Sisällön paikkamerkki 1">
            <a:extLst>
              <a:ext uri="{FF2B5EF4-FFF2-40B4-BE49-F238E27FC236}">
                <a16:creationId xmlns:a16="http://schemas.microsoft.com/office/drawing/2014/main" id="{B19AD509-C66F-4936-98CB-C07FFBE015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</p:spPr>
        <p:txBody>
          <a:bodyPr/>
          <a:lstStyle/>
          <a:p>
            <a:r>
              <a:rPr lang="fi-FI" dirty="0"/>
              <a:t>Tehtävät ja tavoitteet</a:t>
            </a:r>
          </a:p>
          <a:p>
            <a:r>
              <a:rPr lang="fi-FI" dirty="0"/>
              <a:t>Miten projekti parantaa digitaalista turvallisuutta?</a:t>
            </a:r>
          </a:p>
          <a:p>
            <a:r>
              <a:rPr lang="fi-FI" b="1" dirty="0"/>
              <a:t>Keskeiset tuotokset 2019</a:t>
            </a:r>
          </a:p>
          <a:p>
            <a:r>
              <a:rPr lang="fi-FI" dirty="0"/>
              <a:t>Erityistä projektissa</a:t>
            </a:r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9CD886AB-2FE4-4414-AFB4-4D684D1B1252}"/>
              </a:ext>
            </a:extLst>
          </p:cNvPr>
          <p:cNvSpPr/>
          <p:nvPr/>
        </p:nvSpPr>
        <p:spPr>
          <a:xfrm>
            <a:off x="4004931" y="2438394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0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Digitaalisen turvallisuuden johtaminen ja riskienhallinnan kehittäminen (projekti 1)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 vert="horz" lIns="144000" tIns="45720" rIns="91440" bIns="45720" rtlCol="0">
            <a:normAutofit/>
          </a:bodyPr>
          <a:lstStyle/>
          <a:p>
            <a:pPr marL="0" indent="0">
              <a:buNone/>
            </a:pPr>
            <a:r>
              <a:rPr lang="fi-FI" sz="1800" dirty="0"/>
              <a:t>Organisaatiot voivat sovittaa projektissa luotavia malleja omaan toimintaan joustavasti.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11" name="Sisällön paikkamerkki 1">
            <a:extLst>
              <a:ext uri="{FF2B5EF4-FFF2-40B4-BE49-F238E27FC236}">
                <a16:creationId xmlns:a16="http://schemas.microsoft.com/office/drawing/2014/main" id="{65215722-D5CA-4D74-802B-A484D5FA57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487" y="1200150"/>
            <a:ext cx="3998684" cy="3059793"/>
          </a:xfrm>
        </p:spPr>
        <p:txBody>
          <a:bodyPr/>
          <a:lstStyle/>
          <a:p>
            <a:r>
              <a:rPr lang="fi-FI" dirty="0"/>
              <a:t>Tehtävät ja tavoitteet</a:t>
            </a:r>
          </a:p>
          <a:p>
            <a:r>
              <a:rPr lang="fi-FI" dirty="0"/>
              <a:t>Miten projekti parantaa digitaalista turvallisuutta?</a:t>
            </a:r>
          </a:p>
          <a:p>
            <a:r>
              <a:rPr lang="fi-FI" dirty="0"/>
              <a:t>Keskeiset tuotokset 2019</a:t>
            </a:r>
          </a:p>
          <a:p>
            <a:r>
              <a:rPr lang="fi-FI" b="1" dirty="0"/>
              <a:t>Erityistä projektissa</a:t>
            </a:r>
          </a:p>
        </p:txBody>
      </p:sp>
      <p:sp>
        <p:nvSpPr>
          <p:cNvPr id="16" name="Nuoli: Oikea 15">
            <a:extLst>
              <a:ext uri="{FF2B5EF4-FFF2-40B4-BE49-F238E27FC236}">
                <a16:creationId xmlns:a16="http://schemas.microsoft.com/office/drawing/2014/main" id="{47BE78F2-3C1C-48F6-97FF-0B243F828971}"/>
              </a:ext>
            </a:extLst>
          </p:cNvPr>
          <p:cNvSpPr/>
          <p:nvPr/>
        </p:nvSpPr>
        <p:spPr>
          <a:xfrm>
            <a:off x="3980129" y="2882620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963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BE9A993F-CA81-4684-A8B3-FEAC7C96A3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817" y="28159"/>
          <a:ext cx="7961024" cy="511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221">
                  <a:extLst>
                    <a:ext uri="{9D8B030D-6E8A-4147-A177-3AD203B41FA5}">
                      <a16:colId xmlns:a16="http://schemas.microsoft.com/office/drawing/2014/main" val="3516809407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1276658790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2862306197"/>
                    </a:ext>
                  </a:extLst>
                </a:gridCol>
                <a:gridCol w="660172">
                  <a:extLst>
                    <a:ext uri="{9D8B030D-6E8A-4147-A177-3AD203B41FA5}">
                      <a16:colId xmlns:a16="http://schemas.microsoft.com/office/drawing/2014/main" val="728048016"/>
                    </a:ext>
                  </a:extLst>
                </a:gridCol>
                <a:gridCol w="684775">
                  <a:extLst>
                    <a:ext uri="{9D8B030D-6E8A-4147-A177-3AD203B41FA5}">
                      <a16:colId xmlns:a16="http://schemas.microsoft.com/office/drawing/2014/main" val="2418225272"/>
                    </a:ext>
                  </a:extLst>
                </a:gridCol>
                <a:gridCol w="635570">
                  <a:extLst>
                    <a:ext uri="{9D8B030D-6E8A-4147-A177-3AD203B41FA5}">
                      <a16:colId xmlns:a16="http://schemas.microsoft.com/office/drawing/2014/main" val="2899214775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3831737014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1784346238"/>
                    </a:ext>
                  </a:extLst>
                </a:gridCol>
                <a:gridCol w="660172">
                  <a:extLst>
                    <a:ext uri="{9D8B030D-6E8A-4147-A177-3AD203B41FA5}">
                      <a16:colId xmlns:a16="http://schemas.microsoft.com/office/drawing/2014/main" val="2443778511"/>
                    </a:ext>
                  </a:extLst>
                </a:gridCol>
                <a:gridCol w="701177">
                  <a:extLst>
                    <a:ext uri="{9D8B030D-6E8A-4147-A177-3AD203B41FA5}">
                      <a16:colId xmlns:a16="http://schemas.microsoft.com/office/drawing/2014/main" val="1418173774"/>
                    </a:ext>
                  </a:extLst>
                </a:gridCol>
                <a:gridCol w="688875">
                  <a:extLst>
                    <a:ext uri="{9D8B030D-6E8A-4147-A177-3AD203B41FA5}">
                      <a16:colId xmlns:a16="http://schemas.microsoft.com/office/drawing/2014/main" val="618741796"/>
                    </a:ext>
                  </a:extLst>
                </a:gridCol>
                <a:gridCol w="672474">
                  <a:extLst>
                    <a:ext uri="{9D8B030D-6E8A-4147-A177-3AD203B41FA5}">
                      <a16:colId xmlns:a16="http://schemas.microsoft.com/office/drawing/2014/main" val="2571702187"/>
                    </a:ext>
                  </a:extLst>
                </a:gridCol>
              </a:tblGrid>
              <a:tr h="175519"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Tammi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Helmi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Maalis</a:t>
                      </a:r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Huhti</a:t>
                      </a:r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Touko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Heinä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Syys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Joulu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29668"/>
                  </a:ext>
                </a:extLst>
              </a:tr>
              <a:tr h="740230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36850"/>
                  </a:ext>
                </a:extLst>
              </a:tr>
              <a:tr h="1195751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686250"/>
                  </a:ext>
                </a:extLst>
              </a:tr>
              <a:tr h="905585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166114"/>
                  </a:ext>
                </a:extLst>
              </a:tr>
              <a:tr h="621656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55487"/>
                  </a:ext>
                </a:extLst>
              </a:tr>
              <a:tr h="812160"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301877"/>
                  </a:ext>
                </a:extLst>
              </a:tr>
            </a:tbl>
          </a:graphicData>
        </a:graphic>
      </p:graphicFrame>
      <p:sp>
        <p:nvSpPr>
          <p:cNvPr id="8" name="Suorakulmio 7">
            <a:extLst>
              <a:ext uri="{FF2B5EF4-FFF2-40B4-BE49-F238E27FC236}">
                <a16:creationId xmlns:a16="http://schemas.microsoft.com/office/drawing/2014/main" id="{33A7ED45-F26A-4650-A1EB-150753D35FD8}"/>
              </a:ext>
            </a:extLst>
          </p:cNvPr>
          <p:cNvSpPr/>
          <p:nvPr/>
        </p:nvSpPr>
        <p:spPr>
          <a:xfrm>
            <a:off x="191603" y="1086800"/>
            <a:ext cx="1957282" cy="19102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 100 -kortit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F34FC89-46C8-45E1-995B-F65DFBBF0CC1}"/>
              </a:ext>
            </a:extLst>
          </p:cNvPr>
          <p:cNvSpPr/>
          <p:nvPr/>
        </p:nvSpPr>
        <p:spPr>
          <a:xfrm>
            <a:off x="195016" y="2286373"/>
            <a:ext cx="7933955" cy="1716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Koulutusratkaisu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B2D973A-8BAD-47E5-B902-328AA7B53C83}"/>
              </a:ext>
            </a:extLst>
          </p:cNvPr>
          <p:cNvSpPr/>
          <p:nvPr/>
        </p:nvSpPr>
        <p:spPr>
          <a:xfrm>
            <a:off x="3513610" y="2880213"/>
            <a:ext cx="4629562" cy="1664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Digiturvasovellus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A71A6C9-75FF-4CFE-9330-D9F4E74C50D2}"/>
              </a:ext>
            </a:extLst>
          </p:cNvPr>
          <p:cNvSpPr/>
          <p:nvPr/>
        </p:nvSpPr>
        <p:spPr>
          <a:xfrm>
            <a:off x="195017" y="4076616"/>
            <a:ext cx="1270290" cy="170170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Kysely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B12D1F3-4802-4511-84F2-270AC2EB4C84}"/>
              </a:ext>
            </a:extLst>
          </p:cNvPr>
          <p:cNvSpPr txBox="1"/>
          <p:nvPr/>
        </p:nvSpPr>
        <p:spPr>
          <a:xfrm rot="16200000">
            <a:off x="-485821" y="1535790"/>
            <a:ext cx="1172175" cy="169277"/>
          </a:xfrm>
          <a:prstGeom prst="rect">
            <a:avLst/>
          </a:prstGeom>
          <a:solidFill>
            <a:srgbClr val="0070C0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6B17E29-D7C3-4323-BD57-4BA074CABDE7}"/>
              </a:ext>
            </a:extLst>
          </p:cNvPr>
          <p:cNvSpPr txBox="1"/>
          <p:nvPr/>
        </p:nvSpPr>
        <p:spPr>
          <a:xfrm rot="16200000">
            <a:off x="-424084" y="2698171"/>
            <a:ext cx="1052324" cy="16927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C707BB2-B5D8-47B7-9C62-FD6D813EEDC5}"/>
              </a:ext>
            </a:extLst>
          </p:cNvPr>
          <p:cNvSpPr txBox="1"/>
          <p:nvPr/>
        </p:nvSpPr>
        <p:spPr>
          <a:xfrm rot="16200000">
            <a:off x="-209347" y="3594846"/>
            <a:ext cx="613445" cy="169277"/>
          </a:xfrm>
          <a:prstGeom prst="rect">
            <a:avLst/>
          </a:prstGeom>
          <a:solidFill>
            <a:schemeClr val="accent2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EBECE37-62FF-4025-B6BF-31CEB9BE9D00}"/>
              </a:ext>
            </a:extLst>
          </p:cNvPr>
          <p:cNvSpPr txBox="1"/>
          <p:nvPr/>
        </p:nvSpPr>
        <p:spPr>
          <a:xfrm rot="16200000">
            <a:off x="-446320" y="4482920"/>
            <a:ext cx="1095563" cy="169277"/>
          </a:xfrm>
          <a:prstGeom prst="rect">
            <a:avLst/>
          </a:prstGeom>
          <a:solidFill>
            <a:srgbClr val="FF19BD"/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989874EA-A6A6-4EA1-A60E-30DFBEEE6BAE}"/>
              </a:ext>
            </a:extLst>
          </p:cNvPr>
          <p:cNvSpPr txBox="1"/>
          <p:nvPr/>
        </p:nvSpPr>
        <p:spPr>
          <a:xfrm>
            <a:off x="8270028" y="2326512"/>
            <a:ext cx="869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/>
              <a:t>Toteutus tai tuotos juoksevalla numerolla. Ensimmäinen numero viitta projektiin. Kustakin löytyy tarkempi kuvaus.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A179BB3D-D3E0-4CF7-9E65-78229BC5CC78}"/>
              </a:ext>
            </a:extLst>
          </p:cNvPr>
          <p:cNvSpPr/>
          <p:nvPr/>
        </p:nvSpPr>
        <p:spPr>
          <a:xfrm>
            <a:off x="8354454" y="2192341"/>
            <a:ext cx="232012" cy="14686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 err="1"/>
              <a:t>n.n</a:t>
            </a:r>
            <a:endParaRPr lang="fi-FI" sz="800" dirty="0"/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3C762C20-9002-490C-AD82-29B602247FC9}"/>
              </a:ext>
            </a:extLst>
          </p:cNvPr>
          <p:cNvSpPr/>
          <p:nvPr/>
        </p:nvSpPr>
        <p:spPr>
          <a:xfrm>
            <a:off x="2172118" y="1275839"/>
            <a:ext cx="2860626" cy="1715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Suunnitelma täydentävistä ohjeista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C9BE4867-CF7D-4C54-A02F-714A34EE5AEB}"/>
              </a:ext>
            </a:extLst>
          </p:cNvPr>
          <p:cNvSpPr/>
          <p:nvPr/>
        </p:nvSpPr>
        <p:spPr>
          <a:xfrm>
            <a:off x="2174542" y="1482832"/>
            <a:ext cx="5406244" cy="18266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VAHTI100-kortteihin perustuva arviointikriteeristö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2B546133-D14E-4E5B-85FC-2368595F4431}"/>
              </a:ext>
            </a:extLst>
          </p:cNvPr>
          <p:cNvSpPr/>
          <p:nvPr/>
        </p:nvSpPr>
        <p:spPr>
          <a:xfrm>
            <a:off x="1885322" y="1020165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2.1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DB9E41EB-E871-4831-A02A-F40733065E62}"/>
              </a:ext>
            </a:extLst>
          </p:cNvPr>
          <p:cNvSpPr/>
          <p:nvPr/>
        </p:nvSpPr>
        <p:spPr>
          <a:xfrm>
            <a:off x="4795517" y="1172095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2.2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EB3EBC16-965C-456E-9403-760CA7A6FE55}"/>
              </a:ext>
            </a:extLst>
          </p:cNvPr>
          <p:cNvSpPr/>
          <p:nvPr/>
        </p:nvSpPr>
        <p:spPr>
          <a:xfrm>
            <a:off x="7312582" y="1379586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2.3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006383B-152D-4C5E-996C-9823C9EE1F52}"/>
              </a:ext>
            </a:extLst>
          </p:cNvPr>
          <p:cNvSpPr/>
          <p:nvPr/>
        </p:nvSpPr>
        <p:spPr>
          <a:xfrm>
            <a:off x="1484613" y="1726586"/>
            <a:ext cx="6096173" cy="1746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Päivitetty VAHTI-sivusto</a:t>
            </a: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667D1EBB-8971-4544-8BD8-96C519C07895}"/>
              </a:ext>
            </a:extLst>
          </p:cNvPr>
          <p:cNvSpPr/>
          <p:nvPr/>
        </p:nvSpPr>
        <p:spPr>
          <a:xfrm>
            <a:off x="7307483" y="1658502"/>
            <a:ext cx="211890" cy="12889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2.4</a:t>
            </a: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9632EDB4-349F-4AEA-BD4B-4A2EB76E8D70}"/>
              </a:ext>
            </a:extLst>
          </p:cNvPr>
          <p:cNvSpPr/>
          <p:nvPr/>
        </p:nvSpPr>
        <p:spPr>
          <a:xfrm>
            <a:off x="2857456" y="1989105"/>
            <a:ext cx="5271516" cy="1834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VAHTI100 koulutustilaisuudet ja materiaalit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76F9AB16-FBC0-4846-BFC9-65E1514060FB}"/>
              </a:ext>
            </a:extLst>
          </p:cNvPr>
          <p:cNvSpPr/>
          <p:nvPr/>
        </p:nvSpPr>
        <p:spPr>
          <a:xfrm>
            <a:off x="7305206" y="1910984"/>
            <a:ext cx="275579" cy="12327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2.5</a:t>
            </a:r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23B23428-BABC-4F06-8C8B-D67A62342901}"/>
              </a:ext>
            </a:extLst>
          </p:cNvPr>
          <p:cNvSpPr/>
          <p:nvPr/>
        </p:nvSpPr>
        <p:spPr>
          <a:xfrm>
            <a:off x="3513609" y="2569011"/>
            <a:ext cx="4629562" cy="1648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Koulutusratkaisun jalkautus ja viestintä</a:t>
            </a:r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41633E1F-B036-4C64-9EB4-96742E0A9A8C}"/>
              </a:ext>
            </a:extLst>
          </p:cNvPr>
          <p:cNvSpPr/>
          <p:nvPr/>
        </p:nvSpPr>
        <p:spPr>
          <a:xfrm>
            <a:off x="1498216" y="2229276"/>
            <a:ext cx="195008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3.1</a:t>
            </a: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EBACDB39-99B5-44C2-B626-2C7D271D5FAE}"/>
              </a:ext>
            </a:extLst>
          </p:cNvPr>
          <p:cNvSpPr/>
          <p:nvPr/>
        </p:nvSpPr>
        <p:spPr>
          <a:xfrm>
            <a:off x="1872148" y="2228297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3.2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3FA44FD1-394A-41A6-B8B3-78C24F4692CA}"/>
              </a:ext>
            </a:extLst>
          </p:cNvPr>
          <p:cNvSpPr/>
          <p:nvPr/>
        </p:nvSpPr>
        <p:spPr>
          <a:xfrm>
            <a:off x="3513609" y="2228297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3.3</a:t>
            </a: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D24B8D61-CFA8-484F-B3A1-7FAD58DB6EEB}"/>
              </a:ext>
            </a:extLst>
          </p:cNvPr>
          <p:cNvSpPr/>
          <p:nvPr/>
        </p:nvSpPr>
        <p:spPr>
          <a:xfrm>
            <a:off x="3515225" y="2466173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3.4</a:t>
            </a: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910DD1ED-DB9E-4185-A016-8929CE8C7600}"/>
              </a:ext>
            </a:extLst>
          </p:cNvPr>
          <p:cNvSpPr/>
          <p:nvPr/>
        </p:nvSpPr>
        <p:spPr>
          <a:xfrm>
            <a:off x="3872791" y="2751190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3.5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E40F2AD0-FD32-4403-9298-1B42A198D3CA}"/>
              </a:ext>
            </a:extLst>
          </p:cNvPr>
          <p:cNvSpPr/>
          <p:nvPr/>
        </p:nvSpPr>
        <p:spPr>
          <a:xfrm>
            <a:off x="5444429" y="2755739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3.6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8012BFA7-92B3-43C8-B1B6-AEB2C399DF75}"/>
              </a:ext>
            </a:extLst>
          </p:cNvPr>
          <p:cNvSpPr/>
          <p:nvPr/>
        </p:nvSpPr>
        <p:spPr>
          <a:xfrm>
            <a:off x="209216" y="3502076"/>
            <a:ext cx="7933955" cy="1419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                                           Digitaalisen turvallisuuden kokonaiskuvaratkaisu</a:t>
            </a: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12905EE9-D79C-4AA2-87A9-94576073CD93}"/>
              </a:ext>
            </a:extLst>
          </p:cNvPr>
          <p:cNvSpPr/>
          <p:nvPr/>
        </p:nvSpPr>
        <p:spPr>
          <a:xfrm>
            <a:off x="4827316" y="3768983"/>
            <a:ext cx="3301655" cy="1640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Koulutustyöpajat (kokonaiskuvaratkaisun opastus)</a:t>
            </a:r>
          </a:p>
        </p:txBody>
      </p:sp>
      <p:sp>
        <p:nvSpPr>
          <p:cNvPr id="54" name="Suorakulmio 53">
            <a:extLst>
              <a:ext uri="{FF2B5EF4-FFF2-40B4-BE49-F238E27FC236}">
                <a16:creationId xmlns:a16="http://schemas.microsoft.com/office/drawing/2014/main" id="{BBB8D25E-1528-46E4-AF29-459169C0D9C2}"/>
              </a:ext>
            </a:extLst>
          </p:cNvPr>
          <p:cNvSpPr/>
          <p:nvPr/>
        </p:nvSpPr>
        <p:spPr>
          <a:xfrm>
            <a:off x="1958979" y="3383461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4.1</a:t>
            </a:r>
          </a:p>
        </p:txBody>
      </p:sp>
      <p:sp>
        <p:nvSpPr>
          <p:cNvPr id="55" name="Suorakulmio 54">
            <a:extLst>
              <a:ext uri="{FF2B5EF4-FFF2-40B4-BE49-F238E27FC236}">
                <a16:creationId xmlns:a16="http://schemas.microsoft.com/office/drawing/2014/main" id="{E1071E9C-B454-4FB2-932A-54192F905AF7}"/>
              </a:ext>
            </a:extLst>
          </p:cNvPr>
          <p:cNvSpPr/>
          <p:nvPr/>
        </p:nvSpPr>
        <p:spPr>
          <a:xfrm>
            <a:off x="2857456" y="3382482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4.2</a:t>
            </a:r>
          </a:p>
        </p:txBody>
      </p:sp>
      <p:sp>
        <p:nvSpPr>
          <p:cNvPr id="57" name="Suorakulmio 56">
            <a:extLst>
              <a:ext uri="{FF2B5EF4-FFF2-40B4-BE49-F238E27FC236}">
                <a16:creationId xmlns:a16="http://schemas.microsoft.com/office/drawing/2014/main" id="{38217D1C-59BF-46F8-BFEB-B72E3AC8E2E9}"/>
              </a:ext>
            </a:extLst>
          </p:cNvPr>
          <p:cNvSpPr/>
          <p:nvPr/>
        </p:nvSpPr>
        <p:spPr>
          <a:xfrm>
            <a:off x="6541347" y="3372270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4.3</a:t>
            </a:r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08DF3C57-D3FC-4453-A092-9D9090B4850F}"/>
              </a:ext>
            </a:extLst>
          </p:cNvPr>
          <p:cNvSpPr/>
          <p:nvPr/>
        </p:nvSpPr>
        <p:spPr>
          <a:xfrm>
            <a:off x="7829033" y="3665156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4.4</a:t>
            </a:r>
          </a:p>
        </p:txBody>
      </p:sp>
      <p:sp>
        <p:nvSpPr>
          <p:cNvPr id="61" name="Suorakulmio 60">
            <a:extLst>
              <a:ext uri="{FF2B5EF4-FFF2-40B4-BE49-F238E27FC236}">
                <a16:creationId xmlns:a16="http://schemas.microsoft.com/office/drawing/2014/main" id="{70BEABE1-FF5B-47B6-A29E-D08944BFBED9}"/>
              </a:ext>
            </a:extLst>
          </p:cNvPr>
          <p:cNvSpPr/>
          <p:nvPr/>
        </p:nvSpPr>
        <p:spPr>
          <a:xfrm>
            <a:off x="1219616" y="3969028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5.1</a:t>
            </a:r>
          </a:p>
        </p:txBody>
      </p:sp>
      <p:sp>
        <p:nvSpPr>
          <p:cNvPr id="62" name="Suorakulmio 61">
            <a:extLst>
              <a:ext uri="{FF2B5EF4-FFF2-40B4-BE49-F238E27FC236}">
                <a16:creationId xmlns:a16="http://schemas.microsoft.com/office/drawing/2014/main" id="{E1569304-B974-4A84-94ED-02978601D5E8}"/>
              </a:ext>
            </a:extLst>
          </p:cNvPr>
          <p:cNvSpPr/>
          <p:nvPr/>
        </p:nvSpPr>
        <p:spPr>
          <a:xfrm>
            <a:off x="195016" y="4347738"/>
            <a:ext cx="3934385" cy="148501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Harjoitustoiminnan malli</a:t>
            </a:r>
          </a:p>
        </p:txBody>
      </p:sp>
      <p:sp>
        <p:nvSpPr>
          <p:cNvPr id="63" name="Suorakulmio 62">
            <a:extLst>
              <a:ext uri="{FF2B5EF4-FFF2-40B4-BE49-F238E27FC236}">
                <a16:creationId xmlns:a16="http://schemas.microsoft.com/office/drawing/2014/main" id="{88045643-1EAC-4E73-A371-5084634699DC}"/>
              </a:ext>
            </a:extLst>
          </p:cNvPr>
          <p:cNvSpPr/>
          <p:nvPr/>
        </p:nvSpPr>
        <p:spPr>
          <a:xfrm>
            <a:off x="3897043" y="4240148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5.2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E9DE1F84-2526-4CD2-8469-D03468CC9396}"/>
              </a:ext>
            </a:extLst>
          </p:cNvPr>
          <p:cNvSpPr/>
          <p:nvPr/>
        </p:nvSpPr>
        <p:spPr>
          <a:xfrm>
            <a:off x="3500098" y="4610026"/>
            <a:ext cx="4628873" cy="180186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Toimintasuunnitelma</a:t>
            </a: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B46434A0-8AED-4735-9308-8FD935350963}"/>
              </a:ext>
            </a:extLst>
          </p:cNvPr>
          <p:cNvSpPr/>
          <p:nvPr/>
        </p:nvSpPr>
        <p:spPr>
          <a:xfrm>
            <a:off x="6803284" y="4502437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5.3</a:t>
            </a:r>
          </a:p>
        </p:txBody>
      </p:sp>
      <p:sp>
        <p:nvSpPr>
          <p:cNvPr id="66" name="Suorakulmio 65">
            <a:extLst>
              <a:ext uri="{FF2B5EF4-FFF2-40B4-BE49-F238E27FC236}">
                <a16:creationId xmlns:a16="http://schemas.microsoft.com/office/drawing/2014/main" id="{4AD9FCA1-3596-47D6-B114-38B4856C5ED5}"/>
              </a:ext>
            </a:extLst>
          </p:cNvPr>
          <p:cNvSpPr/>
          <p:nvPr/>
        </p:nvSpPr>
        <p:spPr>
          <a:xfrm>
            <a:off x="1498215" y="4881146"/>
            <a:ext cx="6630755" cy="148501"/>
          </a:xfrm>
          <a:prstGeom prst="rect">
            <a:avLst/>
          </a:prstGeom>
          <a:solidFill>
            <a:srgbClr val="FF19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Tukipalvelut</a:t>
            </a:r>
          </a:p>
        </p:txBody>
      </p:sp>
      <p:sp>
        <p:nvSpPr>
          <p:cNvPr id="67" name="Suorakulmio 66">
            <a:extLst>
              <a:ext uri="{FF2B5EF4-FFF2-40B4-BE49-F238E27FC236}">
                <a16:creationId xmlns:a16="http://schemas.microsoft.com/office/drawing/2014/main" id="{583EB77B-9D21-4419-9C4E-36D3F83CF5C1}"/>
              </a:ext>
            </a:extLst>
          </p:cNvPr>
          <p:cNvSpPr/>
          <p:nvPr/>
        </p:nvSpPr>
        <p:spPr>
          <a:xfrm>
            <a:off x="2507732" y="4773557"/>
            <a:ext cx="245690" cy="13313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5.4</a:t>
            </a:r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A22C7FF8-93A6-4BFC-B3D9-5EF4EE949770}"/>
              </a:ext>
            </a:extLst>
          </p:cNvPr>
          <p:cNvSpPr txBox="1"/>
          <p:nvPr/>
        </p:nvSpPr>
        <p:spPr>
          <a:xfrm>
            <a:off x="8197322" y="134674"/>
            <a:ext cx="86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JUDO</a:t>
            </a:r>
          </a:p>
          <a:p>
            <a:r>
              <a:rPr lang="fi-FI" sz="1100" dirty="0"/>
              <a:t>Road map</a:t>
            </a:r>
          </a:p>
          <a:p>
            <a:r>
              <a:rPr lang="fi-FI" sz="1200" dirty="0"/>
              <a:t>2019</a:t>
            </a:r>
          </a:p>
        </p:txBody>
      </p:sp>
      <p:sp>
        <p:nvSpPr>
          <p:cNvPr id="58" name="Suorakulmio 57">
            <a:extLst>
              <a:ext uri="{FF2B5EF4-FFF2-40B4-BE49-F238E27FC236}">
                <a16:creationId xmlns:a16="http://schemas.microsoft.com/office/drawing/2014/main" id="{B41B58BD-F56A-4D45-8F1B-8FD04BB5C2FC}"/>
              </a:ext>
            </a:extLst>
          </p:cNvPr>
          <p:cNvSpPr/>
          <p:nvPr/>
        </p:nvSpPr>
        <p:spPr>
          <a:xfrm>
            <a:off x="7234247" y="2766374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3.7</a:t>
            </a:r>
          </a:p>
        </p:txBody>
      </p:sp>
      <p:sp>
        <p:nvSpPr>
          <p:cNvPr id="56" name="Suorakulmio 55">
            <a:extLst>
              <a:ext uri="{FF2B5EF4-FFF2-40B4-BE49-F238E27FC236}">
                <a16:creationId xmlns:a16="http://schemas.microsoft.com/office/drawing/2014/main" id="{A9C86A8E-57A2-43C3-9FEB-74633905F086}"/>
              </a:ext>
            </a:extLst>
          </p:cNvPr>
          <p:cNvSpPr/>
          <p:nvPr/>
        </p:nvSpPr>
        <p:spPr>
          <a:xfrm>
            <a:off x="3522892" y="3104172"/>
            <a:ext cx="4629562" cy="1664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Digiturvasovelluksen jalkautus ja viestintä</a:t>
            </a:r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E6075676-230D-40AE-943C-BF7E3A0D4F60}"/>
              </a:ext>
            </a:extLst>
          </p:cNvPr>
          <p:cNvSpPr/>
          <p:nvPr/>
        </p:nvSpPr>
        <p:spPr>
          <a:xfrm>
            <a:off x="7237793" y="3010734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3.8</a:t>
            </a:r>
          </a:p>
        </p:txBody>
      </p:sp>
      <p:sp>
        <p:nvSpPr>
          <p:cNvPr id="68" name="Suorakulmio 67">
            <a:extLst>
              <a:ext uri="{FF2B5EF4-FFF2-40B4-BE49-F238E27FC236}">
                <a16:creationId xmlns:a16="http://schemas.microsoft.com/office/drawing/2014/main" id="{A65BF556-CB32-4E36-84DB-8A5481354E46}"/>
              </a:ext>
            </a:extLst>
          </p:cNvPr>
          <p:cNvSpPr/>
          <p:nvPr/>
        </p:nvSpPr>
        <p:spPr>
          <a:xfrm>
            <a:off x="195016" y="365535"/>
            <a:ext cx="5249413" cy="14873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Digiturvallisuuden käsikirja</a:t>
            </a:r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44DB73C4-FF0E-40DE-9BBC-301334A48E67}"/>
              </a:ext>
            </a:extLst>
          </p:cNvPr>
          <p:cNvSpPr txBox="1"/>
          <p:nvPr/>
        </p:nvSpPr>
        <p:spPr>
          <a:xfrm rot="16200000">
            <a:off x="-234428" y="560018"/>
            <a:ext cx="661193" cy="16927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tIns="0" rIns="108000" bIns="0" rtlCol="0">
            <a:spAutoFit/>
          </a:bodyPr>
          <a:lstStyle/>
          <a:p>
            <a:pPr algn="ctr"/>
            <a:r>
              <a:rPr lang="fi-FI" sz="1100" dirty="0" err="1">
                <a:solidFill>
                  <a:schemeClr val="bg1"/>
                </a:solidFill>
              </a:rPr>
              <a:t>Proj</a:t>
            </a:r>
            <a:r>
              <a:rPr lang="fi-FI" sz="1100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1" name="Suorakulmio 70">
            <a:extLst>
              <a:ext uri="{FF2B5EF4-FFF2-40B4-BE49-F238E27FC236}">
                <a16:creationId xmlns:a16="http://schemas.microsoft.com/office/drawing/2014/main" id="{4AE97479-2E82-4A76-B56B-D46D41715246}"/>
              </a:ext>
            </a:extLst>
          </p:cNvPr>
          <p:cNvSpPr/>
          <p:nvPr/>
        </p:nvSpPr>
        <p:spPr>
          <a:xfrm>
            <a:off x="1484613" y="789185"/>
            <a:ext cx="6658558" cy="16480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Digiturvaharjoitus</a:t>
            </a:r>
          </a:p>
        </p:txBody>
      </p:sp>
      <p:sp>
        <p:nvSpPr>
          <p:cNvPr id="73" name="Suorakulmio 72">
            <a:extLst>
              <a:ext uri="{FF2B5EF4-FFF2-40B4-BE49-F238E27FC236}">
                <a16:creationId xmlns:a16="http://schemas.microsoft.com/office/drawing/2014/main" id="{EC57594E-893F-4354-9295-7B8B351DBA44}"/>
              </a:ext>
            </a:extLst>
          </p:cNvPr>
          <p:cNvSpPr/>
          <p:nvPr/>
        </p:nvSpPr>
        <p:spPr>
          <a:xfrm>
            <a:off x="2168359" y="569436"/>
            <a:ext cx="5979482" cy="16643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/>
              <a:t>                                                                                                                           Organisaatioille suunnattu koulutus ja työpajat</a:t>
            </a:r>
          </a:p>
        </p:txBody>
      </p:sp>
      <p:sp>
        <p:nvSpPr>
          <p:cNvPr id="74" name="Suorakulmio 73">
            <a:extLst>
              <a:ext uri="{FF2B5EF4-FFF2-40B4-BE49-F238E27FC236}">
                <a16:creationId xmlns:a16="http://schemas.microsoft.com/office/drawing/2014/main" id="{19FC1BEF-5B1F-4966-B091-140EC2A1DF67}"/>
              </a:ext>
            </a:extLst>
          </p:cNvPr>
          <p:cNvSpPr/>
          <p:nvPr/>
        </p:nvSpPr>
        <p:spPr>
          <a:xfrm>
            <a:off x="4998308" y="306973"/>
            <a:ext cx="195008" cy="1040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1.1</a:t>
            </a:r>
          </a:p>
        </p:txBody>
      </p:sp>
      <p:sp>
        <p:nvSpPr>
          <p:cNvPr id="75" name="Suorakulmio 74">
            <a:extLst>
              <a:ext uri="{FF2B5EF4-FFF2-40B4-BE49-F238E27FC236}">
                <a16:creationId xmlns:a16="http://schemas.microsoft.com/office/drawing/2014/main" id="{D84D340F-3FD6-4FC5-8125-B693C7DFA726}"/>
              </a:ext>
            </a:extLst>
          </p:cNvPr>
          <p:cNvSpPr/>
          <p:nvPr/>
        </p:nvSpPr>
        <p:spPr>
          <a:xfrm>
            <a:off x="4979491" y="502136"/>
            <a:ext cx="224227" cy="1163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1.2</a:t>
            </a:r>
          </a:p>
        </p:txBody>
      </p:sp>
      <p:sp>
        <p:nvSpPr>
          <p:cNvPr id="77" name="Suorakulmio 76">
            <a:extLst>
              <a:ext uri="{FF2B5EF4-FFF2-40B4-BE49-F238E27FC236}">
                <a16:creationId xmlns:a16="http://schemas.microsoft.com/office/drawing/2014/main" id="{5EDEA679-F0E0-4CDA-8FBB-2779475AA292}"/>
              </a:ext>
            </a:extLst>
          </p:cNvPr>
          <p:cNvSpPr/>
          <p:nvPr/>
        </p:nvSpPr>
        <p:spPr>
          <a:xfrm>
            <a:off x="7028824" y="754563"/>
            <a:ext cx="224227" cy="1261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1.3</a:t>
            </a:r>
          </a:p>
        </p:txBody>
      </p:sp>
      <p:sp>
        <p:nvSpPr>
          <p:cNvPr id="79" name="Suorakulmio 78">
            <a:extLst>
              <a:ext uri="{FF2B5EF4-FFF2-40B4-BE49-F238E27FC236}">
                <a16:creationId xmlns:a16="http://schemas.microsoft.com/office/drawing/2014/main" id="{4FA848BA-D166-4C8D-8F5A-DA28F66107C8}"/>
              </a:ext>
            </a:extLst>
          </p:cNvPr>
          <p:cNvSpPr/>
          <p:nvPr/>
        </p:nvSpPr>
        <p:spPr>
          <a:xfrm>
            <a:off x="7498419" y="3378366"/>
            <a:ext cx="245691" cy="13411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4.4</a:t>
            </a:r>
          </a:p>
        </p:txBody>
      </p:sp>
      <p:sp>
        <p:nvSpPr>
          <p:cNvPr id="59" name="Suorakulmio 58">
            <a:extLst>
              <a:ext uri="{FF2B5EF4-FFF2-40B4-BE49-F238E27FC236}">
                <a16:creationId xmlns:a16="http://schemas.microsoft.com/office/drawing/2014/main" id="{8F1E69ED-62D0-492E-B753-BFB683A9E0F1}"/>
              </a:ext>
            </a:extLst>
          </p:cNvPr>
          <p:cNvSpPr/>
          <p:nvPr/>
        </p:nvSpPr>
        <p:spPr>
          <a:xfrm>
            <a:off x="3218753" y="1942884"/>
            <a:ext cx="275579" cy="12327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800" dirty="0"/>
              <a:t>2.5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286195E6-AA2B-40EA-8A29-4FA6B9E160B0}"/>
              </a:ext>
            </a:extLst>
          </p:cNvPr>
          <p:cNvSpPr/>
          <p:nvPr/>
        </p:nvSpPr>
        <p:spPr>
          <a:xfrm>
            <a:off x="0" y="1028566"/>
            <a:ext cx="8164831" cy="413624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: Oikea 5">
            <a:extLst>
              <a:ext uri="{FF2B5EF4-FFF2-40B4-BE49-F238E27FC236}">
                <a16:creationId xmlns:a16="http://schemas.microsoft.com/office/drawing/2014/main" id="{30DCBEAE-A695-45D6-8771-89D7EE6E193E}"/>
              </a:ext>
            </a:extLst>
          </p:cNvPr>
          <p:cNvSpPr/>
          <p:nvPr/>
        </p:nvSpPr>
        <p:spPr>
          <a:xfrm rot="16200000">
            <a:off x="4472811" y="945089"/>
            <a:ext cx="292617" cy="489109"/>
          </a:xfrm>
          <a:prstGeom prst="rightArrow">
            <a:avLst/>
          </a:prstGeom>
          <a:ln>
            <a:solidFill>
              <a:srgbClr val="FF19B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43100"/>
            <a:endParaRPr lang="fi-FI" sz="1000">
              <a:solidFill>
                <a:schemeClr val="dk1"/>
              </a:solidFill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2C60628B-5EDA-4C01-A156-EA205E047423}"/>
              </a:ext>
            </a:extLst>
          </p:cNvPr>
          <p:cNvSpPr/>
          <p:nvPr/>
        </p:nvSpPr>
        <p:spPr>
          <a:xfrm>
            <a:off x="1602342" y="1325970"/>
            <a:ext cx="6449947" cy="707886"/>
          </a:xfrm>
          <a:prstGeom prst="rect">
            <a:avLst/>
          </a:prstGeom>
          <a:ln>
            <a:solidFill>
              <a:srgbClr val="FF19B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43100"/>
            <a:r>
              <a:rPr lang="fi-FI" sz="1000" b="1" dirty="0"/>
              <a:t>Projekti 1, Digitaalisen turvallisuuden johtaminen ja riskienhallinta</a:t>
            </a:r>
          </a:p>
          <a:p>
            <a:pPr marL="143100"/>
            <a:r>
              <a:rPr lang="fi-FI" sz="1000" dirty="0"/>
              <a:t>1.1 Digiturvallisuuden käsikirja</a:t>
            </a:r>
          </a:p>
          <a:p>
            <a:pPr marL="143100"/>
            <a:r>
              <a:rPr lang="fi-FI" sz="1000" dirty="0"/>
              <a:t>1.2 Digiturvallisuuden sähköisen käsikirjan pohjalta työpajoja ja koulutustilaisuuksia (yhteishankemalli)</a:t>
            </a:r>
          </a:p>
          <a:p>
            <a:pPr marL="143100"/>
            <a:r>
              <a:rPr lang="fi-FI" sz="1000" dirty="0"/>
              <a:t>1.3 Digiturvallisuuteen liittyvä harjoitus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DAAE6E0-52C2-44A8-8DF7-84F889675B04}"/>
              </a:ext>
            </a:extLst>
          </p:cNvPr>
          <p:cNvSpPr/>
          <p:nvPr/>
        </p:nvSpPr>
        <p:spPr>
          <a:xfrm>
            <a:off x="0" y="258070"/>
            <a:ext cx="8164831" cy="785266"/>
          </a:xfrm>
          <a:prstGeom prst="rect">
            <a:avLst/>
          </a:prstGeom>
          <a:noFill/>
          <a:ln w="28575">
            <a:solidFill>
              <a:srgbClr val="FF19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Suorakulmio 77">
            <a:extLst>
              <a:ext uri="{FF2B5EF4-FFF2-40B4-BE49-F238E27FC236}">
                <a16:creationId xmlns:a16="http://schemas.microsoft.com/office/drawing/2014/main" id="{24248D7D-3DEE-4AD9-806C-EA329B628144}"/>
              </a:ext>
            </a:extLst>
          </p:cNvPr>
          <p:cNvSpPr/>
          <p:nvPr/>
        </p:nvSpPr>
        <p:spPr>
          <a:xfrm>
            <a:off x="2832653" y="533271"/>
            <a:ext cx="224227" cy="1163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/>
          <a:lstStyle/>
          <a:p>
            <a:pPr algn="ctr"/>
            <a:r>
              <a:rPr lang="fi-FI" sz="800" dirty="0"/>
              <a:t>1.2</a:t>
            </a:r>
          </a:p>
        </p:txBody>
      </p:sp>
    </p:spTree>
    <p:extLst>
      <p:ext uri="{BB962C8B-B14F-4D97-AF65-F5344CB8AC3E}">
        <p14:creationId xmlns:p14="http://schemas.microsoft.com/office/powerpoint/2010/main" val="176796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0EBD75F-9ED2-4AC4-9AEB-271B89E8DB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b="1" dirty="0"/>
              <a:t>Tehtävät ja tavoitteet</a:t>
            </a:r>
          </a:p>
          <a:p>
            <a:r>
              <a:rPr lang="fi-FI" dirty="0"/>
              <a:t>Miten projekti parantaa digitaalista turvallisuutta?</a:t>
            </a:r>
          </a:p>
          <a:p>
            <a:r>
              <a:rPr lang="fi-FI" dirty="0"/>
              <a:t>Keskeiset tuotokset 2019</a:t>
            </a:r>
          </a:p>
          <a:p>
            <a:r>
              <a:rPr lang="fi-FI" dirty="0"/>
              <a:t>Erityistä projektissa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06ED97-128A-418E-AA75-69870B9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VAHTI100 (projekti 2)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E1835-EF6A-477A-ACCE-2BC63D68D7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 w="28575">
            <a:solidFill>
              <a:srgbClr val="FF19BD"/>
            </a:solidFill>
          </a:ln>
        </p:spPr>
        <p:txBody>
          <a:bodyPr lIns="144000"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Projektissa toteutetaan uusi normi- ja informaatio-ohjausta tukeva kehikko, joka sisältää ohjeet tiedonhallintalain tietoturvasäännösten toimeenpanon toteuttamiseksi sekä kriteerit näiden toteutumisen arvioimiseksi.</a:t>
            </a:r>
          </a:p>
          <a:p>
            <a:pPr marL="0" indent="0">
              <a:buNone/>
            </a:pPr>
            <a:r>
              <a:rPr lang="fi-FI" dirty="0"/>
              <a:t>Tietoturvasäännöksiä ohjeistavaa osuutta kutsutaan nimellä VAHTI100</a:t>
            </a:r>
          </a:p>
          <a:p>
            <a:pPr marL="0" indent="0">
              <a:buNone/>
            </a:pPr>
            <a:r>
              <a:rPr lang="fi-FI" dirty="0"/>
              <a:t>Kehikko jalkautetaan julkiseen hallintoon yhteishankkeiden avulla vuosina 2019-2021.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BE11895F-2DB9-43EC-833F-1401B3AD658B}"/>
              </a:ext>
            </a:extLst>
          </p:cNvPr>
          <p:cNvSpPr/>
          <p:nvPr/>
        </p:nvSpPr>
        <p:spPr>
          <a:xfrm>
            <a:off x="4012015" y="1254643"/>
            <a:ext cx="446568" cy="2835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60599"/>
      </p:ext>
    </p:extLst>
  </p:cSld>
  <p:clrMapOvr>
    <a:masterClrMapping/>
  </p:clrMapOvr>
</p:sld>
</file>

<file path=ppt/theme/theme1.xml><?xml version="1.0" encoding="utf-8"?>
<a:theme xmlns:a="http://schemas.openxmlformats.org/drawingml/2006/main" name="VRK sininen">
  <a:themeElements>
    <a:clrScheme name="Sininen pohja">
      <a:dk1>
        <a:srgbClr val="393F40"/>
      </a:dk1>
      <a:lt1>
        <a:srgbClr val="FFFFFF"/>
      </a:lt1>
      <a:dk2>
        <a:srgbClr val="214992"/>
      </a:dk2>
      <a:lt2>
        <a:srgbClr val="009FDA"/>
      </a:lt2>
      <a:accent1>
        <a:srgbClr val="009FDA"/>
      </a:accent1>
      <a:accent2>
        <a:srgbClr val="F0AB00"/>
      </a:accent2>
      <a:accent3>
        <a:srgbClr val="499914"/>
      </a:accent3>
      <a:accent4>
        <a:srgbClr val="E84D25"/>
      </a:accent4>
      <a:accent5>
        <a:srgbClr val="4E9EB8"/>
      </a:accent5>
      <a:accent6>
        <a:srgbClr val="E0249A"/>
      </a:accent6>
      <a:hlink>
        <a:srgbClr val="E0249A"/>
      </a:hlink>
      <a:folHlink>
        <a:srgbClr val="BA003E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hja_FI.potx" id="{89240B14-0EBD-4DC1-B6C9-4C1E33FE82D6}" vid="{58DFA1EE-118C-49D4-89A5-D3154EC7CE50}"/>
    </a:ext>
  </a:extLst>
</a:theme>
</file>

<file path=ppt/theme/theme2.xml><?xml version="1.0" encoding="utf-8"?>
<a:theme xmlns:a="http://schemas.openxmlformats.org/drawingml/2006/main" name="VRK lila">
  <a:themeElements>
    <a:clrScheme name="Lila pohja">
      <a:dk1>
        <a:srgbClr val="393F40"/>
      </a:dk1>
      <a:lt1>
        <a:srgbClr val="FFFFFF"/>
      </a:lt1>
      <a:dk2>
        <a:srgbClr val="214992"/>
      </a:dk2>
      <a:lt2>
        <a:srgbClr val="009FDA"/>
      </a:lt2>
      <a:accent1>
        <a:srgbClr val="9C5FB5"/>
      </a:accent1>
      <a:accent2>
        <a:srgbClr val="E84D25"/>
      </a:accent2>
      <a:accent3>
        <a:srgbClr val="58A618"/>
      </a:accent3>
      <a:accent4>
        <a:srgbClr val="E0249A"/>
      </a:accent4>
      <a:accent5>
        <a:srgbClr val="F0AB00"/>
      </a:accent5>
      <a:accent6>
        <a:srgbClr val="AB2430"/>
      </a:accent6>
      <a:hlink>
        <a:srgbClr val="E0249A"/>
      </a:hlink>
      <a:folHlink>
        <a:srgbClr val="BA003E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hja_FI.potx" id="{89240B14-0EBD-4DC1-B6C9-4C1E33FE82D6}" vid="{05D17FE0-0774-4D0F-A47A-01384E5A781B}"/>
    </a:ext>
  </a:extLst>
</a:theme>
</file>

<file path=ppt/theme/theme3.xml><?xml version="1.0" encoding="utf-8"?>
<a:theme xmlns:a="http://schemas.openxmlformats.org/drawingml/2006/main" name="VRK vihreä">
  <a:themeElements>
    <a:clrScheme name="Vihreä pohja">
      <a:dk1>
        <a:srgbClr val="393F40"/>
      </a:dk1>
      <a:lt1>
        <a:srgbClr val="FFFFFF"/>
      </a:lt1>
      <a:dk2>
        <a:srgbClr val="214992"/>
      </a:dk2>
      <a:lt2>
        <a:srgbClr val="009FDA"/>
      </a:lt2>
      <a:accent1>
        <a:srgbClr val="58A618"/>
      </a:accent1>
      <a:accent2>
        <a:srgbClr val="FDB917"/>
      </a:accent2>
      <a:accent3>
        <a:srgbClr val="9C5FB5"/>
      </a:accent3>
      <a:accent4>
        <a:srgbClr val="00C7B2"/>
      </a:accent4>
      <a:accent5>
        <a:srgbClr val="E84D25"/>
      </a:accent5>
      <a:accent6>
        <a:srgbClr val="5D89DA"/>
      </a:accent6>
      <a:hlink>
        <a:srgbClr val="E0249A"/>
      </a:hlink>
      <a:folHlink>
        <a:srgbClr val="BA003E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hja_FI.potx" id="{89240B14-0EBD-4DC1-B6C9-4C1E33FE82D6}" vid="{FC80436B-64AC-4543-8BDB-DFE4A2312C5E}"/>
    </a:ext>
  </a:extLst>
</a:theme>
</file>

<file path=ppt/theme/theme4.xml><?xml version="1.0" encoding="utf-8"?>
<a:theme xmlns:a="http://schemas.openxmlformats.org/drawingml/2006/main" name="VRK oranssi">
  <a:themeElements>
    <a:clrScheme name="Mukautettu 1">
      <a:dk1>
        <a:srgbClr val="393F40"/>
      </a:dk1>
      <a:lt1>
        <a:srgbClr val="FFFFFF"/>
      </a:lt1>
      <a:dk2>
        <a:srgbClr val="214992"/>
      </a:dk2>
      <a:lt2>
        <a:srgbClr val="009FDA"/>
      </a:lt2>
      <a:accent1>
        <a:srgbClr val="E84D25"/>
      </a:accent1>
      <a:accent2>
        <a:srgbClr val="4E9EB8"/>
      </a:accent2>
      <a:accent3>
        <a:srgbClr val="F0AB00"/>
      </a:accent3>
      <a:accent4>
        <a:srgbClr val="B8BB6A"/>
      </a:accent4>
      <a:accent5>
        <a:srgbClr val="BA003E"/>
      </a:accent5>
      <a:accent6>
        <a:srgbClr val="00C7B2"/>
      </a:accent6>
      <a:hlink>
        <a:srgbClr val="E0249A"/>
      </a:hlink>
      <a:folHlink>
        <a:srgbClr val="BA003E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hja_FI.potx" id="{89240B14-0EBD-4DC1-B6C9-4C1E33FE82D6}" vid="{0C9C356E-BC55-444F-9229-C100085E1098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Pohja_FI</Template>
  <TotalTime>32018</TotalTime>
  <Words>1939</Words>
  <Application>Microsoft Office PowerPoint</Application>
  <PresentationFormat>Näytössä katseltava esitys (16:9)</PresentationFormat>
  <Paragraphs>694</Paragraphs>
  <Slides>29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29</vt:i4>
      </vt:variant>
    </vt:vector>
  </HeadingPairs>
  <TitlesOfParts>
    <vt:vector size="39" baseType="lpstr">
      <vt:lpstr>Arial</vt:lpstr>
      <vt:lpstr>Calibri</vt:lpstr>
      <vt:lpstr>Corbel</vt:lpstr>
      <vt:lpstr>Courier New</vt:lpstr>
      <vt:lpstr>Symbol</vt:lpstr>
      <vt:lpstr>Wingdings</vt:lpstr>
      <vt:lpstr>VRK sininen</vt:lpstr>
      <vt:lpstr>VRK lila</vt:lpstr>
      <vt:lpstr>VRK vihreä</vt:lpstr>
      <vt:lpstr>VRK oranssi</vt:lpstr>
      <vt:lpstr>Julkisen hallinnon digitaalisen turvallisuuden kehittämishanke</vt:lpstr>
      <vt:lpstr>Hankkeen asettaminen</vt:lpstr>
      <vt:lpstr>JUDO-hankkeen viisi projektia</vt:lpstr>
      <vt:lpstr>Digitaalisen turvallisuuden johtaminen ja riskienhallinnan kehittäminen (projekti 1)</vt:lpstr>
      <vt:lpstr>Digitaalisen turvallisuuden johtaminen ja riskienhallinnan kehittäminen (projekti 1)</vt:lpstr>
      <vt:lpstr>Digitaalisen turvallisuuden johtaminen ja riskienhallinnan kehittäminen (projekti 1)</vt:lpstr>
      <vt:lpstr>Digitaalisen turvallisuuden johtaminen ja riskienhallinnan kehittäminen (projekti 1)</vt:lpstr>
      <vt:lpstr>PowerPoint-esitys</vt:lpstr>
      <vt:lpstr>VAHTI100 (projekti 2)</vt:lpstr>
      <vt:lpstr>VAHTI100 (projekti 2)</vt:lpstr>
      <vt:lpstr>VAHTI100 (projekti 2)</vt:lpstr>
      <vt:lpstr>VAHTI100 (projekti 2)</vt:lpstr>
      <vt:lpstr>PowerPoint-esitys</vt:lpstr>
      <vt:lpstr>Digiturvallisuuden koulutusratkaisu (projekti 3)</vt:lpstr>
      <vt:lpstr>Digiturvallisuuden koulutusratkaisu (projekti 3)</vt:lpstr>
      <vt:lpstr>Digiturvallisuuden koulutusratkaisu (projekti 3)</vt:lpstr>
      <vt:lpstr>Digiturvallisuuden koulutusratkaisu (projekti 3)</vt:lpstr>
      <vt:lpstr>PowerPoint-esitys</vt:lpstr>
      <vt:lpstr>Digitaalisen turvallisuuden kokonaiskuva  (projekti 4)</vt:lpstr>
      <vt:lpstr>Digitaalisen turvallisuuden kokonaiskuva  (projekti 4)</vt:lpstr>
      <vt:lpstr>Digitaalisen turvallisuuden kokonaiskuva  (projekti 4)</vt:lpstr>
      <vt:lpstr>Digitaalisen turvallisuuden kokonaiskuva  (projekti 4)</vt:lpstr>
      <vt:lpstr>PowerPoint-esitys</vt:lpstr>
      <vt:lpstr>Digitaalisen turvallisuuden harjoitustoiminnan kehittäminen (projekti 5)</vt:lpstr>
      <vt:lpstr>Digitaalisen turvallisuuden harjoitustoiminnan kehittäminen (projekti 5)</vt:lpstr>
      <vt:lpstr>Digitaalisen turvallisuuden harjoitustoiminnan kehittäminen (projekti 5)</vt:lpstr>
      <vt:lpstr>Digitaalisen turvallisuuden harjoitustoiminnan kehittäminen (projekti 5)</vt:lpstr>
      <vt:lpstr>PowerPoint-esitys</vt:lpstr>
      <vt:lpstr>PowerPoint-esitys</vt:lpstr>
    </vt:vector>
  </TitlesOfParts>
  <Company>Väestörekisterikeskus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Janhunen Kirsi (VRK)</dc:creator>
  <cp:lastModifiedBy>Saarinen Mikko</cp:lastModifiedBy>
  <cp:revision>268</cp:revision>
  <dcterms:created xsi:type="dcterms:W3CDTF">2018-05-15T12:22:48Z</dcterms:created>
  <dcterms:modified xsi:type="dcterms:W3CDTF">2019-03-07T08:36:00Z</dcterms:modified>
</cp:coreProperties>
</file>