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86" r:id="rId3"/>
    <p:sldId id="287" r:id="rId4"/>
    <p:sldId id="289" r:id="rId5"/>
    <p:sldId id="296" r:id="rId6"/>
    <p:sldId id="297" r:id="rId7"/>
    <p:sldId id="290" r:id="rId8"/>
    <p:sldId id="291" r:id="rId9"/>
    <p:sldId id="292" r:id="rId10"/>
    <p:sldId id="294" r:id="rId11"/>
    <p:sldId id="295" r:id="rId12"/>
    <p:sldId id="268" r:id="rId13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6" autoAdjust="0"/>
    <p:restoredTop sz="94660"/>
  </p:normalViewPr>
  <p:slideViewPr>
    <p:cSldViewPr showGuides="1">
      <p:cViewPr varScale="1">
        <p:scale>
          <a:sx n="91" d="100"/>
          <a:sy n="91" d="100"/>
        </p:scale>
        <p:origin x="53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1.3.2019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1.3.2019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1.3.2019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Hanketunnus   </a:t>
            </a:r>
            <a:r>
              <a:rPr lang="fr-FR" dirty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1.3.2019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9,6 x 9,6 cm | </a:t>
            </a:r>
            <a:r>
              <a:rPr lang="fr-FR" dirty="0"/>
              <a:t>565 px x 565 px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1.3.2019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Lisää kuva                                                                                      koko </a:t>
            </a:r>
            <a:r>
              <a:rPr lang="fr-FR" dirty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1.3.2019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Valtionavustustoiminnan kehittäminen ja digitalisointi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Kuvan paikkamerkki 10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264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AFB729-F0A8-8743-BC26-1B7E66A873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"/>
          <a:stretch/>
        </p:blipFill>
        <p:spPr>
          <a:xfrm>
            <a:off x="413256" y="896892"/>
            <a:ext cx="7903160" cy="396974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8316480" cy="889873"/>
          </a:xfrm>
        </p:spPr>
        <p:txBody>
          <a:bodyPr>
            <a:normAutofit/>
          </a:bodyPr>
          <a:lstStyle/>
          <a:p>
            <a:r>
              <a:rPr lang="fi-FI" sz="2400" dirty="0"/>
              <a:t>Moniääninen yhteistyö on yhteiskunnallisen vaikuttavuuden lähtökohta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C46FE53-7B9E-E54D-B95D-2787983A5503}"/>
              </a:ext>
            </a:extLst>
          </p:cNvPr>
          <p:cNvSpPr txBox="1">
            <a:spLocks/>
          </p:cNvSpPr>
          <p:nvPr/>
        </p:nvSpPr>
        <p:spPr>
          <a:xfrm>
            <a:off x="387400" y="2803782"/>
            <a:ext cx="2168376" cy="3584392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Lisää poikkihallinnollista yhteistyötä</a:t>
            </a:r>
          </a:p>
          <a:p>
            <a:r>
              <a:rPr lang="fi-FI" sz="1100" dirty="0">
                <a:solidFill>
                  <a:schemeClr val="tx2"/>
                </a:solidFill>
              </a:rPr>
              <a:t>Lisää prosessien ja tulosten läpinäkyvyyttä</a:t>
            </a:r>
          </a:p>
          <a:p>
            <a:r>
              <a:rPr lang="fi-FI" sz="1100" dirty="0">
                <a:solidFill>
                  <a:schemeClr val="tx2"/>
                </a:solidFill>
              </a:rPr>
              <a:t>Helpottaa ja tehostaa prosessia</a:t>
            </a:r>
          </a:p>
          <a:p>
            <a:r>
              <a:rPr lang="fi-FI" sz="1100" dirty="0">
                <a:solidFill>
                  <a:schemeClr val="tx2"/>
                </a:solidFill>
              </a:rPr>
              <a:t>Vähentää päällekkäisyyttä ja väärinkäytöksiä</a:t>
            </a:r>
          </a:p>
          <a:p>
            <a:r>
              <a:rPr lang="fi-FI" sz="1100" dirty="0">
                <a:solidFill>
                  <a:schemeClr val="tx2"/>
                </a:solidFill>
              </a:rPr>
              <a:t>Vahvistaa yhteisöllisyyttä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908325C6-39AA-A441-B67A-BF2812B73A1E}"/>
              </a:ext>
            </a:extLst>
          </p:cNvPr>
          <p:cNvSpPr txBox="1">
            <a:spLocks/>
          </p:cNvSpPr>
          <p:nvPr/>
        </p:nvSpPr>
        <p:spPr>
          <a:xfrm>
            <a:off x="6002559" y="2803782"/>
            <a:ext cx="2626027" cy="3584392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>
                <a:solidFill>
                  <a:schemeClr val="tx2"/>
                </a:solidFill>
              </a:rPr>
              <a:t>Yhdenvertaistaa</a:t>
            </a:r>
            <a:r>
              <a:rPr lang="fi-FI" sz="1100" dirty="0">
                <a:solidFill>
                  <a:schemeClr val="tx2"/>
                </a:solidFill>
              </a:rPr>
              <a:t> hakijoita</a:t>
            </a:r>
          </a:p>
          <a:p>
            <a:r>
              <a:rPr lang="fi-FI" sz="1100" dirty="0">
                <a:solidFill>
                  <a:schemeClr val="tx2"/>
                </a:solidFill>
              </a:rPr>
              <a:t>Mahdollisuus vaikuttaa ja osallistua</a:t>
            </a:r>
          </a:p>
          <a:p>
            <a:r>
              <a:rPr lang="fi-FI" sz="1100" dirty="0">
                <a:solidFill>
                  <a:schemeClr val="tx2"/>
                </a:solidFill>
              </a:rPr>
              <a:t>Tukee kokeiluja ja kumppanuuksia</a:t>
            </a:r>
          </a:p>
          <a:p>
            <a:r>
              <a:rPr lang="fi-FI" sz="1100" dirty="0">
                <a:solidFill>
                  <a:schemeClr val="tx2"/>
                </a:solidFill>
              </a:rPr>
              <a:t>Tieto yhdessä paikassa</a:t>
            </a:r>
          </a:p>
          <a:p>
            <a:r>
              <a:rPr lang="fi-FI" sz="1100" dirty="0">
                <a:solidFill>
                  <a:schemeClr val="tx2"/>
                </a:solidFill>
              </a:rPr>
              <a:t>Vähentää byrokratiaa</a:t>
            </a:r>
          </a:p>
          <a:p>
            <a:r>
              <a:rPr lang="fi-FI" sz="1100" dirty="0">
                <a:solidFill>
                  <a:schemeClr val="tx2"/>
                </a:solidFill>
              </a:rPr>
              <a:t>Valaisee tulevaisuutta</a:t>
            </a:r>
          </a:p>
          <a:p>
            <a:endParaRPr lang="fi-FI" sz="1100" dirty="0">
              <a:solidFill>
                <a:schemeClr val="tx2"/>
              </a:solidFill>
            </a:endParaRP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CB4E2DD3-C46E-564B-A992-C910D5391D16}"/>
              </a:ext>
            </a:extLst>
          </p:cNvPr>
          <p:cNvSpPr txBox="1">
            <a:spLocks/>
          </p:cNvSpPr>
          <p:nvPr/>
        </p:nvSpPr>
        <p:spPr>
          <a:xfrm>
            <a:off x="387400" y="2423009"/>
            <a:ext cx="2308163" cy="380773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100" b="1" dirty="0">
                <a:solidFill>
                  <a:schemeClr val="tx2"/>
                </a:solidFill>
              </a:rPr>
              <a:t>Myöntäjän hyödyt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89D3E8D1-4C77-054D-801A-3C2B1796BCD5}"/>
              </a:ext>
            </a:extLst>
          </p:cNvPr>
          <p:cNvSpPr txBox="1">
            <a:spLocks/>
          </p:cNvSpPr>
          <p:nvPr/>
        </p:nvSpPr>
        <p:spPr>
          <a:xfrm>
            <a:off x="6017263" y="2423009"/>
            <a:ext cx="2626027" cy="380773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100" b="1" dirty="0">
                <a:solidFill>
                  <a:schemeClr val="tx2"/>
                </a:solidFill>
              </a:rPr>
              <a:t>Hakijan hyödyt</a:t>
            </a:r>
          </a:p>
        </p:txBody>
      </p:sp>
    </p:spTree>
    <p:extLst>
      <p:ext uri="{BB962C8B-B14F-4D97-AF65-F5344CB8AC3E}">
        <p14:creationId xmlns:p14="http://schemas.microsoft.com/office/powerpoint/2010/main" val="237401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4500056" cy="889873"/>
          </a:xfrm>
        </p:spPr>
        <p:txBody>
          <a:bodyPr>
            <a:normAutofit fontScale="90000"/>
          </a:bodyPr>
          <a:lstStyle/>
          <a:p>
            <a:r>
              <a:rPr lang="fi-FI" dirty="0"/>
              <a:t>Selkein tavoittein kohti asiakaslähtöistä yhteistyötä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99992" y="1347347"/>
            <a:ext cx="3528392" cy="3584392"/>
          </a:xfrm>
        </p:spPr>
        <p:txBody>
          <a:bodyPr>
            <a:normAutofit/>
          </a:bodyPr>
          <a:lstStyle/>
          <a:p>
            <a:r>
              <a:rPr lang="fi-FI" dirty="0"/>
              <a:t>Yhteiskehittämisen periaatteilla luodaan yhteiskunnallista vaikuttavuutta ja toimivaa palvelukulttuuria</a:t>
            </a:r>
          </a:p>
          <a:p>
            <a:pPr marL="0" indent="0">
              <a:buNone/>
            </a:pPr>
            <a:endParaRPr lang="fi-FI" sz="1600" b="1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B44D8-DDF4-F34F-A2CC-B9291E90D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" y="1522319"/>
            <a:ext cx="4391444" cy="33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3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Tuula Lybeck</a:t>
            </a:r>
            <a:endParaRPr lang="fi-FI" dirty="0"/>
          </a:p>
          <a:p>
            <a:r>
              <a:rPr lang="fi-FI" dirty="0" smtClean="0"/>
              <a:t>Hankejohtaja</a:t>
            </a:r>
            <a:endParaRPr lang="fi-FI" dirty="0"/>
          </a:p>
          <a:p>
            <a:r>
              <a:rPr lang="fi-FI" dirty="0"/>
              <a:t>Puh. 0295 </a:t>
            </a:r>
            <a:r>
              <a:rPr lang="fi-FI" dirty="0" smtClean="0"/>
              <a:t>330 201 </a:t>
            </a:r>
            <a:r>
              <a:rPr lang="fi-FI" dirty="0"/>
              <a:t>(vaihde)</a:t>
            </a:r>
          </a:p>
          <a:p>
            <a:r>
              <a:rPr lang="fi-FI" dirty="0"/>
              <a:t>Lisätieto: </a:t>
            </a:r>
            <a:r>
              <a:rPr lang="fi-FI" dirty="0" smtClean="0"/>
              <a:t>tuula.lybeck@vm.fi</a:t>
            </a:r>
            <a:endParaRPr lang="fi-FI" dirty="0"/>
          </a:p>
          <a:p>
            <a:r>
              <a:rPr lang="fi-FI" dirty="0"/>
              <a:t>www.vm.fi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AAF2-F4BB-4546-B899-960FBFDBD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343" y="1905000"/>
            <a:ext cx="6923314" cy="1314822"/>
          </a:xfrm>
        </p:spPr>
        <p:txBody>
          <a:bodyPr/>
          <a:lstStyle/>
          <a:p>
            <a:pPr algn="ctr"/>
            <a:r>
              <a:rPr lang="fi-FI" b="1" dirty="0"/>
              <a:t>~ 4 miljardia euroa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F6EB4-C600-294B-9F0E-47D2CE822457}"/>
              </a:ext>
            </a:extLst>
          </p:cNvPr>
          <p:cNvSpPr txBox="1"/>
          <p:nvPr/>
        </p:nvSpPr>
        <p:spPr>
          <a:xfrm>
            <a:off x="2987824" y="300379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Jaettavia valtionavustuksia / vuosi</a:t>
            </a:r>
          </a:p>
        </p:txBody>
      </p:sp>
    </p:spTree>
    <p:extLst>
      <p:ext uri="{BB962C8B-B14F-4D97-AF65-F5344CB8AC3E}">
        <p14:creationId xmlns:p14="http://schemas.microsoft.com/office/powerpoint/2010/main" val="191490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4500056" cy="889873"/>
          </a:xfrm>
        </p:spPr>
        <p:txBody>
          <a:bodyPr>
            <a:normAutofit fontScale="90000"/>
          </a:bodyPr>
          <a:lstStyle/>
          <a:p>
            <a:r>
              <a:rPr lang="fi-FI" dirty="0"/>
              <a:t>Strateginen kokonaisote lisäisi valtionavustusten vaikuttavuutta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88024" y="1347347"/>
            <a:ext cx="3240360" cy="3584392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Nykytilan haasteita:</a:t>
            </a:r>
          </a:p>
          <a:p>
            <a:r>
              <a:rPr lang="fi-FI" dirty="0"/>
              <a:t>Avoimen dialogin puute</a:t>
            </a:r>
          </a:p>
          <a:p>
            <a:r>
              <a:rPr lang="fi-FI" dirty="0"/>
              <a:t>Poikkihallinnollisen yhteistyön puute</a:t>
            </a:r>
          </a:p>
          <a:p>
            <a:r>
              <a:rPr lang="fi-FI" dirty="0"/>
              <a:t>Prosessi ei ole asiakaslähtöinen</a:t>
            </a:r>
          </a:p>
          <a:p>
            <a:r>
              <a:rPr lang="fi-FI" dirty="0"/>
              <a:t>Tieto ei ole yhdenmukaista ja kaikkien osapuolten ulottuvilla</a:t>
            </a:r>
          </a:p>
          <a:p>
            <a:r>
              <a:rPr lang="fi-FI" dirty="0"/>
              <a:t>Yhteiset tavoitteet, käsitteet ja mittaristot puutuvat</a:t>
            </a:r>
          </a:p>
          <a:p>
            <a:r>
              <a:rPr lang="fi-FI" dirty="0"/>
              <a:t>Avustustoiminnan vaikuttavuus?</a:t>
            </a:r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92BBCF-E132-424C-B4A5-AAF1812CC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"/>
          <a:stretch/>
        </p:blipFill>
        <p:spPr>
          <a:xfrm>
            <a:off x="179512" y="1203598"/>
            <a:ext cx="4608512" cy="33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6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Kehitysaskeleet kohti yhteistä päämäärää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FB7BD5-7236-1B4D-AF31-0EAF78C58668}"/>
              </a:ext>
            </a:extLst>
          </p:cNvPr>
          <p:cNvCxnSpPr>
            <a:cxnSpLocks/>
          </p:cNvCxnSpPr>
          <p:nvPr/>
        </p:nvCxnSpPr>
        <p:spPr>
          <a:xfrm>
            <a:off x="909183" y="2935572"/>
            <a:ext cx="684070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ECEAAC3-35DC-654A-8FF1-853FFF417B05}"/>
              </a:ext>
            </a:extLst>
          </p:cNvPr>
          <p:cNvSpPr/>
          <p:nvPr/>
        </p:nvSpPr>
        <p:spPr>
          <a:xfrm>
            <a:off x="5571475" y="2595029"/>
            <a:ext cx="682617" cy="6826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B86DB5-40A0-194D-B5D5-77DFA141E0E7}"/>
              </a:ext>
            </a:extLst>
          </p:cNvPr>
          <p:cNvSpPr/>
          <p:nvPr/>
        </p:nvSpPr>
        <p:spPr>
          <a:xfrm>
            <a:off x="793039" y="2595029"/>
            <a:ext cx="682617" cy="6826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172D09E-5987-2141-A736-3D7E19996950}"/>
              </a:ext>
            </a:extLst>
          </p:cNvPr>
          <p:cNvSpPr/>
          <p:nvPr/>
        </p:nvSpPr>
        <p:spPr>
          <a:xfrm>
            <a:off x="3978663" y="2595029"/>
            <a:ext cx="682617" cy="6826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B18FE5-7B72-5B44-B38A-2B4F24803A3D}"/>
              </a:ext>
            </a:extLst>
          </p:cNvPr>
          <p:cNvSpPr/>
          <p:nvPr/>
        </p:nvSpPr>
        <p:spPr>
          <a:xfrm>
            <a:off x="7164288" y="2595029"/>
            <a:ext cx="682617" cy="6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0F8D6A-7A1E-4D45-A3B1-A1CF4632AD43}"/>
              </a:ext>
            </a:extLst>
          </p:cNvPr>
          <p:cNvSpPr txBox="1"/>
          <p:nvPr/>
        </p:nvSpPr>
        <p:spPr>
          <a:xfrm>
            <a:off x="2314970" y="1491630"/>
            <a:ext cx="145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Valtionavustusten digitalisoinnin esiselvitys (</a:t>
            </a:r>
            <a:r>
              <a:rPr lang="fi-FI" sz="1200" dirty="0" err="1">
                <a:solidFill>
                  <a:schemeClr val="tx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VAdigi</a:t>
            </a:r>
            <a:r>
              <a:rPr lang="fi-FI" sz="1200" dirty="0">
                <a:solidFill>
                  <a:schemeClr val="tx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01F1EF-B48D-A84D-9954-F76285329A7D}"/>
              </a:ext>
            </a:extLst>
          </p:cNvPr>
          <p:cNvSpPr txBox="1"/>
          <p:nvPr/>
        </p:nvSpPr>
        <p:spPr>
          <a:xfrm>
            <a:off x="2314970" y="2167682"/>
            <a:ext cx="1458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D8E46D-1D90-9D43-8FDC-910B6B9B098C}"/>
              </a:ext>
            </a:extLst>
          </p:cNvPr>
          <p:cNvSpPr txBox="1"/>
          <p:nvPr/>
        </p:nvSpPr>
        <p:spPr>
          <a:xfrm>
            <a:off x="4003376" y="1872496"/>
            <a:ext cx="2029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>
                <a:solidFill>
                  <a:schemeClr val="tx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DiVa</a:t>
            </a:r>
            <a:r>
              <a:rPr lang="fi-FI" sz="1200" dirty="0">
                <a:solidFill>
                  <a:schemeClr val="tx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- hankevalmistelu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F76F24-C18D-2A4F-9B9C-90C1B5E67069}"/>
              </a:ext>
            </a:extLst>
          </p:cNvPr>
          <p:cNvSpPr txBox="1"/>
          <p:nvPr/>
        </p:nvSpPr>
        <p:spPr>
          <a:xfrm>
            <a:off x="4003376" y="2167682"/>
            <a:ext cx="202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C7683-2E9F-044D-A1DA-9F2EC90DC4AD}"/>
              </a:ext>
            </a:extLst>
          </p:cNvPr>
          <p:cNvSpPr txBox="1"/>
          <p:nvPr/>
        </p:nvSpPr>
        <p:spPr>
          <a:xfrm>
            <a:off x="5951552" y="3634429"/>
            <a:ext cx="202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Valtionavustus 2.0</a:t>
            </a:r>
          </a:p>
          <a:p>
            <a:r>
              <a:rPr lang="fi-FI" sz="1200" dirty="0">
                <a:solidFill>
                  <a:schemeClr val="tx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-konsepti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8730E8-0235-CA41-93F0-2A2C3167D14B}"/>
              </a:ext>
            </a:extLst>
          </p:cNvPr>
          <p:cNvSpPr txBox="1"/>
          <p:nvPr/>
        </p:nvSpPr>
        <p:spPr>
          <a:xfrm>
            <a:off x="5951552" y="4132185"/>
            <a:ext cx="202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89A998-BDC7-2D49-96AE-754DB679D3E8}"/>
              </a:ext>
            </a:extLst>
          </p:cNvPr>
          <p:cNvSpPr txBox="1"/>
          <p:nvPr/>
        </p:nvSpPr>
        <p:spPr>
          <a:xfrm>
            <a:off x="7118648" y="2197736"/>
            <a:ext cx="125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2019 - 2023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99E604E-3C83-B14A-A18F-698AF270A01F}"/>
              </a:ext>
            </a:extLst>
          </p:cNvPr>
          <p:cNvSpPr/>
          <p:nvPr/>
        </p:nvSpPr>
        <p:spPr>
          <a:xfrm rot="16200000">
            <a:off x="4788176" y="2125446"/>
            <a:ext cx="682617" cy="16213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DA42F1-9C56-9E47-B11E-8E18C72BFA72}"/>
              </a:ext>
            </a:extLst>
          </p:cNvPr>
          <p:cNvSpPr/>
          <p:nvPr/>
        </p:nvSpPr>
        <p:spPr>
          <a:xfrm>
            <a:off x="5656420" y="2681125"/>
            <a:ext cx="510426" cy="5104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DAB383-C822-C742-8606-C29AC61ACE3A}"/>
              </a:ext>
            </a:extLst>
          </p:cNvPr>
          <p:cNvCxnSpPr>
            <a:cxnSpLocks/>
          </p:cNvCxnSpPr>
          <p:nvPr/>
        </p:nvCxnSpPr>
        <p:spPr>
          <a:xfrm>
            <a:off x="5911633" y="2929313"/>
            <a:ext cx="0" cy="1393377"/>
          </a:xfrm>
          <a:prstGeom prst="line">
            <a:avLst/>
          </a:prstGeom>
          <a:ln w="9525">
            <a:solidFill>
              <a:srgbClr val="304F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AFFCD4F5-CBD1-8049-96B6-6B0F910D520E}"/>
              </a:ext>
            </a:extLst>
          </p:cNvPr>
          <p:cNvSpPr/>
          <p:nvPr/>
        </p:nvSpPr>
        <p:spPr>
          <a:xfrm>
            <a:off x="2385851" y="2595029"/>
            <a:ext cx="682617" cy="6826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69BB81-31B3-084D-910D-75E74A2AF192}"/>
              </a:ext>
            </a:extLst>
          </p:cNvPr>
          <p:cNvSpPr txBox="1"/>
          <p:nvPr/>
        </p:nvSpPr>
        <p:spPr>
          <a:xfrm>
            <a:off x="752676" y="1491630"/>
            <a:ext cx="163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Valtionvarain-ministeriön työryhmäselvitys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394C39-1DAE-014B-B7EA-A4F48144D6AA}"/>
              </a:ext>
            </a:extLst>
          </p:cNvPr>
          <p:cNvSpPr txBox="1"/>
          <p:nvPr/>
        </p:nvSpPr>
        <p:spPr>
          <a:xfrm>
            <a:off x="752676" y="2167682"/>
            <a:ext cx="1458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ABDA63-0B1B-B641-81DE-A68578030FFC}"/>
              </a:ext>
            </a:extLst>
          </p:cNvPr>
          <p:cNvSpPr txBox="1"/>
          <p:nvPr/>
        </p:nvSpPr>
        <p:spPr>
          <a:xfrm>
            <a:off x="7114598" y="1363610"/>
            <a:ext cx="2029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Valtionavustus- </a:t>
            </a:r>
            <a:br>
              <a:rPr lang="fi-FI" sz="1200" dirty="0">
                <a:solidFill>
                  <a:schemeClr val="tx2"/>
                </a:solidFill>
              </a:rPr>
            </a:br>
            <a:r>
              <a:rPr lang="fi-FI" sz="1200" dirty="0">
                <a:solidFill>
                  <a:schemeClr val="tx2"/>
                </a:solidFill>
              </a:rPr>
              <a:t>toiminnan </a:t>
            </a:r>
          </a:p>
          <a:p>
            <a:r>
              <a:rPr lang="fi-FI" sz="1200" dirty="0" err="1">
                <a:solidFill>
                  <a:schemeClr val="tx2"/>
                </a:solidFill>
              </a:rPr>
              <a:t>kehittämis</a:t>
            </a:r>
            <a:r>
              <a:rPr lang="fi-FI" sz="1200" dirty="0">
                <a:solidFill>
                  <a:schemeClr val="tx2"/>
                </a:solidFill>
              </a:rPr>
              <a:t>- ja digitalisointihanke</a:t>
            </a:r>
          </a:p>
        </p:txBody>
      </p:sp>
    </p:spTree>
    <p:extLst>
      <p:ext uri="{BB962C8B-B14F-4D97-AF65-F5344CB8AC3E}">
        <p14:creationId xmlns:p14="http://schemas.microsoft.com/office/powerpoint/2010/main" val="306910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Hankkeen organisointi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Hankkeen omistaa ja sitä johtaa valtiovarainministeriö</a:t>
            </a:r>
          </a:p>
          <a:p>
            <a:r>
              <a:rPr lang="fi-FI" dirty="0" smtClean="0"/>
              <a:t>Ohjausryhmä kaikista ministeriöistä</a:t>
            </a:r>
          </a:p>
          <a:p>
            <a:r>
              <a:rPr lang="fi-FI" dirty="0" smtClean="0"/>
              <a:t>Seurantaryhmään virastojen ja hakijoiden edustajia</a:t>
            </a:r>
          </a:p>
          <a:p>
            <a:r>
              <a:rPr lang="fi-FI" dirty="0" smtClean="0"/>
              <a:t>Hanketoimisto toteuttaa</a:t>
            </a:r>
          </a:p>
          <a:p>
            <a:r>
              <a:rPr lang="fi-FI" dirty="0" smtClean="0"/>
              <a:t>Kansliapäällikkökokous seuraa</a:t>
            </a:r>
          </a:p>
          <a:p>
            <a:r>
              <a:rPr lang="fi-FI" dirty="0" smtClean="0"/>
              <a:t>Yhteiskehittämisen </a:t>
            </a:r>
            <a:r>
              <a:rPr lang="fi-FI" dirty="0"/>
              <a:t>periaatteet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88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Hankkeen 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771550"/>
            <a:ext cx="7380376" cy="3584392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 smtClean="0"/>
              <a:t>1. Tehdään </a:t>
            </a:r>
            <a:r>
              <a:rPr lang="fi-FI" sz="1600" dirty="0"/>
              <a:t>hankkeessa käsiteltäviä valtionavustuksia </a:t>
            </a:r>
            <a:r>
              <a:rPr lang="fi-FI" sz="1600" dirty="0" smtClean="0"/>
              <a:t>koskevat </a:t>
            </a:r>
            <a:r>
              <a:rPr lang="fi-FI" sz="1600" dirty="0"/>
              <a:t>rajaukset.</a:t>
            </a:r>
          </a:p>
          <a:p>
            <a:pPr marL="0" indent="0">
              <a:buNone/>
            </a:pPr>
            <a:r>
              <a:rPr lang="fi-FI" sz="1600" dirty="0" smtClean="0"/>
              <a:t>2. Tarkastellaan </a:t>
            </a:r>
            <a:r>
              <a:rPr lang="fi-FI" sz="1600" dirty="0"/>
              <a:t>eri </a:t>
            </a:r>
            <a:r>
              <a:rPr lang="fi-FI" sz="1600" dirty="0" smtClean="0"/>
              <a:t>toteuttamisvaihtoehtoja. Laaditaan </a:t>
            </a:r>
            <a:r>
              <a:rPr lang="fi-FI" sz="1600" dirty="0"/>
              <a:t>valtionavustustoiminnan yhteinen </a:t>
            </a:r>
            <a:r>
              <a:rPr lang="fi-FI" sz="1600" dirty="0" smtClean="0"/>
              <a:t>kokonaisarkkitehtuuri. </a:t>
            </a:r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>3. Päätetään yhteisten </a:t>
            </a:r>
            <a:r>
              <a:rPr lang="fi-FI" sz="1600" dirty="0"/>
              <a:t>ratkaisujen </a:t>
            </a:r>
            <a:r>
              <a:rPr lang="fi-FI" sz="1600" dirty="0" smtClean="0"/>
              <a:t>laajuus</a:t>
            </a:r>
            <a:r>
              <a:rPr lang="fi-FI" sz="1600" dirty="0"/>
              <a:t>, toteutusmalli ja </a:t>
            </a:r>
            <a:r>
              <a:rPr lang="fi-FI" sz="1600" dirty="0" smtClean="0"/>
              <a:t>hallintamalli</a:t>
            </a:r>
            <a:r>
              <a:rPr lang="fi-FI" sz="1600" dirty="0"/>
              <a:t>.</a:t>
            </a:r>
          </a:p>
          <a:p>
            <a:pPr marL="0" indent="0">
              <a:buNone/>
            </a:pPr>
            <a:r>
              <a:rPr lang="fi-FI" sz="1600" dirty="0" smtClean="0"/>
              <a:t>4. Toteutetaan </a:t>
            </a:r>
            <a:r>
              <a:rPr lang="fi-FI" sz="1600" dirty="0"/>
              <a:t>tehtävien </a:t>
            </a:r>
            <a:r>
              <a:rPr lang="fi-FI" sz="1600" dirty="0" smtClean="0"/>
              <a:t>tarvittavat </a:t>
            </a:r>
            <a:r>
              <a:rPr lang="fi-FI" sz="1600" dirty="0"/>
              <a:t>yhteiset palvelut ja </a:t>
            </a:r>
            <a:r>
              <a:rPr lang="fi-FI" sz="1600" dirty="0" smtClean="0"/>
              <a:t>ratkaisut. </a:t>
            </a:r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>5. Selkeytetään </a:t>
            </a:r>
            <a:r>
              <a:rPr lang="fi-FI" sz="1600" dirty="0"/>
              <a:t>ja tarpeen mukaan yhdenmukaistetaan valtionavustusprosessin </a:t>
            </a:r>
            <a:r>
              <a:rPr lang="fi-FI" sz="1600" dirty="0" smtClean="0"/>
              <a:t>menettelytapoja</a:t>
            </a:r>
            <a:r>
              <a:rPr lang="fi-FI" sz="1600" dirty="0"/>
              <a:t>. Tuetaan viranomaisia ja </a:t>
            </a:r>
            <a:r>
              <a:rPr lang="fi-FI" sz="1600" dirty="0" smtClean="0"/>
              <a:t>avustusten </a:t>
            </a:r>
            <a:r>
              <a:rPr lang="fi-FI" sz="1600" dirty="0"/>
              <a:t>hakijoita uusien toimintamallien omaksumisessa ja uudenlaisen osaamisen kartuttamisessa. </a:t>
            </a:r>
          </a:p>
          <a:p>
            <a:pPr marL="0" indent="0">
              <a:buNone/>
            </a:pPr>
            <a:r>
              <a:rPr lang="fi-FI" sz="1600" dirty="0" smtClean="0"/>
              <a:t>6. Hankkeen </a:t>
            </a:r>
            <a:r>
              <a:rPr lang="fi-FI" sz="1600" dirty="0"/>
              <a:t>tehtäviä täydennetään 28.2.2019 mennessä kansalaisjärjestöjen avustuskäytäntöjen sujuvoittamiseen liittyvällä selvitystyöllä.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82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4500056" cy="889873"/>
          </a:xfrm>
        </p:spPr>
        <p:txBody>
          <a:bodyPr>
            <a:normAutofit fontScale="90000"/>
          </a:bodyPr>
          <a:lstStyle/>
          <a:p>
            <a:r>
              <a:rPr lang="fi-FI" dirty="0"/>
              <a:t>Selkein tavoittein kohti asiakaslähtöistä yhteistyötä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27984" y="1358263"/>
            <a:ext cx="3528392" cy="35843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600" b="1" dirty="0"/>
              <a:t>Tavoitteet:</a:t>
            </a:r>
          </a:p>
          <a:p>
            <a:r>
              <a:rPr lang="fi-FI" dirty="0"/>
              <a:t>Avustustoiminnan tuloksellisuuden ja vaikuttavuuden parantaminen</a:t>
            </a:r>
          </a:p>
          <a:p>
            <a:r>
              <a:rPr lang="fi-FI" dirty="0"/>
              <a:t>Läpinäkyvyyden ja avoimuuden lisääminen hakijoille, viranomaisille ja veronmaksajille</a:t>
            </a:r>
          </a:p>
          <a:p>
            <a:r>
              <a:rPr lang="fi-FI" dirty="0"/>
              <a:t>Toiminnan </a:t>
            </a:r>
            <a:r>
              <a:rPr lang="fi-FI" dirty="0" smtClean="0"/>
              <a:t>sujuvoittaminen </a:t>
            </a:r>
            <a:r>
              <a:rPr lang="fi-FI" dirty="0"/>
              <a:t>sekä hakijan että käsittelyprosessin kannalta</a:t>
            </a:r>
          </a:p>
          <a:p>
            <a:r>
              <a:rPr lang="fi-FI" dirty="0"/>
              <a:t>Valtionavustusprosessin menettelytapojen selkeyttäminen ja yhdenmukaistaminen</a:t>
            </a:r>
          </a:p>
          <a:p>
            <a:r>
              <a:rPr lang="fi-FI" dirty="0"/>
              <a:t>Yhteiseen käyttöön tuleva valtionavustustoiminnan palvelukokonaisuus</a:t>
            </a:r>
          </a:p>
          <a:p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FBA57-B909-2A4A-8F1A-584292AA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6" y="1347347"/>
            <a:ext cx="3738609" cy="33728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6BABB2-44A0-384F-9DCE-22CA85B2B4A4}"/>
              </a:ext>
            </a:extLst>
          </p:cNvPr>
          <p:cNvSpPr/>
          <p:nvPr/>
        </p:nvSpPr>
        <p:spPr>
          <a:xfrm>
            <a:off x="1463298" y="4752006"/>
            <a:ext cx="14013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>
                <a:solidFill>
                  <a:schemeClr val="bg1">
                    <a:lumMod val="50000"/>
                  </a:schemeClr>
                </a:solidFill>
              </a:rPr>
              <a:t>Lähde: </a:t>
            </a:r>
            <a:r>
              <a:rPr lang="fi-FI" sz="1100" dirty="0" err="1">
                <a:solidFill>
                  <a:schemeClr val="bg1">
                    <a:lumMod val="50000"/>
                  </a:schemeClr>
                </a:solidFill>
              </a:rPr>
              <a:t>Vadigi</a:t>
            </a:r>
            <a:r>
              <a:rPr lang="fi-FI" sz="1100" dirty="0">
                <a:solidFill>
                  <a:schemeClr val="bg1">
                    <a:lumMod val="50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5225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65313-AA90-3F40-B5EC-26A39224AC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2"/>
          <a:stretch/>
        </p:blipFill>
        <p:spPr>
          <a:xfrm>
            <a:off x="476053" y="839010"/>
            <a:ext cx="8191893" cy="398336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Poikkihallinnollisen hankerahoituksen prosessimalli -</a:t>
            </a:r>
            <a:br>
              <a:rPr lang="fi-FI" dirty="0"/>
            </a:br>
            <a:r>
              <a:rPr lang="fi-FI" dirty="0"/>
              <a:t>Valtionavustus 2.0 -visio </a:t>
            </a:r>
            <a:r>
              <a:rPr lang="fi-FI" dirty="0" smtClean="0"/>
              <a:t>(esimerkki)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97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AC92C8-0824-EF4C-AD31-76946D68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108858"/>
            <a:ext cx="5580176" cy="889873"/>
          </a:xfrm>
        </p:spPr>
        <p:txBody>
          <a:bodyPr>
            <a:normAutofit fontScale="90000"/>
          </a:bodyPr>
          <a:lstStyle/>
          <a:p>
            <a:r>
              <a:rPr lang="fi-FI" dirty="0"/>
              <a:t>Digitaalinen alusta edistää avointa dialogia ja yhteisiä tavoitteita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F51C4D-AAF9-F643-9843-5A78260D7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88212"/>
            <a:ext cx="4277072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9637"/>
      </p:ext>
    </p:extLst>
  </p:cSld>
  <p:clrMapOvr>
    <a:masterClrMapping/>
  </p:clrMapOvr>
</p:sld>
</file>

<file path=ppt/theme/theme1.xml><?xml version="1.0" encoding="utf-8"?>
<a:theme xmlns:a="http://schemas.openxmlformats.org/drawingml/2006/main" name="VM 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laajakuva_fin_v2017-04-25.pptx" id="{E8741464-4BEE-4CB4-83DA-10A54A4900BD}" vid="{BE1821DD-878F-433E-90E1-1881C0E9524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374</TotalTime>
  <Words>321</Words>
  <Application>Microsoft Office PowerPoint</Application>
  <PresentationFormat>Näytössä katseltava esitys (16:9)</PresentationFormat>
  <Paragraphs>81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Noto Sans</vt:lpstr>
      <vt:lpstr>Verdana</vt:lpstr>
      <vt:lpstr>VM fin</vt:lpstr>
      <vt:lpstr>Valtionavustustoiminnan kehittäminen ja digitalisointi</vt:lpstr>
      <vt:lpstr>~ 4 miljardia euroa</vt:lpstr>
      <vt:lpstr>Strateginen kokonaisote lisäisi valtionavustusten vaikuttavuutta </vt:lpstr>
      <vt:lpstr>Kehitysaskeleet kohti yhteistä päämäärää</vt:lpstr>
      <vt:lpstr>Hankkeen organisointi</vt:lpstr>
      <vt:lpstr>Hankkeen tehtävät</vt:lpstr>
      <vt:lpstr>Selkein tavoittein kohti asiakaslähtöistä yhteistyötä</vt:lpstr>
      <vt:lpstr>Poikkihallinnollisen hankerahoituksen prosessimalli - Valtionavustus 2.0 -visio (esimerkki)</vt:lpstr>
      <vt:lpstr>Digitaalinen alusta edistää avointa dialogia ja yhteisiä tavoitteita</vt:lpstr>
      <vt:lpstr>Moniääninen yhteistyö on yhteiskunnallisen vaikuttavuuden lähtökohta</vt:lpstr>
      <vt:lpstr>Selkein tavoittein kohti asiakaslähtöistä yhteistyötä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30 pt, max. 2 riviä</dc:title>
  <dc:creator>Keväjärvi Tiina</dc:creator>
  <cp:lastModifiedBy>Lybeck Tuula</cp:lastModifiedBy>
  <cp:revision>18</cp:revision>
  <dcterms:created xsi:type="dcterms:W3CDTF">2019-01-29T10:02:41Z</dcterms:created>
  <dcterms:modified xsi:type="dcterms:W3CDTF">2019-03-01T10:42:50Z</dcterms:modified>
</cp:coreProperties>
</file>